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Economica"/>
      <p:regular r:id="rId10"/>
      <p:bold r:id="rId11"/>
      <p:italic r:id="rId12"/>
      <p:boldItalic r:id="rId13"/>
    </p:embeddedFont>
    <p:embeddedFont>
      <p:font typeface="Open Sans"/>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Economica-bold.fntdata"/><Relationship Id="rId10" Type="http://schemas.openxmlformats.org/officeDocument/2006/relationships/font" Target="fonts/Economica-regular.fntdata"/><Relationship Id="rId13" Type="http://schemas.openxmlformats.org/officeDocument/2006/relationships/font" Target="fonts/Economica-boldItalic.fntdata"/><Relationship Id="rId12" Type="http://schemas.openxmlformats.org/officeDocument/2006/relationships/font" Target="fonts/Economica-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penSans-bold.fntdata"/><Relationship Id="rId14" Type="http://schemas.openxmlformats.org/officeDocument/2006/relationships/font" Target="fonts/OpenSans-regular.fntdata"/><Relationship Id="rId17" Type="http://schemas.openxmlformats.org/officeDocument/2006/relationships/font" Target="fonts/OpenSans-boldItalic.fntdata"/><Relationship Id="rId16"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043cd3791b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043cd3791b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043cd3791b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043cd3791b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043cd3791b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043cd3791b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Consulting Pitch</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a:t>By: Tony Yue</a:t>
            </a:r>
            <a:endParaRPr/>
          </a:p>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Set</a:t>
            </a:r>
            <a:endParaRPr/>
          </a:p>
        </p:txBody>
      </p:sp>
      <p:sp>
        <p:nvSpPr>
          <p:cNvPr id="69" name="Google Shape;69;p14"/>
          <p:cNvSpPr txBox="1"/>
          <p:nvPr/>
        </p:nvSpPr>
        <p:spPr>
          <a:xfrm>
            <a:off x="753900" y="1742675"/>
            <a:ext cx="5448900" cy="230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solidFill>
                <a:schemeClr val="dk1"/>
              </a:solidFill>
              <a:latin typeface="Open Sans"/>
              <a:ea typeface="Open Sans"/>
              <a:cs typeface="Open Sans"/>
              <a:sym typeface="Open Sans"/>
            </a:endParaRPr>
          </a:p>
          <a:p>
            <a:pPr indent="-355600" lvl="0" marL="457200" rtl="0" algn="l">
              <a:spcBef>
                <a:spcPts val="0"/>
              </a:spcBef>
              <a:spcAft>
                <a:spcPts val="0"/>
              </a:spcAft>
              <a:buClr>
                <a:schemeClr val="dk1"/>
              </a:buClr>
              <a:buSzPts val="2000"/>
              <a:buFont typeface="Open Sans"/>
              <a:buChar char="●"/>
            </a:pPr>
            <a:r>
              <a:rPr lang="en" sz="2000">
                <a:solidFill>
                  <a:schemeClr val="dk1"/>
                </a:solidFill>
                <a:latin typeface="Open Sans"/>
                <a:ea typeface="Open Sans"/>
                <a:cs typeface="Open Sans"/>
                <a:sym typeface="Open Sans"/>
              </a:rPr>
              <a:t>Insurance data - </a:t>
            </a:r>
            <a:r>
              <a:rPr lang="en" sz="2000">
                <a:solidFill>
                  <a:schemeClr val="dk1"/>
                </a:solidFill>
                <a:latin typeface="Open Sans"/>
                <a:ea typeface="Open Sans"/>
                <a:cs typeface="Open Sans"/>
                <a:sym typeface="Open Sans"/>
              </a:rPr>
              <a:t>insurance</a:t>
            </a:r>
            <a:r>
              <a:rPr lang="en" sz="2000">
                <a:solidFill>
                  <a:schemeClr val="dk1"/>
                </a:solidFill>
                <a:latin typeface="Open Sans"/>
                <a:ea typeface="Open Sans"/>
                <a:cs typeface="Open Sans"/>
                <a:sym typeface="Open Sans"/>
              </a:rPr>
              <a:t> type, claim amount, premium, insurer information.</a:t>
            </a:r>
            <a:endParaRPr sz="2000">
              <a:solidFill>
                <a:schemeClr val="dk1"/>
              </a:solidFill>
              <a:latin typeface="Open Sans"/>
              <a:ea typeface="Open Sans"/>
              <a:cs typeface="Open Sans"/>
              <a:sym typeface="Open Sans"/>
            </a:endParaRPr>
          </a:p>
          <a:p>
            <a:pPr indent="-355600" lvl="0" marL="457200" rtl="0" algn="l">
              <a:spcBef>
                <a:spcPts val="0"/>
              </a:spcBef>
              <a:spcAft>
                <a:spcPts val="0"/>
              </a:spcAft>
              <a:buClr>
                <a:schemeClr val="dk1"/>
              </a:buClr>
              <a:buSzPts val="2000"/>
              <a:buFont typeface="Open Sans"/>
              <a:buChar char="●"/>
            </a:pPr>
            <a:r>
              <a:rPr lang="en" sz="2000">
                <a:solidFill>
                  <a:schemeClr val="dk1"/>
                </a:solidFill>
                <a:latin typeface="Open Sans"/>
                <a:ea typeface="Open Sans"/>
                <a:cs typeface="Open Sans"/>
                <a:sym typeface="Open Sans"/>
              </a:rPr>
              <a:t>Employee data - Agent ID, Join date.</a:t>
            </a:r>
            <a:endParaRPr sz="2000">
              <a:solidFill>
                <a:schemeClr val="dk1"/>
              </a:solidFill>
              <a:latin typeface="Open Sans"/>
              <a:ea typeface="Open Sans"/>
              <a:cs typeface="Open Sans"/>
              <a:sym typeface="Open Sans"/>
            </a:endParaRPr>
          </a:p>
          <a:p>
            <a:pPr indent="0" lvl="0" marL="457200" rtl="0" algn="l">
              <a:spcBef>
                <a:spcPts val="0"/>
              </a:spcBef>
              <a:spcAft>
                <a:spcPts val="0"/>
              </a:spcAft>
              <a:buNone/>
            </a:pPr>
            <a:r>
              <a:t/>
            </a:r>
            <a:endParaRPr sz="20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2000">
              <a:solidFill>
                <a:schemeClr val="dk1"/>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Stakeholder</a:t>
            </a:r>
            <a:endParaRPr/>
          </a:p>
        </p:txBody>
      </p:sp>
      <p:sp>
        <p:nvSpPr>
          <p:cNvPr id="75" name="Google Shape;75;p1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AVP, Quality Assurance from Metlife, Inc. </a:t>
            </a:r>
            <a:endParaRPr/>
          </a:p>
          <a:p>
            <a:pPr indent="-342900" lvl="0" marL="457200" rtl="0" algn="l">
              <a:spcBef>
                <a:spcPts val="0"/>
              </a:spcBef>
              <a:spcAft>
                <a:spcPts val="0"/>
              </a:spcAft>
              <a:buSzPts val="1800"/>
              <a:buChar char="●"/>
            </a:pPr>
            <a:r>
              <a:rPr lang="en"/>
              <a:t>Global Customer Service and Operations branch</a:t>
            </a:r>
            <a:endParaRPr/>
          </a:p>
          <a:p>
            <a:pPr indent="-342900" lvl="0" marL="457200" rtl="0" algn="l">
              <a:spcBef>
                <a:spcPts val="0"/>
              </a:spcBef>
              <a:spcAft>
                <a:spcPts val="0"/>
              </a:spcAft>
              <a:buSzPts val="1800"/>
              <a:buChar char="●"/>
            </a:pPr>
            <a:r>
              <a:rPr lang="en"/>
              <a:t>Under Global Technology &amp; Operations department </a:t>
            </a:r>
            <a:endParaRPr/>
          </a:p>
          <a:p>
            <a:pPr indent="-342900" lvl="0" marL="457200" rtl="0" algn="l">
              <a:spcBef>
                <a:spcPts val="0"/>
              </a:spcBef>
              <a:spcAft>
                <a:spcPts val="0"/>
              </a:spcAft>
              <a:buSzPts val="1800"/>
              <a:buChar char="●"/>
            </a:pPr>
            <a:r>
              <a:rPr lang="en"/>
              <a:t>Role: ensure coverage that is timely, consistent, accurate and efficient while providing strategic consultation to both external and internal customers.  This role also optimize and simplify QA(quality assurance)  through business process re-engineering, applying technology and automation solutions, and deploying strategic sourcing strategies.</a:t>
            </a:r>
            <a:endParaRPr/>
          </a:p>
          <a:p>
            <a:pPr indent="-342900" lvl="0" marL="457200" rtl="0" algn="l">
              <a:spcBef>
                <a:spcPts val="0"/>
              </a:spcBef>
              <a:spcAft>
                <a:spcPts val="0"/>
              </a:spcAft>
              <a:buSzPts val="1800"/>
              <a:buChar char="●"/>
            </a:pPr>
            <a:r>
              <a:rPr lang="en"/>
              <a:t>The person just got the role and want to improve business process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Value</a:t>
            </a:r>
            <a:endParaRPr/>
          </a:p>
        </p:txBody>
      </p:sp>
      <p:sp>
        <p:nvSpPr>
          <p:cNvPr id="81" name="Google Shape;81;p1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Claims by insurance type - which </a:t>
            </a:r>
            <a:r>
              <a:rPr lang="en"/>
              <a:t>insurance</a:t>
            </a:r>
            <a:r>
              <a:rPr lang="en"/>
              <a:t> type has the highest claim amount. Where should company focus on for improvement</a:t>
            </a:r>
            <a:endParaRPr/>
          </a:p>
          <a:p>
            <a:pPr indent="-342900" lvl="0" marL="457200" rtl="0" algn="l">
              <a:spcBef>
                <a:spcPts val="0"/>
              </a:spcBef>
              <a:spcAft>
                <a:spcPts val="0"/>
              </a:spcAft>
              <a:buSzPts val="1800"/>
              <a:buChar char="●"/>
            </a:pPr>
            <a:r>
              <a:rPr lang="en"/>
              <a:t>Incident severity - Total loss, major loss, and minor loss. Focus on the correlation between incident severity and insurance type</a:t>
            </a:r>
            <a:endParaRPr/>
          </a:p>
          <a:p>
            <a:pPr indent="-342900" lvl="0" marL="457200" rtl="0" algn="l">
              <a:spcBef>
                <a:spcPts val="0"/>
              </a:spcBef>
              <a:spcAft>
                <a:spcPts val="0"/>
              </a:spcAft>
              <a:buSzPts val="1800"/>
              <a:buChar char="●"/>
            </a:pPr>
            <a:r>
              <a:rPr lang="en"/>
              <a:t>Top performing agents - identity which agent handle the largest claim amount and smallest claim amount. The agent might be better suited for more complex roles and also help in calculating compensation and bonus structure within the company.</a:t>
            </a:r>
            <a:endParaRPr/>
          </a:p>
          <a:p>
            <a:pPr indent="-342900" lvl="0" marL="457200" rtl="0" algn="l">
              <a:spcBef>
                <a:spcPts val="0"/>
              </a:spcBef>
              <a:spcAft>
                <a:spcPts val="0"/>
              </a:spcAft>
              <a:buSzPts val="1800"/>
              <a:buChar char="●"/>
            </a:pPr>
            <a:r>
              <a:rPr lang="en"/>
              <a:t>These insights can cut cost and find areas for improvement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