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2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803A-295D-4799-8D66-4039AEB76CF4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3E1-6CFC-47F4-A8DA-417A4BCC5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35716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/>
              <a:t>第三章  队列</a:t>
            </a:r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57166"/>
            <a:ext cx="9001156" cy="635798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练习</a:t>
            </a:r>
            <a:r>
              <a:rPr lang="en-US" altLang="zh-CN" sz="2000" dirty="0">
                <a:solidFill>
                  <a:schemeClr val="tx1"/>
                </a:solidFill>
              </a:rPr>
              <a:t>3-1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E3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使用课本中为栈和队列设计的方法编写函数完成下列任务。在编写每一个函数的过程中，在适当的时候确定检查空与满的结构。需要时，在函数中可声明其他的局部结构。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(1) </a:t>
            </a: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sz="2000" dirty="0">
                <a:solidFill>
                  <a:schemeClr val="tx1"/>
                </a:solidFill>
              </a:rPr>
              <a:t>Stack </a:t>
            </a:r>
            <a:r>
              <a:rPr lang="zh-CN" altLang="en-US" sz="2000" dirty="0">
                <a:solidFill>
                  <a:schemeClr val="tx1"/>
                </a:solidFill>
              </a:rPr>
              <a:t>中的所有元素移到</a:t>
            </a:r>
            <a:r>
              <a:rPr lang="en-US" sz="2000" dirty="0">
                <a:solidFill>
                  <a:schemeClr val="tx1"/>
                </a:solidFill>
              </a:rPr>
              <a:t>Queue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(2) </a:t>
            </a:r>
            <a:r>
              <a:rPr lang="zh-CN" altLang="en-US" sz="2000" dirty="0">
                <a:solidFill>
                  <a:schemeClr val="tx1"/>
                </a:solidFill>
              </a:rPr>
              <a:t>将 </a:t>
            </a:r>
            <a:r>
              <a:rPr lang="en-US" altLang="zh-CN" sz="2000" dirty="0">
                <a:solidFill>
                  <a:schemeClr val="tx1"/>
                </a:solidFill>
              </a:rPr>
              <a:t>Queue </a:t>
            </a:r>
            <a:r>
              <a:rPr lang="zh-CN" altLang="en-US" sz="2000" dirty="0">
                <a:solidFill>
                  <a:schemeClr val="tx1"/>
                </a:solidFill>
              </a:rPr>
              <a:t>中的所有元素移到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(3) </a:t>
            </a:r>
            <a:r>
              <a:rPr lang="zh-CN" altLang="en-US" sz="2000" dirty="0">
                <a:solidFill>
                  <a:schemeClr val="tx1"/>
                </a:solidFill>
              </a:rPr>
              <a:t>将一个</a:t>
            </a:r>
            <a:r>
              <a:rPr lang="en-US" altLang="zh-CN" sz="2000" dirty="0">
                <a:solidFill>
                  <a:schemeClr val="tx1"/>
                </a:solidFill>
              </a:rPr>
              <a:t>Stack </a:t>
            </a:r>
            <a:r>
              <a:rPr lang="zh-CN" altLang="en-US" sz="2000" dirty="0">
                <a:solidFill>
                  <a:schemeClr val="tx1"/>
                </a:solidFill>
              </a:rPr>
              <a:t>置空，将它的元素放入另一个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，且第一个 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中的元素在另一个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中保持同样的相对次序。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(4) </a:t>
            </a:r>
            <a:r>
              <a:rPr lang="zh-CN" altLang="en-US" sz="2000" dirty="0">
                <a:solidFill>
                  <a:schemeClr val="tx1"/>
                </a:solidFill>
              </a:rPr>
              <a:t>将一个</a:t>
            </a:r>
            <a:r>
              <a:rPr lang="en-US" altLang="zh-CN" sz="2000" dirty="0">
                <a:solidFill>
                  <a:schemeClr val="tx1"/>
                </a:solidFill>
              </a:rPr>
              <a:t>Stack </a:t>
            </a:r>
            <a:r>
              <a:rPr lang="zh-CN" altLang="en-US" sz="2000" dirty="0">
                <a:solidFill>
                  <a:schemeClr val="tx1"/>
                </a:solidFill>
              </a:rPr>
              <a:t>置空，将它的元素放到另一个 </a:t>
            </a:r>
            <a:r>
              <a:rPr lang="en-US" altLang="zh-CN" sz="2000" dirty="0">
                <a:solidFill>
                  <a:schemeClr val="tx1"/>
                </a:solidFill>
              </a:rPr>
              <a:t>Stack </a:t>
            </a:r>
            <a:r>
              <a:rPr lang="zh-CN" altLang="en-US" sz="2000" dirty="0">
                <a:solidFill>
                  <a:schemeClr val="tx1"/>
                </a:solidFill>
              </a:rPr>
              <a:t>中，且第一个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中的元素在另一个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中保持与原来相反的次序。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(5) </a:t>
            </a:r>
            <a:r>
              <a:rPr lang="zh-CN" altLang="en-US" sz="2000" dirty="0">
                <a:solidFill>
                  <a:schemeClr val="tx1"/>
                </a:solidFill>
              </a:rPr>
              <a:t>使用局部的</a:t>
            </a:r>
            <a:r>
              <a:rPr lang="en-US" altLang="zh-CN" sz="2000" dirty="0">
                <a:solidFill>
                  <a:schemeClr val="tx1"/>
                </a:solidFill>
              </a:rPr>
              <a:t>Stack </a:t>
            </a:r>
            <a:r>
              <a:rPr lang="zh-CN" altLang="en-US" sz="2000" dirty="0">
                <a:solidFill>
                  <a:schemeClr val="tx1"/>
                </a:solidFill>
              </a:rPr>
              <a:t>反转一个</a:t>
            </a:r>
            <a:r>
              <a:rPr lang="en-US" altLang="zh-CN" sz="2000" dirty="0">
                <a:solidFill>
                  <a:schemeClr val="tx1"/>
                </a:solidFill>
              </a:rPr>
              <a:t>Queue</a:t>
            </a:r>
            <a:r>
              <a:rPr lang="zh-CN" altLang="en-US" sz="2000" dirty="0">
                <a:solidFill>
                  <a:schemeClr val="tx1"/>
                </a:solidFill>
              </a:rPr>
              <a:t>中的所有元素的次序。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(6) </a:t>
            </a:r>
            <a:r>
              <a:rPr lang="zh-CN" altLang="en-US" sz="2000" dirty="0">
                <a:solidFill>
                  <a:schemeClr val="tx1"/>
                </a:solidFill>
              </a:rPr>
              <a:t>使用局部的</a:t>
            </a:r>
            <a:r>
              <a:rPr lang="en-US" altLang="zh-CN" sz="2000" dirty="0">
                <a:solidFill>
                  <a:schemeClr val="tx1"/>
                </a:solidFill>
              </a:rPr>
              <a:t>Queue </a:t>
            </a:r>
            <a:r>
              <a:rPr lang="zh-CN" altLang="en-US" sz="2000" dirty="0">
                <a:solidFill>
                  <a:schemeClr val="tx1"/>
                </a:solidFill>
              </a:rPr>
              <a:t>反转一个</a:t>
            </a: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r>
              <a:rPr lang="zh-CN" altLang="en-US" sz="2000" dirty="0">
                <a:solidFill>
                  <a:schemeClr val="tx1"/>
                </a:solidFill>
              </a:rPr>
              <a:t>中的所有元素的次序。</a:t>
            </a:r>
          </a:p>
          <a:p>
            <a:pPr algn="l"/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571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/>
              <a:t>第三章  队列</a:t>
            </a:r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57166"/>
            <a:ext cx="9001156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E5. </a:t>
            </a:r>
            <a:r>
              <a:rPr lang="zh-CN" altLang="en-US" sz="2000" dirty="0" smtClean="0"/>
              <a:t>编写</a:t>
            </a:r>
            <a:r>
              <a:rPr lang="zh-CN" altLang="en-US" sz="2000" dirty="0" smtClean="0"/>
              <a:t>方法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以</a:t>
            </a:r>
            <a:r>
              <a:rPr lang="zh-CN" altLang="en-US" sz="2000" dirty="0" smtClean="0"/>
              <a:t>如下方式在线性数组中实现队列：采用两个指针</a:t>
            </a:r>
            <a:r>
              <a:rPr lang="en-US" sz="2000" dirty="0" smtClean="0"/>
              <a:t>front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rear</a:t>
            </a:r>
            <a:r>
              <a:rPr lang="zh-CN" altLang="en-US" sz="2000" dirty="0" smtClean="0"/>
              <a:t>，当尾指针到达数组的尾部时，将所有的元素移到数组的头部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571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/>
              <a:t>第三章  队列</a:t>
            </a:r>
            <a:r>
              <a:rPr lang="en-US" altLang="zh-CN" sz="2000" dirty="0" smtClean="0"/>
              <a:t>-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57166"/>
            <a:ext cx="9001156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/>
              <a:t>双端队列</a:t>
            </a:r>
          </a:p>
          <a:p>
            <a:pPr>
              <a:buNone/>
            </a:pPr>
            <a:r>
              <a:rPr lang="zh-CN" altLang="en-US" sz="2000" dirty="0"/>
              <a:t>词</a:t>
            </a:r>
            <a:r>
              <a:rPr lang="en-US" altLang="zh-CN" sz="2000" b="1" i="1" dirty="0" err="1"/>
              <a:t>deque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读作</a:t>
            </a:r>
            <a:r>
              <a:rPr lang="en-US" altLang="zh-CN" sz="2000" dirty="0"/>
              <a:t>“deck” </a:t>
            </a:r>
            <a:r>
              <a:rPr lang="zh-CN" altLang="en-US" sz="2000" dirty="0"/>
              <a:t>或 </a:t>
            </a:r>
            <a:r>
              <a:rPr lang="en-US" altLang="zh-CN" sz="2000" dirty="0"/>
              <a:t>“DQ”) </a:t>
            </a:r>
            <a:r>
              <a:rPr lang="zh-CN" altLang="en-US" sz="2000" dirty="0"/>
              <a:t>是</a:t>
            </a:r>
            <a:r>
              <a:rPr lang="en-US" altLang="zh-CN" sz="2000" b="1" dirty="0"/>
              <a:t>double-ended queue</a:t>
            </a:r>
            <a:r>
              <a:rPr lang="zh-CN" altLang="en-US" sz="2000" dirty="0"/>
              <a:t>的缩写，表示一个表，其元素可以从队列的头部或尾部加入或删除，但是不改变表中的任何其他位置，因此，双端队列同时是栈和队列的广义化。 双端队列上的基本操作有：</a:t>
            </a:r>
            <a:r>
              <a:rPr lang="en-US" altLang="zh-CN" sz="2000" dirty="0" err="1"/>
              <a:t>append_front</a:t>
            </a:r>
            <a:r>
              <a:rPr lang="en-US" altLang="zh-CN" sz="2000" i="1" dirty="0"/>
              <a:t>, </a:t>
            </a:r>
            <a:r>
              <a:rPr lang="en-US" altLang="zh-CN" sz="2000" dirty="0" err="1"/>
              <a:t>append_rear</a:t>
            </a:r>
            <a:r>
              <a:rPr lang="en-US" altLang="zh-CN" sz="2000" i="1" dirty="0"/>
              <a:t>, </a:t>
            </a:r>
            <a:r>
              <a:rPr lang="en-US" altLang="zh-CN" sz="2000" dirty="0" err="1"/>
              <a:t>serve_front</a:t>
            </a:r>
            <a:r>
              <a:rPr lang="en-US" altLang="zh-CN" sz="2000" i="1" dirty="0"/>
              <a:t>,</a:t>
            </a:r>
            <a:r>
              <a:rPr lang="zh-CN" altLang="en-US" sz="2000" i="1" dirty="0"/>
              <a:t> </a:t>
            </a:r>
            <a:r>
              <a:rPr lang="en-US" altLang="zh-CN" sz="2000" dirty="0" err="1"/>
              <a:t>serve_rear</a:t>
            </a:r>
            <a:r>
              <a:rPr lang="en-US" altLang="zh-CN" sz="2000" i="1" dirty="0"/>
              <a:t>, </a:t>
            </a:r>
            <a:r>
              <a:rPr lang="en-US" altLang="zh-CN" sz="2000" dirty="0" err="1"/>
              <a:t>retrieve_front</a:t>
            </a:r>
            <a:r>
              <a:rPr lang="en-US" altLang="zh-CN" sz="2000" i="1" dirty="0"/>
              <a:t>,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retrieve_rear</a:t>
            </a:r>
            <a:r>
              <a:rPr lang="zh-CN" altLang="en-US" sz="2000" dirty="0"/>
              <a:t>。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E13</a:t>
            </a:r>
            <a:r>
              <a:rPr lang="en-US" sz="2000" b="1" dirty="0" smtClean="0"/>
              <a:t>. </a:t>
            </a:r>
            <a:r>
              <a:rPr lang="zh-CN" altLang="en-US" sz="2000" dirty="0" smtClean="0"/>
              <a:t>假设编号为</a:t>
            </a:r>
            <a:r>
              <a:rPr lang="en-US" sz="2000" dirty="0" smtClean="0"/>
              <a:t>1, 2, 3, 4, 5, 6 </a:t>
            </a:r>
            <a:r>
              <a:rPr lang="zh-CN" altLang="en-US" sz="2000" dirty="0" smtClean="0"/>
              <a:t>的数据项以该次序出现在输入流中。 即第一是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，然后是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，依次类推。通过使用</a:t>
            </a:r>
            <a:r>
              <a:rPr lang="en-US" sz="2000" dirty="0" smtClean="0"/>
              <a:t>(1) a queue 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 (2) a </a:t>
            </a:r>
            <a:r>
              <a:rPr lang="en-US" sz="2000" dirty="0" err="1" smtClean="0"/>
              <a:t>deque</a:t>
            </a:r>
            <a:r>
              <a:rPr lang="en-US" sz="2000" dirty="0" smtClean="0"/>
              <a:t>, </a:t>
            </a:r>
            <a:r>
              <a:rPr lang="zh-CN" altLang="en-US" sz="2000" dirty="0" smtClean="0"/>
              <a:t>能否得到下列重新排列的输出</a:t>
            </a:r>
            <a:r>
              <a:rPr lang="en-US" sz="2000" dirty="0" smtClean="0"/>
              <a:t>? </a:t>
            </a:r>
            <a:r>
              <a:rPr lang="zh-CN" altLang="en-US" sz="2000" dirty="0" smtClean="0"/>
              <a:t>假设元素也以从左到右的顺序离开双端队列。</a:t>
            </a:r>
          </a:p>
          <a:p>
            <a:pPr algn="ctr">
              <a:buNone/>
            </a:pPr>
            <a:r>
              <a:rPr lang="en-US" sz="2000" b="1" dirty="0" smtClean="0"/>
              <a:t>(a) </a:t>
            </a:r>
            <a:r>
              <a:rPr lang="en-US" sz="2000" i="1" dirty="0" smtClean="0"/>
              <a:t>1 2 3 4 5 6     </a:t>
            </a:r>
            <a:r>
              <a:rPr lang="en-US" sz="2000" b="1" dirty="0" smtClean="0"/>
              <a:t>(b) </a:t>
            </a:r>
            <a:r>
              <a:rPr lang="en-US" sz="2000" i="1" dirty="0" smtClean="0"/>
              <a:t>2 4 3 6 5 1     </a:t>
            </a:r>
            <a:r>
              <a:rPr lang="en-US" sz="2000" b="1" dirty="0" smtClean="0"/>
              <a:t>(c) </a:t>
            </a:r>
            <a:r>
              <a:rPr lang="en-US" sz="2000" i="1" dirty="0" smtClean="0"/>
              <a:t>1 5 2 4 3 6</a:t>
            </a:r>
            <a:endParaRPr lang="zh-CN" altLang="en-US" sz="2000" dirty="0" smtClean="0"/>
          </a:p>
          <a:p>
            <a:pPr algn="ctr">
              <a:buNone/>
            </a:pPr>
            <a:r>
              <a:rPr lang="en-US" sz="2000" b="1" dirty="0" smtClean="0"/>
              <a:t>(d) </a:t>
            </a:r>
            <a:r>
              <a:rPr lang="en-US" sz="2000" i="1" dirty="0" smtClean="0"/>
              <a:t>4 2 1 3 5 6     </a:t>
            </a:r>
            <a:r>
              <a:rPr lang="en-US" sz="2000" b="1" dirty="0" smtClean="0"/>
              <a:t>(e) </a:t>
            </a:r>
            <a:r>
              <a:rPr lang="en-US" sz="2000" i="1" dirty="0" smtClean="0"/>
              <a:t>1 2 6 4 5 3     </a:t>
            </a:r>
            <a:r>
              <a:rPr lang="en-US" sz="2000" b="1" dirty="0" smtClean="0"/>
              <a:t>(f) </a:t>
            </a:r>
            <a:r>
              <a:rPr lang="en-US" sz="2000" i="1" dirty="0" smtClean="0"/>
              <a:t>5 2 6 3 4 </a:t>
            </a:r>
            <a:r>
              <a:rPr lang="en-US" sz="2000" i="1" dirty="0" smtClean="0"/>
              <a:t>1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469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第三章  队列-1</vt:lpstr>
      <vt:lpstr>第三章  队列-2</vt:lpstr>
      <vt:lpstr>第三章  队列-3</vt:lpstr>
    </vt:vector>
  </TitlesOfParts>
  <Company>tongji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队列-1</dc:title>
  <dc:creator>vip</dc:creator>
  <cp:lastModifiedBy>SUNPING</cp:lastModifiedBy>
  <cp:revision>58</cp:revision>
  <dcterms:created xsi:type="dcterms:W3CDTF">2010-04-02T13:20:25Z</dcterms:created>
  <dcterms:modified xsi:type="dcterms:W3CDTF">2016-09-21T00:05:09Z</dcterms:modified>
</cp:coreProperties>
</file>