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37"/>
  </p:handoutMasterIdLst>
  <p:sldIdLst>
    <p:sldId id="309" r:id="rId3"/>
    <p:sldId id="263" r:id="rId4"/>
    <p:sldId id="264" r:id="rId6"/>
    <p:sldId id="265" r:id="rId7"/>
    <p:sldId id="266" r:id="rId8"/>
    <p:sldId id="267" r:id="rId9"/>
    <p:sldId id="269" r:id="rId10"/>
    <p:sldId id="274" r:id="rId11"/>
    <p:sldId id="275" r:id="rId12"/>
    <p:sldId id="300" r:id="rId13"/>
    <p:sldId id="301" r:id="rId14"/>
    <p:sldId id="302" r:id="rId15"/>
    <p:sldId id="303" r:id="rId16"/>
    <p:sldId id="304" r:id="rId17"/>
    <p:sldId id="305" r:id="rId18"/>
    <p:sldId id="306" r:id="rId19"/>
    <p:sldId id="307" r:id="rId20"/>
    <p:sldId id="308" r:id="rId21"/>
    <p:sldId id="272" r:id="rId22"/>
    <p:sldId id="273" r:id="rId23"/>
    <p:sldId id="277" r:id="rId24"/>
    <p:sldId id="278" r:id="rId25"/>
    <p:sldId id="279" r:id="rId26"/>
    <p:sldId id="280" r:id="rId27"/>
    <p:sldId id="297" r:id="rId28"/>
    <p:sldId id="298" r:id="rId29"/>
    <p:sldId id="299" r:id="rId30"/>
    <p:sldId id="296" r:id="rId31"/>
    <p:sldId id="282" r:id="rId32"/>
    <p:sldId id="283" r:id="rId33"/>
    <p:sldId id="284" r:id="rId34"/>
    <p:sldId id="285" r:id="rId35"/>
    <p:sldId id="286" r:id="rId36"/>
  </p:sldIdLst>
  <p:sldSz cx="9144000" cy="6858000" type="screen4x3"/>
  <p:notesSz cx="7038975" cy="9185275"/>
  <p:defaultTextStyle>
    <a:defPPr>
      <a:defRPr lang="en-US"/>
    </a:defPPr>
    <a:lvl1pPr algn="l" rtl="0" fontAlgn="t">
      <a:lnSpc>
        <a:spcPct val="80000"/>
      </a:lnSpc>
      <a:spcBef>
        <a:spcPct val="20000"/>
      </a:spcBef>
      <a:spcAft>
        <a:spcPct val="0"/>
      </a:spcAft>
      <a:buClr>
        <a:srgbClr val="FFFF99"/>
      </a:buClr>
      <a:buFont typeface="Wingdings" panose="05000000000000000000" pitchFamily="2" charset="2"/>
      <a:defRPr sz="2800" kern="1200">
        <a:solidFill>
          <a:srgbClr val="FFFF99"/>
        </a:solidFill>
        <a:latin typeface="Arial" panose="020B0604020202020204" pitchFamily="34" charset="0"/>
        <a:ea typeface="+mn-ea"/>
        <a:cs typeface="+mn-cs"/>
      </a:defRPr>
    </a:lvl1pPr>
    <a:lvl2pPr marL="457200" algn="l" rtl="0" fontAlgn="t">
      <a:lnSpc>
        <a:spcPct val="80000"/>
      </a:lnSpc>
      <a:spcBef>
        <a:spcPct val="20000"/>
      </a:spcBef>
      <a:spcAft>
        <a:spcPct val="0"/>
      </a:spcAft>
      <a:buClr>
        <a:srgbClr val="FFFF99"/>
      </a:buClr>
      <a:buFont typeface="Wingdings" panose="05000000000000000000" pitchFamily="2" charset="2"/>
      <a:defRPr sz="2800" kern="1200">
        <a:solidFill>
          <a:srgbClr val="FFFF99"/>
        </a:solidFill>
        <a:latin typeface="Arial" panose="020B0604020202020204" pitchFamily="34" charset="0"/>
        <a:ea typeface="+mn-ea"/>
        <a:cs typeface="+mn-cs"/>
      </a:defRPr>
    </a:lvl2pPr>
    <a:lvl3pPr marL="914400" algn="l" rtl="0" fontAlgn="t">
      <a:lnSpc>
        <a:spcPct val="80000"/>
      </a:lnSpc>
      <a:spcBef>
        <a:spcPct val="20000"/>
      </a:spcBef>
      <a:spcAft>
        <a:spcPct val="0"/>
      </a:spcAft>
      <a:buClr>
        <a:srgbClr val="FFFF99"/>
      </a:buClr>
      <a:buFont typeface="Wingdings" panose="05000000000000000000" pitchFamily="2" charset="2"/>
      <a:defRPr sz="2800" kern="1200">
        <a:solidFill>
          <a:srgbClr val="FFFF99"/>
        </a:solidFill>
        <a:latin typeface="Arial" panose="020B0604020202020204" pitchFamily="34" charset="0"/>
        <a:ea typeface="+mn-ea"/>
        <a:cs typeface="+mn-cs"/>
      </a:defRPr>
    </a:lvl3pPr>
    <a:lvl4pPr marL="1371600" algn="l" rtl="0" fontAlgn="t">
      <a:lnSpc>
        <a:spcPct val="80000"/>
      </a:lnSpc>
      <a:spcBef>
        <a:spcPct val="20000"/>
      </a:spcBef>
      <a:spcAft>
        <a:spcPct val="0"/>
      </a:spcAft>
      <a:buClr>
        <a:srgbClr val="FFFF99"/>
      </a:buClr>
      <a:buFont typeface="Wingdings" panose="05000000000000000000" pitchFamily="2" charset="2"/>
      <a:defRPr sz="2800" kern="1200">
        <a:solidFill>
          <a:srgbClr val="FFFF99"/>
        </a:solidFill>
        <a:latin typeface="Arial" panose="020B0604020202020204" pitchFamily="34" charset="0"/>
        <a:ea typeface="+mn-ea"/>
        <a:cs typeface="+mn-cs"/>
      </a:defRPr>
    </a:lvl4pPr>
    <a:lvl5pPr marL="1828800" algn="l" rtl="0" fontAlgn="t">
      <a:lnSpc>
        <a:spcPct val="80000"/>
      </a:lnSpc>
      <a:spcBef>
        <a:spcPct val="20000"/>
      </a:spcBef>
      <a:spcAft>
        <a:spcPct val="0"/>
      </a:spcAft>
      <a:buClr>
        <a:srgbClr val="FFFF99"/>
      </a:buClr>
      <a:buFont typeface="Wingdings" panose="05000000000000000000" pitchFamily="2" charset="2"/>
      <a:defRPr sz="2800" kern="1200">
        <a:solidFill>
          <a:srgbClr val="FFFF99"/>
        </a:solidFill>
        <a:latin typeface="Arial" panose="020B0604020202020204" pitchFamily="34" charset="0"/>
        <a:ea typeface="+mn-ea"/>
        <a:cs typeface="+mn-cs"/>
      </a:defRPr>
    </a:lvl5pPr>
    <a:lvl6pPr marL="2286000" algn="l" defTabSz="914400" rtl="0" eaLnBrk="1" latinLnBrk="0" hangingPunct="1">
      <a:defRPr sz="2800" kern="1200">
        <a:solidFill>
          <a:srgbClr val="FFFF99"/>
        </a:solidFill>
        <a:latin typeface="Arial" panose="020B0604020202020204" pitchFamily="34" charset="0"/>
        <a:ea typeface="+mn-ea"/>
        <a:cs typeface="+mn-cs"/>
      </a:defRPr>
    </a:lvl6pPr>
    <a:lvl7pPr marL="2743200" algn="l" defTabSz="914400" rtl="0" eaLnBrk="1" latinLnBrk="0" hangingPunct="1">
      <a:defRPr sz="2800" kern="1200">
        <a:solidFill>
          <a:srgbClr val="FFFF99"/>
        </a:solidFill>
        <a:latin typeface="Arial" panose="020B0604020202020204" pitchFamily="34" charset="0"/>
        <a:ea typeface="+mn-ea"/>
        <a:cs typeface="+mn-cs"/>
      </a:defRPr>
    </a:lvl7pPr>
    <a:lvl8pPr marL="3200400" algn="l" defTabSz="914400" rtl="0" eaLnBrk="1" latinLnBrk="0" hangingPunct="1">
      <a:defRPr sz="2800" kern="1200">
        <a:solidFill>
          <a:srgbClr val="FFFF99"/>
        </a:solidFill>
        <a:latin typeface="Arial" panose="020B0604020202020204" pitchFamily="34" charset="0"/>
        <a:ea typeface="+mn-ea"/>
        <a:cs typeface="+mn-cs"/>
      </a:defRPr>
    </a:lvl8pPr>
    <a:lvl9pPr marL="3657600" algn="l" defTabSz="914400" rtl="0" eaLnBrk="1" latinLnBrk="0" hangingPunct="1">
      <a:defRPr sz="2800" kern="1200">
        <a:solidFill>
          <a:srgbClr val="FFFF99"/>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bastok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8A0E5E"/>
    <a:srgbClr val="CCCC00"/>
    <a:srgbClr val="0033CC"/>
    <a:srgbClr val="00CCFF"/>
    <a:srgbClr val="BBDD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203" autoAdjust="0"/>
  </p:normalViewPr>
  <p:slideViewPr>
    <p:cSldViewPr snapToGrid="0">
      <p:cViewPr varScale="1">
        <p:scale>
          <a:sx n="98" d="100"/>
          <a:sy n="98" d="100"/>
        </p:scale>
        <p:origin x="-402" y="-96"/>
      </p:cViewPr>
      <p:guideLst>
        <p:guide orient="horz" pos="2460"/>
        <p:guide pos="296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10134"/>
    </p:cViewPr>
  </p:sorterViewPr>
  <p:notesViewPr>
    <p:cSldViewPr snapToGrid="0">
      <p:cViewPr>
        <p:scale>
          <a:sx n="100" d="100"/>
          <a:sy n="100" d="100"/>
        </p:scale>
        <p:origin x="-810" y="1122"/>
      </p:cViewPr>
      <p:guideLst>
        <p:guide orient="horz" pos="2893"/>
        <p:guide pos="221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12.xml"/><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9588" cy="460375"/>
          </a:xfrm>
          <a:prstGeom prst="rect">
            <a:avLst/>
          </a:prstGeom>
          <a:noFill/>
          <a:ln w="9525">
            <a:noFill/>
            <a:miter lim="800000"/>
          </a:ln>
          <a:effectLst/>
        </p:spPr>
        <p:txBody>
          <a:bodyPr vert="horz" wrap="square" lIns="19050" tIns="0" rIns="19050" bIns="0" numCol="1" anchor="t" anchorCtr="0" compatLnSpc="1"/>
          <a:lstStyle>
            <a:lvl1pPr eaLnBrk="0" fontAlgn="base" hangingPunct="0">
              <a:lnSpc>
                <a:spcPct val="100000"/>
              </a:lnSpc>
              <a:spcBef>
                <a:spcPct val="0"/>
              </a:spcBef>
              <a:buClrTx/>
              <a:buFontTx/>
              <a:buNone/>
              <a:defRPr sz="1000" i="1">
                <a:solidFill>
                  <a:schemeClr val="tx1"/>
                </a:solidFill>
              </a:defRPr>
            </a:lvl1pPr>
          </a:lstStyle>
          <a:p>
            <a:r>
              <a:rPr lang="zh-CN" altLang="en-US"/>
              <a:t>Mastering OOAD - Instructor Notes</a:t>
            </a:r>
            <a:endParaRPr lang="zh-CN" altLang="en-US"/>
          </a:p>
        </p:txBody>
      </p:sp>
      <p:sp>
        <p:nvSpPr>
          <p:cNvPr id="3075" name="Rectangle 3"/>
          <p:cNvSpPr>
            <a:spLocks noGrp="1" noChangeArrowheads="1"/>
          </p:cNvSpPr>
          <p:nvPr>
            <p:ph type="dt" sz="quarter" idx="1"/>
          </p:nvPr>
        </p:nvSpPr>
        <p:spPr bwMode="auto">
          <a:xfrm>
            <a:off x="3989388" y="0"/>
            <a:ext cx="3049587" cy="460375"/>
          </a:xfrm>
          <a:prstGeom prst="rect">
            <a:avLst/>
          </a:prstGeom>
          <a:noFill/>
          <a:ln w="9525">
            <a:noFill/>
            <a:miter lim="800000"/>
          </a:ln>
          <a:effectLst/>
        </p:spPr>
        <p:txBody>
          <a:bodyPr vert="horz" wrap="square" lIns="19050" tIns="0" rIns="19050" bIns="0" numCol="1" anchor="t" anchorCtr="0" compatLnSpc="1"/>
          <a:lstStyle>
            <a:lvl1pPr algn="r" eaLnBrk="0" fontAlgn="base" hangingPunct="0">
              <a:lnSpc>
                <a:spcPct val="100000"/>
              </a:lnSpc>
              <a:spcBef>
                <a:spcPct val="0"/>
              </a:spcBef>
              <a:buClrTx/>
              <a:buFontTx/>
              <a:buNone/>
              <a:defRPr sz="1000" i="1">
                <a:solidFill>
                  <a:schemeClr val="tx1"/>
                </a:solidFill>
              </a:defRPr>
            </a:lvl1pPr>
          </a:lstStyle>
          <a:p>
            <a:endParaRPr lang="en-US" altLang="zh-CN"/>
          </a:p>
        </p:txBody>
      </p:sp>
      <p:sp>
        <p:nvSpPr>
          <p:cNvPr id="3076" name="Rectangle 4"/>
          <p:cNvSpPr>
            <a:spLocks noGrp="1" noChangeArrowheads="1"/>
          </p:cNvSpPr>
          <p:nvPr>
            <p:ph type="ftr" sz="quarter" idx="2"/>
          </p:nvPr>
        </p:nvSpPr>
        <p:spPr bwMode="auto">
          <a:xfrm>
            <a:off x="0" y="8724900"/>
            <a:ext cx="3049588" cy="460375"/>
          </a:xfrm>
          <a:prstGeom prst="rect">
            <a:avLst/>
          </a:prstGeom>
          <a:noFill/>
          <a:ln w="9525">
            <a:noFill/>
            <a:miter lim="800000"/>
          </a:ln>
          <a:effectLst/>
        </p:spPr>
        <p:txBody>
          <a:bodyPr vert="horz" wrap="square" lIns="19050" tIns="0" rIns="19050" bIns="0" numCol="1" anchor="b" anchorCtr="0" compatLnSpc="1"/>
          <a:lstStyle>
            <a:lvl1pPr eaLnBrk="0" fontAlgn="base" hangingPunct="0">
              <a:lnSpc>
                <a:spcPct val="100000"/>
              </a:lnSpc>
              <a:spcBef>
                <a:spcPct val="0"/>
              </a:spcBef>
              <a:buClrTx/>
              <a:buFontTx/>
              <a:buNone/>
              <a:defRPr sz="1000" i="1">
                <a:solidFill>
                  <a:schemeClr val="tx1"/>
                </a:solidFill>
              </a:defRPr>
            </a:lvl1pPr>
          </a:lstStyle>
          <a:p>
            <a:r>
              <a:rPr lang="zh-CN" altLang="en-US"/>
              <a:t>Module 8 - Identify Design Mechanisms</a:t>
            </a:r>
            <a:endParaRPr lang="en-US" altLang="zh-CN"/>
          </a:p>
        </p:txBody>
      </p:sp>
      <p:sp>
        <p:nvSpPr>
          <p:cNvPr id="3077" name="Rectangle 5"/>
          <p:cNvSpPr>
            <a:spLocks noGrp="1" noChangeArrowheads="1"/>
          </p:cNvSpPr>
          <p:nvPr>
            <p:ph type="sldNum" sz="quarter" idx="3"/>
          </p:nvPr>
        </p:nvSpPr>
        <p:spPr bwMode="auto">
          <a:xfrm>
            <a:off x="3989388" y="8724900"/>
            <a:ext cx="3049587" cy="460375"/>
          </a:xfrm>
          <a:prstGeom prst="rect">
            <a:avLst/>
          </a:prstGeom>
          <a:noFill/>
          <a:ln w="9525">
            <a:noFill/>
            <a:miter lim="800000"/>
          </a:ln>
          <a:effectLst/>
        </p:spPr>
        <p:txBody>
          <a:bodyPr vert="horz" wrap="square" lIns="19050" tIns="0" rIns="19050" bIns="0" numCol="1" anchor="b" anchorCtr="0" compatLnSpc="1"/>
          <a:lstStyle>
            <a:lvl1pPr algn="r" eaLnBrk="0" fontAlgn="base" hangingPunct="0">
              <a:lnSpc>
                <a:spcPct val="100000"/>
              </a:lnSpc>
              <a:spcBef>
                <a:spcPct val="0"/>
              </a:spcBef>
              <a:buClrTx/>
              <a:buFontTx/>
              <a:buNone/>
              <a:defRPr sz="1000" i="1">
                <a:solidFill>
                  <a:schemeClr val="tx1"/>
                </a:solidFill>
              </a:defRPr>
            </a:lvl1pPr>
          </a:lstStyle>
          <a:p>
            <a:fld id="{74F83432-17CE-427C-ADC7-B8E4D344F5B0}" type="slidenum">
              <a:rPr lang="zh-CN" altLang="en-US"/>
            </a:fld>
            <a:endParaRPr lang="en-US" altLang="zh-CN"/>
          </a:p>
        </p:txBody>
      </p:sp>
      <p:sp>
        <p:nvSpPr>
          <p:cNvPr id="3078" name="Rectangle 6"/>
          <p:cNvSpPr>
            <a:spLocks noChangeArrowheads="1"/>
          </p:cNvSpPr>
          <p:nvPr/>
        </p:nvSpPr>
        <p:spPr bwMode="auto">
          <a:xfrm>
            <a:off x="3138488" y="8748713"/>
            <a:ext cx="757237" cy="254000"/>
          </a:xfrm>
          <a:prstGeom prst="rect">
            <a:avLst/>
          </a:prstGeom>
          <a:noFill/>
          <a:ln w="9525">
            <a:noFill/>
            <a:miter lim="800000"/>
          </a:ln>
          <a:effectLst/>
        </p:spPr>
        <p:txBody>
          <a:bodyPr wrap="none" lIns="87312" tIns="44450" rIns="87312" bIns="44450">
            <a:spAutoFit/>
          </a:bodyPr>
          <a:lstStyle/>
          <a:p>
            <a:pPr algn="ctr" defTabSz="868045" eaLnBrk="0" fontAlgn="base" hangingPunct="0">
              <a:lnSpc>
                <a:spcPct val="90000"/>
              </a:lnSpc>
              <a:spcBef>
                <a:spcPct val="0"/>
              </a:spcBef>
              <a:buClrTx/>
              <a:buFontTx/>
              <a:buNone/>
            </a:pPr>
            <a:r>
              <a:rPr lang="en-US" altLang="zh-CN" sz="1200">
                <a:solidFill>
                  <a:schemeClr val="tx1"/>
                </a:solidFill>
              </a:rPr>
              <a:t>Page </a:t>
            </a:r>
            <a:fld id="{D14FE266-FF74-41FD-9865-63F592A6D7A9}" type="slidenum">
              <a:rPr lang="en-US" altLang="zh-CN" sz="1200">
                <a:solidFill>
                  <a:schemeClr val="tx1"/>
                </a:solidFill>
              </a:rPr>
            </a:fld>
            <a:endParaRPr lang="en-US" altLang="zh-CN" sz="120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38975" cy="460375"/>
          </a:xfrm>
          <a:prstGeom prst="rect">
            <a:avLst/>
          </a:prstGeom>
          <a:noFill/>
          <a:ln w="9525">
            <a:noFill/>
            <a:miter lim="800000"/>
          </a:ln>
          <a:effectLst/>
        </p:spPr>
        <p:txBody>
          <a:bodyPr vert="horz" wrap="square" lIns="19050" tIns="0" rIns="19050" bIns="0" numCol="1" anchor="t" anchorCtr="0" compatLnSpc="1"/>
          <a:lstStyle>
            <a:lvl1pPr algn="ctr" eaLnBrk="0" fontAlgn="base" hangingPunct="0">
              <a:lnSpc>
                <a:spcPct val="100000"/>
              </a:lnSpc>
              <a:spcBef>
                <a:spcPct val="0"/>
              </a:spcBef>
              <a:buClrTx/>
              <a:buFontTx/>
              <a:buNone/>
              <a:defRPr>
                <a:solidFill>
                  <a:schemeClr val="tx1"/>
                </a:solidFill>
                <a:latin typeface="Arial Narrow" panose="020B0606020202030204" pitchFamily="34" charset="0"/>
              </a:defRPr>
            </a:lvl1pPr>
          </a:lstStyle>
          <a:p>
            <a:r>
              <a:rPr lang="en-US" altLang="zh-CN"/>
              <a:t>Mastering OOAD w/ UML 2.0 – Instructor Notes</a:t>
            </a:r>
            <a:endParaRPr lang="en-US" altLang="zh-CN"/>
          </a:p>
        </p:txBody>
      </p:sp>
      <p:sp>
        <p:nvSpPr>
          <p:cNvPr id="2054" name="Rectangle 6"/>
          <p:cNvSpPr>
            <a:spLocks noChangeArrowheads="1"/>
          </p:cNvSpPr>
          <p:nvPr/>
        </p:nvSpPr>
        <p:spPr bwMode="auto">
          <a:xfrm>
            <a:off x="6096000" y="8742363"/>
            <a:ext cx="512763" cy="225425"/>
          </a:xfrm>
          <a:prstGeom prst="rect">
            <a:avLst/>
          </a:prstGeom>
          <a:noFill/>
          <a:ln w="9525">
            <a:noFill/>
            <a:miter lim="800000"/>
          </a:ln>
          <a:effectLst/>
        </p:spPr>
        <p:txBody>
          <a:bodyPr wrap="none" lIns="87312" tIns="44450" rIns="87312" bIns="44450">
            <a:spAutoFit/>
          </a:bodyPr>
          <a:lstStyle/>
          <a:p>
            <a:pPr algn="ctr" defTabSz="868045" eaLnBrk="0" fontAlgn="base" hangingPunct="0">
              <a:lnSpc>
                <a:spcPct val="90000"/>
              </a:lnSpc>
              <a:spcBef>
                <a:spcPct val="0"/>
              </a:spcBef>
              <a:buClrTx/>
              <a:buFontTx/>
              <a:buNone/>
            </a:pPr>
            <a:r>
              <a:rPr lang="en-US" altLang="zh-CN" sz="1000">
                <a:solidFill>
                  <a:schemeClr val="tx1"/>
                </a:solidFill>
              </a:rPr>
              <a:t>8 - </a:t>
            </a:r>
            <a:fld id="{F22829C2-AA8E-4ABF-BE9A-A2751330B6A3}" type="slidenum">
              <a:rPr lang="en-US" altLang="zh-CN" sz="1000">
                <a:solidFill>
                  <a:schemeClr val="tx1"/>
                </a:solidFill>
              </a:rPr>
            </a:fld>
            <a:endParaRPr lang="en-US" altLang="zh-CN" sz="1000">
              <a:solidFill>
                <a:schemeClr val="tx1"/>
              </a:solidFill>
            </a:endParaRPr>
          </a:p>
        </p:txBody>
      </p:sp>
      <p:sp>
        <p:nvSpPr>
          <p:cNvPr id="2055" name="Rectangle 7"/>
          <p:cNvSpPr>
            <a:spLocks noGrp="1" noRot="1" noChangeAspect="1" noChangeArrowheads="1" noTextEdit="1"/>
          </p:cNvSpPr>
          <p:nvPr>
            <p:ph type="sldImg" idx="2"/>
          </p:nvPr>
        </p:nvSpPr>
        <p:spPr bwMode="auto">
          <a:xfrm>
            <a:off x="2571750" y="836613"/>
            <a:ext cx="4057650" cy="3043237"/>
          </a:xfrm>
          <a:prstGeom prst="rect">
            <a:avLst/>
          </a:prstGeom>
          <a:noFill/>
          <a:ln w="12700">
            <a:solidFill>
              <a:schemeClr val="tx1"/>
            </a:solidFill>
            <a:miter lim="800000"/>
          </a:ln>
          <a:effectLst/>
        </p:spPr>
      </p:sp>
      <p:sp>
        <p:nvSpPr>
          <p:cNvPr id="2059" name="Line 11"/>
          <p:cNvSpPr>
            <a:spLocks noChangeShapeType="1"/>
          </p:cNvSpPr>
          <p:nvPr/>
        </p:nvSpPr>
        <p:spPr bwMode="auto">
          <a:xfrm>
            <a:off x="447675" y="457200"/>
            <a:ext cx="6172200" cy="0"/>
          </a:xfrm>
          <a:prstGeom prst="line">
            <a:avLst/>
          </a:prstGeom>
          <a:noFill/>
          <a:ln w="9525">
            <a:solidFill>
              <a:schemeClr val="tx1"/>
            </a:solidFill>
            <a:rou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52700" y="4114800"/>
            <a:ext cx="4076700" cy="4038600"/>
          </a:xfrm>
          <a:prstGeom prst="rect">
            <a:avLst/>
          </a:prstGeom>
          <a:noFill/>
          <a:ln w="9525">
            <a:noFill/>
            <a:miter lim="800000"/>
          </a:ln>
          <a:effectLst/>
        </p:spPr>
        <p:txBody>
          <a:bodyPr vert="horz" wrap="square" lIns="92075" tIns="46038" rIns="92075" bIns="46038" numCol="1" anchor="t" anchorCtr="0" compatLnSpc="1"/>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060" name="Text Box 12"/>
          <p:cNvSpPr txBox="1">
            <a:spLocks noChangeArrowheads="1"/>
          </p:cNvSpPr>
          <p:nvPr/>
        </p:nvSpPr>
        <p:spPr bwMode="auto">
          <a:xfrm>
            <a:off x="611188" y="836613"/>
            <a:ext cx="1676400" cy="320675"/>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400">
                <a:solidFill>
                  <a:schemeClr val="tx1"/>
                </a:solidFill>
                <a:latin typeface="ZapfHumnst BT" pitchFamily="34" charset="0"/>
              </a:rPr>
              <a:t>Instructor Notes:</a:t>
            </a:r>
            <a:endParaRPr lang="en-US" altLang="zh-CN" sz="1400">
              <a:solidFill>
                <a:schemeClr val="tx1"/>
              </a:solidFill>
              <a:latin typeface="ZapfHumnst BT" pitchFamily="34" charset="0"/>
            </a:endParaRPr>
          </a:p>
        </p:txBody>
      </p:sp>
      <p:sp>
        <p:nvSpPr>
          <p:cNvPr id="2061" name="Line 13"/>
          <p:cNvSpPr>
            <a:spLocks noChangeShapeType="1"/>
          </p:cNvSpPr>
          <p:nvPr/>
        </p:nvSpPr>
        <p:spPr bwMode="auto">
          <a:xfrm>
            <a:off x="2505075" y="836613"/>
            <a:ext cx="0" cy="7456487"/>
          </a:xfrm>
          <a:prstGeom prst="line">
            <a:avLst/>
          </a:prstGeom>
          <a:noFill/>
          <a:ln w="9525">
            <a:solidFill>
              <a:schemeClr val="tx1"/>
            </a:solidFill>
            <a:round/>
          </a:ln>
          <a:effectLst/>
        </p:spPr>
        <p:txBody>
          <a:bodyPr wrap="none" lIns="107950" tIns="53975" rIns="107950" bIns="53975" anchor="ctr"/>
          <a:lstStyle/>
          <a:p>
            <a:endParaRPr lang="en-US"/>
          </a:p>
        </p:txBody>
      </p:sp>
      <p:sp>
        <p:nvSpPr>
          <p:cNvPr id="2063" name="Rectangle 15"/>
          <p:cNvSpPr>
            <a:spLocks noGrp="1" noChangeArrowheads="1"/>
          </p:cNvSpPr>
          <p:nvPr>
            <p:ph type="ftr" sz="quarter" idx="4"/>
          </p:nvPr>
        </p:nvSpPr>
        <p:spPr bwMode="auto">
          <a:xfrm>
            <a:off x="0" y="8413750"/>
            <a:ext cx="7085013" cy="503238"/>
          </a:xfrm>
          <a:prstGeom prst="rect">
            <a:avLst/>
          </a:prstGeom>
          <a:noFill/>
          <a:ln w="9525">
            <a:noFill/>
            <a:miter lim="800000"/>
          </a:ln>
          <a:effectLst/>
        </p:spPr>
        <p:txBody>
          <a:bodyPr vert="horz" wrap="square" lIns="19050" tIns="0" rIns="19050" bIns="0" numCol="1" anchor="b" anchorCtr="0" compatLnSpc="1"/>
          <a:lstStyle>
            <a:lvl1pPr algn="ctr" eaLnBrk="0" fontAlgn="base" hangingPunct="0">
              <a:lnSpc>
                <a:spcPct val="100000"/>
              </a:lnSpc>
              <a:spcBef>
                <a:spcPct val="0"/>
              </a:spcBef>
              <a:buClrTx/>
              <a:buFontTx/>
              <a:buNone/>
              <a:defRPr sz="1000" i="1">
                <a:solidFill>
                  <a:schemeClr val="tx1"/>
                </a:solidFill>
              </a:defRPr>
            </a:lvl1pPr>
          </a:lstStyle>
          <a:p>
            <a:r>
              <a:rPr lang="zh-CN" altLang="en-US"/>
              <a:t>Module 8 - Identify Design Mechanisms</a:t>
            </a:r>
            <a:endParaRPr lang="en-US" altLang="zh-CN">
              <a:latin typeface="ZapfHumnst BT" pitchFamily="34" charset="0"/>
            </a:endParaRPr>
          </a:p>
        </p:txBody>
      </p:sp>
      <p:sp>
        <p:nvSpPr>
          <p:cNvPr id="2064" name="Text Box 16"/>
          <p:cNvSpPr txBox="1">
            <a:spLocks noChangeArrowheads="1"/>
          </p:cNvSpPr>
          <p:nvPr/>
        </p:nvSpPr>
        <p:spPr bwMode="auto">
          <a:xfrm>
            <a:off x="152400" y="8413750"/>
            <a:ext cx="1981200" cy="503238"/>
          </a:xfrm>
          <a:prstGeom prst="rect">
            <a:avLst/>
          </a:prstGeom>
          <a:noFill/>
          <a:ln w="9525">
            <a:noFill/>
            <a:miter lim="800000"/>
          </a:ln>
          <a:effectLst/>
        </p:spPr>
        <p:txBody>
          <a:bodyPr lIns="182880" tIns="0" rIns="182880" bIns="0" anchor="b"/>
          <a:lstStyle/>
          <a:p>
            <a:pPr fontAlgn="base">
              <a:lnSpc>
                <a:spcPct val="100000"/>
              </a:lnSpc>
              <a:spcBef>
                <a:spcPct val="0"/>
              </a:spcBef>
              <a:buClrTx/>
              <a:buFontTx/>
              <a:buNone/>
            </a:pPr>
            <a:r>
              <a:rPr lang="en-US" altLang="zh-CN" sz="800">
                <a:solidFill>
                  <a:schemeClr val="tx1"/>
                </a:solidFill>
              </a:rPr>
              <a:t>© Copyright IBM Corp. 2004</a:t>
            </a:r>
            <a:endParaRPr lang="en-US" altLang="zh-CN" sz="800">
              <a:solidFill>
                <a:schemeClr val="tx1"/>
              </a:solidFill>
            </a:endParaRPr>
          </a:p>
        </p:txBody>
      </p:sp>
      <p:sp>
        <p:nvSpPr>
          <p:cNvPr id="2065" name="Rectangle 17"/>
          <p:cNvSpPr>
            <a:spLocks noChangeArrowheads="1"/>
          </p:cNvSpPr>
          <p:nvPr/>
        </p:nvSpPr>
        <p:spPr bwMode="auto">
          <a:xfrm>
            <a:off x="228600" y="9029700"/>
            <a:ext cx="6553200" cy="152400"/>
          </a:xfrm>
          <a:prstGeom prst="rect">
            <a:avLst/>
          </a:prstGeom>
          <a:noFill/>
          <a:ln w="9525">
            <a:noFill/>
            <a:miter lim="800000"/>
          </a:ln>
          <a:effectLst/>
        </p:spPr>
        <p:txBody>
          <a:bodyPr lIns="93031" tIns="46516" rIns="93031" bIns="46516" anchor="b"/>
          <a:lstStyle/>
          <a:p>
            <a:pPr algn="ctr" defTabSz="930275" fontAlgn="base">
              <a:lnSpc>
                <a:spcPct val="100000"/>
              </a:lnSpc>
              <a:spcBef>
                <a:spcPct val="0"/>
              </a:spcBef>
              <a:buClrTx/>
              <a:buFontTx/>
              <a:buNone/>
            </a:pPr>
            <a:r>
              <a:rPr lang="en-US" altLang="zh-CN" sz="800">
                <a:solidFill>
                  <a:schemeClr val="tx1"/>
                </a:solidFill>
              </a:rPr>
              <a:t>Course materials may not be reproduced in whole or in part without the prior written permission of IBM.</a:t>
            </a:r>
            <a:endParaRPr lang="en-US" altLang="zh-CN" sz="800">
              <a:solidFill>
                <a:schemeClr val="tx1"/>
              </a:solidFill>
            </a:endParaRPr>
          </a:p>
        </p:txBody>
      </p:sp>
    </p:spTree>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40994" name="Rectangle 2"/>
          <p:cNvSpPr>
            <a:spLocks noGrp="1" noRot="1" noChangeAspect="1" noChangeArrowheads="1" noTextEdit="1"/>
          </p:cNvSpPr>
          <p:nvPr>
            <p:ph type="sldImg"/>
          </p:nvPr>
        </p:nvSpPr>
        <p:spPr/>
      </p:sp>
      <p:sp>
        <p:nvSpPr>
          <p:cNvPr id="340995" name="Rectangle 3"/>
          <p:cNvSpPr>
            <a:spLocks noGrp="1" noChangeArrowheads="1"/>
          </p:cNvSpPr>
          <p:nvPr>
            <p:ph type="body" idx="1"/>
          </p:nvPr>
        </p:nvSpPr>
        <p:spPr/>
        <p:txBody>
          <a:bodyPr/>
          <a:lstStyle/>
          <a:p>
            <a:r>
              <a:rPr lang="en-US" altLang="zh-CN" sz="1000">
                <a:latin typeface="ZapfHumnst BT" pitchFamily="34" charset="0"/>
              </a:rPr>
              <a:t>In this module, we will describe WHAT is performed in </a:t>
            </a:r>
            <a:r>
              <a:rPr lang="en-US" altLang="zh-CN" sz="1000" b="1">
                <a:latin typeface="ZapfHumnst BT" pitchFamily="34" charset="0"/>
              </a:rPr>
              <a:t>Identify Design Mechanisms</a:t>
            </a:r>
            <a:r>
              <a:rPr lang="en-US" altLang="zh-CN" sz="1000">
                <a:latin typeface="ZapfHumnst BT" pitchFamily="34" charset="0"/>
              </a:rPr>
              <a:t>, but will not describe </a:t>
            </a:r>
            <a:r>
              <a:rPr lang="en-US" altLang="zh-CN" sz="1000" i="1">
                <a:latin typeface="ZapfHumnst BT" pitchFamily="34" charset="0"/>
              </a:rPr>
              <a:t>how</a:t>
            </a:r>
            <a:r>
              <a:rPr lang="en-US" altLang="zh-CN" sz="1000">
                <a:latin typeface="ZapfHumnst BT" pitchFamily="34" charset="0"/>
              </a:rPr>
              <a:t> to do it. Such a discussion is the purpose of an architecture course, which this course is not.</a:t>
            </a:r>
            <a:endParaRPr lang="en-US" altLang="zh-CN" sz="1000">
              <a:latin typeface="ZapfHumnst BT" pitchFamily="34" charset="0"/>
            </a:endParaRPr>
          </a:p>
          <a:p>
            <a:r>
              <a:rPr lang="en-US" altLang="zh-CN" sz="1000">
                <a:latin typeface="ZapfHumnst BT" pitchFamily="34" charset="0"/>
              </a:rPr>
              <a:t>Understanding the rationale and considerations that support the architectural decisions is needed in order to understand the architecture, which is the framework in which designs must be developed.</a:t>
            </a:r>
            <a:endParaRPr lang="en-US" altLang="zh-CN" sz="1000">
              <a:latin typeface="ZapfHumnst BT" pitchFamily="34" charset="0"/>
            </a:endParaRPr>
          </a:p>
          <a:p>
            <a:endParaRPr lang="en-US" altLang="zh-CN" sz="1000">
              <a:latin typeface="ZapfHumnst BT" pitchFamily="34" charset="0"/>
            </a:endParaRPr>
          </a:p>
        </p:txBody>
      </p:sp>
      <p:sp>
        <p:nvSpPr>
          <p:cNvPr id="340996" name="Text Box 4"/>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In the discussion and the exercise, we will give the students the architectural mechanism map.  </a:t>
            </a:r>
            <a:endParaRPr lang="en-US" altLang="zh-CN" sz="1000">
              <a:solidFill>
                <a:schemeClr val="tx1"/>
              </a:solidFill>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56354" name="Rectangle 2"/>
          <p:cNvSpPr>
            <a:spLocks noGrp="1" noRot="1" noChangeAspect="1" noChangeArrowheads="1" noTextEdit="1"/>
          </p:cNvSpPr>
          <p:nvPr>
            <p:ph type="sldImg"/>
          </p:nvPr>
        </p:nvSpPr>
        <p:spPr/>
      </p:sp>
      <p:sp>
        <p:nvSpPr>
          <p:cNvPr id="356355" name="Rectangle 3"/>
          <p:cNvSpPr>
            <a:spLocks noGrp="1" noChangeArrowheads="1"/>
          </p:cNvSpPr>
          <p:nvPr>
            <p:ph type="body" idx="1"/>
          </p:nvPr>
        </p:nvSpPr>
        <p:spPr/>
        <p:txBody>
          <a:bodyPr/>
          <a:lstStyle/>
          <a:p>
            <a:pPr fontAlgn="t"/>
            <a:r>
              <a:rPr lang="en-US" altLang="zh-CN" sz="1000">
                <a:latin typeface="ZapfHumnst BT" pitchFamily="34" charset="0"/>
              </a:rPr>
              <a:t>Design patterns are medium-to-small-scale patterns, smaller in scale than architectural patterns but typically independent of programming language. When a design pattern is bound, it forms a portion of a concrete design model (perhaps a portion of a design mechanism). Design patterns tend, because of their level, to be applicable across domains. </a:t>
            </a:r>
            <a:endParaRPr lang="en-US" altLang="zh-CN" sz="1000">
              <a:latin typeface="ZapfHumnst BT" pitchFamily="34" charset="0"/>
            </a:endParaRPr>
          </a:p>
          <a:p>
            <a:endParaRPr lang="en-US" altLang="zh-CN" sz="1000">
              <a:latin typeface="ZapfHumnst BT" pitchFamily="34" charset="0"/>
            </a:endParaRPr>
          </a:p>
        </p:txBody>
      </p:sp>
      <p:sp>
        <p:nvSpPr>
          <p:cNvPr id="356356"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09602" name="Rectangle 2"/>
          <p:cNvSpPr>
            <a:spLocks noGrp="1" noRot="1" noChangeAspect="1" noChangeArrowheads="1" noTextEdit="1"/>
          </p:cNvSpPr>
          <p:nvPr>
            <p:ph type="sldImg"/>
          </p:nvPr>
        </p:nvSpPr>
        <p:spPr/>
      </p:sp>
      <p:sp>
        <p:nvSpPr>
          <p:cNvPr id="409604" name="Text Box 4"/>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In the Architectural Analysis module, we brought up architectural patterns when we had to define the architectural layout. (We chose the Layers pattern.)  Now, we are beginning to narrow things down with design mechanisms.  Design mechanisms are frequently made up of one or more design patterns.</a:t>
            </a:r>
            <a:endParaRPr lang="en-US" altLang="zh-CN" sz="1000">
              <a:solidFill>
                <a:schemeClr val="tx1"/>
              </a:solidFill>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11650" name="Rectangle 2"/>
          <p:cNvSpPr>
            <a:spLocks noGrp="1" noRot="1" noChangeAspect="1" noChangeArrowheads="1" noTextEdit="1"/>
          </p:cNvSpPr>
          <p:nvPr>
            <p:ph type="sldImg"/>
          </p:nvPr>
        </p:nvSpPr>
        <p:spPr/>
      </p:sp>
      <p:sp>
        <p:nvSpPr>
          <p:cNvPr id="411651" name="Rectangle 3"/>
          <p:cNvSpPr>
            <a:spLocks noGrp="1" noChangeArrowheads="1"/>
          </p:cNvSpPr>
          <p:nvPr>
            <p:ph type="body" idx="1"/>
          </p:nvPr>
        </p:nvSpPr>
        <p:spPr/>
        <p:txBody>
          <a:bodyPr/>
          <a:lstStyle/>
          <a:p>
            <a:r>
              <a:rPr lang="en-AU" sz="1000" dirty="0">
                <a:latin typeface="ZapfHumnst BT" pitchFamily="34" charset="0"/>
                <a:cs typeface="Times New Roman" panose="02020603050405020304" pitchFamily="18" charset="0"/>
              </a:rPr>
              <a:t>The problem — imagine we want to build a reusable GUI component. To keep it simple, we will limit ourselves to the implementation of generic menus in a windowing system (in such a way that it will be possible to add new menus without having to modify the GUI component).</a:t>
            </a:r>
            <a:endParaRPr lang="en-US" altLang="zh-CN" sz="1000" dirty="0">
              <a:latin typeface="ZapfHumnst BT" pitchFamily="34" charset="0"/>
              <a:cs typeface="Times New Roman" panose="02020603050405020304" pitchFamily="18" charset="0"/>
            </a:endParaRPr>
          </a:p>
          <a:p>
            <a:pPr marL="225425" lvl="1" indent="-111125">
              <a:buFontTx/>
              <a:buChar char="•"/>
            </a:pPr>
            <a:r>
              <a:rPr lang="en-AU" sz="1000" i="1" dirty="0">
                <a:latin typeface="ZapfHumnst BT" pitchFamily="34" charset="0"/>
                <a:cs typeface="Times New Roman" panose="02020603050405020304" pitchFamily="18" charset="0"/>
              </a:rPr>
              <a:t> Application</a:t>
            </a:r>
            <a:r>
              <a:rPr lang="en-AU" sz="1000" dirty="0">
                <a:latin typeface="ZapfHumnst BT" pitchFamily="34" charset="0"/>
                <a:cs typeface="Times New Roman" panose="02020603050405020304" pitchFamily="18" charset="0"/>
              </a:rPr>
              <a:t>: it is the client class, it “simulates” the application.</a:t>
            </a:r>
            <a:endParaRPr lang="fr-FR" sz="1000" dirty="0">
              <a:latin typeface="ZapfHumnst BT" pitchFamily="34" charset="0"/>
              <a:cs typeface="Times New Roman" panose="02020603050405020304" pitchFamily="18" charset="0"/>
            </a:endParaRPr>
          </a:p>
          <a:p>
            <a:pPr marL="225425" lvl="1" indent="-111125">
              <a:buFontTx/>
              <a:buChar char="•"/>
            </a:pPr>
            <a:r>
              <a:rPr lang="en-AU" sz="1000" i="1" dirty="0">
                <a:latin typeface="ZapfHumnst BT" pitchFamily="34" charset="0"/>
                <a:cs typeface="Times New Roman" panose="02020603050405020304" pitchFamily="18" charset="0"/>
              </a:rPr>
              <a:t> Menu</a:t>
            </a:r>
            <a:r>
              <a:rPr lang="en-AU" sz="1000" dirty="0">
                <a:latin typeface="ZapfHumnst BT" pitchFamily="34" charset="0"/>
                <a:cs typeface="Times New Roman" panose="02020603050405020304" pitchFamily="18" charset="0"/>
              </a:rPr>
              <a:t>: to simplify, we will make the assumption that our “application” has only one menu represented by an association with a multiplicity of 1 and a role name </a:t>
            </a:r>
            <a:r>
              <a:rPr lang="en-AU" sz="1000" i="1" dirty="0">
                <a:latin typeface="ZapfHumnst BT" pitchFamily="34" charset="0"/>
                <a:cs typeface="Times New Roman" panose="02020603050405020304" pitchFamily="18" charset="0"/>
              </a:rPr>
              <a:t>menu. </a:t>
            </a:r>
            <a:endParaRPr lang="en-AU" sz="1000" i="1" dirty="0">
              <a:latin typeface="ZapfHumnst BT" pitchFamily="34" charset="0"/>
              <a:cs typeface="Times New Roman" panose="02020603050405020304" pitchFamily="18" charset="0"/>
            </a:endParaRPr>
          </a:p>
          <a:p>
            <a:pPr marL="225425" lvl="1" indent="-111125">
              <a:buFontTx/>
              <a:buChar char="•"/>
            </a:pPr>
            <a:r>
              <a:rPr lang="en-AU" sz="1000" i="1" dirty="0">
                <a:latin typeface="ZapfHumnst BT" pitchFamily="34" charset="0"/>
                <a:cs typeface="Times New Roman" panose="02020603050405020304" pitchFamily="18" charset="0"/>
              </a:rPr>
              <a:t> </a:t>
            </a:r>
            <a:r>
              <a:rPr lang="en-AU" sz="1000" i="1" dirty="0" err="1">
                <a:latin typeface="ZapfHumnst BT" pitchFamily="34" charset="0"/>
                <a:cs typeface="Times New Roman" panose="02020603050405020304" pitchFamily="18" charset="0"/>
              </a:rPr>
              <a:t>MenuItem</a:t>
            </a:r>
            <a:r>
              <a:rPr lang="en-AU" sz="1000" dirty="0">
                <a:latin typeface="ZapfHumnst BT" pitchFamily="34" charset="0"/>
                <a:cs typeface="Times New Roman" panose="02020603050405020304" pitchFamily="18" charset="0"/>
              </a:rPr>
              <a:t>: a menu is composed of menu items.</a:t>
            </a:r>
            <a:endParaRPr lang="en-AU" sz="1000" dirty="0">
              <a:latin typeface="ZapfHumnst BT" pitchFamily="34" charset="0"/>
              <a:cs typeface="Times New Roman" panose="02020603050405020304" pitchFamily="18" charset="0"/>
            </a:endParaRPr>
          </a:p>
          <a:p>
            <a:pPr marL="225425" lvl="1" indent="-111125">
              <a:buFontTx/>
              <a:buChar char="•"/>
            </a:pPr>
            <a:r>
              <a:rPr lang="en-AU" sz="1000" i="1" dirty="0">
                <a:latin typeface="ZapfHumnst BT" pitchFamily="34" charset="0"/>
                <a:cs typeface="Times New Roman" panose="02020603050405020304" pitchFamily="18" charset="0"/>
              </a:rPr>
              <a:t> Command</a:t>
            </a:r>
            <a:r>
              <a:rPr lang="en-AU" sz="1000" dirty="0">
                <a:latin typeface="ZapfHumnst BT" pitchFamily="34" charset="0"/>
                <a:cs typeface="Times New Roman" panose="02020603050405020304" pitchFamily="18" charset="0"/>
              </a:rPr>
              <a:t>: this is an abstract class. It has one operation called </a:t>
            </a:r>
            <a:r>
              <a:rPr lang="en-AU" sz="1000" i="1" dirty="0">
                <a:latin typeface="ZapfHumnst BT" pitchFamily="34" charset="0"/>
                <a:cs typeface="Times New Roman" panose="02020603050405020304" pitchFamily="18" charset="0"/>
              </a:rPr>
              <a:t>Process</a:t>
            </a:r>
            <a:r>
              <a:rPr lang="en-AU" sz="1000" dirty="0">
                <a:latin typeface="ZapfHumnst BT" pitchFamily="34" charset="0"/>
                <a:cs typeface="Times New Roman" panose="02020603050405020304" pitchFamily="18" charset="0"/>
              </a:rPr>
              <a:t>. It is an abstract operation, which means it must be overridden by subclasses of </a:t>
            </a:r>
            <a:r>
              <a:rPr lang="en-AU" sz="1000" i="1" dirty="0">
                <a:latin typeface="ZapfHumnst BT" pitchFamily="34" charset="0"/>
                <a:cs typeface="Times New Roman" panose="02020603050405020304" pitchFamily="18" charset="0"/>
              </a:rPr>
              <a:t>Command</a:t>
            </a:r>
            <a:r>
              <a:rPr lang="en-AU" sz="1000" dirty="0">
                <a:latin typeface="ZapfHumnst BT" pitchFamily="34" charset="0"/>
                <a:cs typeface="Times New Roman" panose="02020603050405020304" pitchFamily="18" charset="0"/>
              </a:rPr>
              <a:t>.</a:t>
            </a:r>
            <a:endParaRPr lang="en-AU" sz="1000" dirty="0">
              <a:latin typeface="ZapfHumnst BT" pitchFamily="34" charset="0"/>
              <a:cs typeface="Times New Roman" panose="02020603050405020304" pitchFamily="18" charset="0"/>
            </a:endParaRPr>
          </a:p>
          <a:p>
            <a:pPr marL="225425" lvl="1" indent="-111125">
              <a:buFontTx/>
              <a:buChar char="•"/>
            </a:pPr>
            <a:r>
              <a:rPr lang="en-AU" sz="1000" dirty="0">
                <a:latin typeface="ZapfHumnst BT" pitchFamily="34" charset="0"/>
                <a:cs typeface="Times New Roman" panose="02020603050405020304" pitchFamily="18" charset="0"/>
              </a:rPr>
              <a:t> We will now make the assumption that the underlying windowing system requires that we define in </a:t>
            </a:r>
            <a:r>
              <a:rPr lang="en-AU" sz="1000" i="1" dirty="0" err="1">
                <a:latin typeface="ZapfHumnst BT" pitchFamily="34" charset="0"/>
                <a:cs typeface="Times New Roman" panose="02020603050405020304" pitchFamily="18" charset="0"/>
              </a:rPr>
              <a:t>MenuItem</a:t>
            </a:r>
            <a:r>
              <a:rPr lang="en-AU" sz="1000" dirty="0">
                <a:latin typeface="ZapfHumnst BT" pitchFamily="34" charset="0"/>
                <a:cs typeface="Times New Roman" panose="02020603050405020304" pitchFamily="18" charset="0"/>
              </a:rPr>
              <a:t> an operation called </a:t>
            </a:r>
            <a:r>
              <a:rPr lang="en-AU" sz="1000" i="1" dirty="0">
                <a:latin typeface="ZapfHumnst BT" pitchFamily="34" charset="0"/>
                <a:cs typeface="Times New Roman" panose="02020603050405020304" pitchFamily="18" charset="0"/>
              </a:rPr>
              <a:t>Clicked </a:t>
            </a:r>
            <a:r>
              <a:rPr lang="en-AU" sz="1000" dirty="0">
                <a:latin typeface="ZapfHumnst BT" pitchFamily="34" charset="0"/>
                <a:cs typeface="Times New Roman" panose="02020603050405020304" pitchFamily="18" charset="0"/>
              </a:rPr>
              <a:t>that will be automatically invoked when the user selects the corresponding menu during execution time. The code for </a:t>
            </a:r>
            <a:r>
              <a:rPr lang="en-AU" sz="1000" i="1" dirty="0">
                <a:latin typeface="ZapfHumnst BT" pitchFamily="34" charset="0"/>
                <a:cs typeface="Times New Roman" panose="02020603050405020304" pitchFamily="18" charset="0"/>
              </a:rPr>
              <a:t>Clicked</a:t>
            </a:r>
            <a:r>
              <a:rPr lang="en-AU" sz="1000" dirty="0">
                <a:latin typeface="ZapfHumnst BT" pitchFamily="34" charset="0"/>
                <a:cs typeface="Times New Roman" panose="02020603050405020304" pitchFamily="18" charset="0"/>
              </a:rPr>
              <a:t> is (using a Java-like pseudo-code):</a:t>
            </a:r>
            <a:endParaRPr lang="en-US" altLang="zh-CN" sz="1000" dirty="0">
              <a:latin typeface="ZapfHumnst BT" pitchFamily="34" charset="0"/>
            </a:endParaRPr>
          </a:p>
          <a:p>
            <a:pPr marL="225425" lvl="1" indent="-111125"/>
            <a:r>
              <a:rPr lang="en-AU" sz="1000" i="1" dirty="0">
                <a:latin typeface="ZapfHumnst BT" pitchFamily="34" charset="0"/>
                <a:cs typeface="Times New Roman" panose="02020603050405020304" pitchFamily="18" charset="0"/>
              </a:rPr>
              <a:t>	</a:t>
            </a:r>
            <a:r>
              <a:rPr lang="en-AU" sz="1000" i="1" dirty="0" err="1">
                <a:latin typeface="Courier New" panose="02070309020205020404" pitchFamily="49" charset="0"/>
                <a:cs typeface="Times New Roman" panose="02020603050405020304" pitchFamily="18" charset="0"/>
              </a:rPr>
              <a:t>cmd.Process</a:t>
            </a:r>
            <a:r>
              <a:rPr lang="en-AU" sz="1000" i="1" dirty="0">
                <a:latin typeface="Courier New" panose="02070309020205020404" pitchFamily="49" charset="0"/>
                <a:cs typeface="Times New Roman" panose="02020603050405020304" pitchFamily="18" charset="0"/>
              </a:rPr>
              <a:t>();</a:t>
            </a:r>
            <a:r>
              <a:rPr lang="en-US" altLang="zh-CN" sz="1000" dirty="0">
                <a:latin typeface="ZapfHumnst BT" pitchFamily="34" charset="0"/>
              </a:rPr>
              <a:t> </a:t>
            </a:r>
            <a:endParaRPr lang="en-US" altLang="zh-CN" sz="1000" dirty="0">
              <a:latin typeface="ZapfHumnst BT" pitchFamily="34" charset="0"/>
            </a:endParaRPr>
          </a:p>
        </p:txBody>
      </p:sp>
      <p:sp>
        <p:nvSpPr>
          <p:cNvPr id="411652"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
        <p:nvSpPr>
          <p:cNvPr id="411655" name="Text Box 7"/>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See the Appendix for more information on  Command Patterns.</a:t>
            </a:r>
            <a:endParaRPr lang="en-US" altLang="zh-CN" sz="1000">
              <a:solidFill>
                <a:schemeClr val="tx1"/>
              </a:solidFill>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13698" name="Rectangle 2"/>
          <p:cNvSpPr>
            <a:spLocks noGrp="1" noRot="1" noChangeAspect="1" noChangeArrowheads="1" noTextEdit="1"/>
          </p:cNvSpPr>
          <p:nvPr>
            <p:ph type="sldImg"/>
          </p:nvPr>
        </p:nvSpPr>
        <p:spPr/>
      </p:sp>
      <p:sp>
        <p:nvSpPr>
          <p:cNvPr id="413699" name="Rectangle 3"/>
          <p:cNvSpPr>
            <a:spLocks noGrp="1" noChangeArrowheads="1"/>
          </p:cNvSpPr>
          <p:nvPr>
            <p:ph type="body" idx="1"/>
          </p:nvPr>
        </p:nvSpPr>
        <p:spPr/>
        <p:txBody>
          <a:bodyPr/>
          <a:lstStyle/>
          <a:p>
            <a:r>
              <a:rPr lang="en-AU" sz="1000">
                <a:latin typeface="ZapfHumnst BT" pitchFamily="34" charset="0"/>
                <a:cs typeface="Times New Roman" panose="02020603050405020304" pitchFamily="18" charset="0"/>
              </a:rPr>
              <a:t>Suppose now that you want to implement the menu command </a:t>
            </a:r>
            <a:r>
              <a:rPr lang="en-AU" sz="1000" i="1">
                <a:latin typeface="ZapfHumnst BT" pitchFamily="34" charset="0"/>
                <a:cs typeface="Times New Roman" panose="02020603050405020304" pitchFamily="18" charset="0"/>
              </a:rPr>
              <a:t>Open…</a:t>
            </a:r>
            <a:r>
              <a:rPr lang="en-AU" sz="1000">
                <a:latin typeface="ZapfHumnst BT" pitchFamily="34" charset="0"/>
                <a:cs typeface="Times New Roman" panose="02020603050405020304" pitchFamily="18" charset="0"/>
              </a:rPr>
              <a:t> Create a new class called </a:t>
            </a:r>
            <a:r>
              <a:rPr lang="en-AU" sz="1000" i="1">
                <a:latin typeface="ZapfHumnst BT" pitchFamily="34" charset="0"/>
                <a:cs typeface="Times New Roman" panose="02020603050405020304" pitchFamily="18" charset="0"/>
              </a:rPr>
              <a:t>OpenCommand</a:t>
            </a:r>
            <a:r>
              <a:rPr lang="en-AU" sz="1000">
                <a:latin typeface="ZapfHumnst BT" pitchFamily="34" charset="0"/>
                <a:cs typeface="Times New Roman" panose="02020603050405020304" pitchFamily="18" charset="0"/>
              </a:rPr>
              <a:t> that inherits from </a:t>
            </a:r>
            <a:r>
              <a:rPr lang="en-AU" sz="1000" i="1">
                <a:latin typeface="ZapfHumnst BT" pitchFamily="34" charset="0"/>
                <a:cs typeface="Times New Roman" panose="02020603050405020304" pitchFamily="18" charset="0"/>
              </a:rPr>
              <a:t>Command</a:t>
            </a:r>
            <a:r>
              <a:rPr lang="en-AU" sz="1000">
                <a:latin typeface="ZapfHumnst BT" pitchFamily="34" charset="0"/>
                <a:cs typeface="Times New Roman" panose="02020603050405020304" pitchFamily="18" charset="0"/>
              </a:rPr>
              <a:t>. This class overrides the operation </a:t>
            </a:r>
            <a:r>
              <a:rPr lang="en-AU" sz="1000" i="1">
                <a:latin typeface="ZapfHumnst BT" pitchFamily="34" charset="0"/>
                <a:cs typeface="Times New Roman" panose="02020603050405020304" pitchFamily="18" charset="0"/>
              </a:rPr>
              <a:t>Process</a:t>
            </a:r>
            <a:r>
              <a:rPr lang="en-AU" sz="1000">
                <a:latin typeface="ZapfHumnst BT" pitchFamily="34" charset="0"/>
                <a:cs typeface="Times New Roman" panose="02020603050405020304" pitchFamily="18" charset="0"/>
              </a:rPr>
              <a:t> to prompt the user to for the file to open and to open it:</a:t>
            </a:r>
            <a:endParaRPr lang="en-US" altLang="zh-CN" sz="1000">
              <a:latin typeface="ZapfHumnst BT" pitchFamily="34" charset="0"/>
              <a:cs typeface="Times New Roman" panose="02020603050405020304" pitchFamily="18" charset="0"/>
            </a:endParaRPr>
          </a:p>
          <a:p>
            <a:r>
              <a:rPr lang="fr-FR" sz="1000" i="1">
                <a:latin typeface="ZapfHumnst BT" pitchFamily="34" charset="0"/>
                <a:cs typeface="Times New Roman" panose="02020603050405020304" pitchFamily="18" charset="0"/>
              </a:rPr>
              <a:t>	</a:t>
            </a:r>
            <a:r>
              <a:rPr lang="en-US" altLang="zh-CN" sz="1000" i="1">
                <a:latin typeface="Courier New" panose="02070309020205020404" pitchFamily="49" charset="0"/>
              </a:rPr>
              <a:t>AskUser();</a:t>
            </a:r>
            <a:endParaRPr lang="en-US" altLang="zh-CN" sz="1000">
              <a:latin typeface="Courier New" panose="02070309020205020404" pitchFamily="49" charset="0"/>
            </a:endParaRPr>
          </a:p>
          <a:p>
            <a:r>
              <a:rPr lang="fr-FR" sz="1000" i="1">
                <a:latin typeface="Courier New" panose="02070309020205020404" pitchFamily="49" charset="0"/>
                <a:cs typeface="Times New Roman" panose="02020603050405020304" pitchFamily="18" charset="0"/>
              </a:rPr>
              <a:t>	</a:t>
            </a:r>
            <a:r>
              <a:rPr lang="en-US" altLang="zh-CN" sz="1000" i="1">
                <a:latin typeface="Courier New" panose="02070309020205020404" pitchFamily="49" charset="0"/>
              </a:rPr>
              <a:t>DoOpen();</a:t>
            </a:r>
            <a:endParaRPr lang="en-US" altLang="zh-CN" sz="1000">
              <a:latin typeface="Courier New" panose="02070309020205020404" pitchFamily="49" charset="0"/>
            </a:endParaRPr>
          </a:p>
          <a:p>
            <a:endParaRPr lang="en-US" altLang="zh-CN" sz="1000">
              <a:latin typeface="Courier New" panose="02070309020205020404" pitchFamily="49" charset="0"/>
            </a:endParaRPr>
          </a:p>
          <a:p>
            <a:endParaRPr lang="zh-CN" altLang="en-US" sz="1000">
              <a:latin typeface="ZapfHumnst BT" pitchFamily="34" charset="0"/>
            </a:endParaRPr>
          </a:p>
        </p:txBody>
      </p:sp>
      <p:sp>
        <p:nvSpPr>
          <p:cNvPr id="413700"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15746" name="Rectangle 2"/>
          <p:cNvSpPr>
            <a:spLocks noGrp="1" noRot="1" noChangeAspect="1" noChangeArrowheads="1" noTextEdit="1"/>
          </p:cNvSpPr>
          <p:nvPr>
            <p:ph type="sldImg"/>
          </p:nvPr>
        </p:nvSpPr>
        <p:spPr/>
      </p:sp>
      <p:sp>
        <p:nvSpPr>
          <p:cNvPr id="415747" name="Rectangle 3"/>
          <p:cNvSpPr>
            <a:spLocks noGrp="1" noChangeArrowheads="1"/>
          </p:cNvSpPr>
          <p:nvPr>
            <p:ph type="body" idx="1"/>
          </p:nvPr>
        </p:nvSpPr>
        <p:spPr/>
        <p:txBody>
          <a:bodyPr/>
          <a:lstStyle/>
          <a:p>
            <a:pPr marL="228600" lvl="1" indent="-114300">
              <a:buFontTx/>
              <a:buChar char="•"/>
            </a:pPr>
            <a:r>
              <a:rPr lang="en-US" altLang="zh-CN" sz="1000" dirty="0">
                <a:latin typeface="ZapfHumnst BT" pitchFamily="34" charset="0"/>
                <a:cs typeface="Times New Roman" panose="02020603050405020304" pitchFamily="18" charset="0"/>
              </a:rPr>
              <a:t>Look at the dynamic behavior of the system: first, create an interaction diagram showing the initialization of the system. When the system started up, the objects </a:t>
            </a:r>
            <a:r>
              <a:rPr lang="en-US" altLang="zh-CN" sz="1000" i="1" dirty="0" err="1">
                <a:latin typeface="ZapfHumnst BT" pitchFamily="34" charset="0"/>
                <a:cs typeface="Times New Roman" panose="02020603050405020304" pitchFamily="18" charset="0"/>
              </a:rPr>
              <a:t>myapp:Application</a:t>
            </a:r>
            <a:r>
              <a:rPr lang="en-US" altLang="zh-CN" sz="1000" dirty="0">
                <a:latin typeface="ZapfHumnst BT" pitchFamily="34" charset="0"/>
                <a:cs typeface="Times New Roman" panose="02020603050405020304" pitchFamily="18" charset="0"/>
              </a:rPr>
              <a:t> and </a:t>
            </a:r>
            <a:r>
              <a:rPr lang="en-US" altLang="zh-CN" sz="1000" i="1" dirty="0" err="1">
                <a:latin typeface="ZapfHumnst BT" pitchFamily="34" charset="0"/>
                <a:cs typeface="Times New Roman" panose="02020603050405020304" pitchFamily="18" charset="0"/>
              </a:rPr>
              <a:t>menu:Menu</a:t>
            </a:r>
            <a:r>
              <a:rPr lang="en-US" altLang="zh-CN" sz="1000" dirty="0">
                <a:latin typeface="ZapfHumnst BT" pitchFamily="34" charset="0"/>
                <a:cs typeface="Times New Roman" panose="02020603050405020304" pitchFamily="18" charset="0"/>
              </a:rPr>
              <a:t> were created. Then </a:t>
            </a:r>
            <a:r>
              <a:rPr lang="en-US" altLang="zh-CN" sz="1000" i="1" dirty="0" err="1">
                <a:latin typeface="ZapfHumnst BT" pitchFamily="34" charset="0"/>
                <a:cs typeface="Times New Roman" panose="02020603050405020304" pitchFamily="18" charset="0"/>
              </a:rPr>
              <a:t>myapp</a:t>
            </a:r>
            <a:r>
              <a:rPr lang="en-US" altLang="zh-CN" sz="1000" dirty="0">
                <a:latin typeface="ZapfHumnst BT" pitchFamily="34" charset="0"/>
                <a:cs typeface="Times New Roman" panose="02020603050405020304" pitchFamily="18" charset="0"/>
              </a:rPr>
              <a:t> creates the object </a:t>
            </a:r>
            <a:r>
              <a:rPr lang="en-US" altLang="zh-CN" sz="1000" i="1" dirty="0" err="1">
                <a:latin typeface="ZapfHumnst BT" pitchFamily="34" charset="0"/>
                <a:cs typeface="Times New Roman" panose="02020603050405020304" pitchFamily="18" charset="0"/>
              </a:rPr>
              <a:t>ocmd:OpenCommand</a:t>
            </a:r>
            <a:r>
              <a:rPr lang="en-US" altLang="zh-CN" sz="1000" dirty="0">
                <a:latin typeface="ZapfHumnst BT" pitchFamily="34" charset="0"/>
                <a:cs typeface="Times New Roman" panose="02020603050405020304" pitchFamily="18" charset="0"/>
              </a:rPr>
              <a:t> (message 1). Then it invokes a new operation from </a:t>
            </a:r>
            <a:r>
              <a:rPr lang="en-US" altLang="zh-CN" sz="1000" i="1" dirty="0">
                <a:latin typeface="ZapfHumnst BT" pitchFamily="34" charset="0"/>
                <a:cs typeface="Times New Roman" panose="02020603050405020304" pitchFamily="18" charset="0"/>
              </a:rPr>
              <a:t>menu</a:t>
            </a:r>
            <a:r>
              <a:rPr lang="en-US" altLang="zh-CN" sz="1000" dirty="0">
                <a:latin typeface="ZapfHumnst BT" pitchFamily="34" charset="0"/>
                <a:cs typeface="Times New Roman" panose="02020603050405020304" pitchFamily="18" charset="0"/>
              </a:rPr>
              <a:t> called </a:t>
            </a:r>
            <a:r>
              <a:rPr lang="en-US" altLang="zh-CN" sz="1000" i="1" dirty="0" err="1">
                <a:latin typeface="ZapfHumnst BT" pitchFamily="34" charset="0"/>
                <a:cs typeface="Times New Roman" panose="02020603050405020304" pitchFamily="18" charset="0"/>
              </a:rPr>
              <a:t>AddItem</a:t>
            </a:r>
            <a:r>
              <a:rPr lang="en-US" altLang="zh-CN" sz="1000" dirty="0">
                <a:latin typeface="ZapfHumnst BT" pitchFamily="34" charset="0"/>
                <a:cs typeface="Times New Roman" panose="02020603050405020304" pitchFamily="18" charset="0"/>
              </a:rPr>
              <a:t> that takes two arguments: </a:t>
            </a:r>
            <a:r>
              <a:rPr lang="en-US" altLang="zh-CN" sz="1000" i="1" dirty="0">
                <a:latin typeface="ZapfHumnst BT" pitchFamily="34" charset="0"/>
                <a:cs typeface="Times New Roman" panose="02020603050405020304" pitchFamily="18" charset="0"/>
              </a:rPr>
              <a:t>s</a:t>
            </a:r>
            <a:r>
              <a:rPr lang="en-US" altLang="zh-CN" sz="1000" dirty="0">
                <a:latin typeface="ZapfHumnst BT" pitchFamily="34" charset="0"/>
                <a:cs typeface="Times New Roman" panose="02020603050405020304" pitchFamily="18" charset="0"/>
              </a:rPr>
              <a:t> of type </a:t>
            </a:r>
            <a:r>
              <a:rPr lang="en-US" altLang="zh-CN" sz="1000" i="1" dirty="0">
                <a:latin typeface="ZapfHumnst BT" pitchFamily="34" charset="0"/>
                <a:cs typeface="Times New Roman" panose="02020603050405020304" pitchFamily="18" charset="0"/>
              </a:rPr>
              <a:t>String</a:t>
            </a:r>
            <a:r>
              <a:rPr lang="en-US" altLang="zh-CN" sz="1000" dirty="0">
                <a:latin typeface="ZapfHumnst BT" pitchFamily="34" charset="0"/>
                <a:cs typeface="Times New Roman" panose="02020603050405020304" pitchFamily="18" charset="0"/>
              </a:rPr>
              <a:t> (the label of the menu item to create) and </a:t>
            </a:r>
            <a:r>
              <a:rPr lang="en-US" altLang="zh-CN" sz="1000" i="1" dirty="0">
                <a:latin typeface="ZapfHumnst BT" pitchFamily="34" charset="0"/>
                <a:cs typeface="Times New Roman" panose="02020603050405020304" pitchFamily="18" charset="0"/>
              </a:rPr>
              <a:t>c</a:t>
            </a:r>
            <a:r>
              <a:rPr lang="en-US" altLang="zh-CN" sz="1000" dirty="0">
                <a:latin typeface="ZapfHumnst BT" pitchFamily="34" charset="0"/>
                <a:cs typeface="Times New Roman" panose="02020603050405020304" pitchFamily="18" charset="0"/>
              </a:rPr>
              <a:t> of type </a:t>
            </a:r>
            <a:r>
              <a:rPr lang="en-US" altLang="zh-CN" sz="1000" i="1" dirty="0">
                <a:latin typeface="ZapfHumnst BT" pitchFamily="34" charset="0"/>
                <a:cs typeface="Times New Roman" panose="02020603050405020304" pitchFamily="18" charset="0"/>
              </a:rPr>
              <a:t>Command</a:t>
            </a:r>
            <a:r>
              <a:rPr lang="en-US" altLang="zh-CN" sz="1000" dirty="0">
                <a:latin typeface="ZapfHumnst BT" pitchFamily="34" charset="0"/>
                <a:cs typeface="Times New Roman" panose="02020603050405020304" pitchFamily="18" charset="0"/>
              </a:rPr>
              <a:t>. Note that </a:t>
            </a:r>
            <a:r>
              <a:rPr lang="en-US" altLang="zh-CN" sz="1000" i="1" dirty="0" err="1">
                <a:latin typeface="ZapfHumnst BT" pitchFamily="34" charset="0"/>
                <a:cs typeface="Times New Roman" panose="02020603050405020304" pitchFamily="18" charset="0"/>
              </a:rPr>
              <a:t>myapp</a:t>
            </a:r>
            <a:r>
              <a:rPr lang="en-US" altLang="zh-CN" sz="1000" dirty="0">
                <a:latin typeface="ZapfHumnst BT" pitchFamily="34" charset="0"/>
                <a:cs typeface="Times New Roman" panose="02020603050405020304" pitchFamily="18" charset="0"/>
              </a:rPr>
              <a:t> passes to </a:t>
            </a:r>
            <a:r>
              <a:rPr lang="en-US" altLang="zh-CN" sz="1000" i="1" dirty="0" err="1">
                <a:latin typeface="ZapfHumnst BT" pitchFamily="34" charset="0"/>
                <a:cs typeface="Times New Roman" panose="02020603050405020304" pitchFamily="18" charset="0"/>
              </a:rPr>
              <a:t>AddItem</a:t>
            </a:r>
            <a:r>
              <a:rPr lang="en-US" altLang="zh-CN" sz="1000" i="1" dirty="0">
                <a:latin typeface="ZapfHumnst BT" pitchFamily="34" charset="0"/>
                <a:cs typeface="Times New Roman" panose="02020603050405020304" pitchFamily="18" charset="0"/>
              </a:rPr>
              <a:t>,</a:t>
            </a:r>
            <a:r>
              <a:rPr lang="en-US" altLang="zh-CN" sz="1000" dirty="0">
                <a:latin typeface="ZapfHumnst BT" pitchFamily="34" charset="0"/>
                <a:cs typeface="Times New Roman" panose="02020603050405020304" pitchFamily="18" charset="0"/>
              </a:rPr>
              <a:t> a subclass of </a:t>
            </a:r>
            <a:r>
              <a:rPr lang="en-US" altLang="zh-CN" sz="1000" i="1" dirty="0">
                <a:latin typeface="ZapfHumnst BT" pitchFamily="34" charset="0"/>
                <a:cs typeface="Times New Roman" panose="02020603050405020304" pitchFamily="18" charset="0"/>
              </a:rPr>
              <a:t>Command</a:t>
            </a:r>
            <a:r>
              <a:rPr lang="en-US" altLang="zh-CN" sz="1000" dirty="0">
                <a:latin typeface="ZapfHumnst BT" pitchFamily="34" charset="0"/>
                <a:cs typeface="Times New Roman" panose="02020603050405020304" pitchFamily="18" charset="0"/>
              </a:rPr>
              <a:t> (message 2).</a:t>
            </a:r>
            <a:endParaRPr lang="en-US" altLang="zh-CN" sz="1000" dirty="0">
              <a:latin typeface="ZapfHumnst BT" pitchFamily="34" charset="0"/>
              <a:cs typeface="Times New Roman" panose="02020603050405020304" pitchFamily="18" charset="0"/>
            </a:endParaRPr>
          </a:p>
          <a:p>
            <a:pPr marL="228600" lvl="1" indent="-114300">
              <a:buFontTx/>
              <a:buChar char="•"/>
            </a:pPr>
            <a:r>
              <a:rPr lang="en-US" altLang="zh-CN" sz="1000" i="1" dirty="0">
                <a:latin typeface="ZapfHumnst BT" pitchFamily="34" charset="0"/>
                <a:cs typeface="Times New Roman" panose="02020603050405020304" pitchFamily="18" charset="0"/>
              </a:rPr>
              <a:t> Menu</a:t>
            </a:r>
            <a:r>
              <a:rPr lang="en-US" altLang="zh-CN" sz="1000" dirty="0">
                <a:latin typeface="ZapfHumnst BT" pitchFamily="34" charset="0"/>
                <a:cs typeface="Times New Roman" panose="02020603050405020304" pitchFamily="18" charset="0"/>
              </a:rPr>
              <a:t> creates a new menu item (message 3). The arguments of the constructor for </a:t>
            </a:r>
            <a:r>
              <a:rPr lang="en-US" altLang="zh-CN" sz="1000" i="1" dirty="0" err="1">
                <a:latin typeface="ZapfHumnst BT" pitchFamily="34" charset="0"/>
                <a:cs typeface="Times New Roman" panose="02020603050405020304" pitchFamily="18" charset="0"/>
              </a:rPr>
              <a:t>MenuItem</a:t>
            </a:r>
            <a:r>
              <a:rPr lang="en-US" altLang="zh-CN" sz="1000" dirty="0">
                <a:latin typeface="ZapfHumnst BT" pitchFamily="34" charset="0"/>
                <a:cs typeface="Times New Roman" panose="02020603050405020304" pitchFamily="18" charset="0"/>
              </a:rPr>
              <a:t> are the same as </a:t>
            </a:r>
            <a:r>
              <a:rPr lang="en-US" altLang="zh-CN" sz="1000" i="1" dirty="0" err="1">
                <a:latin typeface="ZapfHumnst BT" pitchFamily="34" charset="0"/>
                <a:cs typeface="Times New Roman" panose="02020603050405020304" pitchFamily="18" charset="0"/>
              </a:rPr>
              <a:t>AddItem</a:t>
            </a:r>
            <a:r>
              <a:rPr lang="en-US" altLang="zh-CN" sz="1000" dirty="0">
                <a:latin typeface="ZapfHumnst BT" pitchFamily="34" charset="0"/>
                <a:cs typeface="Times New Roman" panose="02020603050405020304" pitchFamily="18" charset="0"/>
              </a:rPr>
              <a:t>. The code of the constructor is straightforward:</a:t>
            </a:r>
            <a:endParaRPr lang="en-US" altLang="zh-CN" sz="1000" dirty="0">
              <a:latin typeface="ZapfHumnst BT" pitchFamily="34" charset="0"/>
              <a:cs typeface="Times New Roman" panose="02020603050405020304" pitchFamily="18" charset="0"/>
            </a:endParaRPr>
          </a:p>
          <a:p>
            <a:pPr marL="228600" lvl="1" indent="-114300"/>
            <a:r>
              <a:rPr lang="en-US" altLang="zh-CN" sz="1000" i="1" dirty="0">
                <a:latin typeface="Courier New" panose="02070309020205020404" pitchFamily="49" charset="0"/>
                <a:cs typeface="Times New Roman" panose="02020603050405020304" pitchFamily="18" charset="0"/>
              </a:rPr>
              <a:t>  label = s;</a:t>
            </a:r>
            <a:endParaRPr lang="en-US" altLang="zh-CN" sz="1000" dirty="0">
              <a:latin typeface="Courier New" panose="02070309020205020404" pitchFamily="49" charset="0"/>
              <a:cs typeface="Times New Roman" panose="02020603050405020304" pitchFamily="18" charset="0"/>
            </a:endParaRPr>
          </a:p>
          <a:p>
            <a:pPr marL="228600" lvl="1" indent="-114300"/>
            <a:r>
              <a:rPr lang="en-US" altLang="zh-CN" sz="1000" i="1" dirty="0">
                <a:latin typeface="Courier New" panose="02070309020205020404" pitchFamily="49" charset="0"/>
                <a:cs typeface="Times New Roman" panose="02020603050405020304" pitchFamily="18" charset="0"/>
              </a:rPr>
              <a:t>  </a:t>
            </a:r>
            <a:r>
              <a:rPr lang="en-US" altLang="zh-CN" sz="1000" i="1" dirty="0" err="1">
                <a:latin typeface="Courier New" panose="02070309020205020404" pitchFamily="49" charset="0"/>
                <a:cs typeface="Times New Roman" panose="02020603050405020304" pitchFamily="18" charset="0"/>
              </a:rPr>
              <a:t>cmd</a:t>
            </a:r>
            <a:r>
              <a:rPr lang="en-US" altLang="zh-CN" sz="1000" i="1" dirty="0">
                <a:latin typeface="Courier New" panose="02070309020205020404" pitchFamily="49" charset="0"/>
                <a:cs typeface="Times New Roman" panose="02020603050405020304" pitchFamily="18" charset="0"/>
              </a:rPr>
              <a:t> = c;</a:t>
            </a:r>
            <a:endParaRPr lang="en-US" altLang="zh-CN" sz="1000" dirty="0">
              <a:latin typeface="Courier New" panose="02070309020205020404" pitchFamily="49" charset="0"/>
              <a:cs typeface="Times New Roman" panose="02020603050405020304" pitchFamily="18" charset="0"/>
            </a:endParaRPr>
          </a:p>
          <a:p>
            <a:r>
              <a:rPr lang="en-US" altLang="zh-CN" sz="1000" dirty="0">
                <a:latin typeface="ZapfHumnst BT" pitchFamily="34" charset="0"/>
                <a:cs typeface="Times New Roman" panose="02020603050405020304" pitchFamily="18" charset="0"/>
              </a:rPr>
              <a:t>It is very important to note that </a:t>
            </a:r>
            <a:r>
              <a:rPr lang="en-US" altLang="zh-CN" sz="1000" i="1" dirty="0" err="1">
                <a:latin typeface="ZapfHumnst BT" pitchFamily="34" charset="0"/>
                <a:cs typeface="Times New Roman" panose="02020603050405020304" pitchFamily="18" charset="0"/>
              </a:rPr>
              <a:t>cmd</a:t>
            </a:r>
            <a:r>
              <a:rPr lang="en-US" altLang="zh-CN" sz="1000" dirty="0">
                <a:latin typeface="ZapfHumnst BT" pitchFamily="34" charset="0"/>
                <a:cs typeface="Times New Roman" panose="02020603050405020304" pitchFamily="18" charset="0"/>
              </a:rPr>
              <a:t> is initialized with a subclass of </a:t>
            </a:r>
            <a:r>
              <a:rPr lang="en-US" altLang="zh-CN" sz="1000" i="1" dirty="0">
                <a:latin typeface="ZapfHumnst BT" pitchFamily="34" charset="0"/>
                <a:cs typeface="Times New Roman" panose="02020603050405020304" pitchFamily="18" charset="0"/>
              </a:rPr>
              <a:t>Command</a:t>
            </a:r>
            <a:r>
              <a:rPr lang="en-US" altLang="zh-CN" sz="1000" dirty="0">
                <a:latin typeface="ZapfHumnst BT" pitchFamily="34" charset="0"/>
                <a:cs typeface="Times New Roman" panose="02020603050405020304" pitchFamily="18" charset="0"/>
              </a:rPr>
              <a:t> but that </a:t>
            </a:r>
            <a:r>
              <a:rPr lang="en-US" altLang="zh-CN" sz="1000" dirty="0" err="1">
                <a:latin typeface="ZapfHumnst BT" pitchFamily="34" charset="0"/>
                <a:cs typeface="Times New Roman" panose="02020603050405020304" pitchFamily="18" charset="0"/>
              </a:rPr>
              <a:t>MenuItem</a:t>
            </a:r>
            <a:r>
              <a:rPr lang="en-US" altLang="zh-CN" sz="1000" dirty="0">
                <a:latin typeface="ZapfHumnst BT" pitchFamily="34" charset="0"/>
                <a:cs typeface="Times New Roman" panose="02020603050405020304" pitchFamily="18" charset="0"/>
              </a:rPr>
              <a:t> “thinks” it is a </a:t>
            </a:r>
            <a:r>
              <a:rPr lang="en-US" altLang="zh-CN" sz="1000" i="1" dirty="0">
                <a:latin typeface="ZapfHumnst BT" pitchFamily="34" charset="0"/>
                <a:cs typeface="Times New Roman" panose="02020603050405020304" pitchFamily="18" charset="0"/>
              </a:rPr>
              <a:t>Command</a:t>
            </a:r>
            <a:r>
              <a:rPr lang="en-US" altLang="zh-CN" sz="1000" dirty="0">
                <a:latin typeface="ZapfHumnst BT" pitchFamily="34" charset="0"/>
                <a:cs typeface="Times New Roman" panose="02020603050405020304" pitchFamily="18" charset="0"/>
              </a:rPr>
              <a:t> object! This is all the magic of polymorphism!</a:t>
            </a:r>
            <a:r>
              <a:rPr lang="en-US" altLang="zh-CN" sz="1000" dirty="0">
                <a:latin typeface="ZapfHumnst BT" pitchFamily="34" charset="0"/>
              </a:rPr>
              <a:t> </a:t>
            </a:r>
            <a:endParaRPr lang="en-US" altLang="zh-CN" sz="1000" dirty="0">
              <a:latin typeface="ZapfHumnst BT" pitchFamily="34" charset="0"/>
            </a:endParaRPr>
          </a:p>
          <a:p>
            <a:r>
              <a:rPr lang="en-US" altLang="zh-CN" sz="1000" dirty="0">
                <a:latin typeface="ZapfHumnst BT" pitchFamily="34" charset="0"/>
              </a:rPr>
              <a:t>Now, draw a second interaction diagram that will show what happens when the user selects the menu item “Open…”. The </a:t>
            </a:r>
            <a:r>
              <a:rPr lang="en-US" altLang="zh-CN" sz="1000" i="1" dirty="0">
                <a:latin typeface="ZapfHumnst BT" pitchFamily="34" charset="0"/>
              </a:rPr>
              <a:t>Clicked</a:t>
            </a:r>
            <a:r>
              <a:rPr lang="en-US" altLang="zh-CN" sz="1000" dirty="0">
                <a:latin typeface="ZapfHumnst BT" pitchFamily="34" charset="0"/>
              </a:rPr>
              <a:t> operation is invoked (message 1). </a:t>
            </a:r>
            <a:r>
              <a:rPr lang="en-US" altLang="zh-CN" sz="1000" i="1" dirty="0">
                <a:latin typeface="ZapfHumnst BT" pitchFamily="34" charset="0"/>
              </a:rPr>
              <a:t>Clicked</a:t>
            </a:r>
            <a:r>
              <a:rPr lang="en-US" altLang="zh-CN" sz="1000" dirty="0">
                <a:latin typeface="ZapfHumnst BT" pitchFamily="34" charset="0"/>
              </a:rPr>
              <a:t> simply executes the </a:t>
            </a:r>
            <a:r>
              <a:rPr lang="en-US" altLang="zh-CN" sz="1000" i="1" dirty="0">
                <a:latin typeface="ZapfHumnst BT" pitchFamily="34" charset="0"/>
              </a:rPr>
              <a:t>Process</a:t>
            </a:r>
            <a:r>
              <a:rPr lang="en-US" altLang="zh-CN" sz="1000" dirty="0">
                <a:latin typeface="ZapfHumnst BT" pitchFamily="34" charset="0"/>
              </a:rPr>
              <a:t> operation of the associated </a:t>
            </a:r>
            <a:r>
              <a:rPr lang="en-US" altLang="zh-CN" sz="1000" i="1" dirty="0" err="1">
                <a:latin typeface="ZapfHumnst BT" pitchFamily="34" charset="0"/>
              </a:rPr>
              <a:t>cmd</a:t>
            </a:r>
            <a:r>
              <a:rPr lang="en-US" altLang="zh-CN" sz="1000" dirty="0">
                <a:latin typeface="ZapfHumnst BT" pitchFamily="34" charset="0"/>
              </a:rPr>
              <a:t> object. In this case, the </a:t>
            </a:r>
            <a:r>
              <a:rPr lang="en-US" altLang="zh-CN" sz="1000" i="1" dirty="0" err="1">
                <a:latin typeface="ZapfHumnst BT" pitchFamily="34" charset="0"/>
              </a:rPr>
              <a:t>cmd</a:t>
            </a:r>
            <a:r>
              <a:rPr lang="en-US" altLang="zh-CN" sz="1000" dirty="0">
                <a:latin typeface="ZapfHumnst BT" pitchFamily="34" charset="0"/>
              </a:rPr>
              <a:t> object is actually the </a:t>
            </a:r>
            <a:r>
              <a:rPr lang="en-US" altLang="zh-CN" sz="1000" i="1" dirty="0" err="1">
                <a:latin typeface="ZapfHumnst BT" pitchFamily="34" charset="0"/>
              </a:rPr>
              <a:t>OpenCommand</a:t>
            </a:r>
            <a:r>
              <a:rPr lang="en-US" altLang="zh-CN" sz="1000" dirty="0">
                <a:latin typeface="ZapfHumnst BT" pitchFamily="34" charset="0"/>
              </a:rPr>
              <a:t> object (although this is transparent to the </a:t>
            </a:r>
            <a:r>
              <a:rPr lang="en-US" altLang="zh-CN" sz="1000" i="1" dirty="0" err="1">
                <a:latin typeface="ZapfHumnst BT" pitchFamily="34" charset="0"/>
              </a:rPr>
              <a:t>MenuItem</a:t>
            </a:r>
            <a:r>
              <a:rPr lang="en-US" altLang="zh-CN" sz="1000" dirty="0">
                <a:latin typeface="ZapfHumnst BT" pitchFamily="34" charset="0"/>
              </a:rPr>
              <a:t> object). </a:t>
            </a:r>
            <a:endParaRPr lang="en-US" altLang="zh-CN" sz="1000" dirty="0">
              <a:latin typeface="ZapfHumnst BT" pitchFamily="34" charset="0"/>
            </a:endParaRPr>
          </a:p>
          <a:p>
            <a:endParaRPr lang="zh-CN" altLang="en-US" sz="1000" dirty="0">
              <a:latin typeface="ZapfHumnst BT" pitchFamily="34" charset="0"/>
            </a:endParaRPr>
          </a:p>
        </p:txBody>
      </p:sp>
      <p:sp>
        <p:nvSpPr>
          <p:cNvPr id="415748"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17794" name="Rectangle 2"/>
          <p:cNvSpPr>
            <a:spLocks noGrp="1" noRot="1" noChangeAspect="1" noChangeArrowheads="1" noTextEdit="1"/>
          </p:cNvSpPr>
          <p:nvPr>
            <p:ph type="sldImg"/>
          </p:nvPr>
        </p:nvSpPr>
        <p:spPr/>
      </p:sp>
      <p:sp>
        <p:nvSpPr>
          <p:cNvPr id="417795" name="Rectangle 3"/>
          <p:cNvSpPr>
            <a:spLocks noGrp="1" noChangeArrowheads="1"/>
          </p:cNvSpPr>
          <p:nvPr>
            <p:ph type="body" idx="1"/>
          </p:nvPr>
        </p:nvSpPr>
        <p:spPr/>
        <p:txBody>
          <a:bodyPr/>
          <a:lstStyle/>
          <a:p>
            <a:r>
              <a:rPr lang="en-AU" sz="1000">
                <a:latin typeface="ZapfHumnst BT" pitchFamily="34" charset="0"/>
                <a:cs typeface="Times New Roman" panose="02020603050405020304" pitchFamily="18" charset="0"/>
              </a:rPr>
              <a:t>To complete the class diagram, there should be a Uses relationship from </a:t>
            </a:r>
            <a:r>
              <a:rPr lang="en-AU" sz="1000" i="1">
                <a:latin typeface="ZapfHumnst BT" pitchFamily="34" charset="0"/>
                <a:cs typeface="Times New Roman" panose="02020603050405020304" pitchFamily="18" charset="0"/>
              </a:rPr>
              <a:t>Application</a:t>
            </a:r>
            <a:r>
              <a:rPr lang="en-AU" sz="1000">
                <a:latin typeface="ZapfHumnst BT" pitchFamily="34" charset="0"/>
                <a:cs typeface="Times New Roman" panose="02020603050405020304" pitchFamily="18" charset="0"/>
              </a:rPr>
              <a:t> to </a:t>
            </a:r>
            <a:r>
              <a:rPr lang="en-AU" sz="1000" i="1">
                <a:latin typeface="ZapfHumnst BT" pitchFamily="34" charset="0"/>
                <a:cs typeface="Times New Roman" panose="02020603050405020304" pitchFamily="18" charset="0"/>
              </a:rPr>
              <a:t>OpenCommand</a:t>
            </a:r>
            <a:r>
              <a:rPr lang="en-AU" sz="1000">
                <a:latin typeface="ZapfHumnst BT" pitchFamily="34" charset="0"/>
                <a:cs typeface="Times New Roman" panose="02020603050405020304" pitchFamily="18" charset="0"/>
              </a:rPr>
              <a:t> to account for the fact that the former creates the latter, and there should be another Uses relationship from </a:t>
            </a:r>
            <a:r>
              <a:rPr lang="en-AU" sz="1000" i="1">
                <a:latin typeface="ZapfHumnst BT" pitchFamily="34" charset="0"/>
                <a:cs typeface="Times New Roman" panose="02020603050405020304" pitchFamily="18" charset="0"/>
              </a:rPr>
              <a:t>Menu</a:t>
            </a:r>
            <a:r>
              <a:rPr lang="en-AU" sz="1000">
                <a:latin typeface="ZapfHumnst BT" pitchFamily="34" charset="0"/>
                <a:cs typeface="Times New Roman" panose="02020603050405020304" pitchFamily="18" charset="0"/>
              </a:rPr>
              <a:t> to </a:t>
            </a:r>
            <a:r>
              <a:rPr lang="en-AU" sz="1000" i="1">
                <a:latin typeface="ZapfHumnst BT" pitchFamily="34" charset="0"/>
                <a:cs typeface="Times New Roman" panose="02020603050405020304" pitchFamily="18" charset="0"/>
              </a:rPr>
              <a:t>Command</a:t>
            </a:r>
            <a:r>
              <a:rPr lang="en-AU" sz="1000">
                <a:latin typeface="ZapfHumnst BT" pitchFamily="34" charset="0"/>
                <a:cs typeface="Times New Roman" panose="02020603050405020304" pitchFamily="18" charset="0"/>
              </a:rPr>
              <a:t> as the </a:t>
            </a:r>
            <a:r>
              <a:rPr lang="en-AU" sz="1000" i="1">
                <a:latin typeface="ZapfHumnst BT" pitchFamily="34" charset="0"/>
                <a:cs typeface="Times New Roman" panose="02020603050405020304" pitchFamily="18" charset="0"/>
              </a:rPr>
              <a:t>AddItem</a:t>
            </a:r>
            <a:r>
              <a:rPr lang="en-AU" sz="1000">
                <a:latin typeface="ZapfHumnst BT" pitchFamily="34" charset="0"/>
                <a:cs typeface="Times New Roman" panose="02020603050405020304" pitchFamily="18" charset="0"/>
              </a:rPr>
              <a:t> operation takes one argument of type </a:t>
            </a:r>
            <a:r>
              <a:rPr lang="en-AU" sz="1000" i="1">
                <a:latin typeface="ZapfHumnst BT" pitchFamily="34" charset="0"/>
                <a:cs typeface="Times New Roman" panose="02020603050405020304" pitchFamily="18" charset="0"/>
              </a:rPr>
              <a:t>Command</a:t>
            </a:r>
            <a:r>
              <a:rPr lang="en-AU" sz="1000">
                <a:latin typeface="ZapfHumnst BT" pitchFamily="34" charset="0"/>
                <a:cs typeface="Times New Roman" panose="02020603050405020304" pitchFamily="18" charset="0"/>
              </a:rPr>
              <a:t>.</a:t>
            </a:r>
            <a:endParaRPr lang="en-US" altLang="zh-CN" sz="1000">
              <a:latin typeface="ZapfHumnst BT" pitchFamily="34" charset="0"/>
            </a:endParaRPr>
          </a:p>
          <a:p>
            <a:endParaRPr lang="en-US" altLang="zh-CN" sz="1000">
              <a:latin typeface="ZapfHumnst BT" pitchFamily="34" charset="0"/>
            </a:endParaRPr>
          </a:p>
        </p:txBody>
      </p:sp>
      <p:sp>
        <p:nvSpPr>
          <p:cNvPr id="417796"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20866" name="Rectangle 2"/>
          <p:cNvSpPr>
            <a:spLocks noGrp="1" noRot="1" noChangeAspect="1" noChangeArrowheads="1" noTextEdit="1"/>
          </p:cNvSpPr>
          <p:nvPr>
            <p:ph type="sldImg"/>
          </p:nvPr>
        </p:nvSpPr>
        <p:spPr/>
      </p:sp>
      <p:sp>
        <p:nvSpPr>
          <p:cNvPr id="420867" name="Rectangle 3"/>
          <p:cNvSpPr>
            <a:spLocks noGrp="1" noChangeArrowheads="1"/>
          </p:cNvSpPr>
          <p:nvPr>
            <p:ph type="body" idx="1"/>
          </p:nvPr>
        </p:nvSpPr>
        <p:spPr/>
        <p:txBody>
          <a:bodyPr/>
          <a:lstStyle/>
          <a:p>
            <a:r>
              <a:rPr lang="en-AU" sz="1000">
                <a:latin typeface="ZapfHumnst BT" pitchFamily="34" charset="0"/>
                <a:cs typeface="Times New Roman" panose="02020603050405020304" pitchFamily="18" charset="0"/>
              </a:rPr>
              <a:t>So what about reuse? Assign the classes to packages: </a:t>
            </a:r>
            <a:r>
              <a:rPr lang="en-AU" sz="1000" i="1">
                <a:latin typeface="ZapfHumnst BT" pitchFamily="34" charset="0"/>
                <a:cs typeface="Times New Roman" panose="02020603050405020304" pitchFamily="18" charset="0"/>
              </a:rPr>
              <a:t>OpenCommand</a:t>
            </a:r>
            <a:r>
              <a:rPr lang="en-AU" sz="1000">
                <a:latin typeface="ZapfHumnst BT" pitchFamily="34" charset="0"/>
                <a:cs typeface="Times New Roman" panose="02020603050405020304" pitchFamily="18" charset="0"/>
              </a:rPr>
              <a:t> and </a:t>
            </a:r>
            <a:r>
              <a:rPr lang="en-AU" sz="1000" i="1">
                <a:latin typeface="ZapfHumnst BT" pitchFamily="34" charset="0"/>
                <a:cs typeface="Times New Roman" panose="02020603050405020304" pitchFamily="18" charset="0"/>
              </a:rPr>
              <a:t>Application</a:t>
            </a:r>
            <a:r>
              <a:rPr lang="en-AU" sz="1000">
                <a:latin typeface="ZapfHumnst BT" pitchFamily="34" charset="0"/>
                <a:cs typeface="Times New Roman" panose="02020603050405020304" pitchFamily="18" charset="0"/>
              </a:rPr>
              <a:t> to </a:t>
            </a:r>
            <a:r>
              <a:rPr lang="en-AU" sz="1000" i="1">
                <a:latin typeface="ZapfHumnst BT" pitchFamily="34" charset="0"/>
                <a:cs typeface="Times New Roman" panose="02020603050405020304" pitchFamily="18" charset="0"/>
              </a:rPr>
              <a:t>app </a:t>
            </a:r>
            <a:r>
              <a:rPr lang="en-AU" sz="1000">
                <a:latin typeface="ZapfHumnst BT" pitchFamily="34" charset="0"/>
                <a:cs typeface="Times New Roman" panose="02020603050405020304" pitchFamily="18" charset="0"/>
              </a:rPr>
              <a:t>(you have also added a new class, </a:t>
            </a:r>
            <a:r>
              <a:rPr lang="en-AU" sz="1000" i="1">
                <a:latin typeface="ZapfHumnst BT" pitchFamily="34" charset="0"/>
                <a:cs typeface="Times New Roman" panose="02020603050405020304" pitchFamily="18" charset="0"/>
              </a:rPr>
              <a:t>CloseCommand</a:t>
            </a:r>
            <a:r>
              <a:rPr lang="en-AU" sz="1000">
                <a:latin typeface="ZapfHumnst BT" pitchFamily="34" charset="0"/>
                <a:cs typeface="Times New Roman" panose="02020603050405020304" pitchFamily="18" charset="0"/>
              </a:rPr>
              <a:t>), </a:t>
            </a:r>
            <a:r>
              <a:rPr lang="en-AU" sz="1000" i="1">
                <a:latin typeface="ZapfHumnst BT" pitchFamily="34" charset="0"/>
                <a:cs typeface="Times New Roman" panose="02020603050405020304" pitchFamily="18" charset="0"/>
              </a:rPr>
              <a:t>Menu</a:t>
            </a:r>
            <a:r>
              <a:rPr lang="en-AU" sz="1000">
                <a:latin typeface="ZapfHumnst BT" pitchFamily="34" charset="0"/>
                <a:cs typeface="Times New Roman" panose="02020603050405020304" pitchFamily="18" charset="0"/>
              </a:rPr>
              <a:t> and </a:t>
            </a:r>
            <a:r>
              <a:rPr lang="en-AU" sz="1000" i="1">
                <a:latin typeface="ZapfHumnst BT" pitchFamily="34" charset="0"/>
                <a:cs typeface="Times New Roman" panose="02020603050405020304" pitchFamily="18" charset="0"/>
              </a:rPr>
              <a:t>MenuItem</a:t>
            </a:r>
            <a:r>
              <a:rPr lang="en-AU" sz="1000">
                <a:latin typeface="ZapfHumnst BT" pitchFamily="34" charset="0"/>
                <a:cs typeface="Times New Roman" panose="02020603050405020304" pitchFamily="18" charset="0"/>
              </a:rPr>
              <a:t> to </a:t>
            </a:r>
            <a:r>
              <a:rPr lang="en-AU" sz="1000" i="1">
                <a:latin typeface="ZapfHumnst BT" pitchFamily="34" charset="0"/>
                <a:cs typeface="Times New Roman" panose="02020603050405020304" pitchFamily="18" charset="0"/>
              </a:rPr>
              <a:t>gui</a:t>
            </a:r>
            <a:r>
              <a:rPr lang="en-AU" sz="1000">
                <a:latin typeface="ZapfHumnst BT" pitchFamily="34" charset="0"/>
                <a:cs typeface="Times New Roman" panose="02020603050405020304" pitchFamily="18" charset="0"/>
              </a:rPr>
              <a:t> and </a:t>
            </a:r>
            <a:r>
              <a:rPr lang="en-AU" sz="1000" i="1">
                <a:latin typeface="ZapfHumnst BT" pitchFamily="34" charset="0"/>
                <a:cs typeface="Times New Roman" panose="02020603050405020304" pitchFamily="18" charset="0"/>
              </a:rPr>
              <a:t>Command</a:t>
            </a:r>
            <a:r>
              <a:rPr lang="en-AU" sz="1000">
                <a:latin typeface="ZapfHumnst BT" pitchFamily="34" charset="0"/>
                <a:cs typeface="Times New Roman" panose="02020603050405020304" pitchFamily="18" charset="0"/>
              </a:rPr>
              <a:t> to </a:t>
            </a:r>
            <a:r>
              <a:rPr lang="en-AU" sz="1000" i="1">
                <a:latin typeface="ZapfHumnst BT" pitchFamily="34" charset="0"/>
                <a:cs typeface="Times New Roman" panose="02020603050405020304" pitchFamily="18" charset="0"/>
              </a:rPr>
              <a:t>com</a:t>
            </a:r>
            <a:r>
              <a:rPr lang="en-AU" sz="1000">
                <a:latin typeface="ZapfHumnst BT" pitchFamily="34" charset="0"/>
                <a:cs typeface="Times New Roman" panose="02020603050405020304" pitchFamily="18" charset="0"/>
              </a:rPr>
              <a:t>, now add the appropriate dependencies. You have created a reusable set of components (</a:t>
            </a:r>
            <a:r>
              <a:rPr lang="en-AU" sz="1000" i="1">
                <a:latin typeface="ZapfHumnst BT" pitchFamily="34" charset="0"/>
                <a:cs typeface="Times New Roman" panose="02020603050405020304" pitchFamily="18" charset="0"/>
              </a:rPr>
              <a:t>gui</a:t>
            </a:r>
            <a:r>
              <a:rPr lang="en-AU" sz="1000">
                <a:latin typeface="ZapfHumnst BT" pitchFamily="34" charset="0"/>
                <a:cs typeface="Times New Roman" panose="02020603050405020304" pitchFamily="18" charset="0"/>
              </a:rPr>
              <a:t> and </a:t>
            </a:r>
            <a:r>
              <a:rPr lang="en-AU" sz="1000" i="1">
                <a:latin typeface="ZapfHumnst BT" pitchFamily="34" charset="0"/>
                <a:cs typeface="Times New Roman" panose="02020603050405020304" pitchFamily="18" charset="0"/>
              </a:rPr>
              <a:t>com</a:t>
            </a:r>
            <a:r>
              <a:rPr lang="en-AU" sz="1000">
                <a:latin typeface="ZapfHumnst BT" pitchFamily="34" charset="0"/>
                <a:cs typeface="Times New Roman" panose="02020603050405020304" pitchFamily="18" charset="0"/>
              </a:rPr>
              <a:t>) independent of the application packages using them! </a:t>
            </a:r>
            <a:r>
              <a:rPr lang="en-AU" sz="1000" i="1">
                <a:latin typeface="ZapfHumnst BT" pitchFamily="34" charset="0"/>
                <a:cs typeface="Times New Roman" panose="02020603050405020304" pitchFamily="18" charset="0"/>
              </a:rPr>
              <a:t>MenuItem</a:t>
            </a:r>
            <a:r>
              <a:rPr lang="en-AU" sz="1000">
                <a:latin typeface="ZapfHumnst BT" pitchFamily="34" charset="0"/>
                <a:cs typeface="Times New Roman" panose="02020603050405020304" pitchFamily="18" charset="0"/>
              </a:rPr>
              <a:t> can be made an Implementation class only! Only </a:t>
            </a:r>
            <a:r>
              <a:rPr lang="en-AU" sz="1000" i="1">
                <a:latin typeface="ZapfHumnst BT" pitchFamily="34" charset="0"/>
                <a:cs typeface="Times New Roman" panose="02020603050405020304" pitchFamily="18" charset="0"/>
              </a:rPr>
              <a:t>Menu</a:t>
            </a:r>
            <a:r>
              <a:rPr lang="en-AU" sz="1000">
                <a:latin typeface="ZapfHumnst BT" pitchFamily="34" charset="0"/>
                <a:cs typeface="Times New Roman" panose="02020603050405020304" pitchFamily="18" charset="0"/>
              </a:rPr>
              <a:t> is exported.</a:t>
            </a:r>
            <a:r>
              <a:rPr lang="en-US" altLang="zh-CN" sz="1000">
                <a:latin typeface="ZapfHumnst BT" pitchFamily="34" charset="0"/>
              </a:rPr>
              <a:t> </a:t>
            </a:r>
            <a:endParaRPr lang="en-US" altLang="zh-CN" sz="1000">
              <a:latin typeface="ZapfHumnst BT" pitchFamily="34" charset="0"/>
            </a:endParaRPr>
          </a:p>
          <a:p>
            <a:endParaRPr lang="en-US" altLang="zh-CN" sz="1000">
              <a:latin typeface="ZapfHumnst BT" pitchFamily="34" charset="0"/>
            </a:endParaRPr>
          </a:p>
        </p:txBody>
      </p:sp>
      <p:sp>
        <p:nvSpPr>
          <p:cNvPr id="420868"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22914" name="Rectangle 2"/>
          <p:cNvSpPr>
            <a:spLocks noGrp="1" noRot="1" noChangeAspect="1" noChangeArrowheads="1" noTextEdit="1"/>
          </p:cNvSpPr>
          <p:nvPr>
            <p:ph type="sldImg"/>
          </p:nvPr>
        </p:nvSpPr>
        <p:spPr/>
      </p:sp>
      <p:sp>
        <p:nvSpPr>
          <p:cNvPr id="422915" name="Rectangle 3"/>
          <p:cNvSpPr>
            <a:spLocks noGrp="1" noChangeArrowheads="1"/>
          </p:cNvSpPr>
          <p:nvPr>
            <p:ph type="body" idx="1"/>
          </p:nvPr>
        </p:nvSpPr>
        <p:spPr/>
        <p:txBody>
          <a:bodyPr/>
          <a:lstStyle/>
          <a:p>
            <a:r>
              <a:rPr lang="en-US" altLang="zh-CN" sz="1000">
                <a:latin typeface="ZapfHumnst BT" pitchFamily="34" charset="0"/>
              </a:rPr>
              <a:t>In the example on the previous slides, the </a:t>
            </a:r>
            <a:r>
              <a:rPr lang="en-US" altLang="zh-CN" sz="1000" i="1">
                <a:latin typeface="ZapfHumnst BT" pitchFamily="34" charset="0"/>
              </a:rPr>
              <a:t>Client</a:t>
            </a:r>
            <a:r>
              <a:rPr lang="en-US" altLang="zh-CN" sz="1000">
                <a:latin typeface="ZapfHumnst BT" pitchFamily="34" charset="0"/>
              </a:rPr>
              <a:t> role was played by the classes </a:t>
            </a:r>
            <a:r>
              <a:rPr lang="en-US" altLang="zh-CN" sz="1000" i="1">
                <a:latin typeface="ZapfHumnst BT" pitchFamily="34" charset="0"/>
              </a:rPr>
              <a:t>Application</a:t>
            </a:r>
            <a:r>
              <a:rPr lang="en-US" altLang="zh-CN" sz="1000">
                <a:latin typeface="ZapfHumnst BT" pitchFamily="34" charset="0"/>
              </a:rPr>
              <a:t> and </a:t>
            </a:r>
            <a:r>
              <a:rPr lang="en-US" altLang="zh-CN" sz="1000" i="1">
                <a:latin typeface="ZapfHumnst BT" pitchFamily="34" charset="0"/>
              </a:rPr>
              <a:t>Menu</a:t>
            </a:r>
            <a:r>
              <a:rPr lang="en-US" altLang="zh-CN" sz="1000">
                <a:latin typeface="ZapfHumnst BT" pitchFamily="34" charset="0"/>
              </a:rPr>
              <a:t>, the </a:t>
            </a:r>
            <a:r>
              <a:rPr lang="en-US" altLang="zh-CN" sz="1000" i="1">
                <a:latin typeface="ZapfHumnst BT" pitchFamily="34" charset="0"/>
              </a:rPr>
              <a:t>Invoker </a:t>
            </a:r>
            <a:r>
              <a:rPr lang="en-US" altLang="zh-CN" sz="1000">
                <a:latin typeface="ZapfHumnst BT" pitchFamily="34" charset="0"/>
              </a:rPr>
              <a:t>was </a:t>
            </a:r>
            <a:r>
              <a:rPr lang="en-US" altLang="zh-CN" sz="1000" i="1">
                <a:latin typeface="ZapfHumnst BT" pitchFamily="34" charset="0"/>
              </a:rPr>
              <a:t>MenuItem,</a:t>
            </a:r>
            <a:r>
              <a:rPr lang="en-US" altLang="zh-CN" sz="1000">
                <a:latin typeface="ZapfHumnst BT" pitchFamily="34" charset="0"/>
              </a:rPr>
              <a:t> and the </a:t>
            </a:r>
            <a:r>
              <a:rPr lang="en-US" altLang="zh-CN" sz="1000" i="1">
                <a:latin typeface="ZapfHumnst BT" pitchFamily="34" charset="0"/>
              </a:rPr>
              <a:t>ConcreteCommand </a:t>
            </a:r>
            <a:r>
              <a:rPr lang="en-US" altLang="zh-CN" sz="1000">
                <a:latin typeface="ZapfHumnst BT" pitchFamily="34" charset="0"/>
              </a:rPr>
              <a:t>was </a:t>
            </a:r>
            <a:r>
              <a:rPr lang="en-US" altLang="zh-CN" sz="1000" i="1">
                <a:latin typeface="ZapfHumnst BT" pitchFamily="34" charset="0"/>
              </a:rPr>
              <a:t>OpenCommand</a:t>
            </a:r>
            <a:r>
              <a:rPr lang="en-US" altLang="zh-CN" sz="1000">
                <a:latin typeface="ZapfHumnst BT" pitchFamily="34" charset="0"/>
              </a:rPr>
              <a:t>. </a:t>
            </a:r>
            <a:endParaRPr lang="en-US" altLang="zh-CN" sz="1000">
              <a:latin typeface="ZapfHumnst BT" pitchFamily="34" charset="0"/>
            </a:endParaRPr>
          </a:p>
        </p:txBody>
      </p:sp>
      <p:sp>
        <p:nvSpPr>
          <p:cNvPr id="422916" name="Text Box 4"/>
          <p:cNvSpPr txBox="1">
            <a:spLocks noChangeArrowheads="1"/>
          </p:cNvSpPr>
          <p:nvPr/>
        </p:nvSpPr>
        <p:spPr bwMode="auto">
          <a:xfrm>
            <a:off x="457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58402" name="Text Box 2"/>
          <p:cNvSpPr txBox="1">
            <a:spLocks noChangeArrowheads="1"/>
          </p:cNvSpPr>
          <p:nvPr/>
        </p:nvSpPr>
        <p:spPr bwMode="auto">
          <a:xfrm>
            <a:off x="234950" y="762000"/>
            <a:ext cx="1173163" cy="274638"/>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endParaRPr lang="zh-CN" altLang="en-US" sz="1200">
              <a:solidFill>
                <a:schemeClr val="tx1"/>
              </a:solidFill>
            </a:endParaRPr>
          </a:p>
        </p:txBody>
      </p:sp>
      <p:sp>
        <p:nvSpPr>
          <p:cNvPr id="358403" name="Text Box 3"/>
          <p:cNvSpPr txBox="1">
            <a:spLocks noChangeArrowheads="1"/>
          </p:cNvSpPr>
          <p:nvPr/>
        </p:nvSpPr>
        <p:spPr bwMode="auto">
          <a:xfrm>
            <a:off x="584200" y="1206500"/>
            <a:ext cx="1820863" cy="7407275"/>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0"/>
              </a:spcBef>
              <a:buClrTx/>
              <a:buFontTx/>
              <a:buNone/>
            </a:pPr>
            <a:r>
              <a:rPr lang="en-US" altLang="ko-KR" sz="1000">
                <a:solidFill>
                  <a:schemeClr val="tx1"/>
                </a:solidFill>
                <a:latin typeface="ZapfHumnst BT" pitchFamily="34" charset="0"/>
                <a:ea typeface="Gulim" panose="020B0600000101010101" charset="-127"/>
              </a:rPr>
              <a:t>Analysis mechanisms were identified in the Architectural Analysis module. I</a:t>
            </a:r>
            <a:r>
              <a:rPr lang="en-US" altLang="zh-CN" sz="1000">
                <a:solidFill>
                  <a:schemeClr val="tx1"/>
                </a:solidFill>
                <a:latin typeface="ZapfHumnst BT" pitchFamily="34" charset="0"/>
              </a:rPr>
              <a:t>n a design mechanism, some specific technology is chosen, whereas with implementation mechanisms, a </a:t>
            </a:r>
            <a:r>
              <a:rPr lang="en-US" altLang="zh-CN" sz="1000" i="1">
                <a:solidFill>
                  <a:schemeClr val="tx1"/>
                </a:solidFill>
                <a:latin typeface="ZapfHumnst BT" pitchFamily="34" charset="0"/>
              </a:rPr>
              <a:t>very</a:t>
            </a:r>
            <a:r>
              <a:rPr lang="en-US" altLang="zh-CN" sz="1000">
                <a:solidFill>
                  <a:schemeClr val="tx1"/>
                </a:solidFill>
                <a:latin typeface="ZapfHumnst BT" pitchFamily="34" charset="0"/>
              </a:rPr>
              <a:t> specific technology is chosen. </a:t>
            </a:r>
            <a:r>
              <a:rPr lang="en-US" altLang="ko-KR" sz="1000">
                <a:solidFill>
                  <a:schemeClr val="tx1"/>
                </a:solidFill>
                <a:latin typeface="ZapfHumnst BT" pitchFamily="34" charset="0"/>
                <a:ea typeface="Gulim" panose="020B0600000101010101" charset="-127"/>
              </a:rPr>
              <a:t>The design mechanisms emerge from analysis mechanisms, and are constrained based on what is possible to achieve in the implementation environment.  One can think of design mechanisms as refined in a bottom up manner, although they are initially derived from the need for analysis mechanisms (which are found top down).</a:t>
            </a:r>
            <a:endParaRPr lang="en-US" altLang="ko-KR" sz="1000">
              <a:solidFill>
                <a:schemeClr val="tx1"/>
              </a:solidFill>
              <a:latin typeface="ZapfHumnst BT" pitchFamily="34" charset="0"/>
              <a:ea typeface="Gulim" panose="020B0600000101010101" charset="-127"/>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More than one design mechanism can be associated with a client class as a compromise between different characteristics (for example, the need for fast access during application execution, and the requirements to be persistent).The mechanism map must be navigable in both directions, so that it is easy to determine client classes when changing implementation mechanisms.</a:t>
            </a:r>
            <a:endParaRPr lang="en-US" altLang="ko-KR" sz="1000">
              <a:solidFill>
                <a:schemeClr val="tx1"/>
              </a:solidFill>
              <a:latin typeface="ZapfHumnst BT" pitchFamily="34" charset="0"/>
              <a:ea typeface="Gulim" panose="020B0600000101010101" charset="-127"/>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In Identify Design Mechanisms, the design and implementation mechanisms are not only defined but  patterns for use are also provided. We will look at some specific examples on the following slides. </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p:txBody>
      </p:sp>
      <p:sp>
        <p:nvSpPr>
          <p:cNvPr id="358404" name="Rectangle 4"/>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8405" name="Rectangle 5"/>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AU" sz="1000">
                <a:latin typeface="ZapfHumnst BT" pitchFamily="34" charset="0"/>
              </a:rPr>
              <a:t>During Architecture Analysis, you identified the key architectural mechanisms that might be required to solve the problem. Now it is time to refine these and incorporate the decisions made about our implementation.</a:t>
            </a:r>
            <a:endParaRPr lang="en-AU" sz="1000">
              <a:latin typeface="ZapfHumnst BT" pitchFamily="34" charset="0"/>
            </a:endParaRPr>
          </a:p>
          <a:p>
            <a:r>
              <a:rPr lang="en-US" altLang="zh-CN" sz="1000" b="1" i="1">
                <a:latin typeface="ZapfHumnst BT" pitchFamily="34" charset="0"/>
              </a:rPr>
              <a:t>Design mechanism</a:t>
            </a:r>
            <a:r>
              <a:rPr lang="en-US" altLang="zh-CN" sz="1000">
                <a:latin typeface="ZapfHumnst BT" pitchFamily="34" charset="0"/>
              </a:rPr>
              <a:t> assumes some details of the implementation environment, but it is not tied to a specific implementation (as is an implementation mechanism). Examples of design mechanisms include: </a:t>
            </a:r>
            <a:endParaRPr lang="en-US" altLang="zh-CN" sz="1000">
              <a:latin typeface="ZapfHumnst BT" pitchFamily="34" charset="0"/>
            </a:endParaRPr>
          </a:p>
          <a:p>
            <a:pPr marL="171450" lvl="1" indent="-57150">
              <a:buFontTx/>
              <a:buChar char="•"/>
            </a:pPr>
            <a:r>
              <a:rPr lang="en-US" altLang="zh-CN" sz="1000" b="1">
                <a:latin typeface="ZapfHumnst BT" pitchFamily="34" charset="0"/>
              </a:rPr>
              <a:t>Persistency</a:t>
            </a:r>
            <a:r>
              <a:rPr lang="en-US" altLang="zh-CN" sz="1000">
                <a:latin typeface="ZapfHumnst BT" pitchFamily="34" charset="0"/>
              </a:rPr>
              <a:t>: RDBMS, OODBMS, flash card, in-memory storage.</a:t>
            </a:r>
            <a:endParaRPr lang="en-US" altLang="zh-CN" sz="1000">
              <a:latin typeface="ZapfHumnst BT" pitchFamily="34" charset="0"/>
            </a:endParaRPr>
          </a:p>
          <a:p>
            <a:pPr marL="171450" lvl="1" indent="-57150">
              <a:buFontTx/>
              <a:buChar char="•"/>
            </a:pPr>
            <a:r>
              <a:rPr lang="en-US" altLang="zh-CN" sz="1000" b="1">
                <a:latin typeface="ZapfHumnst BT" pitchFamily="34" charset="0"/>
              </a:rPr>
              <a:t>Inter-process communication</a:t>
            </a:r>
            <a:r>
              <a:rPr lang="en-US" altLang="zh-CN" sz="1000">
                <a:latin typeface="ZapfHumnst BT" pitchFamily="34" charset="0"/>
              </a:rPr>
              <a:t> (IPC): Shared memory, function-call-like IPC, semaphore-based IPC.</a:t>
            </a:r>
            <a:endParaRPr lang="en-US" altLang="zh-CN" sz="1000">
              <a:latin typeface="ZapfHumnst BT" pitchFamily="34" charset="0"/>
            </a:endParaRPr>
          </a:p>
          <a:p>
            <a:r>
              <a:rPr lang="en-US" altLang="zh-CN" sz="1000" b="1" i="1">
                <a:latin typeface="ZapfHumnst BT" pitchFamily="34" charset="0"/>
              </a:rPr>
              <a:t>Implementation mechanisms</a:t>
            </a:r>
            <a:r>
              <a:rPr lang="en-US" altLang="zh-CN" sz="1000">
                <a:latin typeface="ZapfHumnst BT" pitchFamily="34" charset="0"/>
              </a:rPr>
              <a:t> are used during the Implementation process. They are refinements of design mechanisms, and they specify the exact implementation of the mechanism. They are are bound to a certain technology, implementation language, vendor, etc.  Some examples of implementation mechanisms include </a:t>
            </a:r>
            <a:r>
              <a:rPr lang="en-US" altLang="ko-KR" sz="1000">
                <a:latin typeface="ZapfHumnst BT" pitchFamily="34" charset="0"/>
                <a:ea typeface="Gulim" panose="020B0600000101010101" charset="-127"/>
              </a:rPr>
              <a:t>the actual programming language, COTS products, database (</a:t>
            </a:r>
            <a:r>
              <a:rPr lang="en-US" altLang="zh-CN" sz="1000">
                <a:latin typeface="ZapfHumnst BT" pitchFamily="34" charset="0"/>
              </a:rPr>
              <a:t>Oracle, Sybase</a:t>
            </a:r>
            <a:r>
              <a:rPr lang="en-US" altLang="ko-KR" sz="1000">
                <a:latin typeface="ZapfHumnst BT" pitchFamily="34" charset="0"/>
                <a:ea typeface="Gulim" panose="020B0600000101010101" charset="-127"/>
              </a:rPr>
              <a:t>), and the inter-process communication/distribution technology in use (</a:t>
            </a:r>
            <a:r>
              <a:rPr lang="en-US" altLang="zh-CN" sz="1000">
                <a:latin typeface="ZapfHumnst BT" pitchFamily="34" charset="0"/>
              </a:rPr>
              <a:t>COM/DCOM, CORBA</a:t>
            </a:r>
            <a:r>
              <a:rPr lang="en-US" altLang="ko-KR" sz="1000">
                <a:latin typeface="ZapfHumnst BT" pitchFamily="34" charset="0"/>
                <a:ea typeface="Gulim" panose="020B0600000101010101" charset="-127"/>
              </a:rPr>
              <a:t>). </a:t>
            </a:r>
            <a:endParaRPr lang="en-US" altLang="zh-CN" sz="1000">
              <a:latin typeface="ZapfHumnst BT" pitchFamily="34" charset="0"/>
            </a:endParaRPr>
          </a:p>
          <a:p>
            <a:r>
              <a:rPr lang="en-US" altLang="zh-CN" sz="1000">
                <a:latin typeface="ZapfHumnst BT" pitchFamily="34" charset="0"/>
              </a:rPr>
              <a:t>The above slide shows the architectural mechanism decisions that have been made for each example. For RDBMS persistency (that is, legacy data access), JDBC was chosen. For OODBMS persistency, ObjectStore was chosen, and for Distribution, RMI was chosen. The JDBC mechanism is discussed later in this module. Information on the ObjectStore and RMI mechanisms are provided in the </a:t>
            </a:r>
            <a:r>
              <a:rPr lang="en-US" altLang="zh-CN" sz="1000" i="1">
                <a:latin typeface="ZapfHumnst BT" pitchFamily="34" charset="0"/>
              </a:rPr>
              <a:t>Additional Information Appendix.</a:t>
            </a:r>
            <a:endParaRPr lang="en-US" altLang="zh-CN" sz="1000" i="1">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60450" name="Text Box 2"/>
          <p:cNvSpPr txBox="1">
            <a:spLocks noChangeArrowheads="1"/>
          </p:cNvSpPr>
          <p:nvPr/>
        </p:nvSpPr>
        <p:spPr bwMode="auto">
          <a:xfrm>
            <a:off x="584200" y="1206500"/>
            <a:ext cx="1890713" cy="64325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One way to document the mechanisms is to create an Architectural Mechanisms package in the Design Model package in the Logical View.  Each mechanism can be represented by a &lt;&lt;mechanism&gt;&gt; stereotyped use case. The class and interaction diagrams for the mechanism can then be attached to the &lt;&lt;mechanism&gt;&gt; use case.</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There is also a need to define which elements are concrete and which are roles that should be filled by the designer as they apply the mechanism. One way to model this is to use the &lt;&lt;role&gt;&gt; stereotype on anything (class, operation, relationship, attribute) that should be regarded as a placeholder for the actual design element. Such a convention makes it easier to apply the mechanism because it is easier</a:t>
            </a:r>
            <a:r>
              <a:rPr lang="en-AU" sz="1000">
                <a:solidFill>
                  <a:schemeClr val="tx1"/>
                </a:solidFill>
                <a:latin typeface="ZapfHumnst BT" pitchFamily="34" charset="0"/>
              </a:rPr>
              <a:t> to recognize what the designer must supply. </a:t>
            </a:r>
            <a:r>
              <a:rPr lang="en-US" altLang="zh-CN" sz="1000">
                <a:solidFill>
                  <a:schemeClr val="tx1"/>
                </a:solidFill>
                <a:latin typeface="ZapfHumnst BT" pitchFamily="34" charset="0"/>
              </a:rPr>
              <a:t>The concrete classes supporting the mechanisms reside in the actual Design Model layers.  The &lt;&lt;role&gt;&gt; classes reside within the Architectural Mechanisms package (or subpackages).  </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This is the approach that we have taken in the course models.</a:t>
            </a:r>
            <a:endParaRPr lang="en-US" altLang="zh-CN" sz="1000">
              <a:solidFill>
                <a:schemeClr val="tx1"/>
              </a:solidFill>
              <a:latin typeface="ZapfHumnst BT" pitchFamily="34" charset="0"/>
            </a:endParaRPr>
          </a:p>
        </p:txBody>
      </p:sp>
      <p:sp>
        <p:nvSpPr>
          <p:cNvPr id="36045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6045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Design patterns as parameterized collaborations were discussed in the Architectural Analysis module. Architectural mechanisms can be treated as patterns and documented the same way (that is, as parameterized collaborations).</a:t>
            </a:r>
            <a:endParaRPr lang="en-US" altLang="zh-CN" sz="1000">
              <a:latin typeface="ZapfHumnst BT" pitchFamily="34" charset="0"/>
            </a:endParaRPr>
          </a:p>
          <a:p>
            <a:r>
              <a:rPr lang="en-US" altLang="zh-CN" sz="1000">
                <a:latin typeface="ZapfHumnst BT" pitchFamily="34" charset="0"/>
              </a:rPr>
              <a:t>Like the patterns discussed in Architectural Analysis, an architectural mechanism parameterized collaboration has a structural aspect and a behavioral aspect. The structural part consists of the classes whose instances implement the mechanism and their relationships (the static view). The behavioral aspect describes how the instances collaborate (that is, send messages to each other) to implement the mechanism (the dynamic view). </a:t>
            </a:r>
            <a:endParaRPr lang="en-US" altLang="zh-CN" sz="1000">
              <a:latin typeface="ZapfHumnst BT" pitchFamily="34" charset="0"/>
            </a:endParaRPr>
          </a:p>
          <a:p>
            <a:r>
              <a:rPr lang="en-US" altLang="zh-CN" sz="1000">
                <a:latin typeface="ZapfHumnst BT" pitchFamily="34" charset="0"/>
              </a:rPr>
              <a:t>The role of the architect is to decide upon and validate mechanisms by building or integrating them, as well as by verifying that they do the job. The architect must then consistently impose the mechanisms upon the rest of the system design. Thus, for each architectural mechanism the architect must provide a static and a dynamic view, accompanied by rules of use. </a:t>
            </a:r>
            <a:endParaRPr lang="en-US" altLang="zh-CN" sz="1000">
              <a:latin typeface="ZapfHumnst BT" pitchFamily="34" charset="0"/>
            </a:endParaRPr>
          </a:p>
          <a:p>
            <a:r>
              <a:rPr lang="en-US" altLang="zh-CN" sz="1000">
                <a:latin typeface="ZapfHumnst BT" pitchFamily="34" charset="0"/>
              </a:rPr>
              <a:t>The mechanisms, the mapping between them, and details regarding their use, must be documented in the Design Guidelines specific to the project, not in the Software Architecture Document (SAD). The SAD captures actual architectural choices made for a system on the basis of nonfunctional requirements and functional requirements. The Design Guidelines document provides for design not yet done. In many organizations, the design guidelines exist as an organizational asset independent of particular projects.  It represents the collected reusable design wisdom for that organization in a particular domain. It might then require refinement to suit a project. Therefore, the SAD is the architectural representation (or at least the most significant parts of it). The Design Guidelines cover how to do design, in a very specific, not just conceptual, way.</a:t>
            </a:r>
            <a:endParaRPr lang="en-US" altLang="zh-CN" sz="100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43042" name="Rectangle 2"/>
          <p:cNvSpPr>
            <a:spLocks noGrp="1" noRot="1" noChangeAspect="1" noChangeArrowheads="1" noTextEdit="1"/>
          </p:cNvSpPr>
          <p:nvPr>
            <p:ph type="sldImg"/>
          </p:nvPr>
        </p:nvSpPr>
        <p:spPr/>
      </p:sp>
      <p:sp>
        <p:nvSpPr>
          <p:cNvPr id="343043" name="Rectangle 3"/>
          <p:cNvSpPr>
            <a:spLocks noGrp="1" noChangeArrowheads="1"/>
          </p:cNvSpPr>
          <p:nvPr>
            <p:ph type="body" idx="1"/>
          </p:nvPr>
        </p:nvSpPr>
        <p:spPr/>
        <p:txBody>
          <a:bodyPr/>
          <a:lstStyle/>
          <a:p>
            <a:r>
              <a:rPr lang="en-US" altLang="zh-CN" sz="1000">
                <a:latin typeface="ZapfHumnst BT" pitchFamily="34" charset="0"/>
              </a:rPr>
              <a:t>As you may recall, the above diagram illustrates the workflow that we are using in this course. It is a tailored version of the Analysis and Design core workflow of the Rational Unified Process. </a:t>
            </a:r>
            <a:r>
              <a:rPr lang="en-US" altLang="zh-CN" sz="1000" b="1">
                <a:latin typeface="ZapfHumnst BT" pitchFamily="34" charset="0"/>
              </a:rPr>
              <a:t>Identify Design Mechanisms</a:t>
            </a:r>
            <a:r>
              <a:rPr lang="en-US" altLang="zh-CN" sz="1000">
                <a:latin typeface="ZapfHumnst BT" pitchFamily="34" charset="0"/>
              </a:rPr>
              <a:t> is an activity in the Refine the Architecture workflow detail.</a:t>
            </a:r>
            <a:endParaRPr lang="en-US" altLang="zh-CN" sz="1000">
              <a:latin typeface="ZapfHumnst BT" pitchFamily="34" charset="0"/>
            </a:endParaRPr>
          </a:p>
          <a:p>
            <a:pPr fontAlgn="t"/>
            <a:r>
              <a:rPr lang="en-US" altLang="zh-CN" sz="1000" b="1">
                <a:latin typeface="ZapfHumnst BT" pitchFamily="34" charset="0"/>
              </a:rPr>
              <a:t>Identify Design Mechanisms</a:t>
            </a:r>
            <a:r>
              <a:rPr lang="en-US" altLang="zh-CN" sz="1000">
                <a:latin typeface="ZapfHumnst BT" pitchFamily="34" charset="0"/>
              </a:rPr>
              <a:t> is where we refine the analysis mechanisms into design mechanisms based on the constraints imposed by the implementation environment. </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68642" name="Rectangle 2"/>
          <p:cNvSpPr>
            <a:spLocks noGrp="1" noRot="1" noChangeAspect="1" noChangeArrowheads="1" noTextEdit="1"/>
          </p:cNvSpPr>
          <p:nvPr>
            <p:ph type="sldImg"/>
          </p:nvPr>
        </p:nvSpPr>
        <p:spPr/>
      </p:sp>
      <p:sp>
        <p:nvSpPr>
          <p:cNvPr id="368643" name="Rectangle 3"/>
          <p:cNvSpPr>
            <a:spLocks noGrp="1" noChangeArrowheads="1"/>
          </p:cNvSpPr>
          <p:nvPr>
            <p:ph type="body" idx="1"/>
          </p:nvPr>
        </p:nvSpPr>
        <p:spPr/>
        <p:txBody>
          <a:bodyPr/>
          <a:lstStyle/>
          <a:p>
            <a:r>
              <a:rPr lang="en-US" altLang="zh-CN" sz="1000">
                <a:latin typeface="ZapfHumnst BT" pitchFamily="34" charset="0"/>
              </a:rPr>
              <a:t>These characteristics were first introduced in Architectural Analysis.  When we described the persistency architectural mechanism, we used the following characteristics; </a:t>
            </a:r>
            <a:endParaRPr lang="en-US" altLang="zh-CN" sz="1000">
              <a:latin typeface="ZapfHumnst BT" pitchFamily="34" charset="0"/>
            </a:endParaRPr>
          </a:p>
          <a:p>
            <a:r>
              <a:rPr lang="en-US" altLang="zh-CN" sz="1000" b="1">
                <a:latin typeface="ZapfHumnst BT" pitchFamily="34" charset="0"/>
              </a:rPr>
              <a:t>Persistency</a:t>
            </a:r>
            <a:r>
              <a:rPr lang="en-US" altLang="zh-CN" sz="1000">
                <a:latin typeface="ZapfHumnst BT" pitchFamily="34" charset="0"/>
              </a:rPr>
              <a:t>: For all classes whose instances might become persistent, we need to identify: </a:t>
            </a:r>
            <a:endParaRPr lang="en-US" altLang="zh-CN" sz="1000">
              <a:latin typeface="ZapfHumnst BT" pitchFamily="34" charset="0"/>
            </a:endParaRPr>
          </a:p>
          <a:p>
            <a:pPr marL="228600" lvl="1" indent="-114300">
              <a:buFontTx/>
              <a:buChar char="•"/>
            </a:pPr>
            <a:r>
              <a:rPr lang="en-US" altLang="zh-CN" sz="1000" b="1">
                <a:latin typeface="ZapfHumnst BT" pitchFamily="34" charset="0"/>
              </a:rPr>
              <a:t>Granularity</a:t>
            </a:r>
            <a:r>
              <a:rPr lang="en-US" altLang="zh-CN" sz="1000">
                <a:latin typeface="ZapfHumnst BT" pitchFamily="34" charset="0"/>
              </a:rPr>
              <a:t>: What is the range of the persistent objects?</a:t>
            </a:r>
            <a:endParaRPr lang="en-US" altLang="zh-CN" sz="1000">
              <a:latin typeface="ZapfHumnst BT" pitchFamily="34" charset="0"/>
            </a:endParaRPr>
          </a:p>
          <a:p>
            <a:pPr marL="228600" lvl="1" indent="-114300">
              <a:buFontTx/>
              <a:buChar char="•"/>
            </a:pPr>
            <a:r>
              <a:rPr lang="en-US" altLang="zh-CN" sz="1000" b="1">
                <a:latin typeface="ZapfHumnst BT" pitchFamily="34" charset="0"/>
              </a:rPr>
              <a:t>Volume</a:t>
            </a:r>
            <a:r>
              <a:rPr lang="en-US" altLang="zh-CN" sz="1000">
                <a:latin typeface="ZapfHumnst BT" pitchFamily="34" charset="0"/>
              </a:rPr>
              <a:t>: How many objects must be kept persistent? </a:t>
            </a:r>
            <a:endParaRPr lang="en-US" altLang="zh-CN" sz="1000">
              <a:latin typeface="ZapfHumnst BT" pitchFamily="34" charset="0"/>
            </a:endParaRPr>
          </a:p>
          <a:p>
            <a:pPr marL="228600" lvl="1" indent="-114300">
              <a:buFontTx/>
              <a:buChar char="•"/>
            </a:pPr>
            <a:r>
              <a:rPr lang="en-US" altLang="zh-CN" sz="1000" b="1">
                <a:latin typeface="ZapfHumnst BT" pitchFamily="34" charset="0"/>
              </a:rPr>
              <a:t>Duration</a:t>
            </a:r>
            <a:r>
              <a:rPr lang="en-US" altLang="zh-CN" sz="1000">
                <a:latin typeface="ZapfHumnst BT" pitchFamily="34" charset="0"/>
              </a:rPr>
              <a:t>: How long must the persistent objects be kept?</a:t>
            </a:r>
            <a:endParaRPr lang="en-US" altLang="zh-CN" sz="1000">
              <a:latin typeface="ZapfHumnst BT" pitchFamily="34" charset="0"/>
            </a:endParaRPr>
          </a:p>
          <a:p>
            <a:pPr marL="228600" lvl="1" indent="-114300">
              <a:buFontTx/>
              <a:buChar char="•"/>
            </a:pPr>
            <a:r>
              <a:rPr lang="en-US" altLang="zh-CN" sz="1000" b="1">
                <a:latin typeface="ZapfHumnst BT" pitchFamily="34" charset="0"/>
              </a:rPr>
              <a:t>Access mechanism</a:t>
            </a:r>
            <a:r>
              <a:rPr lang="en-US" altLang="zh-CN" sz="1000">
                <a:latin typeface="ZapfHumnst BT" pitchFamily="34" charset="0"/>
              </a:rPr>
              <a:t>: How is a given object uniquely identified and retrieved? </a:t>
            </a:r>
            <a:endParaRPr lang="en-US" altLang="zh-CN" sz="1000">
              <a:latin typeface="ZapfHumnst BT" pitchFamily="34" charset="0"/>
            </a:endParaRPr>
          </a:p>
          <a:p>
            <a:pPr marL="228600" lvl="1" indent="-114300">
              <a:buFontTx/>
              <a:buChar char="•"/>
            </a:pPr>
            <a:r>
              <a:rPr lang="en-US" altLang="zh-CN" sz="1000" b="1">
                <a:latin typeface="ZapfHumnst BT" pitchFamily="34" charset="0"/>
              </a:rPr>
              <a:t>Access frequency</a:t>
            </a:r>
            <a:r>
              <a:rPr lang="en-US" altLang="zh-CN" sz="1000">
                <a:latin typeface="ZapfHumnst BT" pitchFamily="34" charset="0"/>
              </a:rPr>
              <a:t>: Are the objects more or less constant? Are they permanently updated? </a:t>
            </a:r>
            <a:endParaRPr lang="en-US" altLang="zh-CN" sz="1000">
              <a:latin typeface="ZapfHumnst BT" pitchFamily="34" charset="0"/>
            </a:endParaRPr>
          </a:p>
          <a:p>
            <a:pPr marL="228600" lvl="1" indent="-114300">
              <a:buFontTx/>
              <a:buChar char="•"/>
            </a:pPr>
            <a:r>
              <a:rPr lang="en-US" altLang="zh-CN" sz="1000" b="1">
                <a:latin typeface="ZapfHumnst BT" pitchFamily="34" charset="0"/>
              </a:rPr>
              <a:t>Reliability</a:t>
            </a:r>
            <a:r>
              <a:rPr lang="en-US" altLang="zh-CN" sz="1000">
                <a:latin typeface="ZapfHumnst BT" pitchFamily="34" charset="0"/>
              </a:rPr>
              <a:t>: Can the objects survive a crash of the process, the processor, or the whole system?</a:t>
            </a:r>
            <a:endParaRPr lang="en-US" altLang="zh-CN" sz="1000">
              <a:latin typeface="ZapfHumnst BT" pitchFamily="34" charset="0"/>
            </a:endParaRPr>
          </a:p>
          <a:p>
            <a:endParaRPr lang="en-US" altLang="zh-CN" sz="1000">
              <a:latin typeface="ZapfHumnst BT" pitchFamily="34" charset="0"/>
            </a:endParaRPr>
          </a:p>
        </p:txBody>
      </p:sp>
      <p:sp>
        <p:nvSpPr>
          <p:cNvPr id="368644" name="Text Box 4"/>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Take a moment to set the context for the students before getting into the next series of slides that will demonstrate the design mechanism for incorporating JDBC in the Course Registration System.</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If you have a class that does not use a RDBMS and is interested in an OODBMS implementation, then you can replace these slides with the ones from the ObjectStore Mechanism section in the </a:t>
            </a:r>
            <a:r>
              <a:rPr lang="en-US" altLang="zh-CN" sz="1000" i="1">
                <a:solidFill>
                  <a:schemeClr val="tx1"/>
                </a:solidFill>
                <a:latin typeface="ZapfHumnst BT" pitchFamily="34" charset="0"/>
              </a:rPr>
              <a:t>Additional Information Appendix</a:t>
            </a:r>
            <a:r>
              <a:rPr lang="en-US" altLang="zh-CN" sz="1000">
                <a:solidFill>
                  <a:schemeClr val="tx1"/>
                </a:solidFill>
                <a:latin typeface="ZapfHumnst BT" pitchFamily="34" charset="0"/>
              </a:rPr>
              <a:t>.</a:t>
            </a:r>
            <a:endParaRPr lang="en-US" altLang="zh-CN" sz="1000">
              <a:solidFill>
                <a:schemeClr val="tx1"/>
              </a:solidFill>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70690" name="Text Box 2"/>
          <p:cNvSpPr txBox="1">
            <a:spLocks noChangeArrowheads="1"/>
          </p:cNvSpPr>
          <p:nvPr/>
        </p:nvSpPr>
        <p:spPr bwMode="auto">
          <a:xfrm>
            <a:off x="546100" y="1206500"/>
            <a:ext cx="1860550" cy="67373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The classes to be replaced with concrete classes by the designer applying the mechanism are shaded in blue and have italicized class names.</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With this approach, the OO model is separable from the DBMS model, and the class does not know it is persistent. (It can be reused in applications where its objects are not persistent.)</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For performance optimization, there is also the notion of PreparedStatements (which inherit from Statement). The basic advantage of a PreparedStatement is that most of the SQL can be precompiled, and then only the small amount of changing data must be passed in for each call.  This is a performance optimization that is not that important from a mechanism’s point of view.  Thus, for this model, we did not use PreparedStatements at all. For more information, see the JDBC specifications.</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 </a:t>
            </a:r>
            <a:endParaRPr lang="en-US" altLang="zh-CN" sz="1000">
              <a:solidFill>
                <a:srgbClr val="000000"/>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Walk the students through the mechanism diagrams at a high level. Do not let them get hung up on the mechanism details. We’ll cover how the RDBMS mechanism is applied in Subsystem Design.</a:t>
            </a:r>
            <a:endParaRPr lang="en-US" altLang="zh-CN" sz="1000">
              <a:solidFill>
                <a:schemeClr val="tx1"/>
              </a:solidFill>
              <a:latin typeface="ZapfHumnst BT" pitchFamily="34" charset="0"/>
            </a:endParaRPr>
          </a:p>
        </p:txBody>
      </p:sp>
      <p:sp>
        <p:nvSpPr>
          <p:cNvPr id="37069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069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next few slides demonstrate the pattern of use of the persistent mechanism chosen for the RDBMS classes in our example: JDBC.  The above diagram is the static view.</a:t>
            </a:r>
            <a:endParaRPr lang="en-US" altLang="zh-CN" sz="1000">
              <a:latin typeface="ZapfHumnst BT" pitchFamily="34" charset="0"/>
            </a:endParaRPr>
          </a:p>
          <a:p>
            <a:r>
              <a:rPr lang="en-US" altLang="zh-CN" sz="1000">
                <a:latin typeface="ZapfHumnst BT" pitchFamily="34" charset="0"/>
              </a:rPr>
              <a:t>For JDBC, a client works with a </a:t>
            </a:r>
            <a:r>
              <a:rPr lang="en-US" altLang="zh-CN" sz="1000" b="1">
                <a:latin typeface="ZapfHumnst BT" pitchFamily="34" charset="0"/>
              </a:rPr>
              <a:t>DBClass</a:t>
            </a:r>
            <a:r>
              <a:rPr lang="en-US" altLang="zh-CN" sz="1000">
                <a:latin typeface="ZapfHumnst BT" pitchFamily="34" charset="0"/>
              </a:rPr>
              <a:t> to read and write persistent data. The DBClass is responsible for accessing the JDBC database using the </a:t>
            </a:r>
            <a:r>
              <a:rPr lang="en-US" altLang="zh-CN" sz="1000" b="1">
                <a:latin typeface="ZapfHumnst BT" pitchFamily="34" charset="0"/>
              </a:rPr>
              <a:t>DriverManager</a:t>
            </a:r>
            <a:r>
              <a:rPr lang="en-US" altLang="zh-CN" sz="1000">
                <a:latin typeface="ZapfHumnst BT" pitchFamily="34" charset="0"/>
              </a:rPr>
              <a:t> class. Once a database </a:t>
            </a:r>
            <a:r>
              <a:rPr lang="en-US" altLang="zh-CN" sz="1000" b="1">
                <a:latin typeface="ZapfHumnst BT" pitchFamily="34" charset="0"/>
              </a:rPr>
              <a:t>Connection</a:t>
            </a:r>
            <a:r>
              <a:rPr lang="en-US" altLang="zh-CN" sz="1000">
                <a:latin typeface="ZapfHumnst BT" pitchFamily="34" charset="0"/>
              </a:rPr>
              <a:t> is opened, the DBClass can then create SQL statements that will be sent to the underlying RDBMS and executed using the </a:t>
            </a:r>
            <a:r>
              <a:rPr lang="en-US" altLang="zh-CN" sz="1000" b="1">
                <a:latin typeface="ZapfHumnst BT" pitchFamily="34" charset="0"/>
              </a:rPr>
              <a:t>Statement</a:t>
            </a:r>
            <a:r>
              <a:rPr lang="en-US" altLang="zh-CN" sz="1000">
                <a:latin typeface="ZapfHumnst BT" pitchFamily="34" charset="0"/>
              </a:rPr>
              <a:t> class. The Statement is what “talks” to the database. The result of the SQL query is returned in a </a:t>
            </a:r>
            <a:r>
              <a:rPr lang="en-US" altLang="zh-CN" sz="1000" b="1">
                <a:latin typeface="ZapfHumnst BT" pitchFamily="34" charset="0"/>
              </a:rPr>
              <a:t>ResultSet</a:t>
            </a:r>
            <a:r>
              <a:rPr lang="en-US" altLang="zh-CN" sz="1000">
                <a:latin typeface="ZapfHumnst BT" pitchFamily="34" charset="0"/>
              </a:rPr>
              <a:t> object.  </a:t>
            </a:r>
            <a:endParaRPr lang="en-US" altLang="zh-CN" sz="1000">
              <a:latin typeface="ZapfHumnst BT" pitchFamily="34" charset="0"/>
            </a:endParaRPr>
          </a:p>
          <a:p>
            <a:r>
              <a:rPr lang="en-US" altLang="zh-CN" sz="1000">
                <a:latin typeface="ZapfHumnst BT" pitchFamily="34" charset="0"/>
              </a:rPr>
              <a:t>The </a:t>
            </a:r>
            <a:r>
              <a:rPr lang="en-US" altLang="zh-CN" sz="1000" b="1">
                <a:latin typeface="ZapfHumnst BT" pitchFamily="34" charset="0"/>
              </a:rPr>
              <a:t>DBClass</a:t>
            </a:r>
            <a:r>
              <a:rPr lang="en-US" altLang="zh-CN" sz="1000">
                <a:latin typeface="ZapfHumnst BT" pitchFamily="34" charset="0"/>
              </a:rPr>
              <a:t> is the one responsible for making another class instance persistent. It understands the OO-to-RDBMS mapping and has the behavior to interface with the RDBMS. The DBClass flattens the object, writes it to the RDBMS, reads the object data from the RDBMS, and builds the object. Every class that is persistent has a corresponding DBClass. </a:t>
            </a:r>
            <a:endParaRPr lang="en-US" altLang="zh-CN" sz="1000">
              <a:latin typeface="ZapfHumnst BT" pitchFamily="34" charset="0"/>
            </a:endParaRPr>
          </a:p>
          <a:p>
            <a:r>
              <a:rPr lang="en-US" altLang="zh-CN" sz="1000">
                <a:latin typeface="ZapfHumnst BT" pitchFamily="34" charset="0"/>
              </a:rPr>
              <a:t>The </a:t>
            </a:r>
            <a:r>
              <a:rPr lang="en-US" altLang="zh-CN" sz="1000" b="1">
                <a:latin typeface="ZapfHumnst BT" pitchFamily="34" charset="0"/>
              </a:rPr>
              <a:t>PersistentClassList</a:t>
            </a:r>
            <a:r>
              <a:rPr lang="en-US" altLang="zh-CN" sz="1000">
                <a:latin typeface="ZapfHumnst BT" pitchFamily="34" charset="0"/>
              </a:rPr>
              <a:t> is used to return a set of persistent objects as a result of a database query (for example, DBClass.read()).</a:t>
            </a:r>
            <a:endParaRPr lang="en-US" altLang="zh-CN" sz="1000">
              <a:latin typeface="ZapfHumnst BT" pitchFamily="34" charset="0"/>
            </a:endParaRPr>
          </a:p>
          <a:p>
            <a:r>
              <a:rPr lang="en-US" altLang="zh-CN" sz="1000">
                <a:latin typeface="ZapfHumnst BT" pitchFamily="34" charset="0"/>
              </a:rPr>
              <a:t>The &lt;&lt;role&gt;&gt; stereotype was used for anything that should be regarded as a placeholder for the actual design element to be supplied by the developer. This convention makes it easier to apply the mechanism, because it is easier</a:t>
            </a:r>
            <a:r>
              <a:rPr lang="en-AU" sz="1000">
                <a:latin typeface="ZapfHumnst BT" pitchFamily="34" charset="0"/>
              </a:rPr>
              <a:t> to recognize what the designer must supply.  </a:t>
            </a:r>
            <a:endParaRPr lang="en-US" altLang="zh-CN"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72738" name="Text Box 2"/>
          <p:cNvSpPr txBox="1">
            <a:spLocks noChangeArrowheads="1"/>
          </p:cNvSpPr>
          <p:nvPr/>
        </p:nvSpPr>
        <p:spPr bwMode="auto">
          <a:xfrm>
            <a:off x="584200" y="1206500"/>
            <a:ext cx="1838325" cy="64325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This diagram is one of the dynamic representations of JDBC, the chosen RDBMS persistency mechanism.</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The classes to be replaced with concrete classes by the designer applying the mechanism are shaded in blue and have italicized class names. </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Possible question from the students: </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Every DBClass must establish a separate Connection?  Since there’s one DBClass per persistent class, that’s a lot of connections. I would have expected one connection that everyone shares.</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Answer: This depends on how many persistent classes you have to access. Each DBClass could create its own connection (as is done in this example) or a connection could be passed in.</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Don’t spend too much time on this diagram, since it will not be applied in later modules. However, it is needed in order to better understand the persistency mechanism.</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Note: Explicit shutdown of the database is not required with the RDBMS mechanism. </a:t>
            </a:r>
            <a:endParaRPr lang="en-US" altLang="zh-CN" sz="1000">
              <a:solidFill>
                <a:schemeClr val="tx1"/>
              </a:solidFill>
              <a:latin typeface="ZapfHumnst BT" pitchFamily="34" charset="0"/>
            </a:endParaRPr>
          </a:p>
        </p:txBody>
      </p:sp>
      <p:sp>
        <p:nvSpPr>
          <p:cNvPr id="37273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274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Initialization must occur before any persistent class can be accessed.</a:t>
            </a:r>
            <a:endParaRPr lang="en-US" altLang="zh-CN" sz="1000">
              <a:latin typeface="ZapfHumnst BT" pitchFamily="34" charset="0"/>
            </a:endParaRPr>
          </a:p>
          <a:p>
            <a:r>
              <a:rPr lang="en-US" altLang="zh-CN" sz="1000">
                <a:latin typeface="ZapfHumnst BT" pitchFamily="34" charset="0"/>
              </a:rPr>
              <a:t>To initialize the connection to the database, the DBClass must load the appropriate driver by calling the DriverManager getConnection() operation with a URL, user, and password.</a:t>
            </a:r>
            <a:endParaRPr lang="en-US" altLang="zh-CN" sz="1000">
              <a:latin typeface="ZapfHumnst BT" pitchFamily="34" charset="0"/>
            </a:endParaRPr>
          </a:p>
          <a:p>
            <a:r>
              <a:rPr lang="en-US" altLang="zh-CN" sz="1000">
                <a:latin typeface="ZapfHumnst BT" pitchFamily="34" charset="0"/>
              </a:rPr>
              <a:t>getConnection() attempts to establish a connection to the given database URL. The DriverManager attempts to select an appropriate driver from the set of registered JDBC drivers.</a:t>
            </a:r>
            <a:endParaRPr lang="en-US" altLang="zh-CN" sz="1000">
              <a:latin typeface="ZapfHumnst BT" pitchFamily="34" charset="0"/>
            </a:endParaRPr>
          </a:p>
          <a:p>
            <a:r>
              <a:rPr lang="en-US" altLang="zh-CN" sz="1000">
                <a:latin typeface="ZapfHumnst BT" pitchFamily="34" charset="0"/>
              </a:rPr>
              <a:t>Parameters:</a:t>
            </a:r>
            <a:endParaRPr lang="en-US" altLang="zh-CN" sz="1000">
              <a:latin typeface="ZapfHumnst BT" pitchFamily="34" charset="0"/>
            </a:endParaRPr>
          </a:p>
          <a:p>
            <a:r>
              <a:rPr lang="en-US" altLang="zh-CN" sz="1000" b="1">
                <a:latin typeface="ZapfHumnst BT" pitchFamily="34" charset="0"/>
              </a:rPr>
              <a:t>url</a:t>
            </a:r>
            <a:r>
              <a:rPr lang="en-US" altLang="zh-CN" sz="1000">
                <a:latin typeface="ZapfHumnst BT" pitchFamily="34" charset="0"/>
              </a:rPr>
              <a:t>: A database url of the form jdbc:subprotocol:subname. This URL is used to locate the actual database server.  It is not Web-related in this instance. </a:t>
            </a:r>
            <a:endParaRPr lang="en-US" altLang="zh-CN" sz="1000">
              <a:latin typeface="ZapfHumnst BT" pitchFamily="34" charset="0"/>
            </a:endParaRPr>
          </a:p>
          <a:p>
            <a:r>
              <a:rPr lang="en-US" altLang="zh-CN" sz="1000" b="1">
                <a:latin typeface="ZapfHumnst BT" pitchFamily="34" charset="0"/>
              </a:rPr>
              <a:t>user</a:t>
            </a:r>
            <a:r>
              <a:rPr lang="en-US" altLang="zh-CN" sz="1000">
                <a:latin typeface="ZapfHumnst BT" pitchFamily="34" charset="0"/>
              </a:rPr>
              <a:t>: The database user on whose behalf the connection is being made.</a:t>
            </a:r>
            <a:endParaRPr lang="en-US" altLang="zh-CN" sz="1000">
              <a:latin typeface="ZapfHumnst BT" pitchFamily="34" charset="0"/>
            </a:endParaRPr>
          </a:p>
          <a:p>
            <a:r>
              <a:rPr lang="en-US" altLang="zh-CN" sz="1000" b="1">
                <a:latin typeface="ZapfHumnst BT" pitchFamily="34" charset="0"/>
              </a:rPr>
              <a:t>password</a:t>
            </a:r>
            <a:r>
              <a:rPr lang="en-US" altLang="zh-CN" sz="1000">
                <a:latin typeface="ZapfHumnst BT" pitchFamily="34" charset="0"/>
              </a:rPr>
              <a:t>: The user's password.  It returns a connection to the URL.</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74786" name="Text Box 2"/>
          <p:cNvSpPr txBox="1">
            <a:spLocks noChangeArrowheads="1"/>
          </p:cNvSpPr>
          <p:nvPr/>
        </p:nvSpPr>
        <p:spPr bwMode="auto">
          <a:xfrm>
            <a:off x="584200" y="1206500"/>
            <a:ext cx="1849438" cy="23177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Do not spend too much time on this diagram since it will not be applied in later modules. However, it is needed in order to help the students better understand the persistency mechanism.</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The classes to be replaced with concrete classes by the designer applying the mechanism are shaded in blue and have italicized class names.</a:t>
            </a:r>
            <a:endParaRPr lang="en-US" altLang="zh-CN" sz="1000">
              <a:solidFill>
                <a:schemeClr val="tx1"/>
              </a:solidFill>
              <a:latin typeface="ZapfHumnst BT" pitchFamily="34" charset="0"/>
            </a:endParaRPr>
          </a:p>
        </p:txBody>
      </p:sp>
      <p:sp>
        <p:nvSpPr>
          <p:cNvPr id="37478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478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To create a new class, the persistency client asks the DBClass to create the new class. The DBClass creates a new instance of PersistentClass with default values. The DBClass then creates a new Statement using the Connection class createStatement() operation. The Statement is executed, and the data is inserted into the database.</a:t>
            </a:r>
            <a:endParaRPr lang="en-US" altLang="zh-CN" sz="100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32130" name="Rectangle 2"/>
          <p:cNvSpPr>
            <a:spLocks noGrp="1" noRot="1" noChangeAspect="1" noChangeArrowheads="1" noTextEdit="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2131"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general notation for a combined fragment is a rectangle with a small pentagon in the upper left corner containing the interaction operand. The rectangle is nested within its containing fragment or within the sequence diagram as a whole.</a:t>
            </a:r>
            <a:endParaRPr lang="en-US" altLang="zh-CN" sz="100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34178" name="Rectangle 2"/>
          <p:cNvSpPr>
            <a:spLocks noGrp="1" noRot="1" noChangeAspect="1" noChangeArrowheads="1" noTextEdit="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4179"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value of the Interaction Operand is given as text in a small compartment in the upper left corner of the Combined Fragment frame (alt, assert, break, consider, critical, ignore, loop, neg, opt, par, seq, strict).  Multiple interaction operands will be separated by a dashed horizontal line and together make up the framed Combined Fragment. </a:t>
            </a:r>
            <a:endParaRPr lang="en-US" altLang="zh-CN" sz="100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36226" name="Rectangle 2"/>
          <p:cNvSpPr>
            <a:spLocks noGrp="1" noRot="1" noChangeAspect="1" noChangeArrowheads="1" noTextEdit="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622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range on the number of iterations of a loop are included in parentheses as part of the tag after the keyword loop:</a:t>
            </a:r>
            <a:endParaRPr lang="en-US" altLang="zh-CN" sz="1000">
              <a:latin typeface="ZapfHumnst BT" pitchFamily="34" charset="0"/>
            </a:endParaRPr>
          </a:p>
          <a:p>
            <a:pPr>
              <a:buFontTx/>
              <a:buChar char="•"/>
            </a:pPr>
            <a:r>
              <a:rPr lang="en-US" altLang="zh-CN" sz="1000">
                <a:latin typeface="ZapfHumnst BT" pitchFamily="34" charset="0"/>
              </a:rPr>
              <a:t>loop Minimum = 0, unlimited maximum</a:t>
            </a:r>
            <a:endParaRPr lang="en-US" altLang="zh-CN" sz="1000">
              <a:latin typeface="ZapfHumnst BT" pitchFamily="34" charset="0"/>
            </a:endParaRPr>
          </a:p>
          <a:p>
            <a:pPr>
              <a:buFontTx/>
              <a:buChar char="•"/>
            </a:pPr>
            <a:r>
              <a:rPr lang="en-US" altLang="zh-CN" sz="1000">
                <a:latin typeface="ZapfHumnst BT" pitchFamily="34" charset="0"/>
              </a:rPr>
              <a:t>loop (repeat) Minimum = maximum = repeat</a:t>
            </a:r>
            <a:endParaRPr lang="en-US" altLang="zh-CN" sz="1000">
              <a:latin typeface="ZapfHumnst BT" pitchFamily="34" charset="0"/>
            </a:endParaRPr>
          </a:p>
          <a:p>
            <a:pPr>
              <a:buFontTx/>
              <a:buChar char="•"/>
            </a:pPr>
            <a:r>
              <a:rPr lang="en-US" altLang="zh-CN" sz="1000">
                <a:latin typeface="ZapfHumnst BT" pitchFamily="34" charset="0"/>
              </a:rPr>
              <a:t>loop (minimum, maximum) Explicit minimum and maximum bounds</a:t>
            </a:r>
            <a:endParaRPr lang="en-US" altLang="zh-CN" sz="1000">
              <a:latin typeface="ZapfHumnst BT" pitchFamily="34" charset="0"/>
            </a:endParaRPr>
          </a:p>
          <a:p>
            <a:r>
              <a:rPr lang="en-US" altLang="zh-CN" sz="1000">
                <a:latin typeface="ZapfHumnst BT" pitchFamily="34" charset="0"/>
              </a:rPr>
              <a:t>In addition to the bounds, a Boolean expression can be included as a guard on a lifeline. As long as the expression is true, the loop will continue to iterate.</a:t>
            </a:r>
            <a:endParaRPr lang="en-US" altLang="zh-CN" sz="100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30082" name="Text Box 2"/>
          <p:cNvSpPr txBox="1">
            <a:spLocks noChangeArrowheads="1"/>
          </p:cNvSpPr>
          <p:nvPr/>
        </p:nvSpPr>
        <p:spPr bwMode="auto">
          <a:xfrm>
            <a:off x="584200" y="1206500"/>
            <a:ext cx="1849438" cy="5651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This is a review slide from the </a:t>
            </a:r>
            <a:r>
              <a:rPr lang="en-US" altLang="zh-CN" sz="1000" i="1">
                <a:solidFill>
                  <a:schemeClr val="tx1"/>
                </a:solidFill>
                <a:latin typeface="ZapfHumnst BT" pitchFamily="34" charset="0"/>
              </a:rPr>
              <a:t>Identify Design Mechanisms</a:t>
            </a:r>
            <a:r>
              <a:rPr lang="en-US" altLang="zh-CN" sz="1000">
                <a:solidFill>
                  <a:schemeClr val="tx1"/>
                </a:solidFill>
                <a:latin typeface="ZapfHumnst BT" pitchFamily="34" charset="0"/>
              </a:rPr>
              <a:t> module.</a:t>
            </a:r>
            <a:endParaRPr lang="en-US" altLang="zh-CN" sz="1000">
              <a:solidFill>
                <a:schemeClr val="tx1"/>
              </a:solidFill>
              <a:latin typeface="ZapfHumnst BT" pitchFamily="34" charset="0"/>
            </a:endParaRPr>
          </a:p>
        </p:txBody>
      </p:sp>
      <p:sp>
        <p:nvSpPr>
          <p:cNvPr id="430083" name="Rectangle 3"/>
          <p:cNvSpPr>
            <a:spLocks noGrp="1" noRot="1" noChangeAspect="1" noChangeArrowheads="1" noTextEdit="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3008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To read a persistent class, the persistency client asks the DBClass to read. The DBClass creates a new Statement using the Connection class createStatement() operation. The Statement is executed, and the data is returned in a ResultSet object. The DBClass then creates a new instance of the PersistentClass and populates it with the retrieved data. The data is returned in a collection object, an instance of the PersistentClassList class.</a:t>
            </a:r>
            <a:endParaRPr lang="en-US" altLang="zh-CN" sz="1000">
              <a:latin typeface="ZapfHumnst BT" pitchFamily="34" charset="0"/>
            </a:endParaRPr>
          </a:p>
          <a:p>
            <a:r>
              <a:rPr lang="en-US" altLang="zh-CN" sz="1000">
                <a:latin typeface="ZapfHumnst BT" pitchFamily="34" charset="0"/>
              </a:rPr>
              <a:t>Note: The string passed to executeQuery() is </a:t>
            </a:r>
            <a:r>
              <a:rPr lang="en-US" altLang="zh-CN" sz="1000" i="1">
                <a:latin typeface="ZapfHumnst BT" pitchFamily="34" charset="0"/>
              </a:rPr>
              <a:t>not</a:t>
            </a:r>
            <a:r>
              <a:rPr lang="en-US" altLang="zh-CN" sz="1000">
                <a:latin typeface="ZapfHumnst BT" pitchFamily="34" charset="0"/>
              </a:rPr>
              <a:t> the exact same string as the one passed into the read(). The DBClass builds the SQL query to retrieve the persistent data from the database, using the criteria passed into the read(). This is because we do not want the client of the DBClass to have the knowledge of the internals of the database to create a valid query. This knowledge is encapsulated within DBClass.</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78882" name="Text Box 2"/>
          <p:cNvSpPr txBox="1">
            <a:spLocks noChangeArrowheads="1"/>
          </p:cNvSpPr>
          <p:nvPr/>
        </p:nvSpPr>
        <p:spPr bwMode="auto">
          <a:xfrm>
            <a:off x="584200" y="1206500"/>
            <a:ext cx="1854200" cy="23177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Don’t spend too much time on this diagram since it will not be applied in later modules. However, it is needed in order to help the students better understand the persistency mechanism.</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The classes to be replaced with concrete classes by the designer applying the mechanism are shaded in blue and have italicized class names.</a:t>
            </a:r>
            <a:endParaRPr lang="en-US" altLang="zh-CN" sz="1000">
              <a:solidFill>
                <a:schemeClr val="tx1"/>
              </a:solidFill>
              <a:latin typeface="ZapfHumnst BT" pitchFamily="34" charset="0"/>
            </a:endParaRPr>
          </a:p>
        </p:txBody>
      </p:sp>
      <p:sp>
        <p:nvSpPr>
          <p:cNvPr id="37888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78884"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To update a class, the persistency client asks the DBClass to update. The DBClass retrieves the data from the given PersistentClass object, and creates a new Statement using the Connection class createStatement() operation. Once the Statement is built the update is executed and the database is updated with the new data from the class.</a:t>
            </a:r>
            <a:endParaRPr lang="en-US" altLang="zh-CN" sz="1000">
              <a:latin typeface="ZapfHumnst BT" pitchFamily="34" charset="0"/>
            </a:endParaRPr>
          </a:p>
          <a:p>
            <a:r>
              <a:rPr lang="en-US" altLang="zh-CN" sz="1000">
                <a:latin typeface="ZapfHumnst BT" pitchFamily="34" charset="0"/>
              </a:rPr>
              <a:t>Remember — that it is the DBClass’s job to “flatten” the PersistentClass and write it to the database. That is why it must be retrieved from the given PersistentClass before creating the SQL Statement.</a:t>
            </a:r>
            <a:endParaRPr lang="en-US" altLang="zh-CN" sz="1000">
              <a:latin typeface="ZapfHumnst BT" pitchFamily="34" charset="0"/>
            </a:endParaRPr>
          </a:p>
          <a:p>
            <a:r>
              <a:rPr lang="en-US" altLang="zh-CN" sz="1000">
                <a:latin typeface="ZapfHumnst BT" pitchFamily="34" charset="0"/>
              </a:rPr>
              <a:t>Note: In the above mechanism, the PersistentClass must provide access routines for all persistent data so that DBClass can access them. This provides external access to certain persistent attributes that would have otherwise have been private. This is a price you have to pay to pull the persistence knowledge out of the class that encapsulates the data.</a:t>
            </a:r>
            <a:endParaRPr lang="en-US" altLang="zh-CN" sz="100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80930" name="Text Box 2"/>
          <p:cNvSpPr txBox="1">
            <a:spLocks noChangeArrowheads="1"/>
          </p:cNvSpPr>
          <p:nvPr/>
        </p:nvSpPr>
        <p:spPr bwMode="auto">
          <a:xfrm>
            <a:off x="584200" y="1206500"/>
            <a:ext cx="1854200" cy="23177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Don’t spend too much time on this diagram since it will not be applied in later modules. However, it is needed in order to help the students better understand the persistency mechanism.</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The classes to be replaced with concrete classes by the designer applying the mechanism are shaded in blue and have italicized class names.</a:t>
            </a:r>
            <a:endParaRPr lang="en-US" altLang="zh-CN" sz="1000">
              <a:solidFill>
                <a:schemeClr val="tx1"/>
              </a:solidFill>
              <a:latin typeface="ZapfHumnst BT" pitchFamily="34" charset="0"/>
            </a:endParaRPr>
          </a:p>
        </p:txBody>
      </p:sp>
      <p:sp>
        <p:nvSpPr>
          <p:cNvPr id="38093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8093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To delete a class, the persistency client asks the DBClass to delete the PersistentClass. The DBClass creates a new Statement using the Connection class createStatement() operation. The Statement is executed, and the data is removed from the database.</a:t>
            </a:r>
            <a:endParaRPr lang="en-US" altLang="zh-CN"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r>
              <a:rPr lang="en-US" altLang="zh-CN" sz="1000" b="1">
                <a:latin typeface="ZapfHumnst BT" pitchFamily="34" charset="0"/>
              </a:rPr>
              <a:t>Identify Design Mechanisms</a:t>
            </a:r>
            <a:r>
              <a:rPr lang="en-US" altLang="zh-CN" sz="1000">
                <a:latin typeface="ZapfHumnst BT" pitchFamily="34" charset="0"/>
              </a:rPr>
              <a:t> is performed by the architect, once per iteration. </a:t>
            </a:r>
            <a:endParaRPr lang="en-US" altLang="zh-CN" sz="1000">
              <a:latin typeface="ZapfHumnst BT" pitchFamily="34" charset="0"/>
            </a:endParaRPr>
          </a:p>
          <a:p>
            <a:r>
              <a:rPr lang="en-US" altLang="zh-CN" sz="1000" b="1">
                <a:latin typeface="ZapfHumnst BT" pitchFamily="34" charset="0"/>
              </a:rPr>
              <a:t>Purpose</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To refine the analysis mechanisms into design mechanisms based on the constraints imposed by the implementation environment. </a:t>
            </a:r>
            <a:endParaRPr lang="en-US" altLang="zh-CN" sz="1000">
              <a:latin typeface="ZapfHumnst BT" pitchFamily="34" charset="0"/>
            </a:endParaRPr>
          </a:p>
          <a:p>
            <a:pPr fontAlgn="t"/>
            <a:r>
              <a:rPr lang="en-US" altLang="zh-CN" sz="1000" b="1">
                <a:latin typeface="ZapfHumnst BT" pitchFamily="34" charset="0"/>
              </a:rPr>
              <a:t>Input Artifacts</a:t>
            </a:r>
            <a:endParaRPr lang="en-US" altLang="zh-CN" sz="1000">
              <a:latin typeface="ZapfHumnst BT" pitchFamily="34" charset="0"/>
            </a:endParaRPr>
          </a:p>
          <a:p>
            <a:pPr marL="228600" lvl="1" indent="-114300">
              <a:buFontTx/>
              <a:buChar char="•"/>
            </a:pPr>
            <a:r>
              <a:rPr lang="en-US" altLang="zh-CN" sz="1000">
                <a:latin typeface="ZapfHumnst BT" pitchFamily="34" charset="0"/>
              </a:rPr>
              <a:t>Supplementary Specifications </a:t>
            </a:r>
            <a:endParaRPr lang="en-US" altLang="zh-CN" sz="1000">
              <a:latin typeface="ZapfHumnst BT" pitchFamily="34" charset="0"/>
            </a:endParaRPr>
          </a:p>
          <a:p>
            <a:pPr marL="228600" lvl="1" indent="-114300">
              <a:buFontTx/>
              <a:buChar char="•"/>
            </a:pPr>
            <a:r>
              <a:rPr lang="en-US" altLang="zh-CN" sz="1000">
                <a:latin typeface="ZapfHumnst BT" pitchFamily="34" charset="0"/>
              </a:rPr>
              <a:t>Software Architecture Document </a:t>
            </a:r>
            <a:endParaRPr lang="en-US" altLang="zh-CN" sz="1000">
              <a:latin typeface="ZapfHumnst BT" pitchFamily="34" charset="0"/>
            </a:endParaRPr>
          </a:p>
          <a:p>
            <a:pPr marL="228600" lvl="1" indent="-114300">
              <a:buFontTx/>
              <a:buChar char="•"/>
            </a:pPr>
            <a:r>
              <a:rPr lang="en-US" altLang="zh-CN" sz="1000">
                <a:latin typeface="ZapfHumnst BT" pitchFamily="34" charset="0"/>
              </a:rPr>
              <a:t>Analysis Class</a:t>
            </a:r>
            <a:endParaRPr lang="en-US" altLang="zh-CN" sz="1000">
              <a:latin typeface="ZapfHumnst BT" pitchFamily="34" charset="0"/>
            </a:endParaRPr>
          </a:p>
          <a:p>
            <a:pPr marL="228600" lvl="1" indent="-114300">
              <a:buFontTx/>
              <a:buChar char="•"/>
            </a:pPr>
            <a:r>
              <a:rPr lang="en-US" altLang="zh-CN" sz="1000">
                <a:latin typeface="ZapfHumnst BT" pitchFamily="34" charset="0"/>
              </a:rPr>
              <a:t>Design Model</a:t>
            </a:r>
            <a:endParaRPr lang="en-US" altLang="zh-CN" sz="1000">
              <a:latin typeface="ZapfHumnst BT" pitchFamily="34" charset="0"/>
            </a:endParaRPr>
          </a:p>
          <a:p>
            <a:r>
              <a:rPr lang="en-US" altLang="zh-CN" sz="1000" b="1">
                <a:latin typeface="ZapfHumnst BT" pitchFamily="34" charset="0"/>
              </a:rPr>
              <a:t>Resulting Artifacts</a:t>
            </a:r>
            <a:endParaRPr lang="en-US" altLang="zh-CN" sz="1000">
              <a:latin typeface="ZapfHumnst BT" pitchFamily="34" charset="0"/>
            </a:endParaRPr>
          </a:p>
          <a:p>
            <a:pPr marL="228600" lvl="1" indent="-114300">
              <a:buFontTx/>
              <a:buChar char="•"/>
            </a:pPr>
            <a:r>
              <a:rPr lang="en-US" altLang="zh-CN" sz="1000">
                <a:latin typeface="ZapfHumnst BT" pitchFamily="34" charset="0"/>
              </a:rPr>
              <a:t>Design Model elements</a:t>
            </a:r>
            <a:endParaRPr lang="en-US" altLang="zh-CN" sz="1000">
              <a:latin typeface="ZapfHumnst BT" pitchFamily="34" charset="0"/>
            </a:endParaRPr>
          </a:p>
          <a:p>
            <a:pPr marL="457200" lvl="2" indent="-114300">
              <a:buFontTx/>
              <a:buChar char="•"/>
            </a:pPr>
            <a:r>
              <a:rPr lang="en-US" altLang="zh-CN" sz="1000">
                <a:latin typeface="ZapfHumnst BT" pitchFamily="34" charset="0"/>
              </a:rPr>
              <a:t>Classes </a:t>
            </a:r>
            <a:endParaRPr lang="en-US" altLang="zh-CN" sz="1000">
              <a:latin typeface="ZapfHumnst BT" pitchFamily="34" charset="0"/>
            </a:endParaRPr>
          </a:p>
          <a:p>
            <a:pPr marL="457200" lvl="2" indent="-114300">
              <a:buFontTx/>
              <a:buChar char="•"/>
            </a:pPr>
            <a:r>
              <a:rPr lang="en-US" altLang="zh-CN" sz="1000">
                <a:latin typeface="ZapfHumnst BT" pitchFamily="34" charset="0"/>
              </a:rPr>
              <a:t>Packages</a:t>
            </a:r>
            <a:endParaRPr lang="en-US" altLang="zh-CN" sz="1000">
              <a:latin typeface="ZapfHumnst BT" pitchFamily="34" charset="0"/>
            </a:endParaRPr>
          </a:p>
          <a:p>
            <a:pPr marL="457200" lvl="2" indent="-114300">
              <a:buFontTx/>
              <a:buChar char="•"/>
            </a:pPr>
            <a:r>
              <a:rPr lang="en-US" altLang="zh-CN" sz="1000">
                <a:latin typeface="ZapfHumnst BT" pitchFamily="34" charset="0"/>
              </a:rPr>
              <a:t>Subsystems</a:t>
            </a:r>
            <a:endParaRPr lang="en-US" altLang="zh-CN" sz="1000">
              <a:latin typeface="ZapfHumnst BT" pitchFamily="34" charset="0"/>
            </a:endParaRPr>
          </a:p>
          <a:p>
            <a:pPr marL="228600" lvl="1" indent="-114300">
              <a:buFontTx/>
              <a:buChar char="•"/>
            </a:pPr>
            <a:r>
              <a:rPr lang="en-US" altLang="zh-CN" sz="1000">
                <a:latin typeface="ZapfHumnst BT" pitchFamily="34" charset="0"/>
              </a:rPr>
              <a:t>Software Architecture Document </a:t>
            </a:r>
            <a:endParaRPr lang="en-US" altLang="zh-CN" sz="1000">
              <a:latin typeface="ZapfHumnst BT" pitchFamily="34" charset="0"/>
            </a:endParaRPr>
          </a:p>
          <a:p>
            <a:pPr marL="457200" lvl="2" indent="-114300"/>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82978" name="Text Box 2"/>
          <p:cNvSpPr txBox="1">
            <a:spLocks noChangeArrowheads="1"/>
          </p:cNvSpPr>
          <p:nvPr/>
        </p:nvSpPr>
        <p:spPr bwMode="auto">
          <a:xfrm>
            <a:off x="584200" y="1206500"/>
            <a:ext cx="1822450" cy="15557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The italicized blue text reflects the RDBMS incorporation design decisions made for the current design.</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Note: On the presented slide, the italicized text is also blue, but this does not show up in the back-and-white manuals.</a:t>
            </a:r>
            <a:endParaRPr lang="en-US" altLang="zh-CN" sz="1000">
              <a:solidFill>
                <a:schemeClr val="tx1"/>
              </a:solidFill>
              <a:latin typeface="ZapfHumnst BT" pitchFamily="34" charset="0"/>
            </a:endParaRPr>
          </a:p>
        </p:txBody>
      </p:sp>
      <p:sp>
        <p:nvSpPr>
          <p:cNvPr id="38297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8298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above is a summary of the steps that can be used to implement the RDBMS persistency mechanism (JDBC). The italicized text on the slide describes the architectural decisions made in regards to JDBC for our Course Registration example. Here are some explanations: </a:t>
            </a:r>
            <a:endParaRPr lang="en-US" altLang="zh-CN" sz="1000">
              <a:latin typeface="ZapfHumnst BT" pitchFamily="34" charset="0"/>
            </a:endParaRPr>
          </a:p>
          <a:p>
            <a:pPr marL="228600" lvl="1" indent="-114300">
              <a:buFontTx/>
              <a:buChar char="•"/>
            </a:pPr>
            <a:r>
              <a:rPr lang="en-US" altLang="zh-CN" sz="1000">
                <a:latin typeface="ZapfHumnst BT" pitchFamily="34" charset="0"/>
              </a:rPr>
              <a:t>The java.sql package contains the design elements that  support the RDBMS persistency mechanism. It will be depended on by the package(s) in which the DBClasses are placed.</a:t>
            </a:r>
            <a:endParaRPr lang="en-US" altLang="zh-CN" sz="1000">
              <a:latin typeface="ZapfHumnst BT" pitchFamily="34" charset="0"/>
            </a:endParaRPr>
          </a:p>
          <a:p>
            <a:pPr marL="228600" lvl="1" indent="-114300">
              <a:buFontTx/>
              <a:buChar char="•"/>
            </a:pPr>
            <a:r>
              <a:rPr lang="en-US" altLang="zh-CN" sz="1000">
                <a:latin typeface="ZapfHumnst BT" pitchFamily="34" charset="0"/>
              </a:rPr>
              <a:t>There is one DBClass per persistent class. </a:t>
            </a:r>
            <a:endParaRPr lang="en-US" altLang="zh-CN" sz="1000">
              <a:latin typeface="ZapfHumnst BT" pitchFamily="34" charset="0"/>
            </a:endParaRPr>
          </a:p>
          <a:p>
            <a:pPr marL="228600" lvl="1" indent="-114300">
              <a:buFontTx/>
              <a:buChar char="•"/>
            </a:pPr>
            <a:r>
              <a:rPr lang="en-US" altLang="zh-CN" sz="1000">
                <a:latin typeface="ZapfHumnst BT" pitchFamily="34" charset="0"/>
              </a:rPr>
              <a:t>Once created, the DBClasses must be incorporated into the existing design.  They must be allocated to a package/layer.</a:t>
            </a:r>
            <a:endParaRPr lang="en-US" altLang="zh-CN" sz="1000">
              <a:latin typeface="ZapfHumnst BT" pitchFamily="34" charset="0"/>
            </a:endParaRPr>
          </a:p>
          <a:p>
            <a:pPr marL="228600" lvl="1" indent="-114300">
              <a:buFontTx/>
              <a:buChar char="•"/>
            </a:pPr>
            <a:r>
              <a:rPr lang="en-US" altLang="zh-CN" sz="1000">
                <a:latin typeface="ZapfHumnst BT" pitchFamily="34" charset="0"/>
              </a:rPr>
              <a:t>Once the DBClasses have been allocated to packages/layers, the relationships to the DBClasses from all classes requiring persistence support will need to be added.</a:t>
            </a:r>
            <a:endParaRPr lang="en-US" altLang="zh-CN" sz="1000">
              <a:latin typeface="ZapfHumnst BT" pitchFamily="34" charset="0"/>
            </a:endParaRPr>
          </a:p>
          <a:p>
            <a:r>
              <a:rPr lang="en-US" altLang="zh-CN" sz="1000">
                <a:latin typeface="ZapfHumnst BT" pitchFamily="34" charset="0"/>
              </a:rPr>
              <a:t>The interaction diagrams provide a means to verify that all required database functionality is supported by the design elements. The sample interaction diagrams provided for the persistency architectural mechanisms during </a:t>
            </a:r>
            <a:r>
              <a:rPr lang="en-US" altLang="zh-CN" sz="1000" b="1">
                <a:latin typeface="ZapfHumnst BT" pitchFamily="34" charset="0"/>
              </a:rPr>
              <a:t>Identify Design Mechanisms</a:t>
            </a:r>
            <a:r>
              <a:rPr lang="en-US" altLang="zh-CN" sz="1000">
                <a:latin typeface="ZapfHumnst BT" pitchFamily="34" charset="0"/>
              </a:rPr>
              <a:t> should serve as  starting points for the specific interaction diagrams defined in detailed design.</a:t>
            </a:r>
            <a:endParaRPr lang="en-US" altLang="zh-CN" sz="1000">
              <a:latin typeface="ZapfHumnst BT" pitchFamily="34" charset="0"/>
            </a:endParaRPr>
          </a:p>
          <a:p>
            <a:r>
              <a:rPr lang="en-US" altLang="zh-CN" sz="1000">
                <a:latin typeface="ZapfHumnst BT" pitchFamily="34" charset="0"/>
              </a:rPr>
              <a:t>In </a:t>
            </a:r>
            <a:r>
              <a:rPr lang="en-US" altLang="zh-CN" sz="1000" b="1">
                <a:latin typeface="ZapfHumnst BT" pitchFamily="34" charset="0"/>
              </a:rPr>
              <a:t>Identify Design Mechanisms</a:t>
            </a:r>
            <a:r>
              <a:rPr lang="en-US" altLang="zh-CN" sz="1000">
                <a:latin typeface="ZapfHumnst BT" pitchFamily="34" charset="0"/>
              </a:rPr>
              <a:t>, make sure that the architecture has the necessary infrastructure (that is, that we have access to the class libraries that are needed to implement JDBC). The definition of the actual DBClasses and the development of the detailed interaction diagrams is deferred until detailed design.</a:t>
            </a:r>
            <a:endParaRPr lang="en-US" altLang="zh-CN" sz="100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8502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85027" name="Rectangle 3"/>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altLang="zh-CN" sz="1000">
                <a:latin typeface="ZapfHumnst BT" pitchFamily="34" charset="0"/>
              </a:rPr>
              <a:t>The following changes must be made to the Course Registration Model to incorporate the JDBC persistency mechanisms:</a:t>
            </a:r>
            <a:endParaRPr lang="en-US" altLang="zh-CN" sz="1000">
              <a:latin typeface="ZapfHumnst BT" pitchFamily="34" charset="0"/>
            </a:endParaRPr>
          </a:p>
          <a:p>
            <a:pPr marL="228600" lvl="1" indent="-114300">
              <a:buFontTx/>
              <a:buChar char="•"/>
            </a:pPr>
            <a:r>
              <a:rPr lang="en-US" altLang="zh-CN" sz="1000">
                <a:latin typeface="ZapfHumnst BT" pitchFamily="34" charset="0"/>
              </a:rPr>
              <a:t>Access must be provided to the java.sql package that contains the design elements that support the RDBMS persistency mechanism. The packages where the created DBClasses reside must have a dependency on the java.sql package.  Remember, there will be a DBClass for every RDBMS persistent class.  </a:t>
            </a:r>
            <a:endParaRPr lang="en-US" altLang="zh-CN" sz="1000">
              <a:latin typeface="ZapfHumnst BT" pitchFamily="34" charset="0"/>
            </a:endParaRPr>
          </a:p>
          <a:p>
            <a:pPr marL="228600" lvl="1" indent="-114300">
              <a:buFontTx/>
              <a:buChar char="•"/>
            </a:pPr>
            <a:r>
              <a:rPr lang="en-US" altLang="zh-CN" sz="1000">
                <a:latin typeface="ZapfHumnst BT" pitchFamily="34" charset="0"/>
              </a:rPr>
              <a:t>The creation of the DB classes and the decision as to where they reside in the architecture will be determine during detailed design (for example, Use-Case and Subsystem Design).</a:t>
            </a:r>
            <a:endParaRPr lang="en-US" altLang="zh-CN" sz="1000">
              <a:latin typeface="ZapfHumnst BT" pitchFamily="34" charset="0"/>
            </a:endParaRPr>
          </a:p>
          <a:p>
            <a:endParaRPr lang="en-US" altLang="zh-CN" sz="1000">
              <a:latin typeface="ZapfHumnst BT" pitchFamily="34" charset="0"/>
            </a:endParaRPr>
          </a:p>
        </p:txBody>
      </p:sp>
      <p:sp>
        <p:nvSpPr>
          <p:cNvPr id="385028" name="Text Box 4"/>
          <p:cNvSpPr txBox="1">
            <a:spLocks noChangeArrowheads="1"/>
          </p:cNvSpPr>
          <p:nvPr/>
        </p:nvSpPr>
        <p:spPr bwMode="auto">
          <a:xfrm>
            <a:off x="584200" y="1206500"/>
            <a:ext cx="1841500" cy="2165350"/>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000">
                <a:solidFill>
                  <a:schemeClr val="tx1"/>
                </a:solidFill>
                <a:latin typeface="ZapfHumnst BT" pitchFamily="34" charset="0"/>
              </a:rPr>
              <a:t>The changes made to support the mechanism are shown in blue (but this does not show up in the black and white manuals).</a:t>
            </a:r>
            <a:endParaRPr lang="en-US" altLang="zh-CN" sz="1000">
              <a:solidFill>
                <a:schemeClr val="tx1"/>
              </a:solidFill>
              <a:latin typeface="ZapfHumnst BT" pitchFamily="34" charset="0"/>
            </a:endParaRPr>
          </a:p>
          <a:p>
            <a:pPr eaLnBrk="0" fontAlgn="base" hangingPunct="0">
              <a:lnSpc>
                <a:spcPct val="100000"/>
              </a:lnSpc>
              <a:spcBef>
                <a:spcPct val="50000"/>
              </a:spcBef>
              <a:buClrTx/>
              <a:buFontTx/>
              <a:buNone/>
            </a:pPr>
            <a:r>
              <a:rPr lang="en-US" altLang="zh-CN" sz="1000">
                <a:solidFill>
                  <a:schemeClr val="tx1"/>
                </a:solidFill>
                <a:latin typeface="ZapfHumnst BT" pitchFamily="34" charset="0"/>
              </a:rPr>
              <a:t>Note: If your students are interested in the OODBMS (ObjectStore) mechanism, the slides found in the Additional Information appendix, ObjectStore section, first part, should be inserted after this slide.</a:t>
            </a:r>
            <a:endParaRPr lang="en-US" altLang="zh-CN" sz="1000">
              <a:solidFill>
                <a:schemeClr val="tx1"/>
              </a:solidFill>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405506" name="Rectangle 2"/>
          <p:cNvSpPr>
            <a:spLocks noGrp="1" noRot="1" noChangeAspect="1" noChangeArrowheads="1" noTextEdit="1"/>
          </p:cNvSpPr>
          <p:nvPr>
            <p:ph type="sldImg"/>
          </p:nvPr>
        </p:nvSpPr>
        <p:spPr/>
      </p:sp>
      <p:sp>
        <p:nvSpPr>
          <p:cNvPr id="405508" name="Text Box 4"/>
          <p:cNvSpPr txBox="1">
            <a:spLocks noChangeArrowheads="1"/>
          </p:cNvSpPr>
          <p:nvPr/>
        </p:nvSpPr>
        <p:spPr bwMode="auto">
          <a:xfrm>
            <a:off x="584200" y="1206500"/>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1. Analysis mechanisms provide conceptual sets of services that are used by analysis objects. They offer a convenient shorthand for fairly complex behaviors that will ultimately have to be worried about, but that are out of scope for the analysis effort. </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2. A </a:t>
            </a:r>
            <a:r>
              <a:rPr lang="en-US" altLang="zh-CN" sz="1000" b="1">
                <a:solidFill>
                  <a:schemeClr val="tx1"/>
                </a:solidFill>
                <a:latin typeface="ZapfHumnst BT" pitchFamily="34" charset="0"/>
              </a:rPr>
              <a:t>pattern</a:t>
            </a:r>
            <a:r>
              <a:rPr lang="en-US" altLang="zh-CN" sz="1000">
                <a:solidFill>
                  <a:schemeClr val="tx1"/>
                </a:solidFill>
                <a:latin typeface="ZapfHumnst BT" pitchFamily="34" charset="0"/>
              </a:rPr>
              <a:t> codifies specific knowledge collected from experience. Patterns provide examples of how good modeling solves real problems.</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b="1">
                <a:solidFill>
                  <a:schemeClr val="tx1"/>
                </a:solidFill>
                <a:latin typeface="ZapfHumnst BT" pitchFamily="34" charset="0"/>
              </a:rPr>
              <a:t>Frameworks</a:t>
            </a:r>
            <a:r>
              <a:rPr lang="en-US" altLang="zh-CN" sz="1000">
                <a:solidFill>
                  <a:schemeClr val="tx1"/>
                </a:solidFill>
                <a:latin typeface="ZapfHumnst BT" pitchFamily="34" charset="0"/>
              </a:rPr>
              <a:t> differ from analysis and design patterns in their scale and scope. Frameworks describe a skeletal solution to a particular problem that may lack many of the details.</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3. The purpose of categorizing the analysis mechanisms is to refine the information that you’ve gathered. The steps include:</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Char char="-"/>
            </a:pPr>
            <a:r>
              <a:rPr lang="en-US" altLang="zh-CN" sz="1000">
                <a:solidFill>
                  <a:schemeClr val="tx1"/>
                </a:solidFill>
                <a:latin typeface="ZapfHumnst BT" pitchFamily="34" charset="0"/>
              </a:rPr>
              <a:t>identify the clients of each analysis mechanism.</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Char char="-"/>
            </a:pPr>
            <a:r>
              <a:rPr lang="en-US" altLang="zh-CN" sz="1000">
                <a:solidFill>
                  <a:schemeClr val="tx1"/>
                </a:solidFill>
                <a:latin typeface="ZapfHumnst BT" pitchFamily="34" charset="0"/>
              </a:rPr>
              <a:t> identify characteristic profiles for each analysis mechanism.</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Char char="-"/>
            </a:pPr>
            <a:r>
              <a:rPr lang="en-US" altLang="zh-CN" sz="1000">
                <a:solidFill>
                  <a:schemeClr val="tx1"/>
                </a:solidFill>
                <a:latin typeface="ZapfHumnst BT" pitchFamily="34" charset="0"/>
              </a:rPr>
              <a:t> group clients according to their use of characteristic profiles.</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Char char="-"/>
            </a:pPr>
            <a:r>
              <a:rPr lang="en-US" altLang="zh-CN" sz="1000">
                <a:solidFill>
                  <a:schemeClr val="tx1"/>
                </a:solidFill>
                <a:latin typeface="ZapfHumnst BT" pitchFamily="34" charset="0"/>
              </a:rPr>
              <a:t> proceed bottom up and make an inventory of the implementation mechanisms that you have at your disposal.</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zh-CN" altLang="en-US" sz="1000">
              <a:solidFill>
                <a:schemeClr val="tx1"/>
              </a:solidFill>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47138" name="Rectangle 2"/>
          <p:cNvSpPr>
            <a:spLocks noGrp="1" noRot="1" noChangeAspect="1" noChangeArrowheads="1" noTextEdit="1"/>
          </p:cNvSpPr>
          <p:nvPr>
            <p:ph type="sldImg"/>
          </p:nvPr>
        </p:nvSpPr>
        <p:spPr/>
      </p:sp>
      <p:sp>
        <p:nvSpPr>
          <p:cNvPr id="347139" name="Rectangle 3"/>
          <p:cNvSpPr>
            <a:spLocks noGrp="1" noChangeArrowheads="1"/>
          </p:cNvSpPr>
          <p:nvPr>
            <p:ph type="body" idx="1"/>
          </p:nvPr>
        </p:nvSpPr>
        <p:spPr/>
        <p:txBody>
          <a:bodyPr/>
          <a:lstStyle/>
          <a:p>
            <a:r>
              <a:rPr lang="en-US" altLang="zh-CN" sz="1000">
                <a:latin typeface="ZapfHumnst BT" pitchFamily="34" charset="0"/>
              </a:rPr>
              <a:t>The above are the topics we will be discussing within the Identify Design Elements module. Unlike the Designer activity modules, we will not be discussing each step of the activity, as the objective of this module is to understand the important architectural concepts and not to learn </a:t>
            </a:r>
            <a:r>
              <a:rPr lang="en-US" altLang="zh-CN" sz="1000" i="1">
                <a:latin typeface="ZapfHumnst BT" pitchFamily="34" charset="0"/>
              </a:rPr>
              <a:t>how</a:t>
            </a:r>
            <a:r>
              <a:rPr lang="en-US" altLang="zh-CN" sz="1000">
                <a:latin typeface="ZapfHumnst BT" pitchFamily="34" charset="0"/>
              </a:rPr>
              <a:t> to create an architecture.</a:t>
            </a:r>
            <a:endParaRPr lang="en-US" altLang="zh-CN" sz="1000">
              <a:latin typeface="ZapfHumnst BT" pitchFamily="34" charset="0"/>
            </a:endParaRPr>
          </a:p>
          <a:p>
            <a:endParaRPr lang="en-US" altLang="zh-CN" sz="1000">
              <a:latin typeface="ZapfHumnst BT" pitchFamily="34" charset="0"/>
            </a:endParaRPr>
          </a:p>
        </p:txBody>
      </p:sp>
      <p:sp>
        <p:nvSpPr>
          <p:cNvPr id="347140" name="Text Box 4"/>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This slide will preview what is coming up in this module.  </a:t>
            </a: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endParaRPr lang="en-US" altLang="zh-CN" sz="1000">
              <a:solidFill>
                <a:schemeClr val="tx1"/>
              </a:solidFill>
              <a:latin typeface="ZapfHumnst BT" pitchFamily="34" charset="0"/>
            </a:endParaRPr>
          </a:p>
          <a:p>
            <a:pPr eaLnBrk="0" fontAlgn="base" hangingPunct="0">
              <a:lnSpc>
                <a:spcPct val="100000"/>
              </a:lnSpc>
              <a:spcBef>
                <a:spcPct val="0"/>
              </a:spcBef>
              <a:buClrTx/>
              <a:buFontTx/>
              <a:buNone/>
            </a:pPr>
            <a:r>
              <a:rPr lang="en-US" altLang="zh-CN" sz="1000">
                <a:solidFill>
                  <a:schemeClr val="tx1"/>
                </a:solidFill>
                <a:latin typeface="ZapfHumnst BT" pitchFamily="34" charset="0"/>
              </a:rPr>
              <a:t>This module skips some of the steps in this activity.  These steps were left out because of scope.</a:t>
            </a:r>
            <a:endParaRPr lang="en-US" altLang="zh-CN" sz="1000">
              <a:solidFill>
                <a:schemeClr val="tx1"/>
              </a:solidFill>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49186" name="Rectangle 2"/>
          <p:cNvSpPr>
            <a:spLocks noGrp="1" noRot="1" noChangeAspect="1" noChangeArrowheads="1" noTextEdit="1"/>
          </p:cNvSpPr>
          <p:nvPr>
            <p:ph type="sldImg"/>
          </p:nvPr>
        </p:nvSpPr>
        <p:spPr/>
      </p:sp>
      <p:sp>
        <p:nvSpPr>
          <p:cNvPr id="349187" name="Rectangle 3"/>
          <p:cNvSpPr>
            <a:spLocks noGrp="1" noChangeArrowheads="1"/>
          </p:cNvSpPr>
          <p:nvPr>
            <p:ph type="body" idx="1"/>
          </p:nvPr>
        </p:nvSpPr>
        <p:spPr/>
        <p:txBody>
          <a:bodyPr/>
          <a:lstStyle/>
          <a:p>
            <a:pPr fontAlgn="t"/>
            <a:r>
              <a:rPr lang="en-US" altLang="zh-CN" sz="1000">
                <a:latin typeface="ZapfHumnst BT" pitchFamily="34" charset="0"/>
              </a:rPr>
              <a:t>Analysis mechanisms provide conceptual sets of services that are used by analysis objects. They offer a convenient shorthand for fairly complex behaviors that will ultimately have to be worried about, but that are out of scope for the analysis effort.Their main purpose is to allow us to capture the requirements of these yet-to-be designed services of the system without having to be concerned about the details of the service provider itself.</a:t>
            </a:r>
            <a:endParaRPr lang="en-US" altLang="zh-CN" sz="1000">
              <a:latin typeface="ZapfHumnst BT" pitchFamily="34" charset="0"/>
            </a:endParaRPr>
          </a:p>
          <a:p>
            <a:pPr fontAlgn="t"/>
            <a:r>
              <a:rPr lang="en-US" altLang="zh-CN" sz="1000">
                <a:latin typeface="ZapfHumnst BT" pitchFamily="34" charset="0"/>
              </a:rPr>
              <a:t>Now we must begin to refine the information gathered on the analysis mechanisms.</a:t>
            </a:r>
            <a:endParaRPr lang="en-US" altLang="zh-CN" sz="1000">
              <a:latin typeface="ZapfHumnst BT" pitchFamily="34" charset="0"/>
            </a:endParaRPr>
          </a:p>
          <a:p>
            <a:r>
              <a:rPr lang="en-US" altLang="zh-CN" sz="1000">
                <a:latin typeface="ZapfHumnst BT" pitchFamily="34" charset="0"/>
              </a:rPr>
              <a:t>We discussed analysis mechanisms in Architectural Analysis. Now we will look at design and implementation mechanisms. </a:t>
            </a:r>
            <a:endParaRPr lang="en-US" altLang="zh-CN" sz="1000">
              <a:latin typeface="ZapfHumnst BT" pitchFamily="34" charset="0"/>
            </a:endParaRPr>
          </a:p>
          <a:p>
            <a:r>
              <a:rPr lang="en-US" altLang="zh-CN" sz="1000">
                <a:latin typeface="ZapfHumnst BT" pitchFamily="34" charset="0"/>
              </a:rPr>
              <a:t>In this section, we will define what design and implementation mechanisms are and how they map from analysis mechanisms. We will provide abstract patterns of behavior for the mechanisms that we will utilize in the later Design activities. </a:t>
            </a:r>
            <a:endParaRPr lang="en-US" altLang="zh-CN" sz="1000">
              <a:latin typeface="ZapfHumnst BT" pitchFamily="34" charset="0"/>
            </a:endParaRPr>
          </a:p>
          <a:p>
            <a:r>
              <a:rPr lang="en-US" altLang="zh-CN" sz="1000">
                <a:latin typeface="ZapfHumnst BT" pitchFamily="34" charset="0"/>
              </a:rPr>
              <a:t>The goal is </a:t>
            </a:r>
            <a:r>
              <a:rPr lang="en-US" altLang="zh-CN" sz="1000" i="1">
                <a:latin typeface="ZapfHumnst BT" pitchFamily="34" charset="0"/>
              </a:rPr>
              <a:t>not</a:t>
            </a:r>
            <a:r>
              <a:rPr lang="en-US" altLang="zh-CN" sz="1000">
                <a:latin typeface="ZapfHumnst BT" pitchFamily="34" charset="0"/>
              </a:rPr>
              <a:t> to teach you how to identify and design the presented mechanisms, but to be able to produce designs that incorporate those mechanisms.</a:t>
            </a:r>
            <a:endParaRPr lang="en-US" altLang="zh-CN" sz="1000">
              <a:latin typeface="ZapfHumnst BT" pitchFamily="34" charset="0"/>
            </a:endParaRPr>
          </a:p>
          <a:p>
            <a:pPr fontAlgn="t"/>
            <a:endParaRPr lang="en-US" altLang="zh-CN" sz="1000">
              <a:latin typeface="ZapfHumnst BT" pitchFamily="34" charset="0"/>
            </a:endParaRPr>
          </a:p>
        </p:txBody>
      </p:sp>
      <p:sp>
        <p:nvSpPr>
          <p:cNvPr id="349188" name="Text Box 4"/>
          <p:cNvSpPr txBox="1">
            <a:spLocks noChangeArrowheads="1"/>
          </p:cNvSpPr>
          <p:nvPr/>
        </p:nvSpPr>
        <p:spPr bwMode="auto">
          <a:xfrm>
            <a:off x="584200" y="1206500"/>
            <a:ext cx="1778000" cy="6858000"/>
          </a:xfrm>
          <a:prstGeom prst="rect">
            <a:avLst/>
          </a:prstGeom>
          <a:noFill/>
          <a:ln w="9525">
            <a:noFill/>
            <a:miter lim="800000"/>
          </a:ln>
          <a:effectLst/>
        </p:spPr>
        <p:txBody>
          <a:bodyPr lIns="107950" tIns="53975" rIns="107950" bIns="53975"/>
          <a:lstStyle/>
          <a:p>
            <a:pPr>
              <a:lnSpc>
                <a:spcPct val="87000"/>
              </a:lnSpc>
              <a:spcBef>
                <a:spcPct val="40000"/>
              </a:spcBef>
              <a:buClrTx/>
              <a:buFontTx/>
              <a:buNone/>
            </a:pPr>
            <a:r>
              <a:rPr lang="en-US" altLang="zh-CN" sz="1000">
                <a:solidFill>
                  <a:schemeClr val="tx1"/>
                </a:solidFill>
                <a:latin typeface="ZapfHumnst BT" pitchFamily="34" charset="0"/>
              </a:rPr>
              <a:t>Analysis mechanisms provide conceptual sets of services which are used by analysis objects. They offer a convenient short-hand for fairly complex behaviors which will ultimately concern us, but which are out of scope for the analysis effort. Their main purpose is to allow the students to capture the requirements on these yet-to-be designed services of the system without having to be concerned about the details of the service provider itself.</a:t>
            </a:r>
            <a:endParaRPr lang="en-US" altLang="zh-CN" sz="1000">
              <a:solidFill>
                <a:schemeClr val="tx1"/>
              </a:solidFill>
              <a:latin typeface="ZapfHumnst BT" pitchFamily="34" charset="0"/>
            </a:endParaRPr>
          </a:p>
          <a:p>
            <a:pPr>
              <a:lnSpc>
                <a:spcPct val="87000"/>
              </a:lnSpc>
              <a:spcBef>
                <a:spcPct val="40000"/>
              </a:spcBef>
              <a:buClrTx/>
              <a:buFontTx/>
              <a:buNone/>
            </a:pPr>
            <a:r>
              <a:rPr lang="en-US" altLang="zh-CN" sz="1000">
                <a:solidFill>
                  <a:schemeClr val="tx1"/>
                </a:solidFill>
                <a:latin typeface="ZapfHumnst BT" pitchFamily="34" charset="0"/>
              </a:rPr>
              <a:t>Now you must begin to refine the information gathered on the analysis mechanisms.</a:t>
            </a:r>
            <a:endParaRPr lang="en-US" altLang="zh-CN" sz="1000">
              <a:solidFill>
                <a:schemeClr val="tx1"/>
              </a:solidFill>
              <a:latin typeface="ZapfHumnst BT" pitchFamily="34" charset="0"/>
            </a:endParaRPr>
          </a:p>
          <a:p>
            <a:pPr fontAlgn="base">
              <a:lnSpc>
                <a:spcPct val="87000"/>
              </a:lnSpc>
              <a:spcBef>
                <a:spcPct val="40000"/>
              </a:spcBef>
              <a:buClrTx/>
              <a:buFontTx/>
              <a:buNone/>
            </a:pPr>
            <a:r>
              <a:rPr lang="en-US" altLang="zh-CN" sz="1000">
                <a:solidFill>
                  <a:schemeClr val="tx1"/>
                </a:solidFill>
                <a:latin typeface="ZapfHumnst BT" pitchFamily="34" charset="0"/>
              </a:rPr>
              <a:t>You discussed analysis mechanisms in Architectural Analysis.  Now you will look at design and implementation mechanisms. </a:t>
            </a:r>
            <a:endParaRPr lang="en-US" altLang="zh-CN" sz="1000">
              <a:solidFill>
                <a:schemeClr val="tx1"/>
              </a:solidFill>
              <a:latin typeface="ZapfHumnst BT" pitchFamily="34" charset="0"/>
            </a:endParaRPr>
          </a:p>
          <a:p>
            <a:pPr fontAlgn="base">
              <a:lnSpc>
                <a:spcPct val="87000"/>
              </a:lnSpc>
              <a:spcBef>
                <a:spcPct val="40000"/>
              </a:spcBef>
              <a:buClrTx/>
              <a:buFontTx/>
              <a:buNone/>
            </a:pPr>
            <a:r>
              <a:rPr lang="en-US" altLang="zh-CN" sz="1000">
                <a:solidFill>
                  <a:schemeClr val="tx1"/>
                </a:solidFill>
                <a:latin typeface="ZapfHumnst BT" pitchFamily="34" charset="0"/>
              </a:rPr>
              <a:t>In this section, define what design and implementation mechanisms are and how they map from analysis mechanisms. Provide abstract patterns of behavior for the mechanisms which are utilized in the later design activities. </a:t>
            </a:r>
            <a:endParaRPr lang="en-US" altLang="zh-CN" sz="1000">
              <a:solidFill>
                <a:schemeClr val="tx1"/>
              </a:solidFill>
              <a:latin typeface="ZapfHumnst BT" pitchFamily="34" charset="0"/>
            </a:endParaRPr>
          </a:p>
          <a:p>
            <a:pPr fontAlgn="base">
              <a:lnSpc>
                <a:spcPct val="87000"/>
              </a:lnSpc>
              <a:spcBef>
                <a:spcPct val="40000"/>
              </a:spcBef>
              <a:buClrTx/>
              <a:buFontTx/>
              <a:buNone/>
            </a:pPr>
            <a:r>
              <a:rPr lang="en-US" altLang="zh-CN" sz="1000">
                <a:solidFill>
                  <a:schemeClr val="tx1"/>
                </a:solidFill>
                <a:latin typeface="ZapfHumnst BT" pitchFamily="34" charset="0"/>
              </a:rPr>
              <a:t>The goal is NOT to teach the students how to identify and design the presented mechanisms, but to be able to produce designs which incorporate the mechanisms.</a:t>
            </a:r>
            <a:endParaRPr lang="en-US" altLang="zh-CN" sz="1000">
              <a:solidFill>
                <a:schemeClr val="tx1"/>
              </a:solidFill>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52258" name="Rectangle 2"/>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ln>
        </p:spPr>
      </p:sp>
      <p:sp>
        <p:nvSpPr>
          <p:cNvPr id="352259" name="Rectangle 3"/>
          <p:cNvSpPr>
            <a:spLocks noGrp="1" noChangeArrowheads="1"/>
          </p:cNvSpPr>
          <p:nvPr>
            <p:ph type="body" idx="1"/>
          </p:nvPr>
        </p:nvSpPr>
        <p:spPr bwMode="auto">
          <a:xfrm>
            <a:off x="2552700" y="4114800"/>
            <a:ext cx="4076700" cy="4038600"/>
          </a:xfrm>
          <a:prstGeom prst="rect">
            <a:avLst/>
          </a:prstGeom>
          <a:noFill/>
          <a:ln>
            <a:miter lim="800000"/>
          </a:ln>
        </p:spPr>
        <p:txBody>
          <a:bodyPr/>
          <a:lstStyle/>
          <a:p>
            <a:pPr fontAlgn="t"/>
            <a:r>
              <a:rPr lang="en-US" altLang="zh-CN" sz="1000">
                <a:latin typeface="ZapfHumnst BT" pitchFamily="34" charset="0"/>
              </a:rPr>
              <a:t>As we discussed in module 5, analysis mechanisms represent a pattern that constitutes a common solution to a common problem. They can show patterns of structure, patterns of behavior, or both. </a:t>
            </a:r>
            <a:endParaRPr lang="en-US" altLang="zh-CN" sz="1000">
              <a:latin typeface="ZapfHumnst BT" pitchFamily="34" charset="0"/>
            </a:endParaRPr>
          </a:p>
          <a:p>
            <a:pPr fontAlgn="t"/>
            <a:r>
              <a:rPr lang="en-US" altLang="zh-CN" sz="1000">
                <a:latin typeface="ZapfHumnst BT" pitchFamily="34" charset="0"/>
              </a:rPr>
              <a:t>These mechanisms might show patterns of structure, patterns of behavior, or both. They are used during analysis to reduce the complexity of analysis, and to improve its consistency by providing designers with a shorthand representation for complex behavior. By using mechanisms as “placeholders” in the architecture, the architecting effort is less likely to become distracted by the details of mechanism behavior.</a:t>
            </a:r>
            <a:endParaRPr lang="en-US" altLang="zh-CN" sz="1000">
              <a:latin typeface="ZapfHumnst BT" pitchFamily="34" charset="0"/>
            </a:endParaRPr>
          </a:p>
          <a:p>
            <a:pPr fontAlgn="t"/>
            <a:endParaRPr lang="zh-CN" altLang="en-US" sz="1000">
              <a:latin typeface="ZapfHumnst BT" pitchFamily="34" charset="0"/>
            </a:endParaRPr>
          </a:p>
        </p:txBody>
      </p:sp>
      <p:sp>
        <p:nvSpPr>
          <p:cNvPr id="352260" name="Text Box 4"/>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Analysis mechanisms were originally presented in the Architectural Analysis module. Remind the students about the analysis mechanisms that they have been working with. In this module, we will clearly define how we are going to handle these issues (specifically persistence and distribution).</a:t>
            </a:r>
            <a:endParaRPr lang="en-US" altLang="zh-CN" sz="1000">
              <a:solidFill>
                <a:schemeClr val="tx1"/>
              </a:solidFill>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62498" name="Rectangle 2"/>
          <p:cNvSpPr>
            <a:spLocks noGrp="1" noRot="1" noChangeAspect="1" noChangeArrowheads="1" noTextEdit="1"/>
          </p:cNvSpPr>
          <p:nvPr>
            <p:ph type="sldImg"/>
          </p:nvPr>
        </p:nvSpPr>
        <p:spPr/>
      </p:sp>
      <p:sp>
        <p:nvSpPr>
          <p:cNvPr id="362499" name="Rectangle 3"/>
          <p:cNvSpPr>
            <a:spLocks noGrp="1" noChangeArrowheads="1"/>
          </p:cNvSpPr>
          <p:nvPr>
            <p:ph type="body" idx="1"/>
          </p:nvPr>
        </p:nvSpPr>
        <p:spPr/>
        <p:txBody>
          <a:bodyPr/>
          <a:lstStyle/>
          <a:p>
            <a:pPr fontAlgn="t"/>
            <a:r>
              <a:rPr lang="en-US" altLang="zh-CN" sz="1000" b="1">
                <a:latin typeface="ZapfHumnst BT" pitchFamily="34" charset="0"/>
              </a:rPr>
              <a:t>Identify the clients of each analysis mechanism. </a:t>
            </a:r>
            <a:r>
              <a:rPr lang="en-US" altLang="zh-CN" sz="1000">
                <a:latin typeface="ZapfHumnst BT" pitchFamily="34" charset="0"/>
              </a:rPr>
              <a:t>Scan all clients of a given analysis mechanism, looking at the characteristics they require for that mechanism. For example, a number of analysis objects might make use of a persistence mechanism, but their requirements on this can widely vary: A class that has one thousand persistent instances has significantly different persistence requirements than a class that has four million persistent instances. Similarly, a class whose instances must provide sub-millisecond response to instance data requires a different approach than a class whose instance data is accessed through batch applications.</a:t>
            </a:r>
            <a:endParaRPr lang="en-US" altLang="zh-CN" sz="1000">
              <a:latin typeface="ZapfHumnst BT" pitchFamily="34" charset="0"/>
            </a:endParaRPr>
          </a:p>
          <a:p>
            <a:pPr fontAlgn="t"/>
            <a:r>
              <a:rPr lang="en-US" altLang="zh-CN" sz="1000" b="1">
                <a:latin typeface="ZapfHumnst BT" pitchFamily="34" charset="0"/>
              </a:rPr>
              <a:t>Identify characteristic profiles for each analysis mechanism</a:t>
            </a:r>
            <a:r>
              <a:rPr lang="en-US" altLang="zh-CN" sz="1000">
                <a:latin typeface="ZapfHumnst BT" pitchFamily="34" charset="0"/>
              </a:rPr>
              <a:t>. There may be widely varying characteristics profiles, providing varying degrees of performance, footprint, security, economic cost, and so forth. Each analysis mechanism is different – so different characteristics will apply to each. Many mechanisms require estimates of the number and size of instances to be managed. The movement of large amounts of data through any system creates tremendous performance issues that must be dealt with.</a:t>
            </a:r>
            <a:endParaRPr lang="en-US" altLang="zh-CN" sz="1000">
              <a:latin typeface="ZapfHumnst BT" pitchFamily="34" charset="0"/>
            </a:endParaRPr>
          </a:p>
          <a:p>
            <a:pPr fontAlgn="t"/>
            <a:r>
              <a:rPr lang="en-US" altLang="zh-CN" sz="1000" b="1">
                <a:latin typeface="ZapfHumnst BT" pitchFamily="34" charset="0"/>
              </a:rPr>
              <a:t>Group clients according to their use of characteristic profiles.</a:t>
            </a:r>
            <a:r>
              <a:rPr lang="en-US" altLang="zh-CN" sz="1000">
                <a:latin typeface="ZapfHumnst BT" pitchFamily="34" charset="0"/>
              </a:rPr>
              <a:t> Identify a design mechanism for groups of clients that seem to share a need for an analysis mechanism with a similar characteristics profile. These groupings provide an initial cut at the design mechanisms. An example analysis mechanism, "inter-process communication," might map onto a design mechanism "object request broker." Different characteristic profiles will lead to different design mechanisms that emerge from the same analysis mechanism. The simple persistence mechanism in analysis will give rise to a number of persistence mechanisms in design: in-memory persistence, file-based, database-based, distributed, and so forth. </a:t>
            </a:r>
            <a:endParaRPr lang="en-US" altLang="zh-CN" sz="1000">
              <a:latin typeface="ZapfHumnst BT" pitchFamily="34" charset="0"/>
            </a:endParaRPr>
          </a:p>
        </p:txBody>
      </p:sp>
      <p:sp>
        <p:nvSpPr>
          <p:cNvPr id="362500" name="Text Box 4"/>
          <p:cNvSpPr txBox="1">
            <a:spLocks noChangeArrowheads="1"/>
          </p:cNvSpPr>
          <p:nvPr/>
        </p:nvSpPr>
        <p:spPr bwMode="auto">
          <a:xfrm>
            <a:off x="584200" y="1209675"/>
            <a:ext cx="1778000" cy="6858000"/>
          </a:xfrm>
          <a:prstGeom prst="rect">
            <a:avLst/>
          </a:prstGeom>
          <a:noFill/>
          <a:ln w="9525">
            <a:noFill/>
            <a:miter lim="800000"/>
          </a:ln>
          <a:effectLst/>
        </p:spPr>
        <p:txBody>
          <a:bodyPr lIns="107950" tIns="53975" rIns="107950" bIns="53975"/>
          <a:lstStyle/>
          <a:p>
            <a:pPr eaLnBrk="0" fontAlgn="base" hangingPunct="0">
              <a:lnSpc>
                <a:spcPct val="100000"/>
              </a:lnSpc>
              <a:spcBef>
                <a:spcPct val="0"/>
              </a:spcBef>
              <a:buClrTx/>
              <a:buFontTx/>
              <a:buNone/>
            </a:pPr>
            <a:r>
              <a:rPr lang="en-US" altLang="zh-CN" sz="1000">
                <a:solidFill>
                  <a:schemeClr val="tx1"/>
                </a:solidFill>
                <a:latin typeface="ZapfHumnst BT" pitchFamily="34" charset="0"/>
              </a:rPr>
              <a:t>This is a step that only the architect performs. It is included in this course as information on how the architect decides on the mechanisms to use.</a:t>
            </a:r>
            <a:endParaRPr lang="en-US" altLang="zh-CN" sz="1000">
              <a:solidFill>
                <a:schemeClr val="tx1"/>
              </a:solidFill>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pPr fontAlgn="t"/>
            <a:r>
              <a:rPr lang="en-US" altLang="zh-CN" sz="1000">
                <a:latin typeface="ZapfHumnst BT" pitchFamily="34" charset="0"/>
              </a:rPr>
              <a:t>Design mechanisms provide an abstraction of the implementation mechanisms, bridging the gap between analysis mechanisms and implementation mechanisms. The use of abstract architectural mechanisms during Design allows us to consider how we are going to provide architectural mechanisms without obscuring the problem-at-hand with the details of a particular mechanism. It also allows us to potentially substitute one specific implementation mechanism for another without adversely affecting the design.</a:t>
            </a:r>
            <a:endParaRPr lang="en-US" altLang="zh-CN" sz="1000">
              <a:latin typeface="ZapfHumnst BT" pitchFamily="34" charset="0"/>
            </a:endParaRPr>
          </a:p>
          <a:p>
            <a:endParaRPr lang="en-US" altLang="zh-CN" sz="1000">
              <a:latin typeface="ZapfHumnst BT" pitchFamily="34" charset="0"/>
            </a:endParaRPr>
          </a:p>
        </p:txBody>
      </p:sp>
      <p:sp>
        <p:nvSpPr>
          <p:cNvPr id="364560" name="Text Box 16"/>
          <p:cNvSpPr txBox="1">
            <a:spLocks noChangeArrowheads="1"/>
          </p:cNvSpPr>
          <p:nvPr/>
        </p:nvSpPr>
        <p:spPr bwMode="auto">
          <a:xfrm>
            <a:off x="584200" y="1206500"/>
            <a:ext cx="1778000" cy="6858000"/>
          </a:xfrm>
          <a:prstGeom prst="rect">
            <a:avLst/>
          </a:prstGeom>
          <a:noFill/>
          <a:ln w="9525">
            <a:noFill/>
            <a:miter lim="800000"/>
          </a:ln>
          <a:effectLst/>
        </p:spPr>
        <p:txBody>
          <a:bodyPr lIns="107950" tIns="53975" rIns="107950" bIns="53975"/>
          <a:lstStyle/>
          <a:p>
            <a:pPr>
              <a:lnSpc>
                <a:spcPct val="87000"/>
              </a:lnSpc>
              <a:spcBef>
                <a:spcPct val="40000"/>
              </a:spcBef>
              <a:buClrTx/>
              <a:buFontTx/>
              <a:buNone/>
            </a:pPr>
            <a:r>
              <a:rPr lang="en-US" altLang="zh-CN" sz="1000">
                <a:solidFill>
                  <a:schemeClr val="tx1"/>
                </a:solidFill>
                <a:latin typeface="ZapfHumnst BT" pitchFamily="34" charset="0"/>
              </a:rPr>
              <a:t>Design mechanisms provide an abstraction of the implementation mechanisms, bridging the gap between analysis mechanisms and implementation mechanisms. The use of abstract architectural mechanisms during Design allows you to consider how you are going to provide architectural mechanisms without obscuring the problem-at-hand with the details of a particular mechanism. It also allows you to potentially substitute one specific implementation mechanism for another without adversely affecting the Design.</a:t>
            </a:r>
            <a:endParaRPr lang="en-US" altLang="zh-CN" sz="1000">
              <a:solidFill>
                <a:schemeClr val="tx1"/>
              </a:solidFill>
              <a:latin typeface="ZapfHumnst BT" pitchFamily="34" charset="0"/>
            </a:endParaRPr>
          </a:p>
          <a:p>
            <a:pPr>
              <a:lnSpc>
                <a:spcPct val="87000"/>
              </a:lnSpc>
              <a:spcBef>
                <a:spcPct val="40000"/>
              </a:spcBef>
              <a:buClrTx/>
              <a:buFontTx/>
              <a:buNone/>
            </a:pPr>
            <a:endParaRPr lang="en-US" altLang="zh-CN" sz="1000">
              <a:solidFill>
                <a:schemeClr val="tx1"/>
              </a:solidFill>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8 - Identify Design Mechanisms</a:t>
            </a:r>
            <a:endParaRPr lang="en-US" altLang="zh-CN">
              <a:latin typeface="ZapfHumnst BT" pitchFamily="34" charset="0"/>
            </a:endParaRPr>
          </a:p>
        </p:txBody>
      </p:sp>
      <p:sp>
        <p:nvSpPr>
          <p:cNvPr id="354306" name="Text Box 2"/>
          <p:cNvSpPr txBox="1">
            <a:spLocks noChangeArrowheads="1"/>
          </p:cNvSpPr>
          <p:nvPr/>
        </p:nvSpPr>
        <p:spPr bwMode="auto">
          <a:xfrm>
            <a:off x="584200" y="1206500"/>
            <a:ext cx="1830388" cy="5780088"/>
          </a:xfrm>
          <a:prstGeom prst="rect">
            <a:avLst/>
          </a:prstGeom>
          <a:noFill/>
          <a:ln w="12700">
            <a:noFill/>
            <a:miter lim="800000"/>
            <a:headEnd type="none" w="sm" len="sm"/>
            <a:tailEnd type="none" w="lg" len="lg"/>
          </a:ln>
          <a:effectLst/>
        </p:spPr>
        <p:txBody>
          <a:bodyPr>
            <a:spAutoFit/>
          </a:bodyPr>
          <a:lstStyle/>
          <a:p>
            <a:pPr eaLnBrk="0" fontAlgn="base" hangingPunct="0">
              <a:lnSpc>
                <a:spcPct val="95000"/>
              </a:lnSpc>
              <a:spcBef>
                <a:spcPct val="35000"/>
              </a:spcBef>
              <a:buClrTx/>
              <a:buFontTx/>
              <a:buNone/>
            </a:pPr>
            <a:r>
              <a:rPr lang="en-US" altLang="zh-CN" sz="1000">
                <a:solidFill>
                  <a:schemeClr val="tx1"/>
                </a:solidFill>
                <a:latin typeface="ZapfHumnst BT" pitchFamily="34" charset="0"/>
              </a:rPr>
              <a:t>This slide was originally discussed in Architectural Analysis.</a:t>
            </a:r>
            <a:endParaRPr lang="en-US" altLang="zh-CN" sz="1000">
              <a:solidFill>
                <a:schemeClr val="tx1"/>
              </a:solidFill>
              <a:latin typeface="ZapfHumnst BT" pitchFamily="34" charset="0"/>
            </a:endParaRPr>
          </a:p>
          <a:p>
            <a:pPr eaLnBrk="0" fontAlgn="base" hangingPunct="0">
              <a:lnSpc>
                <a:spcPct val="95000"/>
              </a:lnSpc>
              <a:spcBef>
                <a:spcPct val="35000"/>
              </a:spcBef>
              <a:buClrTx/>
              <a:buFontTx/>
              <a:buNone/>
            </a:pPr>
            <a:r>
              <a:rPr lang="en-US" altLang="zh-CN" sz="1000">
                <a:solidFill>
                  <a:schemeClr val="tx1"/>
                </a:solidFill>
                <a:latin typeface="ZapfHumnst BT" pitchFamily="34" charset="0"/>
              </a:rPr>
              <a:t>Frameworks enable scalability of development: the ability to develop and deliver systems as quickly as the market requires by using a leveraged solution.</a:t>
            </a:r>
            <a:endParaRPr lang="en-US" altLang="zh-CN" sz="1000">
              <a:solidFill>
                <a:schemeClr val="tx1"/>
              </a:solidFill>
              <a:latin typeface="ZapfHumnst BT" pitchFamily="34" charset="0"/>
            </a:endParaRPr>
          </a:p>
          <a:p>
            <a:pPr eaLnBrk="0" fontAlgn="base" hangingPunct="0">
              <a:lnSpc>
                <a:spcPct val="95000"/>
              </a:lnSpc>
              <a:spcBef>
                <a:spcPct val="0"/>
              </a:spcBef>
              <a:buClrTx/>
              <a:buFontTx/>
              <a:buNone/>
            </a:pPr>
            <a:r>
              <a:rPr lang="en-US" altLang="zh-CN" sz="1000">
                <a:solidFill>
                  <a:schemeClr val="tx1"/>
                </a:solidFill>
                <a:latin typeface="ZapfHumnst BT" pitchFamily="34" charset="0"/>
              </a:rPr>
              <a:t>An analogy in bridge-building may help clarify this. Examples of frameworks are suspension bridge, piling-and-trestle bridge, and cantilever bridge. Examples of design patterns are rivet fastener, bolt, and weld.  In building a bridge, each is substitutable in some cases, and each is uniquely superior in other cases. (Both a weld and a bolt can be used to join two materials; the weld can be stronger if done correctly, but cannot be undone, repaired, or replaced as the bolt can.)</a:t>
            </a:r>
            <a:endParaRPr lang="en-US" altLang="zh-CN" sz="1000">
              <a:solidFill>
                <a:schemeClr val="tx1"/>
              </a:solidFill>
              <a:latin typeface="ZapfHumnst BT" pitchFamily="34" charset="0"/>
            </a:endParaRPr>
          </a:p>
          <a:p>
            <a:pPr eaLnBrk="0" fontAlgn="base" hangingPunct="0">
              <a:lnSpc>
                <a:spcPct val="95000"/>
              </a:lnSpc>
              <a:spcBef>
                <a:spcPct val="0"/>
              </a:spcBef>
              <a:buClrTx/>
              <a:buFontTx/>
              <a:buNone/>
            </a:pPr>
            <a:r>
              <a:rPr lang="en-US" altLang="zh-CN" sz="1000">
                <a:solidFill>
                  <a:schemeClr val="tx1"/>
                </a:solidFill>
                <a:latin typeface="ZapfHumnst BT" pitchFamily="34" charset="0"/>
              </a:rPr>
              <a:t>Taking the analogy a bit further, a suspension bridge can be a footbridge or the Golden Gate bridge. Both represent the same basic design approach and principles, so that one could readily say “that is a suspension bridge,” but the extensions and localizations cause the end result to be quite different.</a:t>
            </a:r>
            <a:endParaRPr lang="en-US" altLang="zh-CN" sz="1000">
              <a:solidFill>
                <a:schemeClr val="tx1"/>
              </a:solidFill>
              <a:latin typeface="ZapfHumnst BT" pitchFamily="34" charset="0"/>
            </a:endParaRPr>
          </a:p>
        </p:txBody>
      </p:sp>
      <p:sp>
        <p:nvSpPr>
          <p:cNvPr id="35430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5430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pPr>
              <a:spcBef>
                <a:spcPct val="35000"/>
              </a:spcBef>
            </a:pPr>
            <a:r>
              <a:rPr lang="en-US" altLang="zh-CN" sz="1000">
                <a:latin typeface="ZapfHumnst BT" pitchFamily="34" charset="0"/>
              </a:rPr>
              <a:t>A </a:t>
            </a:r>
            <a:r>
              <a:rPr lang="en-US" altLang="zh-CN" sz="1000" b="1">
                <a:latin typeface="ZapfHumnst BT" pitchFamily="34" charset="0"/>
              </a:rPr>
              <a:t>pattern</a:t>
            </a:r>
            <a:r>
              <a:rPr lang="en-US" altLang="zh-CN" sz="1000">
                <a:latin typeface="ZapfHumnst BT" pitchFamily="34" charset="0"/>
              </a:rPr>
              <a:t> codifies specific knowledge collected from experience. Patterns provide examples of how good modeling solves real problems, whether you come up with the patterns yourself or you reuse someone else’s. Design patterns are discussed in more detail on the next slide. </a:t>
            </a:r>
            <a:endParaRPr lang="en-US" altLang="zh-CN" sz="1000">
              <a:latin typeface="ZapfHumnst BT" pitchFamily="34" charset="0"/>
            </a:endParaRPr>
          </a:p>
          <a:p>
            <a:pPr>
              <a:spcBef>
                <a:spcPct val="35000"/>
              </a:spcBef>
            </a:pPr>
            <a:r>
              <a:rPr lang="en-US" altLang="zh-CN" sz="1000" b="1">
                <a:latin typeface="ZapfHumnst BT" pitchFamily="34" charset="0"/>
              </a:rPr>
              <a:t>Frameworks</a:t>
            </a:r>
            <a:r>
              <a:rPr lang="en-US" altLang="zh-CN" sz="1000">
                <a:latin typeface="ZapfHumnst BT" pitchFamily="34" charset="0"/>
              </a:rPr>
              <a:t> differ from analysis and design patterns in their scale and scope. Frameworks describe a skeletal solution to a particular problem that may lack many of the details. These details can be filled in by applying various analysis and design patterns.</a:t>
            </a:r>
            <a:endParaRPr lang="en-US" altLang="zh-CN" sz="1000">
              <a:latin typeface="ZapfHumnst BT" pitchFamily="34" charset="0"/>
            </a:endParaRPr>
          </a:p>
          <a:p>
            <a:r>
              <a:rPr lang="en-US" altLang="zh-CN" sz="1000">
                <a:latin typeface="ZapfHumnst BT" pitchFamily="34" charset="0"/>
              </a:rPr>
              <a:t>A framework is a micro-architecture that provides an incomplete template for applications within a specific domain. Architectural frameworks provide the context in which the components run. They provide the infrastructure (plumbing, if you will) that allows the components to co-exist and perform in predictable ways. These frameworks can provide communication mechanisms, distribution mechanisms, error processing capabilities, transaction support, and so forth. </a:t>
            </a:r>
            <a:endParaRPr lang="en-US" altLang="zh-CN" sz="1000">
              <a:latin typeface="ZapfHumnst BT" pitchFamily="34" charset="0"/>
            </a:endParaRPr>
          </a:p>
          <a:p>
            <a:r>
              <a:rPr lang="en-US" altLang="zh-CN" sz="1000">
                <a:latin typeface="ZapfHumnst BT" pitchFamily="34" charset="0"/>
              </a:rPr>
              <a:t>Frameworks can range in scope from persistence frameworks that describe the workings of a fairly complex but fragmentary part of an application, to domain-specific frameworks that are intended to be customized (such as Peoplesoft, SanFransisco, Infinity, and SAP).  SAP is a framework for manufacturing and finance.</a:t>
            </a:r>
            <a:endParaRPr lang="en-US" altLang="zh-CN" sz="100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pPr eaLnBrk="1" latinLnBrk="0" hangingPunct="1"/>
            <a:fld id="{D5BBC35B-A44B-4119-B8DA-DE9E3DFADA20}" type="slidenum">
              <a:rPr kumimoji="0" lang="en-US" smtClean="0"/>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lstStyle>
          <a:p>
            <a:pPr eaLnBrk="1" latinLnBrk="0" hangingPunct="1"/>
            <a:fld id="{D5BBC35B-A44B-4119-B8DA-DE9E3DFADA20}" type="slidenum">
              <a:rPr kumimoji="0" lang="en-US" smtClean="0"/>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a:bodyPr>
          <a:lstStyle/>
          <a:p>
            <a:pPr>
              <a:lnSpc>
                <a:spcPct val="80000"/>
              </a:lnSpc>
            </a:pPr>
            <a:r>
              <a:rPr lang="en-US" altLang="zh-CN" sz="3400" dirty="0" smtClean="0"/>
              <a:t>Lecture 10 </a:t>
            </a:r>
            <a:r>
              <a:rPr lang="en-US" altLang="zh-CN" sz="3400" dirty="0"/>
              <a:t>Identify Design </a:t>
            </a:r>
            <a:r>
              <a:rPr lang="en-US" altLang="zh-CN" sz="3400" dirty="0" smtClean="0"/>
              <a:t>Mechanisms </a:t>
            </a:r>
            <a:endParaRPr lang="en-US" altLang="zh-CN" sz="3400" dirty="0"/>
          </a:p>
          <a:p>
            <a:pPr>
              <a:lnSpc>
                <a:spcPct val="80000"/>
              </a:lnSpc>
            </a:pP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a:xfrm>
            <a:off x="471949" y="1333845"/>
            <a:ext cx="8229600" cy="4525963"/>
          </a:xfrm>
        </p:spPr>
        <p:txBody>
          <a:bodyPr/>
          <a:lstStyle/>
          <a:p>
            <a:pPr>
              <a:lnSpc>
                <a:spcPct val="70000"/>
              </a:lnSpc>
            </a:pPr>
            <a:r>
              <a:rPr lang="en-US" altLang="zh-CN" sz="3000" dirty="0">
                <a:ea typeface="宋体" panose="02010600030101010101" pitchFamily="2" charset="-122"/>
              </a:rPr>
              <a:t>Pattern</a:t>
            </a:r>
            <a:endParaRPr lang="en-US" altLang="zh-CN" sz="3000" dirty="0">
              <a:ea typeface="宋体" panose="02010600030101010101" pitchFamily="2" charset="-122"/>
            </a:endParaRPr>
          </a:p>
          <a:p>
            <a:pPr marL="798830" lvl="1" indent="-342900">
              <a:lnSpc>
                <a:spcPct val="77000"/>
              </a:lnSpc>
            </a:pPr>
            <a:r>
              <a:rPr lang="en-US" altLang="ko-KR" sz="2600" dirty="0">
                <a:ea typeface="Gulim" panose="020B0600000101010101" charset="-127"/>
              </a:rPr>
              <a:t>Provides a common solution to a common problem in a context </a:t>
            </a:r>
            <a:endParaRPr lang="en-US" altLang="zh-CN" sz="2600" dirty="0">
              <a:ea typeface="宋体" panose="02010600030101010101" pitchFamily="2" charset="-122"/>
            </a:endParaRPr>
          </a:p>
          <a:p>
            <a:pPr>
              <a:lnSpc>
                <a:spcPct val="70000"/>
              </a:lnSpc>
            </a:pPr>
            <a:r>
              <a:rPr lang="en-US" altLang="zh-CN" sz="3000" dirty="0">
                <a:ea typeface="宋体" panose="02010600030101010101" pitchFamily="2" charset="-122"/>
              </a:rPr>
              <a:t>Analysis/Design Pattern</a:t>
            </a:r>
            <a:endParaRPr lang="en-US" altLang="zh-CN" sz="3000" dirty="0">
              <a:ea typeface="宋体" panose="02010600030101010101" pitchFamily="2" charset="-122"/>
            </a:endParaRPr>
          </a:p>
          <a:p>
            <a:pPr marL="798830" lvl="1" indent="-342900">
              <a:lnSpc>
                <a:spcPct val="77000"/>
              </a:lnSpc>
            </a:pPr>
            <a:r>
              <a:rPr lang="en-US" altLang="zh-CN" sz="2600" dirty="0">
                <a:ea typeface="宋体" panose="02010600030101010101" pitchFamily="2" charset="-122"/>
              </a:rPr>
              <a:t>Provides a solution to a narrowly scoped technical problem</a:t>
            </a:r>
            <a:endParaRPr lang="en-US" altLang="zh-CN" sz="2600" dirty="0">
              <a:ea typeface="宋体" panose="02010600030101010101" pitchFamily="2" charset="-122"/>
            </a:endParaRPr>
          </a:p>
          <a:p>
            <a:pPr marL="798830" lvl="1" indent="-342900">
              <a:lnSpc>
                <a:spcPct val="77000"/>
              </a:lnSpc>
            </a:pPr>
            <a:r>
              <a:rPr lang="en-US" altLang="zh-CN" sz="2600" dirty="0">
                <a:ea typeface="宋体" panose="02010600030101010101" pitchFamily="2" charset="-122"/>
              </a:rPr>
              <a:t>Provides a fragment of a solution, or a piece of the puzzle</a:t>
            </a:r>
            <a:endParaRPr lang="en-US" altLang="zh-CN" sz="2600" dirty="0">
              <a:ea typeface="宋体" panose="02010600030101010101" pitchFamily="2" charset="-122"/>
            </a:endParaRPr>
          </a:p>
          <a:p>
            <a:pPr>
              <a:lnSpc>
                <a:spcPct val="70000"/>
              </a:lnSpc>
            </a:pPr>
            <a:r>
              <a:rPr lang="en-US" altLang="zh-CN" sz="3000" dirty="0">
                <a:ea typeface="宋体" panose="02010600030101010101" pitchFamily="2" charset="-122"/>
              </a:rPr>
              <a:t>Framework</a:t>
            </a:r>
            <a:endParaRPr lang="en-US" altLang="zh-CN" sz="3000" dirty="0">
              <a:ea typeface="宋体" panose="02010600030101010101" pitchFamily="2" charset="-122"/>
            </a:endParaRPr>
          </a:p>
          <a:p>
            <a:pPr marL="798830" lvl="1" indent="-342900">
              <a:lnSpc>
                <a:spcPct val="77000"/>
              </a:lnSpc>
            </a:pPr>
            <a:r>
              <a:rPr lang="en-US" altLang="zh-CN" sz="2600" dirty="0">
                <a:ea typeface="宋体" panose="02010600030101010101" pitchFamily="2" charset="-122"/>
              </a:rPr>
              <a:t>Defines the general approach to solving the problem</a:t>
            </a:r>
            <a:endParaRPr lang="en-US" altLang="zh-CN" sz="2600" dirty="0">
              <a:ea typeface="宋体" panose="02010600030101010101" pitchFamily="2" charset="-122"/>
            </a:endParaRPr>
          </a:p>
          <a:p>
            <a:pPr marL="798830" lvl="1" indent="-342900">
              <a:lnSpc>
                <a:spcPct val="77000"/>
              </a:lnSpc>
            </a:pPr>
            <a:r>
              <a:rPr lang="en-US" altLang="zh-CN" sz="2600" dirty="0">
                <a:ea typeface="宋体" panose="02010600030101010101" pitchFamily="2" charset="-122"/>
              </a:rPr>
              <a:t>Provides a skeletal solution, whose details may be analysis/design patterns</a:t>
            </a:r>
            <a:endParaRPr lang="en-US" altLang="zh-CN" sz="2600" dirty="0">
              <a:ea typeface="宋体" panose="02010600030101010101" pitchFamily="2" charset="-122"/>
            </a:endParaRPr>
          </a:p>
        </p:txBody>
      </p:sp>
      <p:sp>
        <p:nvSpPr>
          <p:cNvPr id="353282" name="Rectangle 2"/>
          <p:cNvSpPr>
            <a:spLocks noGrp="1" noChangeArrowheads="1"/>
          </p:cNvSpPr>
          <p:nvPr>
            <p:ph type="title"/>
          </p:nvPr>
        </p:nvSpPr>
        <p:spPr/>
        <p:txBody>
          <a:bodyPr/>
          <a:lstStyle/>
          <a:p>
            <a:r>
              <a:rPr lang="en-US" altLang="zh-CN" smtClean="0">
                <a:ea typeface="宋体" panose="02010600030101010101" pitchFamily="2" charset="-122"/>
              </a:rPr>
              <a:t>Patterns </a:t>
            </a:r>
            <a:r>
              <a:rPr lang="en-US" altLang="zh-CN" dirty="0">
                <a:ea typeface="宋体" panose="02010600030101010101" pitchFamily="2" charset="-122"/>
              </a:rPr>
              <a:t>and Frameworks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idx="1"/>
          </p:nvPr>
        </p:nvSpPr>
        <p:spPr>
          <a:xfrm>
            <a:off x="291024" y="1155291"/>
            <a:ext cx="8210550" cy="3573463"/>
          </a:xfrm>
        </p:spPr>
        <p:txBody>
          <a:bodyPr/>
          <a:lstStyle/>
          <a:p>
            <a:pPr fontAlgn="t"/>
            <a:r>
              <a:rPr lang="en-US" altLang="zh-CN" dirty="0">
                <a:ea typeface="宋体" panose="02010600030101010101" pitchFamily="2" charset="-122"/>
              </a:rPr>
              <a:t>A design pattern provides a scheme for refining the subsystems or components of a software system, or the relationships between them. It describes a commonly-recurring structure of communicating components that solves a general design problem within a particular context.</a:t>
            </a:r>
            <a:endParaRPr lang="en-US" altLang="zh-CN" dirty="0">
              <a:ea typeface="宋体" panose="02010600030101010101" pitchFamily="2" charset="-122"/>
            </a:endParaRPr>
          </a:p>
          <a:p>
            <a:pPr marL="800100" lvl="2" indent="-3175" fontAlgn="t">
              <a:lnSpc>
                <a:spcPct val="80000"/>
              </a:lnSpc>
              <a:buClr>
                <a:srgbClr val="FFFF99"/>
              </a:buClr>
              <a:buFont typeface="Wingdings" panose="05000000000000000000" pitchFamily="2" charset="2"/>
              <a:buNone/>
            </a:pPr>
            <a:r>
              <a:rPr lang="en-US" altLang="zh-CN" sz="2000" dirty="0">
                <a:solidFill>
                  <a:schemeClr val="bg1">
                    <a:lumMod val="85000"/>
                  </a:schemeClr>
                </a:solidFill>
                <a:ea typeface="宋体" panose="02010600030101010101" pitchFamily="2" charset="-122"/>
              </a:rPr>
              <a:t>Erich Gamma et al. 1994. </a:t>
            </a:r>
            <a:r>
              <a:rPr lang="en-US" altLang="zh-CN" sz="2000" i="1" dirty="0">
                <a:solidFill>
                  <a:schemeClr val="bg1">
                    <a:lumMod val="85000"/>
                  </a:schemeClr>
                </a:solidFill>
                <a:ea typeface="宋体" panose="02010600030101010101" pitchFamily="2" charset="-122"/>
              </a:rPr>
              <a:t>Design Patterns—Elements of Reusable Object-Oriented Software</a:t>
            </a:r>
            <a:endParaRPr lang="en-US" altLang="zh-CN" sz="2400" dirty="0">
              <a:solidFill>
                <a:schemeClr val="bg1">
                  <a:lumMod val="85000"/>
                </a:schemeClr>
              </a:solidFill>
              <a:ea typeface="宋体" panose="02010600030101010101" pitchFamily="2" charset="-122"/>
            </a:endParaRPr>
          </a:p>
        </p:txBody>
      </p:sp>
      <p:sp>
        <p:nvSpPr>
          <p:cNvPr id="355330" name="Rectangle 2"/>
          <p:cNvSpPr>
            <a:spLocks noGrp="1" noChangeArrowheads="1"/>
          </p:cNvSpPr>
          <p:nvPr>
            <p:ph type="title"/>
          </p:nvPr>
        </p:nvSpPr>
        <p:spPr/>
        <p:txBody>
          <a:bodyPr/>
          <a:lstStyle/>
          <a:p>
            <a:r>
              <a:rPr lang="en-US" altLang="zh-CN">
                <a:ea typeface="宋体" panose="02010600030101010101" pitchFamily="2" charset="-122"/>
              </a:rPr>
              <a:t>What Is a Design Pattern?</a:t>
            </a:r>
            <a:endParaRPr lang="en-US" altLang="zh-CN">
              <a:ea typeface="宋体" panose="02010600030101010101" pitchFamily="2" charset="-122"/>
            </a:endParaRPr>
          </a:p>
        </p:txBody>
      </p:sp>
      <p:grpSp>
        <p:nvGrpSpPr>
          <p:cNvPr id="2" name="Group 24"/>
          <p:cNvGrpSpPr/>
          <p:nvPr/>
        </p:nvGrpSpPr>
        <p:grpSpPr bwMode="auto">
          <a:xfrm>
            <a:off x="3044825" y="4945063"/>
            <a:ext cx="3040063" cy="1314450"/>
            <a:chOff x="3727" y="1287"/>
            <a:chExt cx="1915" cy="828"/>
          </a:xfrm>
        </p:grpSpPr>
        <p:sp>
          <p:nvSpPr>
            <p:cNvPr id="355353" name="Arc 25"/>
            <p:cNvSpPr/>
            <p:nvPr/>
          </p:nvSpPr>
          <p:spPr bwMode="auto">
            <a:xfrm flipH="1">
              <a:off x="3727" y="1408"/>
              <a:ext cx="1554" cy="707"/>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ln>
            <a:effectLst/>
          </p:spPr>
          <p:txBody>
            <a:bodyPr wrap="none" lIns="107950" tIns="53975" rIns="107950" bIns="53975" anchor="ctr"/>
            <a:lstStyle/>
            <a:p>
              <a:endParaRPr lang="en-US"/>
            </a:p>
          </p:txBody>
        </p:sp>
        <p:sp>
          <p:nvSpPr>
            <p:cNvPr id="355354" name="Text Box 26"/>
            <p:cNvSpPr txBox="1">
              <a:spLocks noChangeArrowheads="1"/>
            </p:cNvSpPr>
            <p:nvPr/>
          </p:nvSpPr>
          <p:spPr bwMode="auto">
            <a:xfrm>
              <a:off x="3802" y="1610"/>
              <a:ext cx="1401" cy="308"/>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2600">
                  <a:solidFill>
                    <a:schemeClr val="tx1"/>
                  </a:solidFill>
                  <a:ea typeface="宋体" panose="02010600030101010101" pitchFamily="2" charset="-122"/>
                </a:rPr>
                <a:t>Pattern Name</a:t>
              </a:r>
              <a:endParaRPr lang="en-US" altLang="zh-CN" sz="2600">
                <a:solidFill>
                  <a:schemeClr val="tx1"/>
                </a:solidFill>
                <a:ea typeface="宋体" panose="02010600030101010101" pitchFamily="2" charset="-122"/>
              </a:endParaRPr>
            </a:p>
          </p:txBody>
        </p:sp>
        <p:sp>
          <p:nvSpPr>
            <p:cNvPr id="355355" name="Rectangle 27"/>
            <p:cNvSpPr>
              <a:spLocks noChangeArrowheads="1"/>
            </p:cNvSpPr>
            <p:nvPr/>
          </p:nvSpPr>
          <p:spPr bwMode="auto">
            <a:xfrm>
              <a:off x="4646" y="1302"/>
              <a:ext cx="768" cy="322"/>
            </a:xfrm>
            <a:prstGeom prst="rect">
              <a:avLst/>
            </a:prstGeom>
            <a:noFill/>
            <a:ln w="28575">
              <a:solidFill>
                <a:schemeClr val="tx1"/>
              </a:solidFill>
              <a:prstDash val="dash"/>
              <a:miter lim="800000"/>
            </a:ln>
            <a:effectLst/>
          </p:spPr>
          <p:txBody>
            <a:bodyPr wrap="none" lIns="107950" tIns="53975" rIns="107950" bIns="53975" anchor="ctr"/>
            <a:lstStyle/>
            <a:p>
              <a:endParaRPr lang="en-US"/>
            </a:p>
          </p:txBody>
        </p:sp>
        <p:sp>
          <p:nvSpPr>
            <p:cNvPr id="355356" name="Text Box 28"/>
            <p:cNvSpPr txBox="1">
              <a:spLocks noChangeArrowheads="1"/>
            </p:cNvSpPr>
            <p:nvPr/>
          </p:nvSpPr>
          <p:spPr bwMode="auto">
            <a:xfrm>
              <a:off x="4646" y="1287"/>
              <a:ext cx="996" cy="356"/>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500">
                  <a:solidFill>
                    <a:schemeClr val="tx1"/>
                  </a:solidFill>
                  <a:ea typeface="宋体" panose="02010600030101010101" pitchFamily="2" charset="-122"/>
                </a:rPr>
                <a:t>Template</a:t>
              </a:r>
              <a:br>
                <a:rPr lang="en-US" altLang="zh-CN" sz="1500">
                  <a:solidFill>
                    <a:schemeClr val="tx1"/>
                  </a:solidFill>
                  <a:ea typeface="宋体" panose="02010600030101010101" pitchFamily="2" charset="-122"/>
                </a:rPr>
              </a:br>
              <a:r>
                <a:rPr lang="en-US" altLang="zh-CN" sz="1500">
                  <a:solidFill>
                    <a:schemeClr val="tx1"/>
                  </a:solidFill>
                  <a:ea typeface="宋体" panose="02010600030101010101" pitchFamily="2" charset="-122"/>
                </a:rPr>
                <a:t>Parameters</a:t>
              </a:r>
              <a:endParaRPr lang="en-US" altLang="zh-CN" sz="1500">
                <a:solidFill>
                  <a:schemeClr val="tx1"/>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3074"/>
          <p:cNvSpPr>
            <a:spLocks noGrp="1" noChangeArrowheads="1"/>
          </p:cNvSpPr>
          <p:nvPr>
            <p:ph type="title"/>
          </p:nvPr>
        </p:nvSpPr>
        <p:spPr>
          <a:xfrm>
            <a:off x="297425" y="297426"/>
            <a:ext cx="8999538" cy="533400"/>
          </a:xfrm>
        </p:spPr>
        <p:txBody>
          <a:bodyPr>
            <a:normAutofit fontScale="90000"/>
          </a:bodyPr>
          <a:lstStyle/>
          <a:p>
            <a:r>
              <a:rPr lang="en-US" altLang="zh-CN" dirty="0">
                <a:ea typeface="宋体" panose="02010600030101010101" pitchFamily="2" charset="-122"/>
              </a:rPr>
              <a:t>Examples of Pattern Usage</a:t>
            </a:r>
            <a:endParaRPr lang="en-US" altLang="zh-CN" dirty="0">
              <a:ea typeface="宋体" panose="02010600030101010101" pitchFamily="2" charset="-122"/>
            </a:endParaRPr>
          </a:p>
        </p:txBody>
      </p:sp>
      <p:graphicFrame>
        <p:nvGraphicFramePr>
          <p:cNvPr id="408616" name="Group 3112"/>
          <p:cNvGraphicFramePr>
            <a:graphicFrameLocks noGrp="1"/>
          </p:cNvGraphicFramePr>
          <p:nvPr>
            <p:ph sz="half" idx="2"/>
          </p:nvPr>
        </p:nvGraphicFramePr>
        <p:xfrm>
          <a:off x="530225" y="1052513"/>
          <a:ext cx="7761288" cy="4502912"/>
        </p:xfrm>
        <a:graphic>
          <a:graphicData uri="http://schemas.openxmlformats.org/drawingml/2006/table">
            <a:tbl>
              <a:tblPr/>
              <a:tblGrid>
                <a:gridCol w="1979613"/>
                <a:gridCol w="5781675"/>
              </a:tblGrid>
              <a:tr h="488950">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800" b="0"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Pattern</a:t>
                      </a:r>
                      <a:r>
                        <a:rPr kumimoji="0" lang="en-US" altLang="zh-CN" sz="2400" b="0"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800" b="0"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Example</a:t>
                      </a:r>
                      <a:r>
                        <a:rPr kumimoji="0" lang="en-US" altLang="zh-CN" sz="2400" b="0"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 </a:t>
                      </a:r>
                      <a:endParaRPr kumimoji="0" lang="en-US" altLang="zh-CN" sz="2400" b="0"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Command</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(behavioral pattern)</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Issue a request to an object without knowing anything about the operation requested or the receiver of the request: for example, the response to a menu item, an undo request, the processing of a time-out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Abstract factory</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(creational pattern)</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Create GUI objects (buttons, scrollbars, windows, etc.) independent of the underlying OS: the application can be easily ported to different environments</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Proxy</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(structural pattern)</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Handle distributed objects in a way that is transparent to the client objects (</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remote proxy</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Load a large graphical object or any entity object “costly” to create/initialize only when needed (</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on demand</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 and in a transparent way (</a:t>
                      </a:r>
                      <a:r>
                        <a:rPr kumimoji="0" lang="en-US" altLang="zh-CN" sz="1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virtual proxy</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Observer</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(behavioral pattern)</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7950" marR="107950" marT="53975" marB="539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When the state of an object changes, the dependent objects are notified. The changed object is independent of the observers.</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80000"/>
                        </a:lnSpc>
                        <a:spcBef>
                          <a:spcPct val="30000"/>
                        </a:spcBef>
                        <a:spcAft>
                          <a:spcPct val="0"/>
                        </a:spcAft>
                        <a:buClr>
                          <a:srgbClr val="FFFF99"/>
                        </a:buClr>
                        <a:buSzTx/>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Note: The MVC architectural pattern is an extension of the Observer design pattern</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7950" marR="107950" marT="53975" marB="539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394494" y="186148"/>
            <a:ext cx="8229600" cy="1143000"/>
          </a:xfrm>
        </p:spPr>
        <p:txBody>
          <a:bodyPr/>
          <a:lstStyle/>
          <a:p>
            <a:r>
              <a:rPr lang="en-US" altLang="zh-CN" dirty="0">
                <a:ea typeface="宋体" panose="02010600030101010101" pitchFamily="2" charset="-122"/>
              </a:rPr>
              <a:t>Detailing the Command Pattern</a:t>
            </a:r>
            <a:endParaRPr lang="en-US" altLang="zh-CN" dirty="0">
              <a:ea typeface="宋体" panose="02010600030101010101" pitchFamily="2" charset="-122"/>
            </a:endParaRPr>
          </a:p>
        </p:txBody>
      </p:sp>
      <p:sp>
        <p:nvSpPr>
          <p:cNvPr id="410680" name="Freeform 56"/>
          <p:cNvSpPr/>
          <p:nvPr/>
        </p:nvSpPr>
        <p:spPr bwMode="auto">
          <a:xfrm>
            <a:off x="3863975" y="4991100"/>
            <a:ext cx="1687513" cy="525463"/>
          </a:xfrm>
          <a:custGeom>
            <a:avLst/>
            <a:gdLst/>
            <a:ahLst/>
            <a:cxnLst>
              <a:cxn ang="0">
                <a:pos x="0" y="0"/>
              </a:cxn>
              <a:cxn ang="0">
                <a:pos x="971" y="0"/>
              </a:cxn>
              <a:cxn ang="0">
                <a:pos x="1063" y="92"/>
              </a:cxn>
              <a:cxn ang="0">
                <a:pos x="1063" y="331"/>
              </a:cxn>
              <a:cxn ang="0">
                <a:pos x="0" y="331"/>
              </a:cxn>
              <a:cxn ang="0">
                <a:pos x="0" y="0"/>
              </a:cxn>
            </a:cxnLst>
            <a:rect l="0" t="0" r="r" b="b"/>
            <a:pathLst>
              <a:path w="1063" h="331">
                <a:moveTo>
                  <a:pt x="0" y="0"/>
                </a:moveTo>
                <a:lnTo>
                  <a:pt x="971" y="0"/>
                </a:lnTo>
                <a:lnTo>
                  <a:pt x="1063" y="92"/>
                </a:lnTo>
                <a:lnTo>
                  <a:pt x="1063" y="331"/>
                </a:lnTo>
                <a:lnTo>
                  <a:pt x="0" y="331"/>
                </a:lnTo>
                <a:lnTo>
                  <a:pt x="0" y="0"/>
                </a:lnTo>
                <a:close/>
              </a:path>
            </a:pathLst>
          </a:custGeom>
          <a:solidFill>
            <a:srgbClr val="FFFFCC"/>
          </a:solidFill>
          <a:ln w="12700">
            <a:solidFill>
              <a:srgbClr val="990033"/>
            </a:solidFill>
            <a:prstDash val="solid"/>
            <a:round/>
          </a:ln>
        </p:spPr>
        <p:txBody>
          <a:bodyPr/>
          <a:lstStyle/>
          <a:p>
            <a:endParaRPr lang="en-US"/>
          </a:p>
        </p:txBody>
      </p:sp>
      <p:sp>
        <p:nvSpPr>
          <p:cNvPr id="410681" name="Freeform 57"/>
          <p:cNvSpPr/>
          <p:nvPr/>
        </p:nvSpPr>
        <p:spPr bwMode="auto">
          <a:xfrm>
            <a:off x="5405438" y="4991100"/>
            <a:ext cx="146050" cy="146050"/>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ln>
        </p:spPr>
        <p:txBody>
          <a:bodyPr/>
          <a:lstStyle/>
          <a:p>
            <a:endParaRPr lang="en-US"/>
          </a:p>
        </p:txBody>
      </p:sp>
      <p:sp>
        <p:nvSpPr>
          <p:cNvPr id="410682" name="Rectangle 58"/>
          <p:cNvSpPr>
            <a:spLocks noChangeArrowheads="1"/>
          </p:cNvSpPr>
          <p:nvPr/>
        </p:nvSpPr>
        <p:spPr bwMode="auto">
          <a:xfrm>
            <a:off x="3911600" y="5016500"/>
            <a:ext cx="1368425"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cmd.Process();</a:t>
            </a:r>
            <a:endParaRPr lang="en-US" altLang="zh-CN" sz="1000">
              <a:solidFill>
                <a:schemeClr val="tx1"/>
              </a:solidFill>
              <a:ea typeface="宋体" panose="02010600030101010101" pitchFamily="2" charset="-122"/>
            </a:endParaRPr>
          </a:p>
        </p:txBody>
      </p:sp>
      <p:grpSp>
        <p:nvGrpSpPr>
          <p:cNvPr id="2" name="Group 64"/>
          <p:cNvGrpSpPr/>
          <p:nvPr/>
        </p:nvGrpSpPr>
        <p:grpSpPr bwMode="auto">
          <a:xfrm>
            <a:off x="1176338" y="1562100"/>
            <a:ext cx="1408112" cy="560388"/>
            <a:chOff x="741" y="1050"/>
            <a:chExt cx="887" cy="353"/>
          </a:xfrm>
        </p:grpSpPr>
        <p:sp>
          <p:nvSpPr>
            <p:cNvPr id="410689" name="Rectangle 65"/>
            <p:cNvSpPr>
              <a:spLocks noChangeArrowheads="1"/>
            </p:cNvSpPr>
            <p:nvPr/>
          </p:nvSpPr>
          <p:spPr bwMode="auto">
            <a:xfrm>
              <a:off x="741" y="1050"/>
              <a:ext cx="887" cy="353"/>
            </a:xfrm>
            <a:prstGeom prst="rect">
              <a:avLst/>
            </a:prstGeom>
            <a:solidFill>
              <a:srgbClr val="FFFFCC"/>
            </a:solidFill>
            <a:ln w="12700">
              <a:solidFill>
                <a:srgbClr val="990033"/>
              </a:solidFill>
              <a:miter lim="800000"/>
            </a:ln>
          </p:spPr>
          <p:txBody>
            <a:bodyPr/>
            <a:lstStyle/>
            <a:p>
              <a:endParaRPr lang="en-US"/>
            </a:p>
          </p:txBody>
        </p:sp>
        <p:sp>
          <p:nvSpPr>
            <p:cNvPr id="410690" name="Rectangle 66"/>
            <p:cNvSpPr>
              <a:spLocks noChangeArrowheads="1"/>
            </p:cNvSpPr>
            <p:nvPr/>
          </p:nvSpPr>
          <p:spPr bwMode="auto">
            <a:xfrm>
              <a:off x="878" y="1085"/>
              <a:ext cx="624"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Application</a:t>
              </a:r>
              <a:endParaRPr lang="en-US" altLang="zh-CN" sz="1000">
                <a:solidFill>
                  <a:schemeClr val="tx1"/>
                </a:solidFill>
                <a:ea typeface="宋体" panose="02010600030101010101" pitchFamily="2" charset="-122"/>
              </a:endParaRPr>
            </a:p>
          </p:txBody>
        </p:sp>
        <p:sp>
          <p:nvSpPr>
            <p:cNvPr id="410691" name="Rectangle 67"/>
            <p:cNvSpPr>
              <a:spLocks noChangeArrowheads="1"/>
            </p:cNvSpPr>
            <p:nvPr/>
          </p:nvSpPr>
          <p:spPr bwMode="auto">
            <a:xfrm>
              <a:off x="741" y="1241"/>
              <a:ext cx="887" cy="162"/>
            </a:xfrm>
            <a:prstGeom prst="rect">
              <a:avLst/>
            </a:prstGeom>
            <a:noFill/>
            <a:ln w="12700">
              <a:solidFill>
                <a:srgbClr val="990033"/>
              </a:solidFill>
              <a:miter lim="800000"/>
            </a:ln>
          </p:spPr>
          <p:txBody>
            <a:bodyPr/>
            <a:lstStyle/>
            <a:p>
              <a:endParaRPr lang="en-US"/>
            </a:p>
          </p:txBody>
        </p:sp>
        <p:sp>
          <p:nvSpPr>
            <p:cNvPr id="410692" name="Rectangle 68"/>
            <p:cNvSpPr>
              <a:spLocks noChangeArrowheads="1"/>
            </p:cNvSpPr>
            <p:nvPr/>
          </p:nvSpPr>
          <p:spPr bwMode="auto">
            <a:xfrm>
              <a:off x="741" y="1312"/>
              <a:ext cx="887" cy="91"/>
            </a:xfrm>
            <a:prstGeom prst="rect">
              <a:avLst/>
            </a:prstGeom>
            <a:noFill/>
            <a:ln w="12700">
              <a:solidFill>
                <a:srgbClr val="990033"/>
              </a:solidFill>
              <a:miter lim="800000"/>
            </a:ln>
          </p:spPr>
          <p:txBody>
            <a:bodyPr/>
            <a:lstStyle/>
            <a:p>
              <a:endParaRPr lang="en-US"/>
            </a:p>
          </p:txBody>
        </p:sp>
      </p:grpSp>
      <p:sp>
        <p:nvSpPr>
          <p:cNvPr id="410693" name="Rectangle 69"/>
          <p:cNvSpPr>
            <a:spLocks noChangeArrowheads="1"/>
          </p:cNvSpPr>
          <p:nvPr/>
        </p:nvSpPr>
        <p:spPr bwMode="auto">
          <a:xfrm>
            <a:off x="1462088" y="3294063"/>
            <a:ext cx="836612" cy="536575"/>
          </a:xfrm>
          <a:prstGeom prst="rect">
            <a:avLst/>
          </a:prstGeom>
          <a:solidFill>
            <a:srgbClr val="FFFFCC"/>
          </a:solidFill>
          <a:ln w="12700">
            <a:solidFill>
              <a:srgbClr val="990033"/>
            </a:solidFill>
            <a:miter lim="800000"/>
          </a:ln>
        </p:spPr>
        <p:txBody>
          <a:bodyPr/>
          <a:lstStyle/>
          <a:p>
            <a:endParaRPr lang="en-US"/>
          </a:p>
        </p:txBody>
      </p:sp>
      <p:sp>
        <p:nvSpPr>
          <p:cNvPr id="410694" name="Rectangle 70"/>
          <p:cNvSpPr>
            <a:spLocks noChangeArrowheads="1"/>
          </p:cNvSpPr>
          <p:nvPr/>
        </p:nvSpPr>
        <p:spPr bwMode="auto">
          <a:xfrm>
            <a:off x="1644650" y="3351213"/>
            <a:ext cx="508000"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Menu</a:t>
            </a:r>
            <a:endParaRPr lang="en-US" altLang="zh-CN" sz="1000">
              <a:solidFill>
                <a:schemeClr val="tx1"/>
              </a:solidFill>
              <a:ea typeface="宋体" panose="02010600030101010101" pitchFamily="2" charset="-122"/>
            </a:endParaRPr>
          </a:p>
        </p:txBody>
      </p:sp>
      <p:sp>
        <p:nvSpPr>
          <p:cNvPr id="410695" name="Rectangle 71"/>
          <p:cNvSpPr>
            <a:spLocks noChangeArrowheads="1"/>
          </p:cNvSpPr>
          <p:nvPr/>
        </p:nvSpPr>
        <p:spPr bwMode="auto">
          <a:xfrm>
            <a:off x="1462088" y="3597275"/>
            <a:ext cx="836612" cy="233363"/>
          </a:xfrm>
          <a:prstGeom prst="rect">
            <a:avLst/>
          </a:prstGeom>
          <a:noFill/>
          <a:ln w="12700">
            <a:solidFill>
              <a:srgbClr val="990033"/>
            </a:solidFill>
            <a:miter lim="800000"/>
          </a:ln>
        </p:spPr>
        <p:txBody>
          <a:bodyPr/>
          <a:lstStyle/>
          <a:p>
            <a:endParaRPr lang="en-US"/>
          </a:p>
        </p:txBody>
      </p:sp>
      <p:sp>
        <p:nvSpPr>
          <p:cNvPr id="410696" name="Rectangle 72"/>
          <p:cNvSpPr>
            <a:spLocks noChangeArrowheads="1"/>
          </p:cNvSpPr>
          <p:nvPr/>
        </p:nvSpPr>
        <p:spPr bwMode="auto">
          <a:xfrm>
            <a:off x="1462088" y="3698875"/>
            <a:ext cx="836612" cy="131763"/>
          </a:xfrm>
          <a:prstGeom prst="rect">
            <a:avLst/>
          </a:prstGeom>
          <a:noFill/>
          <a:ln w="12700">
            <a:solidFill>
              <a:srgbClr val="990033"/>
            </a:solidFill>
            <a:miter lim="800000"/>
          </a:ln>
        </p:spPr>
        <p:txBody>
          <a:bodyPr/>
          <a:lstStyle/>
          <a:p>
            <a:endParaRPr lang="en-US"/>
          </a:p>
        </p:txBody>
      </p:sp>
      <p:sp>
        <p:nvSpPr>
          <p:cNvPr id="410697" name="Line 73"/>
          <p:cNvSpPr>
            <a:spLocks noChangeShapeType="1"/>
          </p:cNvSpPr>
          <p:nvPr/>
        </p:nvSpPr>
        <p:spPr bwMode="auto">
          <a:xfrm>
            <a:off x="1885950" y="2765425"/>
            <a:ext cx="1588" cy="525463"/>
          </a:xfrm>
          <a:prstGeom prst="line">
            <a:avLst/>
          </a:prstGeom>
          <a:noFill/>
          <a:ln w="12700">
            <a:solidFill>
              <a:schemeClr val="tx1"/>
            </a:solidFill>
            <a:round/>
            <a:tailEnd type="arrow" w="lg" len="lg"/>
          </a:ln>
        </p:spPr>
        <p:txBody>
          <a:bodyPr/>
          <a:lstStyle/>
          <a:p>
            <a:endParaRPr lang="en-US"/>
          </a:p>
        </p:txBody>
      </p:sp>
      <p:sp>
        <p:nvSpPr>
          <p:cNvPr id="410698" name="Rectangle 74"/>
          <p:cNvSpPr>
            <a:spLocks noChangeArrowheads="1"/>
          </p:cNvSpPr>
          <p:nvPr/>
        </p:nvSpPr>
        <p:spPr bwMode="auto">
          <a:xfrm>
            <a:off x="2076450" y="3024188"/>
            <a:ext cx="92075"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a:t>
            </a:r>
            <a:endParaRPr lang="en-US" altLang="zh-CN" sz="1000">
              <a:solidFill>
                <a:schemeClr val="tx1"/>
              </a:solidFill>
              <a:ea typeface="宋体" panose="02010600030101010101" pitchFamily="2" charset="-122"/>
            </a:endParaRPr>
          </a:p>
        </p:txBody>
      </p:sp>
      <p:sp>
        <p:nvSpPr>
          <p:cNvPr id="410699" name="Line 75"/>
          <p:cNvSpPr>
            <a:spLocks noChangeShapeType="1"/>
          </p:cNvSpPr>
          <p:nvPr/>
        </p:nvSpPr>
        <p:spPr bwMode="auto">
          <a:xfrm flipV="1">
            <a:off x="1885950" y="2125663"/>
            <a:ext cx="1588" cy="639762"/>
          </a:xfrm>
          <a:prstGeom prst="line">
            <a:avLst/>
          </a:prstGeom>
          <a:noFill/>
          <a:ln w="12700">
            <a:solidFill>
              <a:schemeClr val="tx1"/>
            </a:solidFill>
            <a:round/>
          </a:ln>
        </p:spPr>
        <p:txBody>
          <a:bodyPr/>
          <a:lstStyle/>
          <a:p>
            <a:endParaRPr lang="en-US"/>
          </a:p>
        </p:txBody>
      </p:sp>
      <p:sp>
        <p:nvSpPr>
          <p:cNvPr id="410700" name="Rectangle 76"/>
          <p:cNvSpPr>
            <a:spLocks noChangeArrowheads="1"/>
          </p:cNvSpPr>
          <p:nvPr/>
        </p:nvSpPr>
        <p:spPr bwMode="auto">
          <a:xfrm>
            <a:off x="1111250" y="2974975"/>
            <a:ext cx="627063"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dirty="0">
                <a:solidFill>
                  <a:schemeClr val="accent1"/>
                </a:solidFill>
                <a:ea typeface="宋体" panose="02010600030101010101" pitchFamily="2" charset="-122"/>
              </a:rPr>
              <a:t>+menu</a:t>
            </a:r>
            <a:endParaRPr lang="en-US" altLang="zh-CN" sz="1000" dirty="0">
              <a:solidFill>
                <a:schemeClr val="accent1"/>
              </a:solidFill>
              <a:ea typeface="宋体" panose="02010600030101010101" pitchFamily="2" charset="-122"/>
            </a:endParaRPr>
          </a:p>
        </p:txBody>
      </p:sp>
      <p:sp>
        <p:nvSpPr>
          <p:cNvPr id="410701" name="Rectangle 77"/>
          <p:cNvSpPr>
            <a:spLocks noChangeArrowheads="1"/>
          </p:cNvSpPr>
          <p:nvPr/>
        </p:nvSpPr>
        <p:spPr bwMode="auto">
          <a:xfrm>
            <a:off x="2076450" y="3024188"/>
            <a:ext cx="92075"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chemeClr val="accent1"/>
                </a:solidFill>
                <a:ea typeface="宋体" panose="02010600030101010101" pitchFamily="2" charset="-122"/>
              </a:rPr>
              <a:t>1</a:t>
            </a:r>
            <a:endParaRPr lang="en-US" altLang="zh-CN" sz="1000" dirty="0">
              <a:solidFill>
                <a:schemeClr val="accent1"/>
              </a:solidFill>
              <a:ea typeface="宋体" panose="02010600030101010101" pitchFamily="2" charset="-122"/>
            </a:endParaRPr>
          </a:p>
        </p:txBody>
      </p:sp>
      <p:sp>
        <p:nvSpPr>
          <p:cNvPr id="410702" name="Rectangle 78"/>
          <p:cNvSpPr>
            <a:spLocks noChangeArrowheads="1"/>
          </p:cNvSpPr>
          <p:nvPr/>
        </p:nvSpPr>
        <p:spPr bwMode="auto">
          <a:xfrm>
            <a:off x="4075113" y="3076575"/>
            <a:ext cx="1287462" cy="973138"/>
          </a:xfrm>
          <a:prstGeom prst="rect">
            <a:avLst/>
          </a:prstGeom>
          <a:solidFill>
            <a:srgbClr val="FFFFCC"/>
          </a:solidFill>
          <a:ln w="12700">
            <a:solidFill>
              <a:srgbClr val="990033"/>
            </a:solidFill>
            <a:miter lim="800000"/>
          </a:ln>
        </p:spPr>
        <p:txBody>
          <a:bodyPr/>
          <a:lstStyle/>
          <a:p>
            <a:endParaRPr lang="en-US"/>
          </a:p>
        </p:txBody>
      </p:sp>
      <p:sp>
        <p:nvSpPr>
          <p:cNvPr id="410703" name="Rectangle 79"/>
          <p:cNvSpPr>
            <a:spLocks noChangeArrowheads="1"/>
          </p:cNvSpPr>
          <p:nvPr/>
        </p:nvSpPr>
        <p:spPr bwMode="auto">
          <a:xfrm>
            <a:off x="4300538" y="3132138"/>
            <a:ext cx="904875"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MenuItem</a:t>
            </a:r>
            <a:endParaRPr lang="en-US" altLang="zh-CN" sz="1000">
              <a:solidFill>
                <a:schemeClr val="tx1"/>
              </a:solidFill>
              <a:ea typeface="宋体" panose="02010600030101010101" pitchFamily="2" charset="-122"/>
            </a:endParaRPr>
          </a:p>
        </p:txBody>
      </p:sp>
      <p:sp>
        <p:nvSpPr>
          <p:cNvPr id="410704" name="Rectangle 80"/>
          <p:cNvSpPr>
            <a:spLocks noChangeArrowheads="1"/>
          </p:cNvSpPr>
          <p:nvPr/>
        </p:nvSpPr>
        <p:spPr bwMode="auto">
          <a:xfrm>
            <a:off x="4075113" y="3379788"/>
            <a:ext cx="1287462" cy="669925"/>
          </a:xfrm>
          <a:prstGeom prst="rect">
            <a:avLst/>
          </a:prstGeom>
          <a:noFill/>
          <a:ln w="12700">
            <a:solidFill>
              <a:srgbClr val="990033"/>
            </a:solidFill>
            <a:miter lim="800000"/>
          </a:ln>
        </p:spPr>
        <p:txBody>
          <a:bodyPr/>
          <a:lstStyle/>
          <a:p>
            <a:endParaRPr lang="en-US"/>
          </a:p>
        </p:txBody>
      </p:sp>
      <p:sp>
        <p:nvSpPr>
          <p:cNvPr id="410705" name="Rectangle 81"/>
          <p:cNvSpPr>
            <a:spLocks noChangeArrowheads="1"/>
          </p:cNvSpPr>
          <p:nvPr/>
        </p:nvSpPr>
        <p:spPr bwMode="auto">
          <a:xfrm>
            <a:off x="4075113" y="3681413"/>
            <a:ext cx="1287462" cy="368300"/>
          </a:xfrm>
          <a:prstGeom prst="rect">
            <a:avLst/>
          </a:prstGeom>
          <a:noFill/>
          <a:ln w="12700">
            <a:solidFill>
              <a:srgbClr val="990033"/>
            </a:solidFill>
            <a:miter lim="800000"/>
          </a:ln>
        </p:spPr>
        <p:txBody>
          <a:bodyPr/>
          <a:lstStyle/>
          <a:p>
            <a:endParaRPr lang="en-US"/>
          </a:p>
        </p:txBody>
      </p:sp>
      <p:sp>
        <p:nvSpPr>
          <p:cNvPr id="410706" name="Rectangle 82"/>
          <p:cNvSpPr>
            <a:spLocks noChangeArrowheads="1"/>
          </p:cNvSpPr>
          <p:nvPr/>
        </p:nvSpPr>
        <p:spPr bwMode="auto">
          <a:xfrm>
            <a:off x="4111625" y="3403600"/>
            <a:ext cx="1020763"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 label : String</a:t>
            </a:r>
            <a:endParaRPr lang="en-US" altLang="zh-CN" sz="1000">
              <a:solidFill>
                <a:schemeClr val="tx1"/>
              </a:solidFill>
              <a:ea typeface="宋体" panose="02010600030101010101" pitchFamily="2" charset="-122"/>
            </a:endParaRPr>
          </a:p>
        </p:txBody>
      </p:sp>
      <p:sp>
        <p:nvSpPr>
          <p:cNvPr id="410707" name="Rectangle 83"/>
          <p:cNvSpPr>
            <a:spLocks noChangeArrowheads="1"/>
          </p:cNvSpPr>
          <p:nvPr/>
        </p:nvSpPr>
        <p:spPr bwMode="auto">
          <a:xfrm>
            <a:off x="4111625" y="3806825"/>
            <a:ext cx="795338"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 Clicked()</a:t>
            </a:r>
            <a:endParaRPr lang="en-US" altLang="zh-CN" sz="1000">
              <a:solidFill>
                <a:schemeClr val="tx1"/>
              </a:solidFill>
              <a:ea typeface="宋体" panose="02010600030101010101" pitchFamily="2" charset="-122"/>
            </a:endParaRPr>
          </a:p>
        </p:txBody>
      </p:sp>
      <p:sp>
        <p:nvSpPr>
          <p:cNvPr id="410708" name="Line 84"/>
          <p:cNvSpPr>
            <a:spLocks noChangeShapeType="1"/>
          </p:cNvSpPr>
          <p:nvPr/>
        </p:nvSpPr>
        <p:spPr bwMode="auto">
          <a:xfrm flipV="1">
            <a:off x="4708525" y="4038600"/>
            <a:ext cx="0" cy="977900"/>
          </a:xfrm>
          <a:prstGeom prst="line">
            <a:avLst/>
          </a:prstGeom>
          <a:noFill/>
          <a:ln w="12700">
            <a:solidFill>
              <a:schemeClr val="tx1"/>
            </a:solidFill>
            <a:prstDash val="dash"/>
            <a:round/>
          </a:ln>
        </p:spPr>
        <p:txBody>
          <a:bodyPr/>
          <a:lstStyle/>
          <a:p>
            <a:endParaRPr lang="en-US"/>
          </a:p>
        </p:txBody>
      </p:sp>
      <p:sp>
        <p:nvSpPr>
          <p:cNvPr id="410709" name="Line 85"/>
          <p:cNvSpPr>
            <a:spLocks noChangeShapeType="1"/>
          </p:cNvSpPr>
          <p:nvPr/>
        </p:nvSpPr>
        <p:spPr bwMode="auto">
          <a:xfrm>
            <a:off x="2286000" y="3567113"/>
            <a:ext cx="1784350" cy="3175"/>
          </a:xfrm>
          <a:prstGeom prst="line">
            <a:avLst/>
          </a:prstGeom>
          <a:noFill/>
          <a:ln w="12700">
            <a:solidFill>
              <a:schemeClr val="tx1"/>
            </a:solidFill>
            <a:round/>
            <a:tailEnd type="arrow" w="lg" len="lg"/>
          </a:ln>
        </p:spPr>
        <p:txBody>
          <a:bodyPr/>
          <a:lstStyle/>
          <a:p>
            <a:endParaRPr lang="en-US"/>
          </a:p>
        </p:txBody>
      </p:sp>
      <p:sp>
        <p:nvSpPr>
          <p:cNvPr id="410710" name="Rectangle 86"/>
          <p:cNvSpPr>
            <a:spLocks noChangeArrowheads="1"/>
          </p:cNvSpPr>
          <p:nvPr/>
        </p:nvSpPr>
        <p:spPr bwMode="auto">
          <a:xfrm>
            <a:off x="3651250" y="3254375"/>
            <a:ext cx="247650"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0..*</a:t>
            </a:r>
            <a:endParaRPr lang="en-US" altLang="zh-CN" sz="1000">
              <a:solidFill>
                <a:schemeClr val="tx1"/>
              </a:solidFill>
              <a:ea typeface="宋体" panose="02010600030101010101" pitchFamily="2" charset="-122"/>
            </a:endParaRPr>
          </a:p>
        </p:txBody>
      </p:sp>
      <p:sp>
        <p:nvSpPr>
          <p:cNvPr id="410711" name="Rectangle 87"/>
          <p:cNvSpPr>
            <a:spLocks noChangeArrowheads="1"/>
          </p:cNvSpPr>
          <p:nvPr/>
        </p:nvSpPr>
        <p:spPr bwMode="auto">
          <a:xfrm>
            <a:off x="3263900" y="3662363"/>
            <a:ext cx="604838"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dirty="0">
                <a:solidFill>
                  <a:schemeClr val="accent1"/>
                </a:solidFill>
                <a:ea typeface="宋体" panose="02010600030101010101" pitchFamily="2" charset="-122"/>
              </a:rPr>
              <a:t>+items</a:t>
            </a:r>
            <a:endParaRPr lang="en-US" altLang="zh-CN" sz="1000" dirty="0">
              <a:solidFill>
                <a:schemeClr val="accent1"/>
              </a:solidFill>
              <a:ea typeface="宋体" panose="02010600030101010101" pitchFamily="2" charset="-122"/>
            </a:endParaRPr>
          </a:p>
        </p:txBody>
      </p:sp>
      <p:sp>
        <p:nvSpPr>
          <p:cNvPr id="410712" name="Rectangle 88"/>
          <p:cNvSpPr>
            <a:spLocks noChangeArrowheads="1"/>
          </p:cNvSpPr>
          <p:nvPr/>
        </p:nvSpPr>
        <p:spPr bwMode="auto">
          <a:xfrm>
            <a:off x="3651250" y="3254375"/>
            <a:ext cx="247650"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chemeClr val="accent1"/>
                </a:solidFill>
                <a:ea typeface="宋体" panose="02010600030101010101" pitchFamily="2" charset="-122"/>
              </a:rPr>
              <a:t>0..*</a:t>
            </a:r>
            <a:endParaRPr lang="en-US" altLang="zh-CN" sz="1000" dirty="0">
              <a:solidFill>
                <a:schemeClr val="accent1"/>
              </a:solidFill>
              <a:ea typeface="宋体" panose="02010600030101010101" pitchFamily="2" charset="-122"/>
            </a:endParaRPr>
          </a:p>
        </p:txBody>
      </p:sp>
      <p:sp>
        <p:nvSpPr>
          <p:cNvPr id="410714" name="Rectangle 90"/>
          <p:cNvSpPr>
            <a:spLocks noChangeArrowheads="1"/>
          </p:cNvSpPr>
          <p:nvPr/>
        </p:nvSpPr>
        <p:spPr bwMode="auto">
          <a:xfrm>
            <a:off x="6435725" y="3108325"/>
            <a:ext cx="1409700" cy="796925"/>
          </a:xfrm>
          <a:prstGeom prst="rect">
            <a:avLst/>
          </a:prstGeom>
          <a:solidFill>
            <a:srgbClr val="FFFFCC"/>
          </a:solidFill>
          <a:ln w="12700">
            <a:solidFill>
              <a:srgbClr val="990033"/>
            </a:solidFill>
            <a:miter lim="800000"/>
          </a:ln>
        </p:spPr>
        <p:txBody>
          <a:bodyPr/>
          <a:lstStyle/>
          <a:p>
            <a:endParaRPr lang="en-US"/>
          </a:p>
        </p:txBody>
      </p:sp>
      <p:sp>
        <p:nvSpPr>
          <p:cNvPr id="410715" name="Rectangle 91"/>
          <p:cNvSpPr>
            <a:spLocks noChangeArrowheads="1"/>
          </p:cNvSpPr>
          <p:nvPr/>
        </p:nvSpPr>
        <p:spPr bwMode="auto">
          <a:xfrm>
            <a:off x="6665913" y="3165475"/>
            <a:ext cx="936625"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i="1">
                <a:solidFill>
                  <a:srgbClr val="000000"/>
                </a:solidFill>
                <a:ea typeface="宋体" panose="02010600030101010101" pitchFamily="2" charset="-122"/>
              </a:rPr>
              <a:t>Command</a:t>
            </a:r>
            <a:endParaRPr lang="en-US" altLang="zh-CN" sz="1000">
              <a:solidFill>
                <a:schemeClr val="tx1"/>
              </a:solidFill>
              <a:ea typeface="宋体" panose="02010600030101010101" pitchFamily="2" charset="-122"/>
            </a:endParaRPr>
          </a:p>
        </p:txBody>
      </p:sp>
      <p:sp>
        <p:nvSpPr>
          <p:cNvPr id="410716" name="Rectangle 92"/>
          <p:cNvSpPr>
            <a:spLocks noChangeArrowheads="1"/>
          </p:cNvSpPr>
          <p:nvPr/>
        </p:nvSpPr>
        <p:spPr bwMode="auto">
          <a:xfrm>
            <a:off x="6435725" y="3424238"/>
            <a:ext cx="1409700" cy="481012"/>
          </a:xfrm>
          <a:prstGeom prst="rect">
            <a:avLst/>
          </a:prstGeom>
          <a:noFill/>
          <a:ln w="12700">
            <a:solidFill>
              <a:srgbClr val="990033"/>
            </a:solidFill>
            <a:miter lim="800000"/>
          </a:ln>
        </p:spPr>
        <p:txBody>
          <a:bodyPr/>
          <a:lstStyle/>
          <a:p>
            <a:endParaRPr lang="en-US"/>
          </a:p>
        </p:txBody>
      </p:sp>
      <p:sp>
        <p:nvSpPr>
          <p:cNvPr id="410717" name="Rectangle 93"/>
          <p:cNvSpPr>
            <a:spLocks noChangeArrowheads="1"/>
          </p:cNvSpPr>
          <p:nvPr/>
        </p:nvSpPr>
        <p:spPr bwMode="auto">
          <a:xfrm>
            <a:off x="6435725" y="3524250"/>
            <a:ext cx="1409700" cy="381000"/>
          </a:xfrm>
          <a:prstGeom prst="rect">
            <a:avLst/>
          </a:prstGeom>
          <a:noFill/>
          <a:ln w="12700">
            <a:solidFill>
              <a:srgbClr val="990033"/>
            </a:solidFill>
            <a:miter lim="800000"/>
          </a:ln>
        </p:spPr>
        <p:txBody>
          <a:bodyPr/>
          <a:lstStyle/>
          <a:p>
            <a:endParaRPr lang="en-US"/>
          </a:p>
        </p:txBody>
      </p:sp>
      <p:sp>
        <p:nvSpPr>
          <p:cNvPr id="410718" name="Rectangle 94"/>
          <p:cNvSpPr>
            <a:spLocks noChangeArrowheads="1"/>
          </p:cNvSpPr>
          <p:nvPr/>
        </p:nvSpPr>
        <p:spPr bwMode="auto">
          <a:xfrm>
            <a:off x="6472238" y="3649663"/>
            <a:ext cx="850900"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sp>
        <p:nvSpPr>
          <p:cNvPr id="410719" name="Rectangle 95"/>
          <p:cNvSpPr>
            <a:spLocks noChangeArrowheads="1"/>
          </p:cNvSpPr>
          <p:nvPr/>
        </p:nvSpPr>
        <p:spPr bwMode="auto">
          <a:xfrm>
            <a:off x="6238875" y="3149600"/>
            <a:ext cx="92075"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a:t>
            </a:r>
            <a:endParaRPr lang="en-US" altLang="zh-CN" sz="1000">
              <a:solidFill>
                <a:schemeClr val="tx1"/>
              </a:solidFill>
              <a:ea typeface="宋体" panose="02010600030101010101" pitchFamily="2" charset="-122"/>
            </a:endParaRPr>
          </a:p>
        </p:txBody>
      </p:sp>
      <p:sp>
        <p:nvSpPr>
          <p:cNvPr id="410720" name="Rectangle 96"/>
          <p:cNvSpPr>
            <a:spLocks noChangeArrowheads="1"/>
          </p:cNvSpPr>
          <p:nvPr/>
        </p:nvSpPr>
        <p:spPr bwMode="auto">
          <a:xfrm>
            <a:off x="6238875" y="3149600"/>
            <a:ext cx="92075"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chemeClr val="accent1"/>
                </a:solidFill>
                <a:ea typeface="宋体" panose="02010600030101010101" pitchFamily="2" charset="-122"/>
              </a:rPr>
              <a:t>1</a:t>
            </a:r>
            <a:endParaRPr lang="en-US" altLang="zh-CN" sz="1000" dirty="0">
              <a:solidFill>
                <a:schemeClr val="accent1"/>
              </a:solidFill>
              <a:ea typeface="宋体" panose="02010600030101010101" pitchFamily="2" charset="-122"/>
            </a:endParaRPr>
          </a:p>
        </p:txBody>
      </p:sp>
      <p:sp>
        <p:nvSpPr>
          <p:cNvPr id="410721" name="Rectangle 97"/>
          <p:cNvSpPr>
            <a:spLocks noChangeArrowheads="1"/>
          </p:cNvSpPr>
          <p:nvPr/>
        </p:nvSpPr>
        <p:spPr bwMode="auto">
          <a:xfrm>
            <a:off x="5867400" y="3660775"/>
            <a:ext cx="503238"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dirty="0">
                <a:solidFill>
                  <a:schemeClr val="accent1"/>
                </a:solidFill>
                <a:ea typeface="宋体" panose="02010600030101010101" pitchFamily="2" charset="-122"/>
              </a:rPr>
              <a:t>+</a:t>
            </a:r>
            <a:r>
              <a:rPr lang="en-US" altLang="zh-CN" sz="1600" dirty="0" err="1">
                <a:solidFill>
                  <a:schemeClr val="accent1"/>
                </a:solidFill>
                <a:ea typeface="宋体" panose="02010600030101010101" pitchFamily="2" charset="-122"/>
              </a:rPr>
              <a:t>cmd</a:t>
            </a:r>
            <a:endParaRPr lang="en-US" altLang="zh-CN" sz="1000" dirty="0">
              <a:solidFill>
                <a:schemeClr val="accent1"/>
              </a:solidFill>
              <a:ea typeface="宋体" panose="02010600030101010101" pitchFamily="2" charset="-122"/>
            </a:endParaRPr>
          </a:p>
        </p:txBody>
      </p:sp>
      <p:sp>
        <p:nvSpPr>
          <p:cNvPr id="410731" name="Line 107"/>
          <p:cNvSpPr>
            <a:spLocks noChangeShapeType="1"/>
          </p:cNvSpPr>
          <p:nvPr/>
        </p:nvSpPr>
        <p:spPr bwMode="auto">
          <a:xfrm>
            <a:off x="5343525" y="3568700"/>
            <a:ext cx="1092200" cy="1588"/>
          </a:xfrm>
          <a:prstGeom prst="line">
            <a:avLst/>
          </a:prstGeom>
          <a:noFill/>
          <a:ln w="12700">
            <a:solidFill>
              <a:schemeClr val="tx1"/>
            </a:solidFill>
            <a:round/>
            <a:tailEnd type="arrow" w="lg" len="lg"/>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1026"/>
          <p:cNvSpPr>
            <a:spLocks noGrp="1" noChangeArrowheads="1"/>
          </p:cNvSpPr>
          <p:nvPr>
            <p:ph type="title"/>
          </p:nvPr>
        </p:nvSpPr>
        <p:spPr/>
        <p:txBody>
          <a:bodyPr>
            <a:normAutofit fontScale="90000"/>
          </a:bodyPr>
          <a:lstStyle/>
          <a:p>
            <a:r>
              <a:rPr lang="en-US" altLang="zh-CN">
                <a:ea typeface="宋体" panose="02010600030101010101" pitchFamily="2" charset="-122"/>
              </a:rPr>
              <a:t>Detailing the Command Pattern (continued)</a:t>
            </a:r>
            <a:endParaRPr lang="en-US" altLang="zh-CN">
              <a:ea typeface="宋体" panose="02010600030101010101" pitchFamily="2" charset="-122"/>
            </a:endParaRPr>
          </a:p>
        </p:txBody>
      </p:sp>
      <p:sp>
        <p:nvSpPr>
          <p:cNvPr id="412682" name="Freeform 1034"/>
          <p:cNvSpPr/>
          <p:nvPr/>
        </p:nvSpPr>
        <p:spPr bwMode="auto">
          <a:xfrm>
            <a:off x="3863975" y="4991100"/>
            <a:ext cx="1687513" cy="525463"/>
          </a:xfrm>
          <a:custGeom>
            <a:avLst/>
            <a:gdLst/>
            <a:ahLst/>
            <a:cxnLst>
              <a:cxn ang="0">
                <a:pos x="0" y="0"/>
              </a:cxn>
              <a:cxn ang="0">
                <a:pos x="971" y="0"/>
              </a:cxn>
              <a:cxn ang="0">
                <a:pos x="1063" y="92"/>
              </a:cxn>
              <a:cxn ang="0">
                <a:pos x="1063" y="331"/>
              </a:cxn>
              <a:cxn ang="0">
                <a:pos x="0" y="331"/>
              </a:cxn>
              <a:cxn ang="0">
                <a:pos x="0" y="0"/>
              </a:cxn>
            </a:cxnLst>
            <a:rect l="0" t="0" r="r" b="b"/>
            <a:pathLst>
              <a:path w="1063" h="331">
                <a:moveTo>
                  <a:pt x="0" y="0"/>
                </a:moveTo>
                <a:lnTo>
                  <a:pt x="971" y="0"/>
                </a:lnTo>
                <a:lnTo>
                  <a:pt x="1063" y="92"/>
                </a:lnTo>
                <a:lnTo>
                  <a:pt x="1063" y="331"/>
                </a:lnTo>
                <a:lnTo>
                  <a:pt x="0" y="331"/>
                </a:lnTo>
                <a:lnTo>
                  <a:pt x="0" y="0"/>
                </a:lnTo>
                <a:close/>
              </a:path>
            </a:pathLst>
          </a:custGeom>
          <a:solidFill>
            <a:srgbClr val="FFFFCC"/>
          </a:solidFill>
          <a:ln w="12700">
            <a:solidFill>
              <a:srgbClr val="990033"/>
            </a:solidFill>
            <a:prstDash val="solid"/>
            <a:round/>
          </a:ln>
        </p:spPr>
        <p:txBody>
          <a:bodyPr/>
          <a:lstStyle/>
          <a:p>
            <a:endParaRPr lang="en-US"/>
          </a:p>
        </p:txBody>
      </p:sp>
      <p:sp>
        <p:nvSpPr>
          <p:cNvPr id="412684" name="Freeform 1036"/>
          <p:cNvSpPr/>
          <p:nvPr/>
        </p:nvSpPr>
        <p:spPr bwMode="auto">
          <a:xfrm>
            <a:off x="5405438" y="4991100"/>
            <a:ext cx="146050" cy="146050"/>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ln>
        </p:spPr>
        <p:txBody>
          <a:bodyPr/>
          <a:lstStyle/>
          <a:p>
            <a:endParaRPr lang="en-US"/>
          </a:p>
        </p:txBody>
      </p:sp>
      <p:sp>
        <p:nvSpPr>
          <p:cNvPr id="412685" name="Rectangle 1037"/>
          <p:cNvSpPr>
            <a:spLocks noChangeArrowheads="1"/>
          </p:cNvSpPr>
          <p:nvPr/>
        </p:nvSpPr>
        <p:spPr bwMode="auto">
          <a:xfrm>
            <a:off x="3911600" y="5016500"/>
            <a:ext cx="1368425"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cmd.Process();</a:t>
            </a:r>
            <a:endParaRPr lang="en-US" altLang="zh-CN" sz="1000">
              <a:solidFill>
                <a:schemeClr val="tx1"/>
              </a:solidFill>
              <a:ea typeface="宋体" panose="02010600030101010101" pitchFamily="2" charset="-122"/>
            </a:endParaRPr>
          </a:p>
        </p:txBody>
      </p:sp>
      <p:grpSp>
        <p:nvGrpSpPr>
          <p:cNvPr id="2" name="Group 1091"/>
          <p:cNvGrpSpPr/>
          <p:nvPr/>
        </p:nvGrpSpPr>
        <p:grpSpPr bwMode="auto">
          <a:xfrm>
            <a:off x="3917950" y="1703388"/>
            <a:ext cx="1590675" cy="630237"/>
            <a:chOff x="2468" y="1279"/>
            <a:chExt cx="1002" cy="397"/>
          </a:xfrm>
        </p:grpSpPr>
        <p:sp>
          <p:nvSpPr>
            <p:cNvPr id="412686" name="Freeform 1038"/>
            <p:cNvSpPr/>
            <p:nvPr/>
          </p:nvSpPr>
          <p:spPr bwMode="auto">
            <a:xfrm>
              <a:off x="2468" y="1279"/>
              <a:ext cx="1002" cy="397"/>
            </a:xfrm>
            <a:custGeom>
              <a:avLst/>
              <a:gdLst/>
              <a:ahLst/>
              <a:cxnLst>
                <a:cxn ang="0">
                  <a:pos x="0" y="0"/>
                </a:cxn>
                <a:cxn ang="0">
                  <a:pos x="910" y="0"/>
                </a:cxn>
                <a:cxn ang="0">
                  <a:pos x="1002" y="91"/>
                </a:cxn>
                <a:cxn ang="0">
                  <a:pos x="1002" y="397"/>
                </a:cxn>
                <a:cxn ang="0">
                  <a:pos x="0" y="397"/>
                </a:cxn>
                <a:cxn ang="0">
                  <a:pos x="0" y="0"/>
                </a:cxn>
              </a:cxnLst>
              <a:rect l="0" t="0" r="r" b="b"/>
              <a:pathLst>
                <a:path w="1002" h="397">
                  <a:moveTo>
                    <a:pt x="0" y="0"/>
                  </a:moveTo>
                  <a:lnTo>
                    <a:pt x="910" y="0"/>
                  </a:lnTo>
                  <a:lnTo>
                    <a:pt x="1002" y="91"/>
                  </a:lnTo>
                  <a:lnTo>
                    <a:pt x="1002" y="397"/>
                  </a:lnTo>
                  <a:lnTo>
                    <a:pt x="0" y="397"/>
                  </a:lnTo>
                  <a:lnTo>
                    <a:pt x="0" y="0"/>
                  </a:lnTo>
                  <a:close/>
                </a:path>
              </a:pathLst>
            </a:custGeom>
            <a:solidFill>
              <a:srgbClr val="FFFFCC"/>
            </a:solidFill>
            <a:ln w="12700" cmpd="sng">
              <a:solidFill>
                <a:srgbClr val="990033"/>
              </a:solidFill>
              <a:prstDash val="solid"/>
              <a:round/>
            </a:ln>
          </p:spPr>
          <p:txBody>
            <a:bodyPr/>
            <a:lstStyle/>
            <a:p>
              <a:endParaRPr lang="en-US"/>
            </a:p>
          </p:txBody>
        </p:sp>
        <p:sp>
          <p:nvSpPr>
            <p:cNvPr id="412688" name="Freeform 1040"/>
            <p:cNvSpPr/>
            <p:nvPr/>
          </p:nvSpPr>
          <p:spPr bwMode="auto">
            <a:xfrm>
              <a:off x="3378" y="1279"/>
              <a:ext cx="92" cy="91"/>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cmpd="sng">
              <a:solidFill>
                <a:srgbClr val="990033"/>
              </a:solidFill>
              <a:prstDash val="solid"/>
              <a:round/>
            </a:ln>
          </p:spPr>
          <p:txBody>
            <a:bodyPr/>
            <a:lstStyle/>
            <a:p>
              <a:endParaRPr lang="en-US"/>
            </a:p>
          </p:txBody>
        </p:sp>
        <p:sp>
          <p:nvSpPr>
            <p:cNvPr id="412689" name="Rectangle 1041"/>
            <p:cNvSpPr>
              <a:spLocks noChangeArrowheads="1"/>
            </p:cNvSpPr>
            <p:nvPr/>
          </p:nvSpPr>
          <p:spPr bwMode="auto">
            <a:xfrm>
              <a:off x="2498" y="1294"/>
              <a:ext cx="605"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AskUser();</a:t>
              </a:r>
              <a:endParaRPr lang="en-US" altLang="zh-CN" sz="1000">
                <a:solidFill>
                  <a:schemeClr val="tx1"/>
                </a:solidFill>
                <a:ea typeface="宋体" panose="02010600030101010101" pitchFamily="2" charset="-122"/>
              </a:endParaRPr>
            </a:p>
          </p:txBody>
        </p:sp>
        <p:sp>
          <p:nvSpPr>
            <p:cNvPr id="412690" name="Rectangle 1042"/>
            <p:cNvSpPr>
              <a:spLocks noChangeArrowheads="1"/>
            </p:cNvSpPr>
            <p:nvPr/>
          </p:nvSpPr>
          <p:spPr bwMode="auto">
            <a:xfrm>
              <a:off x="2498" y="1437"/>
              <a:ext cx="598"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DoOpen();</a:t>
              </a:r>
              <a:endParaRPr lang="en-US" altLang="zh-CN" sz="1000">
                <a:solidFill>
                  <a:schemeClr val="tx1"/>
                </a:solidFill>
                <a:ea typeface="宋体" panose="02010600030101010101" pitchFamily="2" charset="-122"/>
              </a:endParaRPr>
            </a:p>
          </p:txBody>
        </p:sp>
      </p:grpSp>
      <p:grpSp>
        <p:nvGrpSpPr>
          <p:cNvPr id="3" name="Group 1092"/>
          <p:cNvGrpSpPr/>
          <p:nvPr/>
        </p:nvGrpSpPr>
        <p:grpSpPr bwMode="auto">
          <a:xfrm>
            <a:off x="1176338" y="1562100"/>
            <a:ext cx="1408112" cy="560388"/>
            <a:chOff x="741" y="1050"/>
            <a:chExt cx="887" cy="353"/>
          </a:xfrm>
        </p:grpSpPr>
        <p:sp>
          <p:nvSpPr>
            <p:cNvPr id="412691" name="Rectangle 1043"/>
            <p:cNvSpPr>
              <a:spLocks noChangeArrowheads="1"/>
            </p:cNvSpPr>
            <p:nvPr/>
          </p:nvSpPr>
          <p:spPr bwMode="auto">
            <a:xfrm>
              <a:off x="741" y="1050"/>
              <a:ext cx="887" cy="353"/>
            </a:xfrm>
            <a:prstGeom prst="rect">
              <a:avLst/>
            </a:prstGeom>
            <a:solidFill>
              <a:srgbClr val="FFFFCC"/>
            </a:solidFill>
            <a:ln w="12700">
              <a:solidFill>
                <a:srgbClr val="990033"/>
              </a:solidFill>
              <a:miter lim="800000"/>
            </a:ln>
          </p:spPr>
          <p:txBody>
            <a:bodyPr/>
            <a:lstStyle/>
            <a:p>
              <a:endParaRPr lang="en-US"/>
            </a:p>
          </p:txBody>
        </p:sp>
        <p:sp>
          <p:nvSpPr>
            <p:cNvPr id="412692" name="Rectangle 1044"/>
            <p:cNvSpPr>
              <a:spLocks noChangeArrowheads="1"/>
            </p:cNvSpPr>
            <p:nvPr/>
          </p:nvSpPr>
          <p:spPr bwMode="auto">
            <a:xfrm>
              <a:off x="878" y="1085"/>
              <a:ext cx="624"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Application</a:t>
              </a:r>
              <a:endParaRPr lang="en-US" altLang="zh-CN" sz="1000">
                <a:solidFill>
                  <a:schemeClr val="tx1"/>
                </a:solidFill>
                <a:ea typeface="宋体" panose="02010600030101010101" pitchFamily="2" charset="-122"/>
              </a:endParaRPr>
            </a:p>
          </p:txBody>
        </p:sp>
        <p:sp>
          <p:nvSpPr>
            <p:cNvPr id="412693" name="Rectangle 1045"/>
            <p:cNvSpPr>
              <a:spLocks noChangeArrowheads="1"/>
            </p:cNvSpPr>
            <p:nvPr/>
          </p:nvSpPr>
          <p:spPr bwMode="auto">
            <a:xfrm>
              <a:off x="741" y="1241"/>
              <a:ext cx="887" cy="162"/>
            </a:xfrm>
            <a:prstGeom prst="rect">
              <a:avLst/>
            </a:prstGeom>
            <a:noFill/>
            <a:ln w="12700">
              <a:solidFill>
                <a:srgbClr val="990033"/>
              </a:solidFill>
              <a:miter lim="800000"/>
            </a:ln>
          </p:spPr>
          <p:txBody>
            <a:bodyPr/>
            <a:lstStyle/>
            <a:p>
              <a:endParaRPr lang="en-US"/>
            </a:p>
          </p:txBody>
        </p:sp>
        <p:sp>
          <p:nvSpPr>
            <p:cNvPr id="412694" name="Rectangle 1046"/>
            <p:cNvSpPr>
              <a:spLocks noChangeArrowheads="1"/>
            </p:cNvSpPr>
            <p:nvPr/>
          </p:nvSpPr>
          <p:spPr bwMode="auto">
            <a:xfrm>
              <a:off x="741" y="1312"/>
              <a:ext cx="887" cy="91"/>
            </a:xfrm>
            <a:prstGeom prst="rect">
              <a:avLst/>
            </a:prstGeom>
            <a:noFill/>
            <a:ln w="12700">
              <a:solidFill>
                <a:srgbClr val="990033"/>
              </a:solidFill>
              <a:miter lim="800000"/>
            </a:ln>
          </p:spPr>
          <p:txBody>
            <a:bodyPr/>
            <a:lstStyle/>
            <a:p>
              <a:endParaRPr lang="en-US"/>
            </a:p>
          </p:txBody>
        </p:sp>
      </p:grpSp>
      <p:sp>
        <p:nvSpPr>
          <p:cNvPr id="412695" name="Rectangle 1047"/>
          <p:cNvSpPr>
            <a:spLocks noChangeArrowheads="1"/>
          </p:cNvSpPr>
          <p:nvPr/>
        </p:nvSpPr>
        <p:spPr bwMode="auto">
          <a:xfrm>
            <a:off x="1462088" y="3294063"/>
            <a:ext cx="836612" cy="536575"/>
          </a:xfrm>
          <a:prstGeom prst="rect">
            <a:avLst/>
          </a:prstGeom>
          <a:solidFill>
            <a:srgbClr val="FFFFCC"/>
          </a:solidFill>
          <a:ln w="12700">
            <a:solidFill>
              <a:srgbClr val="990033"/>
            </a:solidFill>
            <a:miter lim="800000"/>
          </a:ln>
        </p:spPr>
        <p:txBody>
          <a:bodyPr/>
          <a:lstStyle/>
          <a:p>
            <a:endParaRPr lang="en-US"/>
          </a:p>
        </p:txBody>
      </p:sp>
      <p:sp>
        <p:nvSpPr>
          <p:cNvPr id="412696" name="Rectangle 1048"/>
          <p:cNvSpPr>
            <a:spLocks noChangeArrowheads="1"/>
          </p:cNvSpPr>
          <p:nvPr/>
        </p:nvSpPr>
        <p:spPr bwMode="auto">
          <a:xfrm>
            <a:off x="1644650" y="3351213"/>
            <a:ext cx="508000"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Menu</a:t>
            </a:r>
            <a:endParaRPr lang="en-US" altLang="zh-CN" sz="1000">
              <a:solidFill>
                <a:schemeClr val="tx1"/>
              </a:solidFill>
              <a:ea typeface="宋体" panose="02010600030101010101" pitchFamily="2" charset="-122"/>
            </a:endParaRPr>
          </a:p>
        </p:txBody>
      </p:sp>
      <p:sp>
        <p:nvSpPr>
          <p:cNvPr id="412697" name="Rectangle 1049"/>
          <p:cNvSpPr>
            <a:spLocks noChangeArrowheads="1"/>
          </p:cNvSpPr>
          <p:nvPr/>
        </p:nvSpPr>
        <p:spPr bwMode="auto">
          <a:xfrm>
            <a:off x="1462088" y="3597275"/>
            <a:ext cx="836612" cy="233363"/>
          </a:xfrm>
          <a:prstGeom prst="rect">
            <a:avLst/>
          </a:prstGeom>
          <a:noFill/>
          <a:ln w="12700">
            <a:solidFill>
              <a:srgbClr val="990033"/>
            </a:solidFill>
            <a:miter lim="800000"/>
          </a:ln>
        </p:spPr>
        <p:txBody>
          <a:bodyPr/>
          <a:lstStyle/>
          <a:p>
            <a:endParaRPr lang="en-US"/>
          </a:p>
        </p:txBody>
      </p:sp>
      <p:sp>
        <p:nvSpPr>
          <p:cNvPr id="412698" name="Rectangle 1050"/>
          <p:cNvSpPr>
            <a:spLocks noChangeArrowheads="1"/>
          </p:cNvSpPr>
          <p:nvPr/>
        </p:nvSpPr>
        <p:spPr bwMode="auto">
          <a:xfrm>
            <a:off x="1462088" y="3698875"/>
            <a:ext cx="836612" cy="131763"/>
          </a:xfrm>
          <a:prstGeom prst="rect">
            <a:avLst/>
          </a:prstGeom>
          <a:noFill/>
          <a:ln w="12700">
            <a:solidFill>
              <a:srgbClr val="990033"/>
            </a:solidFill>
            <a:miter lim="800000"/>
          </a:ln>
        </p:spPr>
        <p:txBody>
          <a:bodyPr/>
          <a:lstStyle/>
          <a:p>
            <a:endParaRPr lang="en-US"/>
          </a:p>
        </p:txBody>
      </p:sp>
      <p:sp>
        <p:nvSpPr>
          <p:cNvPr id="412699" name="Line 1051"/>
          <p:cNvSpPr>
            <a:spLocks noChangeShapeType="1"/>
          </p:cNvSpPr>
          <p:nvPr/>
        </p:nvSpPr>
        <p:spPr bwMode="auto">
          <a:xfrm>
            <a:off x="1885950" y="2765425"/>
            <a:ext cx="1588" cy="525463"/>
          </a:xfrm>
          <a:prstGeom prst="line">
            <a:avLst/>
          </a:prstGeom>
          <a:noFill/>
          <a:ln w="12700">
            <a:solidFill>
              <a:schemeClr val="tx1"/>
            </a:solidFill>
            <a:round/>
            <a:tailEnd type="arrow" w="lg" len="lg"/>
          </a:ln>
        </p:spPr>
        <p:txBody>
          <a:bodyPr/>
          <a:lstStyle/>
          <a:p>
            <a:endParaRPr lang="en-US"/>
          </a:p>
        </p:txBody>
      </p:sp>
      <p:sp>
        <p:nvSpPr>
          <p:cNvPr id="412700" name="Rectangle 1052"/>
          <p:cNvSpPr>
            <a:spLocks noChangeArrowheads="1"/>
          </p:cNvSpPr>
          <p:nvPr/>
        </p:nvSpPr>
        <p:spPr bwMode="auto">
          <a:xfrm>
            <a:off x="2076450" y="3024188"/>
            <a:ext cx="92075"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a:t>
            </a:r>
            <a:endParaRPr lang="en-US" altLang="zh-CN" sz="1000">
              <a:solidFill>
                <a:schemeClr val="tx1"/>
              </a:solidFill>
              <a:ea typeface="宋体" panose="02010600030101010101" pitchFamily="2" charset="-122"/>
            </a:endParaRPr>
          </a:p>
        </p:txBody>
      </p:sp>
      <p:sp>
        <p:nvSpPr>
          <p:cNvPr id="412703" name="Line 1055"/>
          <p:cNvSpPr>
            <a:spLocks noChangeShapeType="1"/>
          </p:cNvSpPr>
          <p:nvPr/>
        </p:nvSpPr>
        <p:spPr bwMode="auto">
          <a:xfrm flipV="1">
            <a:off x="1885950" y="2125663"/>
            <a:ext cx="1588" cy="639762"/>
          </a:xfrm>
          <a:prstGeom prst="line">
            <a:avLst/>
          </a:prstGeom>
          <a:noFill/>
          <a:ln w="12700">
            <a:solidFill>
              <a:schemeClr val="tx1"/>
            </a:solidFill>
            <a:round/>
          </a:ln>
        </p:spPr>
        <p:txBody>
          <a:bodyPr/>
          <a:lstStyle/>
          <a:p>
            <a:endParaRPr lang="en-US"/>
          </a:p>
        </p:txBody>
      </p:sp>
      <p:sp>
        <p:nvSpPr>
          <p:cNvPr id="412704" name="Rectangle 1056"/>
          <p:cNvSpPr>
            <a:spLocks noChangeArrowheads="1"/>
          </p:cNvSpPr>
          <p:nvPr/>
        </p:nvSpPr>
        <p:spPr bwMode="auto">
          <a:xfrm>
            <a:off x="1111250" y="2974975"/>
            <a:ext cx="627063"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dirty="0">
                <a:solidFill>
                  <a:srgbClr val="FF0000"/>
                </a:solidFill>
                <a:ea typeface="宋体" panose="02010600030101010101" pitchFamily="2" charset="-122"/>
              </a:rPr>
              <a:t>+menu</a:t>
            </a:r>
            <a:endParaRPr lang="en-US" altLang="zh-CN" sz="1000" dirty="0">
              <a:solidFill>
                <a:srgbClr val="FF0000"/>
              </a:solidFill>
              <a:ea typeface="宋体" panose="02010600030101010101" pitchFamily="2" charset="-122"/>
            </a:endParaRPr>
          </a:p>
        </p:txBody>
      </p:sp>
      <p:sp>
        <p:nvSpPr>
          <p:cNvPr id="412705" name="Rectangle 1057"/>
          <p:cNvSpPr>
            <a:spLocks noChangeArrowheads="1"/>
          </p:cNvSpPr>
          <p:nvPr/>
        </p:nvSpPr>
        <p:spPr bwMode="auto">
          <a:xfrm>
            <a:off x="2076450" y="3024188"/>
            <a:ext cx="92075"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1</a:t>
            </a:r>
            <a:endParaRPr lang="en-US" altLang="zh-CN" sz="1000" dirty="0">
              <a:solidFill>
                <a:srgbClr val="FF0000"/>
              </a:solidFill>
              <a:ea typeface="宋体" panose="02010600030101010101" pitchFamily="2" charset="-122"/>
            </a:endParaRPr>
          </a:p>
        </p:txBody>
      </p:sp>
      <p:sp>
        <p:nvSpPr>
          <p:cNvPr id="412706" name="Rectangle 1058"/>
          <p:cNvSpPr>
            <a:spLocks noChangeArrowheads="1"/>
          </p:cNvSpPr>
          <p:nvPr/>
        </p:nvSpPr>
        <p:spPr bwMode="auto">
          <a:xfrm>
            <a:off x="4075113" y="3076575"/>
            <a:ext cx="1287462" cy="973138"/>
          </a:xfrm>
          <a:prstGeom prst="rect">
            <a:avLst/>
          </a:prstGeom>
          <a:solidFill>
            <a:srgbClr val="FFFFCC"/>
          </a:solidFill>
          <a:ln w="12700">
            <a:solidFill>
              <a:srgbClr val="990033"/>
            </a:solidFill>
            <a:miter lim="800000"/>
          </a:ln>
        </p:spPr>
        <p:txBody>
          <a:bodyPr/>
          <a:lstStyle/>
          <a:p>
            <a:endParaRPr lang="en-US"/>
          </a:p>
        </p:txBody>
      </p:sp>
      <p:sp>
        <p:nvSpPr>
          <p:cNvPr id="412707" name="Rectangle 1059"/>
          <p:cNvSpPr>
            <a:spLocks noChangeArrowheads="1"/>
          </p:cNvSpPr>
          <p:nvPr/>
        </p:nvSpPr>
        <p:spPr bwMode="auto">
          <a:xfrm>
            <a:off x="4300538" y="3132138"/>
            <a:ext cx="904875"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MenuItem</a:t>
            </a:r>
            <a:endParaRPr lang="en-US" altLang="zh-CN" sz="1000">
              <a:solidFill>
                <a:schemeClr val="tx1"/>
              </a:solidFill>
              <a:ea typeface="宋体" panose="02010600030101010101" pitchFamily="2" charset="-122"/>
            </a:endParaRPr>
          </a:p>
        </p:txBody>
      </p:sp>
      <p:sp>
        <p:nvSpPr>
          <p:cNvPr id="412708" name="Rectangle 1060"/>
          <p:cNvSpPr>
            <a:spLocks noChangeArrowheads="1"/>
          </p:cNvSpPr>
          <p:nvPr/>
        </p:nvSpPr>
        <p:spPr bwMode="auto">
          <a:xfrm>
            <a:off x="4075113" y="3379788"/>
            <a:ext cx="1287462" cy="669925"/>
          </a:xfrm>
          <a:prstGeom prst="rect">
            <a:avLst/>
          </a:prstGeom>
          <a:noFill/>
          <a:ln w="12700">
            <a:solidFill>
              <a:srgbClr val="990033"/>
            </a:solidFill>
            <a:miter lim="800000"/>
          </a:ln>
        </p:spPr>
        <p:txBody>
          <a:bodyPr/>
          <a:lstStyle/>
          <a:p>
            <a:endParaRPr lang="en-US"/>
          </a:p>
        </p:txBody>
      </p:sp>
      <p:sp>
        <p:nvSpPr>
          <p:cNvPr id="412709" name="Rectangle 1061"/>
          <p:cNvSpPr>
            <a:spLocks noChangeArrowheads="1"/>
          </p:cNvSpPr>
          <p:nvPr/>
        </p:nvSpPr>
        <p:spPr bwMode="auto">
          <a:xfrm>
            <a:off x="4075113" y="3681413"/>
            <a:ext cx="1287462" cy="368300"/>
          </a:xfrm>
          <a:prstGeom prst="rect">
            <a:avLst/>
          </a:prstGeom>
          <a:noFill/>
          <a:ln w="12700">
            <a:solidFill>
              <a:srgbClr val="990033"/>
            </a:solidFill>
            <a:miter lim="800000"/>
          </a:ln>
        </p:spPr>
        <p:txBody>
          <a:bodyPr/>
          <a:lstStyle/>
          <a:p>
            <a:endParaRPr lang="en-US"/>
          </a:p>
        </p:txBody>
      </p:sp>
      <p:sp>
        <p:nvSpPr>
          <p:cNvPr id="412710" name="Rectangle 1062"/>
          <p:cNvSpPr>
            <a:spLocks noChangeArrowheads="1"/>
          </p:cNvSpPr>
          <p:nvPr/>
        </p:nvSpPr>
        <p:spPr bwMode="auto">
          <a:xfrm>
            <a:off x="4111625" y="3403600"/>
            <a:ext cx="1020763"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 label : String</a:t>
            </a:r>
            <a:endParaRPr lang="en-US" altLang="zh-CN" sz="1000">
              <a:solidFill>
                <a:schemeClr val="tx1"/>
              </a:solidFill>
              <a:ea typeface="宋体" panose="02010600030101010101" pitchFamily="2" charset="-122"/>
            </a:endParaRPr>
          </a:p>
        </p:txBody>
      </p:sp>
      <p:sp>
        <p:nvSpPr>
          <p:cNvPr id="412711" name="Rectangle 1063"/>
          <p:cNvSpPr>
            <a:spLocks noChangeArrowheads="1"/>
          </p:cNvSpPr>
          <p:nvPr/>
        </p:nvSpPr>
        <p:spPr bwMode="auto">
          <a:xfrm>
            <a:off x="4111625" y="3806825"/>
            <a:ext cx="795338"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 Clicked()</a:t>
            </a:r>
            <a:endParaRPr lang="en-US" altLang="zh-CN" sz="1000">
              <a:solidFill>
                <a:schemeClr val="tx1"/>
              </a:solidFill>
              <a:ea typeface="宋体" panose="02010600030101010101" pitchFamily="2" charset="-122"/>
            </a:endParaRPr>
          </a:p>
        </p:txBody>
      </p:sp>
      <p:sp>
        <p:nvSpPr>
          <p:cNvPr id="412712" name="Line 1064"/>
          <p:cNvSpPr>
            <a:spLocks noChangeShapeType="1"/>
          </p:cNvSpPr>
          <p:nvPr/>
        </p:nvSpPr>
        <p:spPr bwMode="auto">
          <a:xfrm flipV="1">
            <a:off x="4708525" y="4038600"/>
            <a:ext cx="0" cy="952500"/>
          </a:xfrm>
          <a:prstGeom prst="line">
            <a:avLst/>
          </a:prstGeom>
          <a:noFill/>
          <a:ln w="12700">
            <a:solidFill>
              <a:schemeClr val="tx1"/>
            </a:solidFill>
            <a:prstDash val="dash"/>
            <a:round/>
          </a:ln>
        </p:spPr>
        <p:txBody>
          <a:bodyPr/>
          <a:lstStyle/>
          <a:p>
            <a:endParaRPr lang="en-US"/>
          </a:p>
        </p:txBody>
      </p:sp>
      <p:sp>
        <p:nvSpPr>
          <p:cNvPr id="412713" name="Line 1065"/>
          <p:cNvSpPr>
            <a:spLocks noChangeShapeType="1"/>
          </p:cNvSpPr>
          <p:nvPr/>
        </p:nvSpPr>
        <p:spPr bwMode="auto">
          <a:xfrm>
            <a:off x="2298700" y="3567113"/>
            <a:ext cx="1771650" cy="3175"/>
          </a:xfrm>
          <a:prstGeom prst="line">
            <a:avLst/>
          </a:prstGeom>
          <a:noFill/>
          <a:ln w="12700">
            <a:solidFill>
              <a:schemeClr val="tx1"/>
            </a:solidFill>
            <a:round/>
            <a:tailEnd type="arrow" w="lg" len="lg"/>
          </a:ln>
        </p:spPr>
        <p:txBody>
          <a:bodyPr/>
          <a:lstStyle/>
          <a:p>
            <a:endParaRPr lang="en-US"/>
          </a:p>
        </p:txBody>
      </p:sp>
      <p:sp>
        <p:nvSpPr>
          <p:cNvPr id="412714" name="Rectangle 1066"/>
          <p:cNvSpPr>
            <a:spLocks noChangeArrowheads="1"/>
          </p:cNvSpPr>
          <p:nvPr/>
        </p:nvSpPr>
        <p:spPr bwMode="auto">
          <a:xfrm>
            <a:off x="3651250" y="3254375"/>
            <a:ext cx="247650"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0..*</a:t>
            </a:r>
            <a:endParaRPr lang="en-US" altLang="zh-CN" sz="1000">
              <a:solidFill>
                <a:schemeClr val="tx1"/>
              </a:solidFill>
              <a:ea typeface="宋体" panose="02010600030101010101" pitchFamily="2" charset="-122"/>
            </a:endParaRPr>
          </a:p>
        </p:txBody>
      </p:sp>
      <p:sp>
        <p:nvSpPr>
          <p:cNvPr id="412717" name="Rectangle 1069"/>
          <p:cNvSpPr>
            <a:spLocks noChangeArrowheads="1"/>
          </p:cNvSpPr>
          <p:nvPr/>
        </p:nvSpPr>
        <p:spPr bwMode="auto">
          <a:xfrm>
            <a:off x="3263900" y="3662363"/>
            <a:ext cx="604838" cy="2444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dirty="0">
                <a:solidFill>
                  <a:srgbClr val="FF0000"/>
                </a:solidFill>
                <a:ea typeface="宋体" panose="02010600030101010101" pitchFamily="2" charset="-122"/>
              </a:rPr>
              <a:t>+items</a:t>
            </a:r>
            <a:endParaRPr lang="en-US" altLang="zh-CN" sz="1000" dirty="0">
              <a:solidFill>
                <a:srgbClr val="FF0000"/>
              </a:solidFill>
              <a:ea typeface="宋体" panose="02010600030101010101" pitchFamily="2" charset="-122"/>
            </a:endParaRPr>
          </a:p>
        </p:txBody>
      </p:sp>
      <p:sp>
        <p:nvSpPr>
          <p:cNvPr id="412718" name="Rectangle 1070"/>
          <p:cNvSpPr>
            <a:spLocks noChangeArrowheads="1"/>
          </p:cNvSpPr>
          <p:nvPr/>
        </p:nvSpPr>
        <p:spPr bwMode="auto">
          <a:xfrm>
            <a:off x="3651250" y="3254375"/>
            <a:ext cx="247650"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0..*</a:t>
            </a:r>
            <a:endParaRPr lang="en-US" altLang="zh-CN" sz="1000" dirty="0">
              <a:solidFill>
                <a:srgbClr val="FF0000"/>
              </a:solidFill>
              <a:ea typeface="宋体" panose="02010600030101010101" pitchFamily="2" charset="-122"/>
            </a:endParaRPr>
          </a:p>
        </p:txBody>
      </p:sp>
      <p:grpSp>
        <p:nvGrpSpPr>
          <p:cNvPr id="4" name="Group 1094"/>
          <p:cNvGrpSpPr/>
          <p:nvPr/>
        </p:nvGrpSpPr>
        <p:grpSpPr bwMode="auto">
          <a:xfrm>
            <a:off x="6238875" y="2690813"/>
            <a:ext cx="1606550" cy="1228725"/>
            <a:chOff x="3930" y="2739"/>
            <a:chExt cx="1012" cy="774"/>
          </a:xfrm>
        </p:grpSpPr>
        <p:sp>
          <p:nvSpPr>
            <p:cNvPr id="412719" name="Rectangle 1071"/>
            <p:cNvSpPr>
              <a:spLocks noChangeArrowheads="1"/>
            </p:cNvSpPr>
            <p:nvPr/>
          </p:nvSpPr>
          <p:spPr bwMode="auto">
            <a:xfrm>
              <a:off x="4054" y="3011"/>
              <a:ext cx="888" cy="502"/>
            </a:xfrm>
            <a:prstGeom prst="rect">
              <a:avLst/>
            </a:prstGeom>
            <a:solidFill>
              <a:srgbClr val="FFFFCC"/>
            </a:solidFill>
            <a:ln w="12700">
              <a:solidFill>
                <a:srgbClr val="990033"/>
              </a:solidFill>
              <a:miter lim="800000"/>
            </a:ln>
          </p:spPr>
          <p:txBody>
            <a:bodyPr/>
            <a:lstStyle/>
            <a:p>
              <a:endParaRPr lang="en-US"/>
            </a:p>
          </p:txBody>
        </p:sp>
        <p:sp>
          <p:nvSpPr>
            <p:cNvPr id="412720" name="Rectangle 1072"/>
            <p:cNvSpPr>
              <a:spLocks noChangeArrowheads="1"/>
            </p:cNvSpPr>
            <p:nvPr/>
          </p:nvSpPr>
          <p:spPr bwMode="auto">
            <a:xfrm>
              <a:off x="4199" y="3047"/>
              <a:ext cx="590"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i="1">
                  <a:solidFill>
                    <a:srgbClr val="000000"/>
                  </a:solidFill>
                  <a:ea typeface="宋体" panose="02010600030101010101" pitchFamily="2" charset="-122"/>
                </a:rPr>
                <a:t>Command</a:t>
              </a:r>
              <a:endParaRPr lang="en-US" altLang="zh-CN" sz="1000">
                <a:solidFill>
                  <a:schemeClr val="tx1"/>
                </a:solidFill>
                <a:ea typeface="宋体" panose="02010600030101010101" pitchFamily="2" charset="-122"/>
              </a:endParaRPr>
            </a:p>
          </p:txBody>
        </p:sp>
        <p:sp>
          <p:nvSpPr>
            <p:cNvPr id="412721" name="Rectangle 1073"/>
            <p:cNvSpPr>
              <a:spLocks noChangeArrowheads="1"/>
            </p:cNvSpPr>
            <p:nvPr/>
          </p:nvSpPr>
          <p:spPr bwMode="auto">
            <a:xfrm>
              <a:off x="4054" y="3210"/>
              <a:ext cx="888" cy="303"/>
            </a:xfrm>
            <a:prstGeom prst="rect">
              <a:avLst/>
            </a:prstGeom>
            <a:noFill/>
            <a:ln w="12700">
              <a:solidFill>
                <a:srgbClr val="990033"/>
              </a:solidFill>
              <a:miter lim="800000"/>
            </a:ln>
          </p:spPr>
          <p:txBody>
            <a:bodyPr/>
            <a:lstStyle/>
            <a:p>
              <a:endParaRPr lang="en-US"/>
            </a:p>
          </p:txBody>
        </p:sp>
        <p:sp>
          <p:nvSpPr>
            <p:cNvPr id="412722" name="Rectangle 1074"/>
            <p:cNvSpPr>
              <a:spLocks noChangeArrowheads="1"/>
            </p:cNvSpPr>
            <p:nvPr/>
          </p:nvSpPr>
          <p:spPr bwMode="auto">
            <a:xfrm>
              <a:off x="4054" y="3273"/>
              <a:ext cx="888" cy="240"/>
            </a:xfrm>
            <a:prstGeom prst="rect">
              <a:avLst/>
            </a:prstGeom>
            <a:noFill/>
            <a:ln w="12700">
              <a:solidFill>
                <a:srgbClr val="990033"/>
              </a:solidFill>
              <a:miter lim="800000"/>
            </a:ln>
          </p:spPr>
          <p:txBody>
            <a:bodyPr/>
            <a:lstStyle/>
            <a:p>
              <a:endParaRPr lang="en-US"/>
            </a:p>
          </p:txBody>
        </p:sp>
        <p:sp>
          <p:nvSpPr>
            <p:cNvPr id="412723" name="Rectangle 1075"/>
            <p:cNvSpPr>
              <a:spLocks noChangeArrowheads="1"/>
            </p:cNvSpPr>
            <p:nvPr/>
          </p:nvSpPr>
          <p:spPr bwMode="auto">
            <a:xfrm>
              <a:off x="4077" y="3352"/>
              <a:ext cx="536"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sp>
          <p:nvSpPr>
            <p:cNvPr id="412725" name="Rectangle 1077"/>
            <p:cNvSpPr>
              <a:spLocks noChangeArrowheads="1"/>
            </p:cNvSpPr>
            <p:nvPr/>
          </p:nvSpPr>
          <p:spPr bwMode="auto">
            <a:xfrm>
              <a:off x="3930" y="3037"/>
              <a:ext cx="58"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a:t>
              </a:r>
              <a:endParaRPr lang="en-US" altLang="zh-CN" sz="1000">
                <a:solidFill>
                  <a:schemeClr val="tx1"/>
                </a:solidFill>
                <a:ea typeface="宋体" panose="02010600030101010101" pitchFamily="2" charset="-122"/>
              </a:endParaRPr>
            </a:p>
          </p:txBody>
        </p:sp>
        <p:sp>
          <p:nvSpPr>
            <p:cNvPr id="412729" name="Rectangle 1081"/>
            <p:cNvSpPr>
              <a:spLocks noChangeArrowheads="1"/>
            </p:cNvSpPr>
            <p:nvPr/>
          </p:nvSpPr>
          <p:spPr bwMode="auto">
            <a:xfrm>
              <a:off x="3930" y="3037"/>
              <a:ext cx="58"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1</a:t>
              </a:r>
              <a:endParaRPr lang="en-US" altLang="zh-CN" sz="1000" dirty="0">
                <a:solidFill>
                  <a:srgbClr val="FF0000"/>
                </a:solidFill>
                <a:ea typeface="宋体" panose="02010600030101010101" pitchFamily="2" charset="-122"/>
              </a:endParaRPr>
            </a:p>
          </p:txBody>
        </p:sp>
        <p:sp>
          <p:nvSpPr>
            <p:cNvPr id="412730" name="Rectangle 1082"/>
            <p:cNvSpPr>
              <a:spLocks noChangeArrowheads="1"/>
            </p:cNvSpPr>
            <p:nvPr/>
          </p:nvSpPr>
          <p:spPr bwMode="auto">
            <a:xfrm>
              <a:off x="3948" y="2739"/>
              <a:ext cx="317"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dirty="0">
                  <a:solidFill>
                    <a:srgbClr val="FF0000"/>
                  </a:solidFill>
                  <a:ea typeface="宋体" panose="02010600030101010101" pitchFamily="2" charset="-122"/>
                </a:rPr>
                <a:t>+</a:t>
              </a:r>
              <a:r>
                <a:rPr lang="en-US" altLang="zh-CN" sz="1600" dirty="0" err="1">
                  <a:solidFill>
                    <a:srgbClr val="FF0000"/>
                  </a:solidFill>
                  <a:ea typeface="宋体" panose="02010600030101010101" pitchFamily="2" charset="-122"/>
                </a:rPr>
                <a:t>cmd</a:t>
              </a:r>
              <a:endParaRPr lang="en-US" altLang="zh-CN" sz="1000" dirty="0">
                <a:solidFill>
                  <a:srgbClr val="FF0000"/>
                </a:solidFill>
                <a:ea typeface="宋体" panose="02010600030101010101" pitchFamily="2" charset="-122"/>
              </a:endParaRPr>
            </a:p>
          </p:txBody>
        </p:sp>
      </p:grpSp>
      <p:grpSp>
        <p:nvGrpSpPr>
          <p:cNvPr id="5" name="Group 1093"/>
          <p:cNvGrpSpPr/>
          <p:nvPr/>
        </p:nvGrpSpPr>
        <p:grpSpPr bwMode="auto">
          <a:xfrm>
            <a:off x="6194425" y="1562100"/>
            <a:ext cx="1892300" cy="771525"/>
            <a:chOff x="3902" y="984"/>
            <a:chExt cx="1192" cy="486"/>
          </a:xfrm>
        </p:grpSpPr>
        <p:sp>
          <p:nvSpPr>
            <p:cNvPr id="412731" name="Rectangle 1083"/>
            <p:cNvSpPr>
              <a:spLocks noChangeArrowheads="1"/>
            </p:cNvSpPr>
            <p:nvPr/>
          </p:nvSpPr>
          <p:spPr bwMode="auto">
            <a:xfrm>
              <a:off x="3902" y="984"/>
              <a:ext cx="1192" cy="486"/>
            </a:xfrm>
            <a:prstGeom prst="rect">
              <a:avLst/>
            </a:prstGeom>
            <a:solidFill>
              <a:srgbClr val="FFFFCC"/>
            </a:solidFill>
            <a:ln w="12700">
              <a:solidFill>
                <a:srgbClr val="990033"/>
              </a:solidFill>
              <a:miter lim="800000"/>
            </a:ln>
          </p:spPr>
          <p:txBody>
            <a:bodyPr/>
            <a:lstStyle/>
            <a:p>
              <a:endParaRPr lang="en-US"/>
            </a:p>
          </p:txBody>
        </p:sp>
        <p:sp>
          <p:nvSpPr>
            <p:cNvPr id="412732" name="Rectangle 1084"/>
            <p:cNvSpPr>
              <a:spLocks noChangeArrowheads="1"/>
            </p:cNvSpPr>
            <p:nvPr/>
          </p:nvSpPr>
          <p:spPr bwMode="auto">
            <a:xfrm>
              <a:off x="4059" y="1019"/>
              <a:ext cx="903" cy="15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rgbClr val="000000"/>
                  </a:solidFill>
                  <a:ea typeface="宋体" panose="02010600030101010101" pitchFamily="2" charset="-122"/>
                </a:rPr>
                <a:t>OpenCommand</a:t>
              </a:r>
              <a:endParaRPr lang="en-US" altLang="zh-CN" sz="1000">
                <a:solidFill>
                  <a:schemeClr val="tx1"/>
                </a:solidFill>
                <a:ea typeface="宋体" panose="02010600030101010101" pitchFamily="2" charset="-122"/>
              </a:endParaRPr>
            </a:p>
          </p:txBody>
        </p:sp>
        <p:sp>
          <p:nvSpPr>
            <p:cNvPr id="412733" name="Rectangle 1085"/>
            <p:cNvSpPr>
              <a:spLocks noChangeArrowheads="1"/>
            </p:cNvSpPr>
            <p:nvPr/>
          </p:nvSpPr>
          <p:spPr bwMode="auto">
            <a:xfrm>
              <a:off x="3902" y="1175"/>
              <a:ext cx="1192" cy="295"/>
            </a:xfrm>
            <a:prstGeom prst="rect">
              <a:avLst/>
            </a:prstGeom>
            <a:noFill/>
            <a:ln w="12700">
              <a:solidFill>
                <a:srgbClr val="990033"/>
              </a:solidFill>
              <a:miter lim="800000"/>
            </a:ln>
          </p:spPr>
          <p:txBody>
            <a:bodyPr/>
            <a:lstStyle/>
            <a:p>
              <a:endParaRPr lang="en-US"/>
            </a:p>
          </p:txBody>
        </p:sp>
        <p:sp>
          <p:nvSpPr>
            <p:cNvPr id="412734" name="Rectangle 1086"/>
            <p:cNvSpPr>
              <a:spLocks noChangeArrowheads="1"/>
            </p:cNvSpPr>
            <p:nvPr/>
          </p:nvSpPr>
          <p:spPr bwMode="auto">
            <a:xfrm>
              <a:off x="3902" y="1238"/>
              <a:ext cx="1192" cy="232"/>
            </a:xfrm>
            <a:prstGeom prst="rect">
              <a:avLst/>
            </a:prstGeom>
            <a:noFill/>
            <a:ln w="12700">
              <a:solidFill>
                <a:srgbClr val="990033"/>
              </a:solidFill>
              <a:miter lim="800000"/>
            </a:ln>
          </p:spPr>
          <p:txBody>
            <a:bodyPr/>
            <a:lstStyle/>
            <a:p>
              <a:endParaRPr lang="en-US"/>
            </a:p>
          </p:txBody>
        </p:sp>
        <p:sp>
          <p:nvSpPr>
            <p:cNvPr id="412735" name="Rectangle 1087"/>
            <p:cNvSpPr>
              <a:spLocks noChangeArrowheads="1"/>
            </p:cNvSpPr>
            <p:nvPr/>
          </p:nvSpPr>
          <p:spPr bwMode="auto">
            <a:xfrm>
              <a:off x="3925" y="1317"/>
              <a:ext cx="536"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grpSp>
      <p:sp>
        <p:nvSpPr>
          <p:cNvPr id="412736" name="Line 1088"/>
          <p:cNvSpPr>
            <a:spLocks noChangeShapeType="1"/>
          </p:cNvSpPr>
          <p:nvPr/>
        </p:nvSpPr>
        <p:spPr bwMode="auto">
          <a:xfrm>
            <a:off x="5503863" y="2111375"/>
            <a:ext cx="685800" cy="4763"/>
          </a:xfrm>
          <a:prstGeom prst="line">
            <a:avLst/>
          </a:prstGeom>
          <a:noFill/>
          <a:ln w="12700">
            <a:solidFill>
              <a:schemeClr val="tx1"/>
            </a:solidFill>
            <a:prstDash val="dash"/>
            <a:round/>
          </a:ln>
        </p:spPr>
        <p:txBody>
          <a:bodyPr/>
          <a:lstStyle/>
          <a:p>
            <a:endParaRPr lang="en-US"/>
          </a:p>
        </p:txBody>
      </p:sp>
      <p:sp>
        <p:nvSpPr>
          <p:cNvPr id="412737" name="Line 1089"/>
          <p:cNvSpPr>
            <a:spLocks noChangeShapeType="1"/>
          </p:cNvSpPr>
          <p:nvPr/>
        </p:nvSpPr>
        <p:spPr bwMode="auto">
          <a:xfrm>
            <a:off x="7159625" y="2344738"/>
            <a:ext cx="0" cy="517525"/>
          </a:xfrm>
          <a:prstGeom prst="line">
            <a:avLst/>
          </a:prstGeom>
          <a:noFill/>
          <a:ln w="12700">
            <a:solidFill>
              <a:schemeClr val="tx1"/>
            </a:solidFill>
            <a:round/>
          </a:ln>
        </p:spPr>
        <p:txBody>
          <a:bodyPr/>
          <a:lstStyle/>
          <a:p>
            <a:endParaRPr lang="en-US"/>
          </a:p>
        </p:txBody>
      </p:sp>
      <p:sp>
        <p:nvSpPr>
          <p:cNvPr id="412738" name="Freeform 1090"/>
          <p:cNvSpPr/>
          <p:nvPr/>
        </p:nvSpPr>
        <p:spPr bwMode="auto">
          <a:xfrm>
            <a:off x="7070725" y="2867025"/>
            <a:ext cx="177800" cy="242888"/>
          </a:xfrm>
          <a:custGeom>
            <a:avLst/>
            <a:gdLst/>
            <a:ahLst/>
            <a:cxnLst>
              <a:cxn ang="0">
                <a:pos x="56" y="153"/>
              </a:cxn>
              <a:cxn ang="0">
                <a:pos x="112" y="0"/>
              </a:cxn>
              <a:cxn ang="0">
                <a:pos x="0" y="0"/>
              </a:cxn>
              <a:cxn ang="0">
                <a:pos x="56" y="153"/>
              </a:cxn>
            </a:cxnLst>
            <a:rect l="0" t="0" r="r" b="b"/>
            <a:pathLst>
              <a:path w="112" h="153">
                <a:moveTo>
                  <a:pt x="56" y="153"/>
                </a:moveTo>
                <a:lnTo>
                  <a:pt x="112" y="0"/>
                </a:lnTo>
                <a:lnTo>
                  <a:pt x="0" y="0"/>
                </a:lnTo>
                <a:lnTo>
                  <a:pt x="56" y="153"/>
                </a:lnTo>
                <a:close/>
              </a:path>
            </a:pathLst>
          </a:custGeom>
          <a:noFill/>
          <a:ln w="12700">
            <a:solidFill>
              <a:schemeClr val="tx1"/>
            </a:solidFill>
            <a:prstDash val="solid"/>
            <a:round/>
          </a:ln>
        </p:spPr>
        <p:txBody>
          <a:bodyPr/>
          <a:lstStyle/>
          <a:p>
            <a:endParaRPr lang="en-US"/>
          </a:p>
        </p:txBody>
      </p:sp>
      <p:sp>
        <p:nvSpPr>
          <p:cNvPr id="412744" name="Line 1096"/>
          <p:cNvSpPr>
            <a:spLocks noChangeShapeType="1"/>
          </p:cNvSpPr>
          <p:nvPr/>
        </p:nvSpPr>
        <p:spPr bwMode="auto">
          <a:xfrm>
            <a:off x="5356225" y="3568700"/>
            <a:ext cx="1079500" cy="1588"/>
          </a:xfrm>
          <a:prstGeom prst="line">
            <a:avLst/>
          </a:prstGeom>
          <a:noFill/>
          <a:ln w="12700">
            <a:solidFill>
              <a:schemeClr val="tx1"/>
            </a:solidFill>
            <a:round/>
            <a:tailEnd type="arrow" w="lg" len="lg"/>
          </a:ln>
        </p:spPr>
        <p:txBody>
          <a:bodyPr/>
          <a:lstStyle/>
          <a:p>
            <a:endParaRPr lang="en-US"/>
          </a:p>
        </p:txBody>
      </p:sp>
      <p:sp>
        <p:nvSpPr>
          <p:cNvPr id="412747" name="AutoShape 1099"/>
          <p:cNvSpPr>
            <a:spLocks noChangeArrowheads="1"/>
          </p:cNvSpPr>
          <p:nvPr/>
        </p:nvSpPr>
        <p:spPr bwMode="auto">
          <a:xfrm>
            <a:off x="3746500" y="1181100"/>
            <a:ext cx="4533900" cy="1346200"/>
          </a:xfrm>
          <a:prstGeom prst="roundRect">
            <a:avLst>
              <a:gd name="adj" fmla="val 16667"/>
            </a:avLst>
          </a:prstGeom>
          <a:noFill/>
          <a:ln w="19050" algn="ctr">
            <a:solidFill>
              <a:srgbClr val="00CCFF"/>
            </a:solidFill>
            <a:prstDash val="dash"/>
            <a:round/>
          </a:ln>
          <a:effectLst/>
        </p:spPr>
        <p:txBody>
          <a:bodyPr wrap="none" lIns="107950" tIns="53975" rIns="107950" bIns="53975"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87" name="Rectangle 2115"/>
          <p:cNvSpPr>
            <a:spLocks noChangeArrowheads="1"/>
          </p:cNvSpPr>
          <p:nvPr/>
        </p:nvSpPr>
        <p:spPr bwMode="auto">
          <a:xfrm>
            <a:off x="5208588" y="5126038"/>
            <a:ext cx="1266825" cy="522287"/>
          </a:xfrm>
          <a:prstGeom prst="rect">
            <a:avLst/>
          </a:prstGeom>
          <a:solidFill>
            <a:srgbClr val="FFFFCC"/>
          </a:solidFill>
          <a:ln w="12700">
            <a:solidFill>
              <a:srgbClr val="990033"/>
            </a:solidFill>
            <a:miter lim="800000"/>
          </a:ln>
        </p:spPr>
        <p:txBody>
          <a:bodyPr/>
          <a:lstStyle/>
          <a:p>
            <a:endParaRPr lang="en-US"/>
          </a:p>
        </p:txBody>
      </p:sp>
      <p:sp>
        <p:nvSpPr>
          <p:cNvPr id="414722" name="Rectangle 2050"/>
          <p:cNvSpPr>
            <a:spLocks noGrp="1" noChangeArrowheads="1"/>
          </p:cNvSpPr>
          <p:nvPr>
            <p:ph type="title"/>
          </p:nvPr>
        </p:nvSpPr>
        <p:spPr/>
        <p:txBody>
          <a:bodyPr>
            <a:normAutofit fontScale="90000"/>
          </a:bodyPr>
          <a:lstStyle/>
          <a:p>
            <a:r>
              <a:rPr lang="en-US" altLang="zh-CN">
                <a:ea typeface="宋体" panose="02010600030101010101" pitchFamily="2" charset="-122"/>
              </a:rPr>
              <a:t>Detailing the Command Pattern (continued)</a:t>
            </a:r>
            <a:endParaRPr lang="en-US" altLang="zh-CN">
              <a:ea typeface="宋体" panose="02010600030101010101" pitchFamily="2" charset="-122"/>
            </a:endParaRPr>
          </a:p>
        </p:txBody>
      </p:sp>
      <p:sp>
        <p:nvSpPr>
          <p:cNvPr id="414730" name="Text Box 2058"/>
          <p:cNvSpPr txBox="1">
            <a:spLocks noChangeArrowheads="1"/>
          </p:cNvSpPr>
          <p:nvPr/>
        </p:nvSpPr>
        <p:spPr bwMode="auto">
          <a:xfrm>
            <a:off x="5272088" y="1616075"/>
            <a:ext cx="1544637" cy="412750"/>
          </a:xfrm>
          <a:prstGeom prst="rect">
            <a:avLst/>
          </a:prstGeom>
          <a:noFill/>
          <a:ln w="9525">
            <a:noFill/>
            <a:miter lim="800000"/>
          </a:ln>
          <a:effectLst/>
        </p:spPr>
        <p:txBody>
          <a:bodyPr wrap="none" lIns="107950" tIns="53975" rIns="107950" bIns="53975">
            <a:spAutoFit/>
          </a:bodyPr>
          <a:lstStyle/>
          <a:p>
            <a:pPr eaLnBrk="0" fontAlgn="base" hangingPunct="0">
              <a:lnSpc>
                <a:spcPct val="100000"/>
              </a:lnSpc>
              <a:spcBef>
                <a:spcPct val="0"/>
              </a:spcBef>
              <a:buClrTx/>
              <a:buFontTx/>
              <a:buNone/>
            </a:pPr>
            <a:r>
              <a:rPr lang="en-US" altLang="zh-CN" sz="2000" i="1">
                <a:solidFill>
                  <a:srgbClr val="00CCFF"/>
                </a:solidFill>
                <a:ea typeface="宋体" panose="02010600030101010101" pitchFamily="2" charset="-122"/>
              </a:rPr>
              <a:t>Initialization</a:t>
            </a:r>
            <a:endParaRPr lang="en-US" altLang="zh-CN" sz="2000" i="1">
              <a:solidFill>
                <a:srgbClr val="00CCFF"/>
              </a:solidFill>
              <a:ea typeface="宋体" panose="02010600030101010101" pitchFamily="2" charset="-122"/>
            </a:endParaRPr>
          </a:p>
        </p:txBody>
      </p:sp>
      <p:sp>
        <p:nvSpPr>
          <p:cNvPr id="414731" name="Text Box 2059"/>
          <p:cNvSpPr txBox="1">
            <a:spLocks noChangeArrowheads="1"/>
          </p:cNvSpPr>
          <p:nvPr/>
        </p:nvSpPr>
        <p:spPr bwMode="auto">
          <a:xfrm>
            <a:off x="762000" y="4800600"/>
            <a:ext cx="2514600" cy="717550"/>
          </a:xfrm>
          <a:prstGeom prst="rect">
            <a:avLst/>
          </a:prstGeom>
          <a:noFill/>
          <a:ln w="9525">
            <a:noFill/>
            <a:miter lim="800000"/>
          </a:ln>
          <a:effectLst/>
        </p:spPr>
        <p:txBody>
          <a:bodyPr lIns="107950" tIns="53975" rIns="107950" bIns="53975">
            <a:spAutoFit/>
          </a:bodyPr>
          <a:lstStyle/>
          <a:p>
            <a:pPr algn="r" eaLnBrk="0" fontAlgn="base" hangingPunct="0">
              <a:lnSpc>
                <a:spcPct val="100000"/>
              </a:lnSpc>
              <a:spcBef>
                <a:spcPct val="0"/>
              </a:spcBef>
              <a:buClrTx/>
              <a:buFontTx/>
              <a:buNone/>
            </a:pPr>
            <a:r>
              <a:rPr lang="en-US" altLang="zh-CN" sz="2000" i="1" dirty="0">
                <a:solidFill>
                  <a:srgbClr val="00CCFF"/>
                </a:solidFill>
                <a:ea typeface="宋体" panose="02010600030101010101" pitchFamily="2" charset="-122"/>
              </a:rPr>
              <a:t>The user selects the </a:t>
            </a:r>
            <a:r>
              <a:rPr lang="en-US" altLang="zh-CN" sz="2000" dirty="0">
                <a:solidFill>
                  <a:srgbClr val="00CCFF"/>
                </a:solidFill>
                <a:ea typeface="宋体" panose="02010600030101010101" pitchFamily="2" charset="-122"/>
              </a:rPr>
              <a:t>Open…</a:t>
            </a:r>
            <a:r>
              <a:rPr lang="en-US" altLang="zh-CN" sz="2000" i="1" dirty="0">
                <a:solidFill>
                  <a:srgbClr val="00CCFF"/>
                </a:solidFill>
                <a:ea typeface="宋体" panose="02010600030101010101" pitchFamily="2" charset="-122"/>
              </a:rPr>
              <a:t> menu item</a:t>
            </a:r>
            <a:endParaRPr lang="en-US" altLang="zh-CN" sz="2000" i="1" dirty="0">
              <a:solidFill>
                <a:srgbClr val="00CCFF"/>
              </a:solidFill>
              <a:ea typeface="宋体" panose="02010600030101010101" pitchFamily="2" charset="-122"/>
            </a:endParaRPr>
          </a:p>
        </p:txBody>
      </p:sp>
      <p:grpSp>
        <p:nvGrpSpPr>
          <p:cNvPr id="2" name="Group 2117"/>
          <p:cNvGrpSpPr/>
          <p:nvPr/>
        </p:nvGrpSpPr>
        <p:grpSpPr bwMode="auto">
          <a:xfrm>
            <a:off x="533400" y="1722438"/>
            <a:ext cx="781050" cy="522287"/>
            <a:chOff x="336" y="1085"/>
            <a:chExt cx="492" cy="329"/>
          </a:xfrm>
        </p:grpSpPr>
        <p:sp>
          <p:nvSpPr>
            <p:cNvPr id="414732" name="Rectangle 2060"/>
            <p:cNvSpPr>
              <a:spLocks noChangeArrowheads="1"/>
            </p:cNvSpPr>
            <p:nvPr/>
          </p:nvSpPr>
          <p:spPr bwMode="auto">
            <a:xfrm>
              <a:off x="336" y="1085"/>
              <a:ext cx="492" cy="329"/>
            </a:xfrm>
            <a:prstGeom prst="rect">
              <a:avLst/>
            </a:prstGeom>
            <a:solidFill>
              <a:srgbClr val="FFFFCC"/>
            </a:solidFill>
            <a:ln w="12700">
              <a:solidFill>
                <a:srgbClr val="990033"/>
              </a:solidFill>
              <a:miter lim="800000"/>
            </a:ln>
          </p:spPr>
          <p:txBody>
            <a:bodyPr/>
            <a:lstStyle/>
            <a:p>
              <a:endParaRPr lang="en-US"/>
            </a:p>
          </p:txBody>
        </p:sp>
        <p:sp>
          <p:nvSpPr>
            <p:cNvPr id="414733" name="Rectangle 2061"/>
            <p:cNvSpPr>
              <a:spLocks noChangeArrowheads="1"/>
            </p:cNvSpPr>
            <p:nvPr/>
          </p:nvSpPr>
          <p:spPr bwMode="auto">
            <a:xfrm>
              <a:off x="410" y="1118"/>
              <a:ext cx="361" cy="1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panose="02010600030101010101" pitchFamily="2" charset="-122"/>
                </a:rPr>
                <a:t>myapp</a:t>
              </a:r>
              <a:endParaRPr lang="en-US" altLang="zh-CN" sz="1000">
                <a:solidFill>
                  <a:schemeClr val="tx1"/>
                </a:solidFill>
                <a:ea typeface="宋体" panose="02010600030101010101" pitchFamily="2" charset="-122"/>
              </a:endParaRPr>
            </a:p>
          </p:txBody>
        </p:sp>
      </p:grpSp>
      <p:grpSp>
        <p:nvGrpSpPr>
          <p:cNvPr id="3" name="Group 2119"/>
          <p:cNvGrpSpPr/>
          <p:nvPr/>
        </p:nvGrpSpPr>
        <p:grpSpPr bwMode="auto">
          <a:xfrm>
            <a:off x="3498850" y="1722438"/>
            <a:ext cx="1714500" cy="522287"/>
            <a:chOff x="2000" y="1085"/>
            <a:chExt cx="1080" cy="329"/>
          </a:xfrm>
        </p:grpSpPr>
        <p:sp>
          <p:nvSpPr>
            <p:cNvPr id="414736" name="Rectangle 2064"/>
            <p:cNvSpPr>
              <a:spLocks noChangeArrowheads="1"/>
            </p:cNvSpPr>
            <p:nvPr/>
          </p:nvSpPr>
          <p:spPr bwMode="auto">
            <a:xfrm>
              <a:off x="2000" y="1085"/>
              <a:ext cx="1080" cy="329"/>
            </a:xfrm>
            <a:prstGeom prst="rect">
              <a:avLst/>
            </a:prstGeom>
            <a:solidFill>
              <a:srgbClr val="FFFFCC"/>
            </a:solidFill>
            <a:ln w="12700">
              <a:solidFill>
                <a:srgbClr val="990033"/>
              </a:solidFill>
              <a:miter lim="800000"/>
            </a:ln>
          </p:spPr>
          <p:txBody>
            <a:bodyPr/>
            <a:lstStyle/>
            <a:p>
              <a:endParaRPr lang="en-US"/>
            </a:p>
          </p:txBody>
        </p:sp>
        <p:sp>
          <p:nvSpPr>
            <p:cNvPr id="414737" name="Rectangle 2065"/>
            <p:cNvSpPr>
              <a:spLocks noChangeArrowheads="1"/>
            </p:cNvSpPr>
            <p:nvPr/>
          </p:nvSpPr>
          <p:spPr bwMode="auto">
            <a:xfrm>
              <a:off x="2354" y="1118"/>
              <a:ext cx="393" cy="1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panose="02010600030101010101" pitchFamily="2" charset="-122"/>
                </a:rPr>
                <a:t>ocmd : </a:t>
              </a:r>
              <a:endParaRPr lang="en-US" altLang="zh-CN" sz="1000">
                <a:solidFill>
                  <a:schemeClr val="tx1"/>
                </a:solidFill>
                <a:ea typeface="宋体" panose="02010600030101010101" pitchFamily="2" charset="-122"/>
              </a:endParaRPr>
            </a:p>
          </p:txBody>
        </p:sp>
        <p:sp>
          <p:nvSpPr>
            <p:cNvPr id="414738" name="Rectangle 2066"/>
            <p:cNvSpPr>
              <a:spLocks noChangeArrowheads="1"/>
            </p:cNvSpPr>
            <p:nvPr/>
          </p:nvSpPr>
          <p:spPr bwMode="auto">
            <a:xfrm>
              <a:off x="2131" y="1251"/>
              <a:ext cx="849" cy="1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panose="02010600030101010101" pitchFamily="2" charset="-122"/>
                </a:rPr>
                <a:t>OpenCommand</a:t>
              </a:r>
              <a:endParaRPr lang="en-US" altLang="zh-CN" sz="1000">
                <a:solidFill>
                  <a:schemeClr val="tx1"/>
                </a:solidFill>
                <a:ea typeface="宋体" panose="02010600030101010101" pitchFamily="2" charset="-122"/>
              </a:endParaRPr>
            </a:p>
          </p:txBody>
        </p:sp>
      </p:grpSp>
      <p:sp>
        <p:nvSpPr>
          <p:cNvPr id="414742" name="Line 2070"/>
          <p:cNvSpPr>
            <a:spLocks noChangeShapeType="1"/>
          </p:cNvSpPr>
          <p:nvPr/>
        </p:nvSpPr>
        <p:spPr bwMode="auto">
          <a:xfrm flipH="1">
            <a:off x="923925" y="2257425"/>
            <a:ext cx="3175" cy="1035050"/>
          </a:xfrm>
          <a:prstGeom prst="line">
            <a:avLst/>
          </a:prstGeom>
          <a:noFill/>
          <a:ln w="12700">
            <a:solidFill>
              <a:schemeClr val="tx1"/>
            </a:solidFill>
            <a:round/>
          </a:ln>
        </p:spPr>
        <p:txBody>
          <a:bodyPr/>
          <a:lstStyle/>
          <a:p>
            <a:endParaRPr lang="en-US"/>
          </a:p>
        </p:txBody>
      </p:sp>
      <p:grpSp>
        <p:nvGrpSpPr>
          <p:cNvPr id="4" name="Group 2120"/>
          <p:cNvGrpSpPr/>
          <p:nvPr/>
        </p:nvGrpSpPr>
        <p:grpSpPr bwMode="auto">
          <a:xfrm>
            <a:off x="3498850" y="3278188"/>
            <a:ext cx="1457325" cy="522287"/>
            <a:chOff x="2081" y="1975"/>
            <a:chExt cx="918" cy="329"/>
          </a:xfrm>
        </p:grpSpPr>
        <p:sp>
          <p:nvSpPr>
            <p:cNvPr id="414739" name="Rectangle 2067"/>
            <p:cNvSpPr>
              <a:spLocks noChangeArrowheads="1"/>
            </p:cNvSpPr>
            <p:nvPr/>
          </p:nvSpPr>
          <p:spPr bwMode="auto">
            <a:xfrm>
              <a:off x="2081" y="1975"/>
              <a:ext cx="918" cy="329"/>
            </a:xfrm>
            <a:prstGeom prst="rect">
              <a:avLst/>
            </a:prstGeom>
            <a:solidFill>
              <a:srgbClr val="FFFFCC"/>
            </a:solidFill>
            <a:ln w="12700">
              <a:solidFill>
                <a:srgbClr val="990033"/>
              </a:solidFill>
              <a:miter lim="800000"/>
            </a:ln>
          </p:spPr>
          <p:txBody>
            <a:bodyPr/>
            <a:lstStyle/>
            <a:p>
              <a:endParaRPr lang="en-US"/>
            </a:p>
          </p:txBody>
        </p:sp>
        <p:sp>
          <p:nvSpPr>
            <p:cNvPr id="414740" name="Rectangle 2068"/>
            <p:cNvSpPr>
              <a:spLocks noChangeArrowheads="1"/>
            </p:cNvSpPr>
            <p:nvPr/>
          </p:nvSpPr>
          <p:spPr bwMode="auto">
            <a:xfrm>
              <a:off x="2242" y="2008"/>
              <a:ext cx="640" cy="1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panose="02010600030101010101" pitchFamily="2" charset="-122"/>
                </a:rPr>
                <a:t>aNewItem : </a:t>
              </a:r>
              <a:endParaRPr lang="en-US" altLang="zh-CN" sz="1000">
                <a:solidFill>
                  <a:schemeClr val="tx1"/>
                </a:solidFill>
                <a:ea typeface="宋体" panose="02010600030101010101" pitchFamily="2" charset="-122"/>
              </a:endParaRPr>
            </a:p>
          </p:txBody>
        </p:sp>
        <p:sp>
          <p:nvSpPr>
            <p:cNvPr id="414741" name="Rectangle 2069"/>
            <p:cNvSpPr>
              <a:spLocks noChangeArrowheads="1"/>
            </p:cNvSpPr>
            <p:nvPr/>
          </p:nvSpPr>
          <p:spPr bwMode="auto">
            <a:xfrm>
              <a:off x="2294" y="2141"/>
              <a:ext cx="534" cy="1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panose="02010600030101010101" pitchFamily="2" charset="-122"/>
                </a:rPr>
                <a:t>MenuItem</a:t>
              </a:r>
              <a:endParaRPr lang="en-US" altLang="zh-CN" sz="1000">
                <a:solidFill>
                  <a:schemeClr val="tx1"/>
                </a:solidFill>
                <a:ea typeface="宋体" panose="02010600030101010101" pitchFamily="2" charset="-122"/>
              </a:endParaRPr>
            </a:p>
          </p:txBody>
        </p:sp>
      </p:grpSp>
      <p:sp>
        <p:nvSpPr>
          <p:cNvPr id="414743" name="Line 2071"/>
          <p:cNvSpPr>
            <a:spLocks noChangeShapeType="1"/>
          </p:cNvSpPr>
          <p:nvPr/>
        </p:nvSpPr>
        <p:spPr bwMode="auto">
          <a:xfrm>
            <a:off x="1049338" y="2471738"/>
            <a:ext cx="4762" cy="420687"/>
          </a:xfrm>
          <a:prstGeom prst="line">
            <a:avLst/>
          </a:prstGeom>
          <a:noFill/>
          <a:ln w="12700">
            <a:solidFill>
              <a:schemeClr val="tx1"/>
            </a:solidFill>
            <a:round/>
          </a:ln>
        </p:spPr>
        <p:txBody>
          <a:bodyPr/>
          <a:lstStyle/>
          <a:p>
            <a:endParaRPr lang="en-US"/>
          </a:p>
        </p:txBody>
      </p:sp>
      <p:grpSp>
        <p:nvGrpSpPr>
          <p:cNvPr id="5" name="Group 2118"/>
          <p:cNvGrpSpPr/>
          <p:nvPr/>
        </p:nvGrpSpPr>
        <p:grpSpPr bwMode="auto">
          <a:xfrm rot="1116853">
            <a:off x="981075" y="2752725"/>
            <a:ext cx="104775" cy="146050"/>
            <a:chOff x="828" y="1652"/>
            <a:chExt cx="66" cy="92"/>
          </a:xfrm>
        </p:grpSpPr>
        <p:sp>
          <p:nvSpPr>
            <p:cNvPr id="414744" name="Line 2072"/>
            <p:cNvSpPr>
              <a:spLocks noChangeShapeType="1"/>
            </p:cNvSpPr>
            <p:nvPr/>
          </p:nvSpPr>
          <p:spPr bwMode="auto">
            <a:xfrm flipV="1">
              <a:off x="892" y="1652"/>
              <a:ext cx="2" cy="92"/>
            </a:xfrm>
            <a:prstGeom prst="line">
              <a:avLst/>
            </a:prstGeom>
            <a:noFill/>
            <a:ln w="12700">
              <a:solidFill>
                <a:schemeClr val="tx1"/>
              </a:solidFill>
              <a:round/>
            </a:ln>
          </p:spPr>
          <p:txBody>
            <a:bodyPr/>
            <a:lstStyle/>
            <a:p>
              <a:endParaRPr lang="en-US"/>
            </a:p>
          </p:txBody>
        </p:sp>
        <p:sp>
          <p:nvSpPr>
            <p:cNvPr id="414745" name="Line 2073"/>
            <p:cNvSpPr>
              <a:spLocks noChangeShapeType="1"/>
            </p:cNvSpPr>
            <p:nvPr/>
          </p:nvSpPr>
          <p:spPr bwMode="auto">
            <a:xfrm flipH="1" flipV="1">
              <a:off x="828" y="1676"/>
              <a:ext cx="64" cy="68"/>
            </a:xfrm>
            <a:prstGeom prst="line">
              <a:avLst/>
            </a:prstGeom>
            <a:noFill/>
            <a:ln w="12700">
              <a:solidFill>
                <a:schemeClr val="tx1"/>
              </a:solidFill>
              <a:round/>
            </a:ln>
          </p:spPr>
          <p:txBody>
            <a:bodyPr/>
            <a:lstStyle/>
            <a:p>
              <a:endParaRPr lang="en-US"/>
            </a:p>
          </p:txBody>
        </p:sp>
      </p:grpSp>
      <p:sp>
        <p:nvSpPr>
          <p:cNvPr id="414746" name="Rectangle 2074"/>
          <p:cNvSpPr>
            <a:spLocks noChangeArrowheads="1"/>
          </p:cNvSpPr>
          <p:nvPr/>
        </p:nvSpPr>
        <p:spPr bwMode="auto">
          <a:xfrm>
            <a:off x="1173163" y="2482850"/>
            <a:ext cx="2327275" cy="228600"/>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dirty="0">
                <a:solidFill>
                  <a:schemeClr val="tx1"/>
                </a:solidFill>
                <a:ea typeface="宋体" panose="02010600030101010101" pitchFamily="2" charset="-122"/>
              </a:rPr>
              <a:t>2. </a:t>
            </a:r>
            <a:r>
              <a:rPr lang="en-US" altLang="zh-CN" sz="1500" dirty="0" err="1">
                <a:solidFill>
                  <a:schemeClr val="tx1"/>
                </a:solidFill>
                <a:ea typeface="宋体" panose="02010600030101010101" pitchFamily="2" charset="-122"/>
              </a:rPr>
              <a:t>AddItem</a:t>
            </a:r>
            <a:r>
              <a:rPr lang="en-US" altLang="zh-CN" sz="1500" dirty="0">
                <a:solidFill>
                  <a:schemeClr val="tx1"/>
                </a:solidFill>
                <a:ea typeface="宋体" panose="02010600030101010101" pitchFamily="2" charset="-122"/>
              </a:rPr>
              <a:t>("Open...",</a:t>
            </a:r>
            <a:r>
              <a:rPr lang="en-US" altLang="zh-CN" sz="1500" dirty="0" err="1">
                <a:solidFill>
                  <a:schemeClr val="tx1"/>
                </a:solidFill>
                <a:ea typeface="宋体" panose="02010600030101010101" pitchFamily="2" charset="-122"/>
              </a:rPr>
              <a:t>ocmd</a:t>
            </a:r>
            <a:r>
              <a:rPr lang="en-US" altLang="zh-CN" sz="1500" dirty="0">
                <a:solidFill>
                  <a:schemeClr val="tx1"/>
                </a:solidFill>
                <a:ea typeface="宋体" panose="02010600030101010101" pitchFamily="2" charset="-122"/>
              </a:rPr>
              <a:t>)</a:t>
            </a:r>
            <a:endParaRPr lang="en-US" altLang="zh-CN" sz="1000" dirty="0">
              <a:solidFill>
                <a:schemeClr val="tx1"/>
              </a:solidFill>
              <a:ea typeface="宋体" panose="02010600030101010101" pitchFamily="2" charset="-122"/>
            </a:endParaRPr>
          </a:p>
        </p:txBody>
      </p:sp>
      <p:sp>
        <p:nvSpPr>
          <p:cNvPr id="414747" name="Line 2075"/>
          <p:cNvSpPr>
            <a:spLocks noChangeShapeType="1"/>
          </p:cNvSpPr>
          <p:nvPr/>
        </p:nvSpPr>
        <p:spPr bwMode="auto">
          <a:xfrm>
            <a:off x="1325563" y="1989138"/>
            <a:ext cx="2189162" cy="1587"/>
          </a:xfrm>
          <a:prstGeom prst="line">
            <a:avLst/>
          </a:prstGeom>
          <a:noFill/>
          <a:ln w="12700">
            <a:solidFill>
              <a:schemeClr val="tx1"/>
            </a:solidFill>
            <a:round/>
          </a:ln>
        </p:spPr>
        <p:txBody>
          <a:bodyPr/>
          <a:lstStyle/>
          <a:p>
            <a:endParaRPr lang="en-US"/>
          </a:p>
        </p:txBody>
      </p:sp>
      <p:sp>
        <p:nvSpPr>
          <p:cNvPr id="414748" name="Line 2076"/>
          <p:cNvSpPr>
            <a:spLocks noChangeShapeType="1"/>
          </p:cNvSpPr>
          <p:nvPr/>
        </p:nvSpPr>
        <p:spPr bwMode="auto">
          <a:xfrm>
            <a:off x="1943100" y="1838325"/>
            <a:ext cx="452438" cy="1588"/>
          </a:xfrm>
          <a:prstGeom prst="line">
            <a:avLst/>
          </a:prstGeom>
          <a:noFill/>
          <a:ln w="12700">
            <a:solidFill>
              <a:schemeClr val="tx1"/>
            </a:solidFill>
            <a:round/>
          </a:ln>
        </p:spPr>
        <p:txBody>
          <a:bodyPr/>
          <a:lstStyle/>
          <a:p>
            <a:endParaRPr lang="en-US"/>
          </a:p>
        </p:txBody>
      </p:sp>
      <p:sp>
        <p:nvSpPr>
          <p:cNvPr id="414749" name="Line 2077"/>
          <p:cNvSpPr>
            <a:spLocks noChangeShapeType="1"/>
          </p:cNvSpPr>
          <p:nvPr/>
        </p:nvSpPr>
        <p:spPr bwMode="auto">
          <a:xfrm flipH="1">
            <a:off x="2259013" y="1838325"/>
            <a:ext cx="136525" cy="57150"/>
          </a:xfrm>
          <a:prstGeom prst="line">
            <a:avLst/>
          </a:prstGeom>
          <a:noFill/>
          <a:ln w="12700">
            <a:solidFill>
              <a:schemeClr val="tx1"/>
            </a:solidFill>
            <a:round/>
          </a:ln>
        </p:spPr>
        <p:txBody>
          <a:bodyPr/>
          <a:lstStyle/>
          <a:p>
            <a:endParaRPr lang="en-US"/>
          </a:p>
        </p:txBody>
      </p:sp>
      <p:sp>
        <p:nvSpPr>
          <p:cNvPr id="414750" name="Line 2078"/>
          <p:cNvSpPr>
            <a:spLocks noChangeShapeType="1"/>
          </p:cNvSpPr>
          <p:nvPr/>
        </p:nvSpPr>
        <p:spPr bwMode="auto">
          <a:xfrm flipH="1" flipV="1">
            <a:off x="2259013" y="1782763"/>
            <a:ext cx="136525" cy="55562"/>
          </a:xfrm>
          <a:prstGeom prst="line">
            <a:avLst/>
          </a:prstGeom>
          <a:noFill/>
          <a:ln w="12700">
            <a:solidFill>
              <a:schemeClr val="tx1"/>
            </a:solidFill>
            <a:round/>
          </a:ln>
        </p:spPr>
        <p:txBody>
          <a:bodyPr/>
          <a:lstStyle/>
          <a:p>
            <a:endParaRPr lang="en-US"/>
          </a:p>
        </p:txBody>
      </p:sp>
      <p:sp>
        <p:nvSpPr>
          <p:cNvPr id="414751" name="Rectangle 2079"/>
          <p:cNvSpPr>
            <a:spLocks noChangeArrowheads="1"/>
          </p:cNvSpPr>
          <p:nvPr/>
        </p:nvSpPr>
        <p:spPr bwMode="auto">
          <a:xfrm>
            <a:off x="1484313" y="1501775"/>
            <a:ext cx="1630254"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chemeClr val="tx1"/>
                </a:solidFill>
                <a:ea typeface="宋体" panose="02010600030101010101" pitchFamily="2" charset="-122"/>
              </a:rPr>
              <a:t>1. </a:t>
            </a:r>
            <a:r>
              <a:rPr lang="en-US" altLang="zh-CN" sz="1400" dirty="0" err="1">
                <a:solidFill>
                  <a:schemeClr val="tx1"/>
                </a:solidFill>
                <a:ea typeface="宋体" panose="02010600030101010101" pitchFamily="2" charset="-122"/>
              </a:rPr>
              <a:t>OpenCommand</a:t>
            </a:r>
            <a:r>
              <a:rPr lang="en-US" altLang="zh-CN" sz="1400" dirty="0">
                <a:solidFill>
                  <a:schemeClr val="tx1"/>
                </a:solidFill>
                <a:ea typeface="宋体" panose="02010600030101010101" pitchFamily="2" charset="-122"/>
              </a:rPr>
              <a:t>( )</a:t>
            </a:r>
            <a:endParaRPr lang="en-US" altLang="zh-CN" sz="1400" dirty="0">
              <a:solidFill>
                <a:schemeClr val="tx1"/>
              </a:solidFill>
              <a:ea typeface="宋体" panose="02010600030101010101" pitchFamily="2" charset="-122"/>
            </a:endParaRPr>
          </a:p>
        </p:txBody>
      </p:sp>
      <p:sp>
        <p:nvSpPr>
          <p:cNvPr id="414752" name="Line 2080"/>
          <p:cNvSpPr>
            <a:spLocks noChangeShapeType="1"/>
          </p:cNvSpPr>
          <p:nvPr/>
        </p:nvSpPr>
        <p:spPr bwMode="auto">
          <a:xfrm>
            <a:off x="1319213" y="3544888"/>
            <a:ext cx="2179637" cy="1587"/>
          </a:xfrm>
          <a:prstGeom prst="line">
            <a:avLst/>
          </a:prstGeom>
          <a:noFill/>
          <a:ln w="12700">
            <a:solidFill>
              <a:schemeClr val="tx1"/>
            </a:solidFill>
            <a:round/>
          </a:ln>
        </p:spPr>
        <p:txBody>
          <a:bodyPr/>
          <a:lstStyle/>
          <a:p>
            <a:endParaRPr lang="en-US"/>
          </a:p>
        </p:txBody>
      </p:sp>
      <p:sp>
        <p:nvSpPr>
          <p:cNvPr id="414753" name="Line 2081"/>
          <p:cNvSpPr>
            <a:spLocks noChangeShapeType="1"/>
          </p:cNvSpPr>
          <p:nvPr/>
        </p:nvSpPr>
        <p:spPr bwMode="auto">
          <a:xfrm>
            <a:off x="2206625" y="3390900"/>
            <a:ext cx="452438" cy="1588"/>
          </a:xfrm>
          <a:prstGeom prst="line">
            <a:avLst/>
          </a:prstGeom>
          <a:noFill/>
          <a:ln w="12700">
            <a:solidFill>
              <a:schemeClr val="tx1"/>
            </a:solidFill>
            <a:round/>
          </a:ln>
        </p:spPr>
        <p:txBody>
          <a:bodyPr/>
          <a:lstStyle/>
          <a:p>
            <a:endParaRPr lang="en-US"/>
          </a:p>
        </p:txBody>
      </p:sp>
      <p:sp>
        <p:nvSpPr>
          <p:cNvPr id="414754" name="Line 2082"/>
          <p:cNvSpPr>
            <a:spLocks noChangeShapeType="1"/>
          </p:cNvSpPr>
          <p:nvPr/>
        </p:nvSpPr>
        <p:spPr bwMode="auto">
          <a:xfrm flipH="1">
            <a:off x="2522538" y="3390900"/>
            <a:ext cx="136525" cy="55563"/>
          </a:xfrm>
          <a:prstGeom prst="line">
            <a:avLst/>
          </a:prstGeom>
          <a:noFill/>
          <a:ln w="12700">
            <a:solidFill>
              <a:schemeClr val="tx1"/>
            </a:solidFill>
            <a:round/>
          </a:ln>
        </p:spPr>
        <p:txBody>
          <a:bodyPr/>
          <a:lstStyle/>
          <a:p>
            <a:endParaRPr lang="en-US"/>
          </a:p>
        </p:txBody>
      </p:sp>
      <p:sp>
        <p:nvSpPr>
          <p:cNvPr id="414755" name="Line 2083"/>
          <p:cNvSpPr>
            <a:spLocks noChangeShapeType="1"/>
          </p:cNvSpPr>
          <p:nvPr/>
        </p:nvSpPr>
        <p:spPr bwMode="auto">
          <a:xfrm flipH="1" flipV="1">
            <a:off x="2522538" y="3333750"/>
            <a:ext cx="136525" cy="57150"/>
          </a:xfrm>
          <a:prstGeom prst="line">
            <a:avLst/>
          </a:prstGeom>
          <a:noFill/>
          <a:ln w="12700">
            <a:solidFill>
              <a:schemeClr val="tx1"/>
            </a:solidFill>
            <a:round/>
          </a:ln>
        </p:spPr>
        <p:txBody>
          <a:bodyPr/>
          <a:lstStyle/>
          <a:p>
            <a:endParaRPr lang="en-US"/>
          </a:p>
        </p:txBody>
      </p:sp>
      <p:sp>
        <p:nvSpPr>
          <p:cNvPr id="414756" name="Rectangle 2084"/>
          <p:cNvSpPr>
            <a:spLocks noChangeArrowheads="1"/>
          </p:cNvSpPr>
          <p:nvPr/>
        </p:nvSpPr>
        <p:spPr bwMode="auto">
          <a:xfrm>
            <a:off x="1484313" y="3043238"/>
            <a:ext cx="2517775" cy="228600"/>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dirty="0">
                <a:solidFill>
                  <a:schemeClr val="tx1"/>
                </a:solidFill>
                <a:ea typeface="宋体" panose="02010600030101010101" pitchFamily="2" charset="-122"/>
              </a:rPr>
              <a:t>3. </a:t>
            </a:r>
            <a:r>
              <a:rPr lang="en-US" altLang="zh-CN" sz="1500" dirty="0" err="1">
                <a:solidFill>
                  <a:schemeClr val="tx1"/>
                </a:solidFill>
                <a:ea typeface="宋体" panose="02010600030101010101" pitchFamily="2" charset="-122"/>
              </a:rPr>
              <a:t>MenuItem</a:t>
            </a:r>
            <a:r>
              <a:rPr lang="en-US" altLang="zh-CN" sz="1500" dirty="0">
                <a:solidFill>
                  <a:schemeClr val="tx1"/>
                </a:solidFill>
                <a:ea typeface="宋体" panose="02010600030101010101" pitchFamily="2" charset="-122"/>
              </a:rPr>
              <a:t>("Open...", </a:t>
            </a:r>
            <a:r>
              <a:rPr lang="en-US" altLang="zh-CN" sz="1500" dirty="0" err="1">
                <a:solidFill>
                  <a:schemeClr val="tx1"/>
                </a:solidFill>
                <a:ea typeface="宋体" panose="02010600030101010101" pitchFamily="2" charset="-122"/>
              </a:rPr>
              <a:t>ocmd</a:t>
            </a:r>
            <a:r>
              <a:rPr lang="en-US" altLang="zh-CN" sz="1500" dirty="0">
                <a:solidFill>
                  <a:schemeClr val="tx1"/>
                </a:solidFill>
                <a:ea typeface="宋体" panose="02010600030101010101" pitchFamily="2" charset="-122"/>
              </a:rPr>
              <a:t>)</a:t>
            </a:r>
            <a:endParaRPr lang="en-US" altLang="zh-CN" sz="1000" dirty="0">
              <a:solidFill>
                <a:schemeClr val="tx1"/>
              </a:solidFill>
              <a:ea typeface="宋体" panose="02010600030101010101" pitchFamily="2" charset="-122"/>
            </a:endParaRPr>
          </a:p>
        </p:txBody>
      </p:sp>
      <p:grpSp>
        <p:nvGrpSpPr>
          <p:cNvPr id="6" name="Group 2085"/>
          <p:cNvGrpSpPr/>
          <p:nvPr/>
        </p:nvGrpSpPr>
        <p:grpSpPr bwMode="auto">
          <a:xfrm>
            <a:off x="3735388" y="5021263"/>
            <a:ext cx="403225" cy="542925"/>
            <a:chOff x="2573" y="2967"/>
            <a:chExt cx="254" cy="342"/>
          </a:xfrm>
        </p:grpSpPr>
        <p:sp>
          <p:nvSpPr>
            <p:cNvPr id="414758" name="Oval 2086"/>
            <p:cNvSpPr>
              <a:spLocks noChangeArrowheads="1"/>
            </p:cNvSpPr>
            <p:nvPr/>
          </p:nvSpPr>
          <p:spPr bwMode="auto">
            <a:xfrm>
              <a:off x="2645" y="2967"/>
              <a:ext cx="115" cy="113"/>
            </a:xfrm>
            <a:prstGeom prst="ellipse">
              <a:avLst/>
            </a:prstGeom>
            <a:noFill/>
            <a:ln w="12700">
              <a:solidFill>
                <a:schemeClr val="tx1"/>
              </a:solidFill>
              <a:round/>
            </a:ln>
          </p:spPr>
          <p:txBody>
            <a:bodyPr/>
            <a:lstStyle/>
            <a:p>
              <a:endParaRPr lang="en-US"/>
            </a:p>
          </p:txBody>
        </p:sp>
        <p:sp>
          <p:nvSpPr>
            <p:cNvPr id="414759" name="Line 2087"/>
            <p:cNvSpPr>
              <a:spLocks noChangeShapeType="1"/>
            </p:cNvSpPr>
            <p:nvPr/>
          </p:nvSpPr>
          <p:spPr bwMode="auto">
            <a:xfrm>
              <a:off x="2700" y="3079"/>
              <a:ext cx="1" cy="106"/>
            </a:xfrm>
            <a:prstGeom prst="line">
              <a:avLst/>
            </a:prstGeom>
            <a:noFill/>
            <a:ln w="12700">
              <a:solidFill>
                <a:schemeClr val="tx1"/>
              </a:solidFill>
              <a:round/>
            </a:ln>
          </p:spPr>
          <p:txBody>
            <a:bodyPr/>
            <a:lstStyle/>
            <a:p>
              <a:endParaRPr lang="en-US"/>
            </a:p>
          </p:txBody>
        </p:sp>
        <p:sp>
          <p:nvSpPr>
            <p:cNvPr id="414760" name="Line 2088"/>
            <p:cNvSpPr>
              <a:spLocks noChangeShapeType="1"/>
            </p:cNvSpPr>
            <p:nvPr/>
          </p:nvSpPr>
          <p:spPr bwMode="auto">
            <a:xfrm>
              <a:off x="2609" y="3109"/>
              <a:ext cx="183" cy="1"/>
            </a:xfrm>
            <a:prstGeom prst="line">
              <a:avLst/>
            </a:prstGeom>
            <a:noFill/>
            <a:ln w="12700">
              <a:solidFill>
                <a:schemeClr val="tx1"/>
              </a:solidFill>
              <a:round/>
            </a:ln>
          </p:spPr>
          <p:txBody>
            <a:bodyPr/>
            <a:lstStyle/>
            <a:p>
              <a:endParaRPr lang="en-US"/>
            </a:p>
          </p:txBody>
        </p:sp>
        <p:sp>
          <p:nvSpPr>
            <p:cNvPr id="414761" name="Freeform 2089"/>
            <p:cNvSpPr/>
            <p:nvPr/>
          </p:nvSpPr>
          <p:spPr bwMode="auto">
            <a:xfrm>
              <a:off x="2573" y="3185"/>
              <a:ext cx="254" cy="124"/>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2700">
              <a:solidFill>
                <a:schemeClr val="tx1"/>
              </a:solidFill>
              <a:prstDash val="solid"/>
              <a:round/>
            </a:ln>
          </p:spPr>
          <p:txBody>
            <a:bodyPr/>
            <a:lstStyle/>
            <a:p>
              <a:endParaRPr lang="en-US"/>
            </a:p>
          </p:txBody>
        </p:sp>
      </p:grpSp>
      <p:sp>
        <p:nvSpPr>
          <p:cNvPr id="414762" name="Rectangle 2090"/>
          <p:cNvSpPr>
            <a:spLocks noChangeArrowheads="1"/>
          </p:cNvSpPr>
          <p:nvPr/>
        </p:nvSpPr>
        <p:spPr bwMode="auto">
          <a:xfrm>
            <a:off x="3694113" y="5564188"/>
            <a:ext cx="507896"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chemeClr val="tx1"/>
                </a:solidFill>
                <a:ea typeface="宋体" panose="02010600030101010101" pitchFamily="2" charset="-122"/>
              </a:rPr>
              <a:t>A user</a:t>
            </a:r>
            <a:endParaRPr lang="en-US" altLang="zh-CN" sz="1000" dirty="0">
              <a:solidFill>
                <a:schemeClr val="tx1"/>
              </a:solidFill>
              <a:ea typeface="宋体" panose="02010600030101010101" pitchFamily="2" charset="-122"/>
            </a:endParaRPr>
          </a:p>
        </p:txBody>
      </p:sp>
      <p:sp>
        <p:nvSpPr>
          <p:cNvPr id="414763" name="Line 2091"/>
          <p:cNvSpPr>
            <a:spLocks noChangeShapeType="1"/>
          </p:cNvSpPr>
          <p:nvPr/>
        </p:nvSpPr>
        <p:spPr bwMode="auto">
          <a:xfrm>
            <a:off x="3673475" y="5791200"/>
            <a:ext cx="527050" cy="1588"/>
          </a:xfrm>
          <a:prstGeom prst="line">
            <a:avLst/>
          </a:prstGeom>
          <a:noFill/>
          <a:ln w="12700">
            <a:solidFill>
              <a:schemeClr val="tx1"/>
            </a:solidFill>
            <a:round/>
          </a:ln>
        </p:spPr>
        <p:txBody>
          <a:bodyPr/>
          <a:lstStyle/>
          <a:p>
            <a:endParaRPr lang="en-US"/>
          </a:p>
        </p:txBody>
      </p:sp>
      <p:sp>
        <p:nvSpPr>
          <p:cNvPr id="414765" name="Rectangle 2093"/>
          <p:cNvSpPr>
            <a:spLocks noChangeArrowheads="1"/>
          </p:cNvSpPr>
          <p:nvPr/>
        </p:nvSpPr>
        <p:spPr bwMode="auto">
          <a:xfrm>
            <a:off x="5340350" y="5135563"/>
            <a:ext cx="1033463" cy="212725"/>
          </a:xfrm>
          <a:prstGeom prst="rect">
            <a:avLst/>
          </a:prstGeom>
          <a:noFill/>
          <a:ln w="12700">
            <a:noFill/>
            <a:miter lim="800000"/>
          </a:ln>
        </p:spPr>
        <p:txBody>
          <a:bodyPr lIns="0" tIns="0" rIns="0" bIns="0">
            <a:spAutoFit/>
          </a:bodyPr>
          <a:lstStyle/>
          <a:p>
            <a:pPr eaLnBrk="0" fontAlgn="base" hangingPunct="0">
              <a:lnSpc>
                <a:spcPct val="100000"/>
              </a:lnSpc>
              <a:spcBef>
                <a:spcPct val="0"/>
              </a:spcBef>
              <a:buClrTx/>
              <a:buFontTx/>
              <a:buNone/>
            </a:pPr>
            <a:r>
              <a:rPr lang="en-US" altLang="zh-CN" sz="1400">
                <a:solidFill>
                  <a:srgbClr val="000000"/>
                </a:solidFill>
                <a:ea typeface="宋体" panose="02010600030101010101" pitchFamily="2" charset="-122"/>
              </a:rPr>
              <a:t>theMenuItem</a:t>
            </a:r>
            <a:endParaRPr lang="en-US" altLang="zh-CN" sz="1000">
              <a:solidFill>
                <a:schemeClr val="tx1"/>
              </a:solidFill>
              <a:ea typeface="宋体" panose="02010600030101010101" pitchFamily="2" charset="-122"/>
            </a:endParaRPr>
          </a:p>
        </p:txBody>
      </p:sp>
      <p:sp>
        <p:nvSpPr>
          <p:cNvPr id="414766" name="Line 2094"/>
          <p:cNvSpPr>
            <a:spLocks noChangeShapeType="1"/>
          </p:cNvSpPr>
          <p:nvPr/>
        </p:nvSpPr>
        <p:spPr bwMode="auto">
          <a:xfrm>
            <a:off x="5319713" y="5316538"/>
            <a:ext cx="1082675" cy="1587"/>
          </a:xfrm>
          <a:prstGeom prst="line">
            <a:avLst/>
          </a:prstGeom>
          <a:noFill/>
          <a:ln w="12700">
            <a:solidFill>
              <a:srgbClr val="990033"/>
            </a:solidFill>
            <a:round/>
          </a:ln>
        </p:spPr>
        <p:txBody>
          <a:bodyPr/>
          <a:lstStyle/>
          <a:p>
            <a:endParaRPr lang="en-US"/>
          </a:p>
        </p:txBody>
      </p:sp>
      <p:sp>
        <p:nvSpPr>
          <p:cNvPr id="414767" name="Rectangle 2095"/>
          <p:cNvSpPr>
            <a:spLocks noChangeArrowheads="1"/>
          </p:cNvSpPr>
          <p:nvPr/>
        </p:nvSpPr>
        <p:spPr bwMode="auto">
          <a:xfrm>
            <a:off x="7602538" y="5154613"/>
            <a:ext cx="936625" cy="479425"/>
          </a:xfrm>
          <a:prstGeom prst="rect">
            <a:avLst/>
          </a:prstGeom>
          <a:solidFill>
            <a:srgbClr val="FFFFCC"/>
          </a:solidFill>
          <a:ln w="12700">
            <a:solidFill>
              <a:srgbClr val="990033"/>
            </a:solidFill>
            <a:miter lim="800000"/>
          </a:ln>
        </p:spPr>
        <p:txBody>
          <a:bodyPr/>
          <a:lstStyle/>
          <a:p>
            <a:endParaRPr lang="en-US"/>
          </a:p>
        </p:txBody>
      </p:sp>
      <p:sp>
        <p:nvSpPr>
          <p:cNvPr id="414768" name="Rectangle 2096"/>
          <p:cNvSpPr>
            <a:spLocks noChangeArrowheads="1"/>
          </p:cNvSpPr>
          <p:nvPr/>
        </p:nvSpPr>
        <p:spPr bwMode="auto">
          <a:xfrm>
            <a:off x="7847013" y="5202238"/>
            <a:ext cx="482600" cy="2127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0000"/>
                </a:solidFill>
                <a:ea typeface="宋体" panose="02010600030101010101" pitchFamily="2" charset="-122"/>
              </a:rPr>
              <a:t>cmd : </a:t>
            </a:r>
            <a:endParaRPr lang="en-US" altLang="zh-CN" sz="1000">
              <a:solidFill>
                <a:schemeClr val="tx1"/>
              </a:solidFill>
              <a:ea typeface="宋体" panose="02010600030101010101" pitchFamily="2" charset="-122"/>
            </a:endParaRPr>
          </a:p>
        </p:txBody>
      </p:sp>
      <p:sp>
        <p:nvSpPr>
          <p:cNvPr id="414769" name="Rectangle 2097"/>
          <p:cNvSpPr>
            <a:spLocks noChangeArrowheads="1"/>
          </p:cNvSpPr>
          <p:nvPr/>
        </p:nvSpPr>
        <p:spPr bwMode="auto">
          <a:xfrm>
            <a:off x="7680325" y="5395913"/>
            <a:ext cx="817563" cy="2127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0000"/>
                </a:solidFill>
                <a:ea typeface="宋体" panose="02010600030101010101" pitchFamily="2" charset="-122"/>
              </a:rPr>
              <a:t>Command</a:t>
            </a:r>
            <a:endParaRPr lang="en-US" altLang="zh-CN" sz="1000">
              <a:solidFill>
                <a:schemeClr val="tx1"/>
              </a:solidFill>
              <a:ea typeface="宋体" panose="02010600030101010101" pitchFamily="2" charset="-122"/>
            </a:endParaRPr>
          </a:p>
        </p:txBody>
      </p:sp>
      <p:sp>
        <p:nvSpPr>
          <p:cNvPr id="414770" name="Line 2098"/>
          <p:cNvSpPr>
            <a:spLocks noChangeShapeType="1"/>
          </p:cNvSpPr>
          <p:nvPr/>
        </p:nvSpPr>
        <p:spPr bwMode="auto">
          <a:xfrm>
            <a:off x="7659688" y="5576888"/>
            <a:ext cx="833437" cy="1587"/>
          </a:xfrm>
          <a:prstGeom prst="line">
            <a:avLst/>
          </a:prstGeom>
          <a:noFill/>
          <a:ln w="12700">
            <a:solidFill>
              <a:srgbClr val="990033"/>
            </a:solidFill>
            <a:round/>
          </a:ln>
        </p:spPr>
        <p:txBody>
          <a:bodyPr/>
          <a:lstStyle/>
          <a:p>
            <a:endParaRPr lang="en-US"/>
          </a:p>
        </p:txBody>
      </p:sp>
      <p:sp>
        <p:nvSpPr>
          <p:cNvPr id="414771" name="Arc 2099"/>
          <p:cNvSpPr/>
          <p:nvPr/>
        </p:nvSpPr>
        <p:spPr bwMode="auto">
          <a:xfrm>
            <a:off x="7880350" y="4635500"/>
            <a:ext cx="381000" cy="512763"/>
          </a:xfrm>
          <a:custGeom>
            <a:avLst/>
            <a:gdLst>
              <a:gd name="G0" fmla="+- 21600 0 0"/>
              <a:gd name="G1" fmla="+- 21600 0 0"/>
              <a:gd name="G2" fmla="+- 21600 0 0"/>
              <a:gd name="T0" fmla="*/ 705 w 43200"/>
              <a:gd name="T1" fmla="*/ 27072 h 27072"/>
              <a:gd name="T2" fmla="*/ 42567 w 43200"/>
              <a:gd name="T3" fmla="*/ 26791 h 27072"/>
              <a:gd name="T4" fmla="*/ 21600 w 43200"/>
              <a:gd name="T5" fmla="*/ 21600 h 27072"/>
            </a:gdLst>
            <a:ahLst/>
            <a:cxnLst>
              <a:cxn ang="0">
                <a:pos x="T0" y="T1"/>
              </a:cxn>
              <a:cxn ang="0">
                <a:pos x="T2" y="T3"/>
              </a:cxn>
              <a:cxn ang="0">
                <a:pos x="T4" y="T5"/>
              </a:cxn>
            </a:cxnLst>
            <a:rect l="0" t="0" r="r" b="b"/>
            <a:pathLst>
              <a:path w="43200" h="27072" fill="none" extrusionOk="0">
                <a:moveTo>
                  <a:pt x="704" y="27072"/>
                </a:moveTo>
                <a:cubicBezTo>
                  <a:pt x="236" y="25285"/>
                  <a:pt x="0" y="23446"/>
                  <a:pt x="0" y="21600"/>
                </a:cubicBezTo>
                <a:cubicBezTo>
                  <a:pt x="0" y="9670"/>
                  <a:pt x="9670" y="0"/>
                  <a:pt x="21600" y="0"/>
                </a:cubicBezTo>
                <a:cubicBezTo>
                  <a:pt x="33529" y="0"/>
                  <a:pt x="43200" y="9670"/>
                  <a:pt x="43200" y="21600"/>
                </a:cubicBezTo>
                <a:cubicBezTo>
                  <a:pt x="43200" y="23349"/>
                  <a:pt x="42987" y="25092"/>
                  <a:pt x="42566" y="26790"/>
                </a:cubicBezTo>
              </a:path>
              <a:path w="43200" h="27072" stroke="0" extrusionOk="0">
                <a:moveTo>
                  <a:pt x="704" y="27072"/>
                </a:moveTo>
                <a:cubicBezTo>
                  <a:pt x="236" y="25285"/>
                  <a:pt x="0" y="23446"/>
                  <a:pt x="0" y="21600"/>
                </a:cubicBezTo>
                <a:cubicBezTo>
                  <a:pt x="0" y="9670"/>
                  <a:pt x="9670" y="0"/>
                  <a:pt x="21600" y="0"/>
                </a:cubicBezTo>
                <a:cubicBezTo>
                  <a:pt x="33529" y="0"/>
                  <a:pt x="43200" y="9670"/>
                  <a:pt x="43200" y="21600"/>
                </a:cubicBezTo>
                <a:cubicBezTo>
                  <a:pt x="43200" y="23349"/>
                  <a:pt x="42987" y="25092"/>
                  <a:pt x="42566" y="26790"/>
                </a:cubicBezTo>
                <a:lnTo>
                  <a:pt x="21600" y="21600"/>
                </a:lnTo>
                <a:close/>
              </a:path>
            </a:pathLst>
          </a:custGeom>
          <a:noFill/>
          <a:ln w="12700">
            <a:solidFill>
              <a:schemeClr val="tx1"/>
            </a:solidFill>
            <a:round/>
          </a:ln>
        </p:spPr>
        <p:txBody>
          <a:bodyPr/>
          <a:lstStyle/>
          <a:p>
            <a:endParaRPr lang="en-US"/>
          </a:p>
        </p:txBody>
      </p:sp>
      <p:sp>
        <p:nvSpPr>
          <p:cNvPr id="414772" name="Line 2100"/>
          <p:cNvSpPr>
            <a:spLocks noChangeShapeType="1"/>
          </p:cNvSpPr>
          <p:nvPr/>
        </p:nvSpPr>
        <p:spPr bwMode="auto">
          <a:xfrm>
            <a:off x="7867650" y="4481513"/>
            <a:ext cx="417513" cy="1587"/>
          </a:xfrm>
          <a:prstGeom prst="line">
            <a:avLst/>
          </a:prstGeom>
          <a:noFill/>
          <a:ln w="12700">
            <a:solidFill>
              <a:schemeClr val="tx1"/>
            </a:solidFill>
            <a:round/>
          </a:ln>
        </p:spPr>
        <p:txBody>
          <a:bodyPr/>
          <a:lstStyle/>
          <a:p>
            <a:endParaRPr lang="en-US"/>
          </a:p>
        </p:txBody>
      </p:sp>
      <p:sp>
        <p:nvSpPr>
          <p:cNvPr id="414773" name="Line 2101"/>
          <p:cNvSpPr>
            <a:spLocks noChangeShapeType="1"/>
          </p:cNvSpPr>
          <p:nvPr/>
        </p:nvSpPr>
        <p:spPr bwMode="auto">
          <a:xfrm flipH="1">
            <a:off x="8159750" y="4481513"/>
            <a:ext cx="125413" cy="52387"/>
          </a:xfrm>
          <a:prstGeom prst="line">
            <a:avLst/>
          </a:prstGeom>
          <a:noFill/>
          <a:ln w="12700">
            <a:solidFill>
              <a:schemeClr val="tx1"/>
            </a:solidFill>
            <a:round/>
          </a:ln>
        </p:spPr>
        <p:txBody>
          <a:bodyPr/>
          <a:lstStyle/>
          <a:p>
            <a:endParaRPr lang="en-US"/>
          </a:p>
        </p:txBody>
      </p:sp>
      <p:sp>
        <p:nvSpPr>
          <p:cNvPr id="414774" name="Line 2102"/>
          <p:cNvSpPr>
            <a:spLocks noChangeShapeType="1"/>
          </p:cNvSpPr>
          <p:nvPr/>
        </p:nvSpPr>
        <p:spPr bwMode="auto">
          <a:xfrm flipH="1" flipV="1">
            <a:off x="8159750" y="4429125"/>
            <a:ext cx="125413" cy="52388"/>
          </a:xfrm>
          <a:prstGeom prst="line">
            <a:avLst/>
          </a:prstGeom>
          <a:noFill/>
          <a:ln w="12700">
            <a:solidFill>
              <a:schemeClr val="tx1"/>
            </a:solidFill>
            <a:round/>
          </a:ln>
        </p:spPr>
        <p:txBody>
          <a:bodyPr/>
          <a:lstStyle/>
          <a:p>
            <a:endParaRPr lang="en-US"/>
          </a:p>
        </p:txBody>
      </p:sp>
      <p:sp>
        <p:nvSpPr>
          <p:cNvPr id="414775" name="Rectangle 2103"/>
          <p:cNvSpPr>
            <a:spLocks noChangeArrowheads="1"/>
          </p:cNvSpPr>
          <p:nvPr/>
        </p:nvSpPr>
        <p:spPr bwMode="auto">
          <a:xfrm>
            <a:off x="7583488" y="3943350"/>
            <a:ext cx="1035283"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chemeClr val="tx1"/>
                </a:solidFill>
                <a:ea typeface="宋体" panose="02010600030101010101" pitchFamily="2" charset="-122"/>
              </a:rPr>
              <a:t>3. </a:t>
            </a:r>
            <a:r>
              <a:rPr lang="en-US" altLang="zh-CN" sz="1400" dirty="0" err="1">
                <a:solidFill>
                  <a:schemeClr val="tx1"/>
                </a:solidFill>
                <a:ea typeface="宋体" panose="02010600030101010101" pitchFamily="2" charset="-122"/>
              </a:rPr>
              <a:t>AskUser</a:t>
            </a:r>
            <a:r>
              <a:rPr lang="en-US" altLang="zh-CN" sz="1400" dirty="0">
                <a:solidFill>
                  <a:schemeClr val="tx1"/>
                </a:solidFill>
                <a:ea typeface="宋体" panose="02010600030101010101" pitchFamily="2" charset="-122"/>
              </a:rPr>
              <a:t>( )</a:t>
            </a:r>
            <a:endParaRPr lang="en-US" altLang="zh-CN" sz="1000" dirty="0">
              <a:solidFill>
                <a:schemeClr val="tx1"/>
              </a:solidFill>
              <a:ea typeface="宋体" panose="02010600030101010101" pitchFamily="2" charset="-122"/>
            </a:endParaRPr>
          </a:p>
        </p:txBody>
      </p:sp>
      <p:sp>
        <p:nvSpPr>
          <p:cNvPr id="414776" name="Rectangle 2104"/>
          <p:cNvSpPr>
            <a:spLocks noChangeArrowheads="1"/>
          </p:cNvSpPr>
          <p:nvPr/>
        </p:nvSpPr>
        <p:spPr bwMode="auto">
          <a:xfrm>
            <a:off x="7589838" y="4165600"/>
            <a:ext cx="1033937"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chemeClr val="tx1"/>
                </a:solidFill>
                <a:ea typeface="宋体" panose="02010600030101010101" pitchFamily="2" charset="-122"/>
              </a:rPr>
              <a:t>4. </a:t>
            </a:r>
            <a:r>
              <a:rPr lang="en-US" altLang="zh-CN" sz="1400" dirty="0" err="1">
                <a:solidFill>
                  <a:schemeClr val="tx1"/>
                </a:solidFill>
                <a:ea typeface="宋体" panose="02010600030101010101" pitchFamily="2" charset="-122"/>
              </a:rPr>
              <a:t>DoOpen</a:t>
            </a:r>
            <a:r>
              <a:rPr lang="en-US" altLang="zh-CN" sz="1400" dirty="0">
                <a:solidFill>
                  <a:schemeClr val="tx1"/>
                </a:solidFill>
                <a:ea typeface="宋体" panose="02010600030101010101" pitchFamily="2" charset="-122"/>
              </a:rPr>
              <a:t>( )</a:t>
            </a:r>
            <a:endParaRPr lang="en-US" altLang="zh-CN" sz="1000" dirty="0">
              <a:solidFill>
                <a:schemeClr val="tx1"/>
              </a:solidFill>
              <a:ea typeface="宋体" panose="02010600030101010101" pitchFamily="2" charset="-122"/>
            </a:endParaRPr>
          </a:p>
        </p:txBody>
      </p:sp>
      <p:sp>
        <p:nvSpPr>
          <p:cNvPr id="414777" name="Line 2105"/>
          <p:cNvSpPr>
            <a:spLocks noChangeShapeType="1"/>
          </p:cNvSpPr>
          <p:nvPr/>
        </p:nvSpPr>
        <p:spPr bwMode="auto">
          <a:xfrm>
            <a:off x="4167188" y="5370513"/>
            <a:ext cx="1036637" cy="1587"/>
          </a:xfrm>
          <a:prstGeom prst="line">
            <a:avLst/>
          </a:prstGeom>
          <a:noFill/>
          <a:ln w="12700">
            <a:solidFill>
              <a:schemeClr val="tx1"/>
            </a:solidFill>
            <a:round/>
          </a:ln>
        </p:spPr>
        <p:txBody>
          <a:bodyPr/>
          <a:lstStyle/>
          <a:p>
            <a:endParaRPr lang="en-US"/>
          </a:p>
        </p:txBody>
      </p:sp>
      <p:sp>
        <p:nvSpPr>
          <p:cNvPr id="414778" name="Line 2106"/>
          <p:cNvSpPr>
            <a:spLocks noChangeShapeType="1"/>
          </p:cNvSpPr>
          <p:nvPr/>
        </p:nvSpPr>
        <p:spPr bwMode="auto">
          <a:xfrm>
            <a:off x="4560888" y="5248275"/>
            <a:ext cx="460375" cy="1588"/>
          </a:xfrm>
          <a:prstGeom prst="line">
            <a:avLst/>
          </a:prstGeom>
          <a:noFill/>
          <a:ln w="12700">
            <a:solidFill>
              <a:schemeClr val="tx1"/>
            </a:solidFill>
            <a:round/>
          </a:ln>
        </p:spPr>
        <p:txBody>
          <a:bodyPr/>
          <a:lstStyle/>
          <a:p>
            <a:endParaRPr lang="en-US"/>
          </a:p>
        </p:txBody>
      </p:sp>
      <p:grpSp>
        <p:nvGrpSpPr>
          <p:cNvPr id="7" name="Group 2121"/>
          <p:cNvGrpSpPr/>
          <p:nvPr/>
        </p:nvGrpSpPr>
        <p:grpSpPr bwMode="auto">
          <a:xfrm rot="-621286">
            <a:off x="4903788" y="5183188"/>
            <a:ext cx="136525" cy="104775"/>
            <a:chOff x="3059" y="3173"/>
            <a:chExt cx="86" cy="66"/>
          </a:xfrm>
        </p:grpSpPr>
        <p:sp>
          <p:nvSpPr>
            <p:cNvPr id="414779" name="Line 2107"/>
            <p:cNvSpPr>
              <a:spLocks noChangeShapeType="1"/>
            </p:cNvSpPr>
            <p:nvPr/>
          </p:nvSpPr>
          <p:spPr bwMode="auto">
            <a:xfrm flipH="1" flipV="1">
              <a:off x="3077" y="3173"/>
              <a:ext cx="68" cy="50"/>
            </a:xfrm>
            <a:prstGeom prst="line">
              <a:avLst/>
            </a:prstGeom>
            <a:noFill/>
            <a:ln w="12700">
              <a:solidFill>
                <a:schemeClr val="tx1"/>
              </a:solidFill>
              <a:round/>
            </a:ln>
          </p:spPr>
          <p:txBody>
            <a:bodyPr/>
            <a:lstStyle/>
            <a:p>
              <a:endParaRPr lang="en-US"/>
            </a:p>
          </p:txBody>
        </p:sp>
        <p:sp>
          <p:nvSpPr>
            <p:cNvPr id="414780" name="Line 2108"/>
            <p:cNvSpPr>
              <a:spLocks noChangeShapeType="1"/>
            </p:cNvSpPr>
            <p:nvPr/>
          </p:nvSpPr>
          <p:spPr bwMode="auto">
            <a:xfrm flipH="1">
              <a:off x="3059" y="3223"/>
              <a:ext cx="86" cy="16"/>
            </a:xfrm>
            <a:prstGeom prst="line">
              <a:avLst/>
            </a:prstGeom>
            <a:noFill/>
            <a:ln w="12700">
              <a:solidFill>
                <a:schemeClr val="tx1"/>
              </a:solidFill>
              <a:round/>
            </a:ln>
          </p:spPr>
          <p:txBody>
            <a:bodyPr/>
            <a:lstStyle/>
            <a:p>
              <a:endParaRPr lang="en-US"/>
            </a:p>
          </p:txBody>
        </p:sp>
      </p:grpSp>
      <p:sp>
        <p:nvSpPr>
          <p:cNvPr id="414781" name="Rectangle 2109"/>
          <p:cNvSpPr>
            <a:spLocks noChangeArrowheads="1"/>
          </p:cNvSpPr>
          <p:nvPr/>
        </p:nvSpPr>
        <p:spPr bwMode="auto">
          <a:xfrm>
            <a:off x="4235450" y="4918075"/>
            <a:ext cx="955390"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chemeClr val="tx1"/>
                </a:solidFill>
                <a:ea typeface="宋体" panose="02010600030101010101" pitchFamily="2" charset="-122"/>
              </a:rPr>
              <a:t>1. Clicked( )</a:t>
            </a:r>
            <a:endParaRPr lang="en-US" altLang="zh-CN" sz="1000" dirty="0">
              <a:solidFill>
                <a:schemeClr val="tx1"/>
              </a:solidFill>
              <a:ea typeface="宋体" panose="02010600030101010101" pitchFamily="2" charset="-122"/>
            </a:endParaRPr>
          </a:p>
        </p:txBody>
      </p:sp>
      <p:sp>
        <p:nvSpPr>
          <p:cNvPr id="414782" name="Line 2110"/>
          <p:cNvSpPr>
            <a:spLocks noChangeShapeType="1"/>
          </p:cNvSpPr>
          <p:nvPr/>
        </p:nvSpPr>
        <p:spPr bwMode="auto">
          <a:xfrm>
            <a:off x="6475413" y="5370513"/>
            <a:ext cx="1122362" cy="1587"/>
          </a:xfrm>
          <a:prstGeom prst="line">
            <a:avLst/>
          </a:prstGeom>
          <a:noFill/>
          <a:ln w="12700">
            <a:solidFill>
              <a:schemeClr val="tx1"/>
            </a:solidFill>
            <a:round/>
          </a:ln>
        </p:spPr>
        <p:txBody>
          <a:bodyPr/>
          <a:lstStyle/>
          <a:p>
            <a:endParaRPr lang="en-US"/>
          </a:p>
        </p:txBody>
      </p:sp>
      <p:sp>
        <p:nvSpPr>
          <p:cNvPr id="414783" name="Line 2111"/>
          <p:cNvSpPr>
            <a:spLocks noChangeShapeType="1"/>
          </p:cNvSpPr>
          <p:nvPr/>
        </p:nvSpPr>
        <p:spPr bwMode="auto">
          <a:xfrm>
            <a:off x="6826250" y="5251450"/>
            <a:ext cx="417513" cy="1588"/>
          </a:xfrm>
          <a:prstGeom prst="line">
            <a:avLst/>
          </a:prstGeom>
          <a:noFill/>
          <a:ln w="12700">
            <a:solidFill>
              <a:schemeClr val="tx1"/>
            </a:solidFill>
            <a:round/>
          </a:ln>
        </p:spPr>
        <p:txBody>
          <a:bodyPr/>
          <a:lstStyle/>
          <a:p>
            <a:endParaRPr lang="en-US"/>
          </a:p>
        </p:txBody>
      </p:sp>
      <p:sp>
        <p:nvSpPr>
          <p:cNvPr id="414784" name="Line 2112"/>
          <p:cNvSpPr>
            <a:spLocks noChangeShapeType="1"/>
          </p:cNvSpPr>
          <p:nvPr/>
        </p:nvSpPr>
        <p:spPr bwMode="auto">
          <a:xfrm flipH="1">
            <a:off x="7118350" y="5251450"/>
            <a:ext cx="125413" cy="52388"/>
          </a:xfrm>
          <a:prstGeom prst="line">
            <a:avLst/>
          </a:prstGeom>
          <a:noFill/>
          <a:ln w="12700">
            <a:solidFill>
              <a:schemeClr val="tx1"/>
            </a:solidFill>
            <a:round/>
          </a:ln>
        </p:spPr>
        <p:txBody>
          <a:bodyPr/>
          <a:lstStyle/>
          <a:p>
            <a:endParaRPr lang="en-US"/>
          </a:p>
        </p:txBody>
      </p:sp>
      <p:sp>
        <p:nvSpPr>
          <p:cNvPr id="414785" name="Line 2113"/>
          <p:cNvSpPr>
            <a:spLocks noChangeShapeType="1"/>
          </p:cNvSpPr>
          <p:nvPr/>
        </p:nvSpPr>
        <p:spPr bwMode="auto">
          <a:xfrm flipH="1" flipV="1">
            <a:off x="7118350" y="5199063"/>
            <a:ext cx="125413" cy="52387"/>
          </a:xfrm>
          <a:prstGeom prst="line">
            <a:avLst/>
          </a:prstGeom>
          <a:noFill/>
          <a:ln w="12700">
            <a:solidFill>
              <a:schemeClr val="tx1"/>
            </a:solidFill>
            <a:round/>
          </a:ln>
        </p:spPr>
        <p:txBody>
          <a:bodyPr/>
          <a:lstStyle/>
          <a:p>
            <a:endParaRPr lang="en-US"/>
          </a:p>
        </p:txBody>
      </p:sp>
      <p:sp>
        <p:nvSpPr>
          <p:cNvPr id="414786" name="Rectangle 2114"/>
          <p:cNvSpPr>
            <a:spLocks noChangeArrowheads="1"/>
          </p:cNvSpPr>
          <p:nvPr/>
        </p:nvSpPr>
        <p:spPr bwMode="auto">
          <a:xfrm>
            <a:off x="6553200" y="4918075"/>
            <a:ext cx="1014701"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chemeClr val="tx1"/>
                </a:solidFill>
                <a:ea typeface="宋体" panose="02010600030101010101" pitchFamily="2" charset="-122"/>
              </a:rPr>
              <a:t>2. Process( )</a:t>
            </a:r>
            <a:endParaRPr lang="en-US" altLang="zh-CN" sz="1000" dirty="0">
              <a:solidFill>
                <a:schemeClr val="tx1"/>
              </a:solidFill>
              <a:ea typeface="宋体" panose="02010600030101010101" pitchFamily="2" charset="-122"/>
            </a:endParaRPr>
          </a:p>
        </p:txBody>
      </p:sp>
      <p:grpSp>
        <p:nvGrpSpPr>
          <p:cNvPr id="8" name="Group 2116"/>
          <p:cNvGrpSpPr/>
          <p:nvPr/>
        </p:nvGrpSpPr>
        <p:grpSpPr bwMode="auto">
          <a:xfrm>
            <a:off x="533400" y="3278188"/>
            <a:ext cx="781050" cy="522287"/>
            <a:chOff x="692" y="1975"/>
            <a:chExt cx="492" cy="329"/>
          </a:xfrm>
        </p:grpSpPr>
        <p:sp>
          <p:nvSpPr>
            <p:cNvPr id="414734" name="Rectangle 2062"/>
            <p:cNvSpPr>
              <a:spLocks noChangeArrowheads="1"/>
            </p:cNvSpPr>
            <p:nvPr/>
          </p:nvSpPr>
          <p:spPr bwMode="auto">
            <a:xfrm>
              <a:off x="692" y="1975"/>
              <a:ext cx="492" cy="329"/>
            </a:xfrm>
            <a:prstGeom prst="rect">
              <a:avLst/>
            </a:prstGeom>
            <a:solidFill>
              <a:srgbClr val="FFFFCC"/>
            </a:solidFill>
            <a:ln w="12700">
              <a:solidFill>
                <a:srgbClr val="990033"/>
              </a:solidFill>
              <a:miter lim="800000"/>
            </a:ln>
          </p:spPr>
          <p:txBody>
            <a:bodyPr/>
            <a:lstStyle/>
            <a:p>
              <a:endParaRPr lang="en-US"/>
            </a:p>
          </p:txBody>
        </p:sp>
        <p:sp>
          <p:nvSpPr>
            <p:cNvPr id="414735" name="Rectangle 2063"/>
            <p:cNvSpPr>
              <a:spLocks noChangeArrowheads="1"/>
            </p:cNvSpPr>
            <p:nvPr/>
          </p:nvSpPr>
          <p:spPr bwMode="auto">
            <a:xfrm>
              <a:off x="799" y="2008"/>
              <a:ext cx="301" cy="1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500" u="sng">
                  <a:solidFill>
                    <a:srgbClr val="000000"/>
                  </a:solidFill>
                  <a:ea typeface="宋体" panose="02010600030101010101" pitchFamily="2" charset="-122"/>
                </a:rPr>
                <a:t>menu</a:t>
              </a:r>
              <a:endParaRPr lang="en-US" altLang="zh-CN" sz="1000">
                <a:solidFill>
                  <a:schemeClr val="tx1"/>
                </a:solidFill>
                <a:ea typeface="宋体" panose="02010600030101010101"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050"/>
          <p:cNvSpPr>
            <a:spLocks noGrp="1" noChangeArrowheads="1"/>
          </p:cNvSpPr>
          <p:nvPr>
            <p:ph type="title"/>
          </p:nvPr>
        </p:nvSpPr>
        <p:spPr/>
        <p:txBody>
          <a:bodyPr>
            <a:normAutofit fontScale="90000"/>
          </a:bodyPr>
          <a:lstStyle/>
          <a:p>
            <a:r>
              <a:rPr lang="en-US" altLang="zh-CN">
                <a:ea typeface="宋体" panose="02010600030101010101" pitchFamily="2" charset="-122"/>
              </a:rPr>
              <a:t>Detailing the Command Pattern (continued)</a:t>
            </a:r>
            <a:endParaRPr lang="en-US" altLang="zh-CN">
              <a:ea typeface="宋体" panose="02010600030101010101" pitchFamily="2" charset="-122"/>
            </a:endParaRPr>
          </a:p>
        </p:txBody>
      </p:sp>
      <p:grpSp>
        <p:nvGrpSpPr>
          <p:cNvPr id="2" name="Group 2148"/>
          <p:cNvGrpSpPr/>
          <p:nvPr/>
        </p:nvGrpSpPr>
        <p:grpSpPr bwMode="auto">
          <a:xfrm>
            <a:off x="3268663" y="4295412"/>
            <a:ext cx="1501775" cy="434975"/>
            <a:chOff x="1375" y="2681"/>
            <a:chExt cx="946" cy="274"/>
          </a:xfrm>
        </p:grpSpPr>
        <p:sp>
          <p:nvSpPr>
            <p:cNvPr id="416778" name="Freeform 2058"/>
            <p:cNvSpPr/>
            <p:nvPr/>
          </p:nvSpPr>
          <p:spPr bwMode="auto">
            <a:xfrm>
              <a:off x="1375" y="2681"/>
              <a:ext cx="946" cy="274"/>
            </a:xfrm>
            <a:custGeom>
              <a:avLst/>
              <a:gdLst/>
              <a:ahLst/>
              <a:cxnLst>
                <a:cxn ang="0">
                  <a:pos x="0" y="0"/>
                </a:cxn>
                <a:cxn ang="0">
                  <a:pos x="871" y="0"/>
                </a:cxn>
                <a:cxn ang="0">
                  <a:pos x="946" y="74"/>
                </a:cxn>
                <a:cxn ang="0">
                  <a:pos x="946" y="274"/>
                </a:cxn>
                <a:cxn ang="0">
                  <a:pos x="0" y="274"/>
                </a:cxn>
                <a:cxn ang="0">
                  <a:pos x="0" y="0"/>
                </a:cxn>
              </a:cxnLst>
              <a:rect l="0" t="0" r="r" b="b"/>
              <a:pathLst>
                <a:path w="946" h="274">
                  <a:moveTo>
                    <a:pt x="0" y="0"/>
                  </a:moveTo>
                  <a:lnTo>
                    <a:pt x="871" y="0"/>
                  </a:lnTo>
                  <a:lnTo>
                    <a:pt x="946" y="74"/>
                  </a:lnTo>
                  <a:lnTo>
                    <a:pt x="946" y="274"/>
                  </a:lnTo>
                  <a:lnTo>
                    <a:pt x="0" y="274"/>
                  </a:lnTo>
                  <a:lnTo>
                    <a:pt x="0" y="0"/>
                  </a:lnTo>
                  <a:close/>
                </a:path>
              </a:pathLst>
            </a:custGeom>
            <a:solidFill>
              <a:srgbClr val="FFFFCC"/>
            </a:solidFill>
            <a:ln w="12700">
              <a:solidFill>
                <a:srgbClr val="990033"/>
              </a:solidFill>
              <a:prstDash val="solid"/>
              <a:round/>
            </a:ln>
          </p:spPr>
          <p:txBody>
            <a:bodyPr/>
            <a:lstStyle/>
            <a:p>
              <a:endParaRPr lang="en-US"/>
            </a:p>
          </p:txBody>
        </p:sp>
        <p:sp>
          <p:nvSpPr>
            <p:cNvPr id="416780" name="Freeform 2060"/>
            <p:cNvSpPr/>
            <p:nvPr/>
          </p:nvSpPr>
          <p:spPr bwMode="auto">
            <a:xfrm>
              <a:off x="2246" y="2681"/>
              <a:ext cx="75" cy="74"/>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ln>
          </p:spPr>
          <p:txBody>
            <a:bodyPr/>
            <a:lstStyle/>
            <a:p>
              <a:endParaRPr lang="en-US"/>
            </a:p>
          </p:txBody>
        </p:sp>
        <p:sp>
          <p:nvSpPr>
            <p:cNvPr id="416781" name="Rectangle 2061"/>
            <p:cNvSpPr>
              <a:spLocks noChangeArrowheads="1"/>
            </p:cNvSpPr>
            <p:nvPr/>
          </p:nvSpPr>
          <p:spPr bwMode="auto">
            <a:xfrm>
              <a:off x="1400" y="2693"/>
              <a:ext cx="469"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Clicked(): </a:t>
              </a:r>
              <a:endParaRPr lang="en-US" altLang="zh-CN" sz="1000">
                <a:solidFill>
                  <a:schemeClr val="tx1"/>
                </a:solidFill>
                <a:ea typeface="宋体" panose="02010600030101010101" pitchFamily="2" charset="-122"/>
              </a:endParaRPr>
            </a:p>
          </p:txBody>
        </p:sp>
        <p:sp>
          <p:nvSpPr>
            <p:cNvPr id="416782" name="Rectangle 2062"/>
            <p:cNvSpPr>
              <a:spLocks noChangeArrowheads="1"/>
            </p:cNvSpPr>
            <p:nvPr/>
          </p:nvSpPr>
          <p:spPr bwMode="auto">
            <a:xfrm>
              <a:off x="1400" y="2809"/>
              <a:ext cx="788"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a:solidFill>
                    <a:srgbClr val="000000"/>
                  </a:solidFill>
                  <a:ea typeface="宋体" panose="02010600030101010101" pitchFamily="2" charset="-122"/>
                </a:rPr>
                <a:t>   </a:t>
              </a:r>
              <a:r>
                <a:rPr lang="en-US" altLang="zh-CN" sz="1300">
                  <a:solidFill>
                    <a:srgbClr val="000000"/>
                  </a:solidFill>
                  <a:ea typeface="宋体" panose="02010600030101010101" pitchFamily="2" charset="-122"/>
                </a:rPr>
                <a:t>cmd.Process();</a:t>
              </a:r>
              <a:endParaRPr lang="en-US" altLang="zh-CN" sz="1000">
                <a:solidFill>
                  <a:schemeClr val="tx1"/>
                </a:solidFill>
                <a:ea typeface="宋体" panose="02010600030101010101" pitchFamily="2" charset="-122"/>
              </a:endParaRPr>
            </a:p>
          </p:txBody>
        </p:sp>
      </p:grpSp>
      <p:grpSp>
        <p:nvGrpSpPr>
          <p:cNvPr id="3" name="Group 2136"/>
          <p:cNvGrpSpPr/>
          <p:nvPr/>
        </p:nvGrpSpPr>
        <p:grpSpPr bwMode="auto">
          <a:xfrm>
            <a:off x="4298950" y="2160224"/>
            <a:ext cx="1296988" cy="514350"/>
            <a:chOff x="2684" y="892"/>
            <a:chExt cx="817" cy="324"/>
          </a:xfrm>
        </p:grpSpPr>
        <p:sp>
          <p:nvSpPr>
            <p:cNvPr id="416783" name="Freeform 2063"/>
            <p:cNvSpPr/>
            <p:nvPr/>
          </p:nvSpPr>
          <p:spPr bwMode="auto">
            <a:xfrm>
              <a:off x="2684" y="892"/>
              <a:ext cx="817" cy="324"/>
            </a:xfrm>
            <a:custGeom>
              <a:avLst/>
              <a:gdLst/>
              <a:ahLst/>
              <a:cxnLst>
                <a:cxn ang="0">
                  <a:pos x="0" y="0"/>
                </a:cxn>
                <a:cxn ang="0">
                  <a:pos x="742" y="0"/>
                </a:cxn>
                <a:cxn ang="0">
                  <a:pos x="817" y="75"/>
                </a:cxn>
                <a:cxn ang="0">
                  <a:pos x="817" y="324"/>
                </a:cxn>
                <a:cxn ang="0">
                  <a:pos x="0" y="324"/>
                </a:cxn>
                <a:cxn ang="0">
                  <a:pos x="0" y="0"/>
                </a:cxn>
              </a:cxnLst>
              <a:rect l="0" t="0" r="r" b="b"/>
              <a:pathLst>
                <a:path w="817" h="324">
                  <a:moveTo>
                    <a:pt x="0" y="0"/>
                  </a:moveTo>
                  <a:lnTo>
                    <a:pt x="742" y="0"/>
                  </a:lnTo>
                  <a:lnTo>
                    <a:pt x="817" y="75"/>
                  </a:lnTo>
                  <a:lnTo>
                    <a:pt x="817" y="324"/>
                  </a:lnTo>
                  <a:lnTo>
                    <a:pt x="0" y="324"/>
                  </a:lnTo>
                  <a:lnTo>
                    <a:pt x="0" y="0"/>
                  </a:lnTo>
                  <a:close/>
                </a:path>
              </a:pathLst>
            </a:custGeom>
            <a:solidFill>
              <a:srgbClr val="FFFFCC"/>
            </a:solidFill>
            <a:ln w="12700">
              <a:solidFill>
                <a:schemeClr val="tx1"/>
              </a:solidFill>
              <a:prstDash val="solid"/>
              <a:round/>
            </a:ln>
          </p:spPr>
          <p:txBody>
            <a:bodyPr/>
            <a:lstStyle/>
            <a:p>
              <a:endParaRPr lang="en-US"/>
            </a:p>
          </p:txBody>
        </p:sp>
        <p:sp>
          <p:nvSpPr>
            <p:cNvPr id="416784" name="Freeform 2064"/>
            <p:cNvSpPr/>
            <p:nvPr/>
          </p:nvSpPr>
          <p:spPr bwMode="auto">
            <a:xfrm>
              <a:off x="2684" y="892"/>
              <a:ext cx="817" cy="324"/>
            </a:xfrm>
            <a:custGeom>
              <a:avLst/>
              <a:gdLst/>
              <a:ahLst/>
              <a:cxnLst>
                <a:cxn ang="0">
                  <a:pos x="0" y="0"/>
                </a:cxn>
                <a:cxn ang="0">
                  <a:pos x="358" y="0"/>
                </a:cxn>
                <a:cxn ang="0">
                  <a:pos x="394" y="36"/>
                </a:cxn>
                <a:cxn ang="0">
                  <a:pos x="394" y="156"/>
                </a:cxn>
                <a:cxn ang="0">
                  <a:pos x="0" y="156"/>
                </a:cxn>
                <a:cxn ang="0">
                  <a:pos x="0" y="0"/>
                </a:cxn>
              </a:cxnLst>
              <a:rect l="0" t="0" r="r" b="b"/>
              <a:pathLst>
                <a:path w="394" h="156">
                  <a:moveTo>
                    <a:pt x="0" y="0"/>
                  </a:moveTo>
                  <a:lnTo>
                    <a:pt x="358" y="0"/>
                  </a:lnTo>
                  <a:lnTo>
                    <a:pt x="394" y="36"/>
                  </a:lnTo>
                  <a:lnTo>
                    <a:pt x="394" y="156"/>
                  </a:lnTo>
                  <a:lnTo>
                    <a:pt x="0" y="156"/>
                  </a:lnTo>
                  <a:lnTo>
                    <a:pt x="0" y="0"/>
                  </a:lnTo>
                </a:path>
              </a:pathLst>
            </a:custGeom>
            <a:noFill/>
            <a:ln w="12700">
              <a:solidFill>
                <a:srgbClr val="990033"/>
              </a:solidFill>
              <a:prstDash val="solid"/>
              <a:round/>
            </a:ln>
          </p:spPr>
          <p:txBody>
            <a:bodyPr/>
            <a:lstStyle/>
            <a:p>
              <a:endParaRPr lang="en-US"/>
            </a:p>
          </p:txBody>
        </p:sp>
        <p:sp>
          <p:nvSpPr>
            <p:cNvPr id="416785" name="Freeform 2065"/>
            <p:cNvSpPr/>
            <p:nvPr/>
          </p:nvSpPr>
          <p:spPr bwMode="auto">
            <a:xfrm>
              <a:off x="3426" y="892"/>
              <a:ext cx="75" cy="75"/>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ln>
          </p:spPr>
          <p:txBody>
            <a:bodyPr/>
            <a:lstStyle/>
            <a:p>
              <a:endParaRPr lang="en-US"/>
            </a:p>
          </p:txBody>
        </p:sp>
        <p:sp>
          <p:nvSpPr>
            <p:cNvPr id="416786" name="Rectangle 2066"/>
            <p:cNvSpPr>
              <a:spLocks noChangeArrowheads="1"/>
            </p:cNvSpPr>
            <p:nvPr/>
          </p:nvSpPr>
          <p:spPr bwMode="auto">
            <a:xfrm>
              <a:off x="2709" y="904"/>
              <a:ext cx="492"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AskUser();</a:t>
              </a:r>
              <a:endParaRPr lang="en-US" altLang="zh-CN" sz="1000">
                <a:solidFill>
                  <a:schemeClr val="tx1"/>
                </a:solidFill>
                <a:ea typeface="宋体" panose="02010600030101010101" pitchFamily="2" charset="-122"/>
              </a:endParaRPr>
            </a:p>
          </p:txBody>
        </p:sp>
        <p:sp>
          <p:nvSpPr>
            <p:cNvPr id="416787" name="Rectangle 2067"/>
            <p:cNvSpPr>
              <a:spLocks noChangeArrowheads="1"/>
            </p:cNvSpPr>
            <p:nvPr/>
          </p:nvSpPr>
          <p:spPr bwMode="auto">
            <a:xfrm>
              <a:off x="2709" y="1021"/>
              <a:ext cx="487"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DoOpen();</a:t>
              </a:r>
              <a:endParaRPr lang="en-US" altLang="zh-CN" sz="1000">
                <a:solidFill>
                  <a:schemeClr val="tx1"/>
                </a:solidFill>
                <a:ea typeface="宋体" panose="02010600030101010101" pitchFamily="2" charset="-122"/>
              </a:endParaRPr>
            </a:p>
          </p:txBody>
        </p:sp>
      </p:grpSp>
      <p:grpSp>
        <p:nvGrpSpPr>
          <p:cNvPr id="4" name="Group 2137"/>
          <p:cNvGrpSpPr/>
          <p:nvPr/>
        </p:nvGrpSpPr>
        <p:grpSpPr bwMode="auto">
          <a:xfrm>
            <a:off x="1368425" y="1753824"/>
            <a:ext cx="1149350" cy="457200"/>
            <a:chOff x="970" y="1224"/>
            <a:chExt cx="724" cy="288"/>
          </a:xfrm>
        </p:grpSpPr>
        <p:sp>
          <p:nvSpPr>
            <p:cNvPr id="416788" name="Rectangle 2068"/>
            <p:cNvSpPr>
              <a:spLocks noChangeArrowheads="1"/>
            </p:cNvSpPr>
            <p:nvPr/>
          </p:nvSpPr>
          <p:spPr bwMode="auto">
            <a:xfrm>
              <a:off x="970" y="1224"/>
              <a:ext cx="724" cy="288"/>
            </a:xfrm>
            <a:prstGeom prst="rect">
              <a:avLst/>
            </a:prstGeom>
            <a:solidFill>
              <a:srgbClr val="FFFFCC"/>
            </a:solidFill>
            <a:ln w="12700">
              <a:solidFill>
                <a:srgbClr val="990033"/>
              </a:solidFill>
              <a:miter lim="800000"/>
            </a:ln>
          </p:spPr>
          <p:txBody>
            <a:bodyPr/>
            <a:lstStyle/>
            <a:p>
              <a:endParaRPr lang="en-US"/>
            </a:p>
          </p:txBody>
        </p:sp>
        <p:sp>
          <p:nvSpPr>
            <p:cNvPr id="416789" name="Rectangle 2069"/>
            <p:cNvSpPr>
              <a:spLocks noChangeArrowheads="1"/>
            </p:cNvSpPr>
            <p:nvPr/>
          </p:nvSpPr>
          <p:spPr bwMode="auto">
            <a:xfrm>
              <a:off x="1082" y="1253"/>
              <a:ext cx="509"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Application</a:t>
              </a:r>
              <a:endParaRPr lang="en-US" altLang="zh-CN" sz="1000">
                <a:solidFill>
                  <a:schemeClr val="tx1"/>
                </a:solidFill>
                <a:ea typeface="宋体" panose="02010600030101010101" pitchFamily="2" charset="-122"/>
              </a:endParaRPr>
            </a:p>
          </p:txBody>
        </p:sp>
        <p:sp>
          <p:nvSpPr>
            <p:cNvPr id="416790" name="Rectangle 2070"/>
            <p:cNvSpPr>
              <a:spLocks noChangeArrowheads="1"/>
            </p:cNvSpPr>
            <p:nvPr/>
          </p:nvSpPr>
          <p:spPr bwMode="auto">
            <a:xfrm>
              <a:off x="970" y="1380"/>
              <a:ext cx="724" cy="132"/>
            </a:xfrm>
            <a:prstGeom prst="rect">
              <a:avLst/>
            </a:prstGeom>
            <a:noFill/>
            <a:ln w="12700">
              <a:solidFill>
                <a:srgbClr val="990033"/>
              </a:solidFill>
              <a:miter lim="800000"/>
            </a:ln>
          </p:spPr>
          <p:txBody>
            <a:bodyPr/>
            <a:lstStyle/>
            <a:p>
              <a:endParaRPr lang="en-US"/>
            </a:p>
          </p:txBody>
        </p:sp>
        <p:sp>
          <p:nvSpPr>
            <p:cNvPr id="416791" name="Rectangle 2071"/>
            <p:cNvSpPr>
              <a:spLocks noChangeArrowheads="1"/>
            </p:cNvSpPr>
            <p:nvPr/>
          </p:nvSpPr>
          <p:spPr bwMode="auto">
            <a:xfrm>
              <a:off x="970" y="1438"/>
              <a:ext cx="724" cy="74"/>
            </a:xfrm>
            <a:prstGeom prst="rect">
              <a:avLst/>
            </a:prstGeom>
            <a:noFill/>
            <a:ln w="12700">
              <a:solidFill>
                <a:srgbClr val="990033"/>
              </a:solidFill>
              <a:miter lim="800000"/>
            </a:ln>
          </p:spPr>
          <p:txBody>
            <a:bodyPr/>
            <a:lstStyle/>
            <a:p>
              <a:endParaRPr lang="en-US"/>
            </a:p>
          </p:txBody>
        </p:sp>
      </p:grpSp>
      <p:sp>
        <p:nvSpPr>
          <p:cNvPr id="416792" name="Rectangle 2072"/>
          <p:cNvSpPr>
            <a:spLocks noChangeArrowheads="1"/>
          </p:cNvSpPr>
          <p:nvPr/>
        </p:nvSpPr>
        <p:spPr bwMode="auto">
          <a:xfrm>
            <a:off x="836613" y="3214324"/>
            <a:ext cx="2557462" cy="628650"/>
          </a:xfrm>
          <a:prstGeom prst="rect">
            <a:avLst/>
          </a:prstGeom>
          <a:solidFill>
            <a:srgbClr val="FFFFCC"/>
          </a:solidFill>
          <a:ln w="12700">
            <a:solidFill>
              <a:srgbClr val="990033"/>
            </a:solidFill>
            <a:miter lim="800000"/>
          </a:ln>
        </p:spPr>
        <p:txBody>
          <a:bodyPr/>
          <a:lstStyle/>
          <a:p>
            <a:endParaRPr lang="en-US"/>
          </a:p>
        </p:txBody>
      </p:sp>
      <p:sp>
        <p:nvSpPr>
          <p:cNvPr id="416793" name="Rectangle 2073"/>
          <p:cNvSpPr>
            <a:spLocks noChangeArrowheads="1"/>
          </p:cNvSpPr>
          <p:nvPr/>
        </p:nvSpPr>
        <p:spPr bwMode="auto">
          <a:xfrm>
            <a:off x="1922463" y="3260362"/>
            <a:ext cx="414337"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Menu</a:t>
            </a:r>
            <a:endParaRPr lang="en-US" altLang="zh-CN" sz="1000">
              <a:solidFill>
                <a:schemeClr val="tx1"/>
              </a:solidFill>
              <a:ea typeface="宋体" panose="02010600030101010101" pitchFamily="2" charset="-122"/>
            </a:endParaRPr>
          </a:p>
        </p:txBody>
      </p:sp>
      <p:sp>
        <p:nvSpPr>
          <p:cNvPr id="416794" name="Rectangle 2074"/>
          <p:cNvSpPr>
            <a:spLocks noChangeArrowheads="1"/>
          </p:cNvSpPr>
          <p:nvPr/>
        </p:nvSpPr>
        <p:spPr bwMode="auto">
          <a:xfrm>
            <a:off x="836613" y="3461974"/>
            <a:ext cx="2557462" cy="381000"/>
          </a:xfrm>
          <a:prstGeom prst="rect">
            <a:avLst/>
          </a:prstGeom>
          <a:noFill/>
          <a:ln w="12700">
            <a:solidFill>
              <a:srgbClr val="990033"/>
            </a:solidFill>
            <a:miter lim="800000"/>
          </a:ln>
        </p:spPr>
        <p:txBody>
          <a:bodyPr/>
          <a:lstStyle/>
          <a:p>
            <a:endParaRPr lang="en-US"/>
          </a:p>
        </p:txBody>
      </p:sp>
      <p:sp>
        <p:nvSpPr>
          <p:cNvPr id="416795" name="Rectangle 2075"/>
          <p:cNvSpPr>
            <a:spLocks noChangeArrowheads="1"/>
          </p:cNvSpPr>
          <p:nvPr/>
        </p:nvSpPr>
        <p:spPr bwMode="auto">
          <a:xfrm>
            <a:off x="836613" y="3544524"/>
            <a:ext cx="2557462" cy="298450"/>
          </a:xfrm>
          <a:prstGeom prst="rect">
            <a:avLst/>
          </a:prstGeom>
          <a:noFill/>
          <a:ln w="12700">
            <a:solidFill>
              <a:srgbClr val="990033"/>
            </a:solidFill>
            <a:miter lim="800000"/>
          </a:ln>
        </p:spPr>
        <p:txBody>
          <a:bodyPr/>
          <a:lstStyle/>
          <a:p>
            <a:endParaRPr lang="en-US"/>
          </a:p>
        </p:txBody>
      </p:sp>
      <p:sp>
        <p:nvSpPr>
          <p:cNvPr id="416796" name="Rectangle 2076"/>
          <p:cNvSpPr>
            <a:spLocks noChangeArrowheads="1"/>
          </p:cNvSpPr>
          <p:nvPr/>
        </p:nvSpPr>
        <p:spPr bwMode="auto">
          <a:xfrm>
            <a:off x="865188" y="3646124"/>
            <a:ext cx="2184400"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AddItem(s : String, c : Command)</a:t>
            </a:r>
            <a:endParaRPr lang="en-US" altLang="zh-CN" sz="1000">
              <a:solidFill>
                <a:schemeClr val="tx1"/>
              </a:solidFill>
              <a:ea typeface="宋体" panose="02010600030101010101" pitchFamily="2" charset="-122"/>
            </a:endParaRPr>
          </a:p>
        </p:txBody>
      </p:sp>
      <p:sp>
        <p:nvSpPr>
          <p:cNvPr id="416797" name="Rectangle 2077"/>
          <p:cNvSpPr>
            <a:spLocks noChangeArrowheads="1"/>
          </p:cNvSpPr>
          <p:nvPr/>
        </p:nvSpPr>
        <p:spPr bwMode="auto">
          <a:xfrm>
            <a:off x="4237038" y="3049224"/>
            <a:ext cx="2670175" cy="958850"/>
          </a:xfrm>
          <a:prstGeom prst="rect">
            <a:avLst/>
          </a:prstGeom>
          <a:solidFill>
            <a:srgbClr val="FFFFCC"/>
          </a:solidFill>
          <a:ln w="12700">
            <a:solidFill>
              <a:srgbClr val="990033"/>
            </a:solidFill>
            <a:miter lim="800000"/>
          </a:ln>
        </p:spPr>
        <p:txBody>
          <a:bodyPr/>
          <a:lstStyle/>
          <a:p>
            <a:endParaRPr lang="en-US"/>
          </a:p>
        </p:txBody>
      </p:sp>
      <p:sp>
        <p:nvSpPr>
          <p:cNvPr id="416798" name="Rectangle 2078"/>
          <p:cNvSpPr>
            <a:spLocks noChangeArrowheads="1"/>
          </p:cNvSpPr>
          <p:nvPr/>
        </p:nvSpPr>
        <p:spPr bwMode="auto">
          <a:xfrm>
            <a:off x="5232400" y="3095262"/>
            <a:ext cx="736600"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MenuItem</a:t>
            </a:r>
            <a:endParaRPr lang="en-US" altLang="zh-CN" sz="1000">
              <a:solidFill>
                <a:schemeClr val="tx1"/>
              </a:solidFill>
              <a:ea typeface="宋体" panose="02010600030101010101" pitchFamily="2" charset="-122"/>
            </a:endParaRPr>
          </a:p>
        </p:txBody>
      </p:sp>
      <p:sp>
        <p:nvSpPr>
          <p:cNvPr id="416799" name="Rectangle 2079"/>
          <p:cNvSpPr>
            <a:spLocks noChangeArrowheads="1"/>
          </p:cNvSpPr>
          <p:nvPr/>
        </p:nvSpPr>
        <p:spPr bwMode="auto">
          <a:xfrm>
            <a:off x="4237038" y="3296874"/>
            <a:ext cx="2670175" cy="711200"/>
          </a:xfrm>
          <a:prstGeom prst="rect">
            <a:avLst/>
          </a:prstGeom>
          <a:noFill/>
          <a:ln w="12700">
            <a:solidFill>
              <a:srgbClr val="990033"/>
            </a:solidFill>
            <a:miter lim="800000"/>
          </a:ln>
        </p:spPr>
        <p:txBody>
          <a:bodyPr/>
          <a:lstStyle/>
          <a:p>
            <a:endParaRPr lang="en-US"/>
          </a:p>
        </p:txBody>
      </p:sp>
      <p:sp>
        <p:nvSpPr>
          <p:cNvPr id="416800" name="Rectangle 2080"/>
          <p:cNvSpPr>
            <a:spLocks noChangeArrowheads="1"/>
          </p:cNvSpPr>
          <p:nvPr/>
        </p:nvSpPr>
        <p:spPr bwMode="auto">
          <a:xfrm>
            <a:off x="4237038" y="3544524"/>
            <a:ext cx="2670175" cy="463550"/>
          </a:xfrm>
          <a:prstGeom prst="rect">
            <a:avLst/>
          </a:prstGeom>
          <a:noFill/>
          <a:ln w="12700">
            <a:solidFill>
              <a:srgbClr val="990033"/>
            </a:solidFill>
            <a:miter lim="800000"/>
          </a:ln>
        </p:spPr>
        <p:txBody>
          <a:bodyPr/>
          <a:lstStyle/>
          <a:p>
            <a:endParaRPr lang="en-US"/>
          </a:p>
        </p:txBody>
      </p:sp>
      <p:sp>
        <p:nvSpPr>
          <p:cNvPr id="416801" name="Rectangle 2081"/>
          <p:cNvSpPr>
            <a:spLocks noChangeArrowheads="1"/>
          </p:cNvSpPr>
          <p:nvPr/>
        </p:nvSpPr>
        <p:spPr bwMode="auto">
          <a:xfrm>
            <a:off x="4267200" y="3315924"/>
            <a:ext cx="860425"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label : String</a:t>
            </a:r>
            <a:endParaRPr lang="en-US" altLang="zh-CN" sz="1000">
              <a:solidFill>
                <a:schemeClr val="tx1"/>
              </a:solidFill>
              <a:ea typeface="宋体" panose="02010600030101010101" pitchFamily="2" charset="-122"/>
            </a:endParaRPr>
          </a:p>
        </p:txBody>
      </p:sp>
      <p:sp>
        <p:nvSpPr>
          <p:cNvPr id="416802" name="Rectangle 2082"/>
          <p:cNvSpPr>
            <a:spLocks noChangeArrowheads="1"/>
          </p:cNvSpPr>
          <p:nvPr/>
        </p:nvSpPr>
        <p:spPr bwMode="auto">
          <a:xfrm>
            <a:off x="4267200" y="3646124"/>
            <a:ext cx="671513"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Clicked()</a:t>
            </a:r>
            <a:endParaRPr lang="en-US" altLang="zh-CN" sz="1000">
              <a:solidFill>
                <a:schemeClr val="tx1"/>
              </a:solidFill>
              <a:ea typeface="宋体" panose="02010600030101010101" pitchFamily="2" charset="-122"/>
            </a:endParaRPr>
          </a:p>
        </p:txBody>
      </p:sp>
      <p:sp>
        <p:nvSpPr>
          <p:cNvPr id="416803" name="Rectangle 2083"/>
          <p:cNvSpPr>
            <a:spLocks noChangeArrowheads="1"/>
          </p:cNvSpPr>
          <p:nvPr/>
        </p:nvSpPr>
        <p:spPr bwMode="auto">
          <a:xfrm>
            <a:off x="4267200" y="3811224"/>
            <a:ext cx="2284413"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MenuItem(s : String, c : Command)</a:t>
            </a:r>
            <a:endParaRPr lang="en-US" altLang="zh-CN" sz="1000">
              <a:solidFill>
                <a:schemeClr val="tx1"/>
              </a:solidFill>
              <a:ea typeface="宋体" panose="02010600030101010101" pitchFamily="2" charset="-122"/>
            </a:endParaRPr>
          </a:p>
        </p:txBody>
      </p:sp>
      <p:sp>
        <p:nvSpPr>
          <p:cNvPr id="416804" name="Rectangle 2084"/>
          <p:cNvSpPr>
            <a:spLocks noChangeArrowheads="1"/>
          </p:cNvSpPr>
          <p:nvPr/>
        </p:nvSpPr>
        <p:spPr bwMode="auto">
          <a:xfrm>
            <a:off x="6570663" y="5438412"/>
            <a:ext cx="1568450" cy="649287"/>
          </a:xfrm>
          <a:prstGeom prst="rect">
            <a:avLst/>
          </a:prstGeom>
          <a:solidFill>
            <a:srgbClr val="FFFFCC"/>
          </a:solidFill>
          <a:ln w="12700">
            <a:solidFill>
              <a:srgbClr val="990033"/>
            </a:solidFill>
            <a:miter lim="800000"/>
          </a:ln>
        </p:spPr>
        <p:txBody>
          <a:bodyPr/>
          <a:lstStyle/>
          <a:p>
            <a:endParaRPr lang="en-US"/>
          </a:p>
        </p:txBody>
      </p:sp>
      <p:sp>
        <p:nvSpPr>
          <p:cNvPr id="416805" name="Rectangle 2085"/>
          <p:cNvSpPr>
            <a:spLocks noChangeArrowheads="1"/>
          </p:cNvSpPr>
          <p:nvPr/>
        </p:nvSpPr>
        <p:spPr bwMode="auto">
          <a:xfrm>
            <a:off x="6948488" y="5484449"/>
            <a:ext cx="763587"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panose="02010600030101010101" pitchFamily="2" charset="-122"/>
              </a:rPr>
              <a:t>Command</a:t>
            </a:r>
            <a:endParaRPr lang="en-US" altLang="zh-CN" sz="1000">
              <a:solidFill>
                <a:schemeClr val="tx1"/>
              </a:solidFill>
              <a:ea typeface="宋体" panose="02010600030101010101" pitchFamily="2" charset="-122"/>
            </a:endParaRPr>
          </a:p>
        </p:txBody>
      </p:sp>
      <p:grpSp>
        <p:nvGrpSpPr>
          <p:cNvPr id="5" name="Group 2146"/>
          <p:cNvGrpSpPr/>
          <p:nvPr/>
        </p:nvGrpSpPr>
        <p:grpSpPr bwMode="auto">
          <a:xfrm>
            <a:off x="6570663" y="5695587"/>
            <a:ext cx="1568450" cy="392112"/>
            <a:chOff x="4289" y="3401"/>
            <a:chExt cx="724" cy="247"/>
          </a:xfrm>
        </p:grpSpPr>
        <p:sp>
          <p:nvSpPr>
            <p:cNvPr id="416806" name="Rectangle 2086"/>
            <p:cNvSpPr>
              <a:spLocks noChangeArrowheads="1"/>
            </p:cNvSpPr>
            <p:nvPr/>
          </p:nvSpPr>
          <p:spPr bwMode="auto">
            <a:xfrm>
              <a:off x="4289" y="3401"/>
              <a:ext cx="724" cy="247"/>
            </a:xfrm>
            <a:prstGeom prst="rect">
              <a:avLst/>
            </a:prstGeom>
            <a:noFill/>
            <a:ln w="12700">
              <a:solidFill>
                <a:srgbClr val="990033"/>
              </a:solidFill>
              <a:miter lim="800000"/>
            </a:ln>
          </p:spPr>
          <p:txBody>
            <a:bodyPr/>
            <a:lstStyle/>
            <a:p>
              <a:endParaRPr lang="en-US"/>
            </a:p>
          </p:txBody>
        </p:sp>
        <p:sp>
          <p:nvSpPr>
            <p:cNvPr id="416807" name="Rectangle 2087"/>
            <p:cNvSpPr>
              <a:spLocks noChangeArrowheads="1"/>
            </p:cNvSpPr>
            <p:nvPr/>
          </p:nvSpPr>
          <p:spPr bwMode="auto">
            <a:xfrm>
              <a:off x="4289" y="3453"/>
              <a:ext cx="724" cy="195"/>
            </a:xfrm>
            <a:prstGeom prst="rect">
              <a:avLst/>
            </a:prstGeom>
            <a:noFill/>
            <a:ln w="12700">
              <a:solidFill>
                <a:srgbClr val="990033"/>
              </a:solidFill>
              <a:miter lim="800000"/>
            </a:ln>
          </p:spPr>
          <p:txBody>
            <a:bodyPr/>
            <a:lstStyle/>
            <a:p>
              <a:endParaRPr lang="en-US"/>
            </a:p>
          </p:txBody>
        </p:sp>
      </p:grpSp>
      <p:sp>
        <p:nvSpPr>
          <p:cNvPr id="416808" name="Rectangle 2088"/>
          <p:cNvSpPr>
            <a:spLocks noChangeArrowheads="1"/>
          </p:cNvSpPr>
          <p:nvPr/>
        </p:nvSpPr>
        <p:spPr bwMode="auto">
          <a:xfrm>
            <a:off x="6950075" y="5879737"/>
            <a:ext cx="715963"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i="1">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grpSp>
        <p:nvGrpSpPr>
          <p:cNvPr id="6" name="Group 2135"/>
          <p:cNvGrpSpPr/>
          <p:nvPr/>
        </p:nvGrpSpPr>
        <p:grpSpPr bwMode="auto">
          <a:xfrm>
            <a:off x="6611938" y="1420449"/>
            <a:ext cx="1543050" cy="1123950"/>
            <a:chOff x="4165" y="1014"/>
            <a:chExt cx="972" cy="708"/>
          </a:xfrm>
        </p:grpSpPr>
        <p:sp>
          <p:nvSpPr>
            <p:cNvPr id="416809" name="Rectangle 2089"/>
            <p:cNvSpPr>
              <a:spLocks noChangeArrowheads="1"/>
            </p:cNvSpPr>
            <p:nvPr/>
          </p:nvSpPr>
          <p:spPr bwMode="auto">
            <a:xfrm>
              <a:off x="4165" y="1014"/>
              <a:ext cx="972" cy="708"/>
            </a:xfrm>
            <a:prstGeom prst="rect">
              <a:avLst/>
            </a:prstGeom>
            <a:solidFill>
              <a:srgbClr val="FFFFCC"/>
            </a:solidFill>
            <a:ln w="12700">
              <a:solidFill>
                <a:srgbClr val="990033"/>
              </a:solidFill>
              <a:miter lim="800000"/>
            </a:ln>
          </p:spPr>
          <p:txBody>
            <a:bodyPr/>
            <a:lstStyle/>
            <a:p>
              <a:endParaRPr lang="en-US"/>
            </a:p>
          </p:txBody>
        </p:sp>
        <p:sp>
          <p:nvSpPr>
            <p:cNvPr id="416810" name="Rectangle 2090"/>
            <p:cNvSpPr>
              <a:spLocks noChangeArrowheads="1"/>
            </p:cNvSpPr>
            <p:nvPr/>
          </p:nvSpPr>
          <p:spPr bwMode="auto">
            <a:xfrm>
              <a:off x="4293" y="1043"/>
              <a:ext cx="736"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OpenCommand</a:t>
              </a:r>
              <a:endParaRPr lang="en-US" altLang="zh-CN" sz="1000">
                <a:solidFill>
                  <a:schemeClr val="tx1"/>
                </a:solidFill>
                <a:ea typeface="宋体" panose="02010600030101010101" pitchFamily="2" charset="-122"/>
              </a:endParaRPr>
            </a:p>
          </p:txBody>
        </p:sp>
        <p:sp>
          <p:nvSpPr>
            <p:cNvPr id="416811" name="Rectangle 2091"/>
            <p:cNvSpPr>
              <a:spLocks noChangeArrowheads="1"/>
            </p:cNvSpPr>
            <p:nvPr/>
          </p:nvSpPr>
          <p:spPr bwMode="auto">
            <a:xfrm>
              <a:off x="4165" y="1170"/>
              <a:ext cx="972" cy="552"/>
            </a:xfrm>
            <a:prstGeom prst="rect">
              <a:avLst/>
            </a:prstGeom>
            <a:noFill/>
            <a:ln w="12700">
              <a:solidFill>
                <a:srgbClr val="990033"/>
              </a:solidFill>
              <a:miter lim="800000"/>
            </a:ln>
          </p:spPr>
          <p:txBody>
            <a:bodyPr/>
            <a:lstStyle/>
            <a:p>
              <a:endParaRPr lang="en-US"/>
            </a:p>
          </p:txBody>
        </p:sp>
        <p:sp>
          <p:nvSpPr>
            <p:cNvPr id="416812" name="Rectangle 2092"/>
            <p:cNvSpPr>
              <a:spLocks noChangeArrowheads="1"/>
            </p:cNvSpPr>
            <p:nvPr/>
          </p:nvSpPr>
          <p:spPr bwMode="auto">
            <a:xfrm>
              <a:off x="4165" y="1222"/>
              <a:ext cx="972" cy="500"/>
            </a:xfrm>
            <a:prstGeom prst="rect">
              <a:avLst/>
            </a:prstGeom>
            <a:noFill/>
            <a:ln w="12700">
              <a:solidFill>
                <a:srgbClr val="990033"/>
              </a:solidFill>
              <a:miter lim="800000"/>
            </a:ln>
          </p:spPr>
          <p:txBody>
            <a:bodyPr/>
            <a:lstStyle/>
            <a:p>
              <a:endParaRPr lang="en-US"/>
            </a:p>
          </p:txBody>
        </p:sp>
        <p:sp>
          <p:nvSpPr>
            <p:cNvPr id="416813" name="Rectangle 2093"/>
            <p:cNvSpPr>
              <a:spLocks noChangeArrowheads="1"/>
            </p:cNvSpPr>
            <p:nvPr/>
          </p:nvSpPr>
          <p:spPr bwMode="auto">
            <a:xfrm>
              <a:off x="4183" y="1286"/>
              <a:ext cx="451" cy="10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sp>
          <p:nvSpPr>
            <p:cNvPr id="416814" name="Rectangle 2094"/>
            <p:cNvSpPr>
              <a:spLocks noChangeArrowheads="1"/>
            </p:cNvSpPr>
            <p:nvPr/>
          </p:nvSpPr>
          <p:spPr bwMode="auto">
            <a:xfrm>
              <a:off x="4183" y="1390"/>
              <a:ext cx="754" cy="10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OpenCommand()</a:t>
              </a:r>
              <a:endParaRPr lang="en-US" altLang="zh-CN" sz="1000">
                <a:solidFill>
                  <a:schemeClr val="tx1"/>
                </a:solidFill>
                <a:ea typeface="宋体" panose="02010600030101010101" pitchFamily="2" charset="-122"/>
              </a:endParaRPr>
            </a:p>
          </p:txBody>
        </p:sp>
        <p:sp>
          <p:nvSpPr>
            <p:cNvPr id="416815" name="Rectangle 2095"/>
            <p:cNvSpPr>
              <a:spLocks noChangeArrowheads="1"/>
            </p:cNvSpPr>
            <p:nvPr/>
          </p:nvSpPr>
          <p:spPr bwMode="auto">
            <a:xfrm>
              <a:off x="4183" y="1494"/>
              <a:ext cx="444" cy="10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AskUser()</a:t>
              </a:r>
              <a:endParaRPr lang="en-US" altLang="zh-CN" sz="1000">
                <a:solidFill>
                  <a:schemeClr val="tx1"/>
                </a:solidFill>
                <a:ea typeface="宋体" panose="02010600030101010101" pitchFamily="2" charset="-122"/>
              </a:endParaRPr>
            </a:p>
          </p:txBody>
        </p:sp>
        <p:sp>
          <p:nvSpPr>
            <p:cNvPr id="416816" name="Rectangle 2096"/>
            <p:cNvSpPr>
              <a:spLocks noChangeArrowheads="1"/>
            </p:cNvSpPr>
            <p:nvPr/>
          </p:nvSpPr>
          <p:spPr bwMode="auto">
            <a:xfrm>
              <a:off x="4183" y="1598"/>
              <a:ext cx="439" cy="10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 DoOpen()</a:t>
              </a:r>
              <a:endParaRPr lang="en-US" altLang="zh-CN" sz="1000">
                <a:solidFill>
                  <a:schemeClr val="tx1"/>
                </a:solidFill>
                <a:ea typeface="宋体" panose="02010600030101010101" pitchFamily="2" charset="-122"/>
              </a:endParaRPr>
            </a:p>
          </p:txBody>
        </p:sp>
      </p:grpSp>
      <p:sp>
        <p:nvSpPr>
          <p:cNvPr id="416817" name="Rectangle 2097"/>
          <p:cNvSpPr>
            <a:spLocks noChangeArrowheads="1"/>
          </p:cNvSpPr>
          <p:nvPr/>
        </p:nvSpPr>
        <p:spPr bwMode="auto">
          <a:xfrm>
            <a:off x="1328738" y="2966674"/>
            <a:ext cx="511175"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+menu</a:t>
            </a:r>
            <a:endParaRPr lang="en-US" altLang="zh-CN" sz="1000" dirty="0">
              <a:solidFill>
                <a:srgbClr val="FF0000"/>
              </a:solidFill>
              <a:ea typeface="宋体" panose="02010600030101010101" pitchFamily="2" charset="-122"/>
            </a:endParaRPr>
          </a:p>
        </p:txBody>
      </p:sp>
      <p:sp>
        <p:nvSpPr>
          <p:cNvPr id="416818" name="Rectangle 2098"/>
          <p:cNvSpPr>
            <a:spLocks noChangeArrowheads="1"/>
          </p:cNvSpPr>
          <p:nvPr/>
        </p:nvSpPr>
        <p:spPr bwMode="auto">
          <a:xfrm>
            <a:off x="2112963" y="3006362"/>
            <a:ext cx="77787"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tx1"/>
                </a:solidFill>
                <a:ea typeface="宋体" panose="02010600030101010101" pitchFamily="2" charset="-122"/>
              </a:rPr>
              <a:t>1</a:t>
            </a:r>
            <a:endParaRPr lang="en-US" altLang="zh-CN" sz="1000">
              <a:solidFill>
                <a:schemeClr val="tx1"/>
              </a:solidFill>
              <a:ea typeface="宋体" panose="02010600030101010101" pitchFamily="2" charset="-122"/>
            </a:endParaRPr>
          </a:p>
        </p:txBody>
      </p:sp>
      <p:sp>
        <p:nvSpPr>
          <p:cNvPr id="416819" name="Line 2099"/>
          <p:cNvSpPr>
            <a:spLocks noChangeShapeType="1"/>
          </p:cNvSpPr>
          <p:nvPr/>
        </p:nvSpPr>
        <p:spPr bwMode="auto">
          <a:xfrm>
            <a:off x="1954213" y="2212612"/>
            <a:ext cx="4762" cy="998537"/>
          </a:xfrm>
          <a:prstGeom prst="line">
            <a:avLst/>
          </a:prstGeom>
          <a:noFill/>
          <a:ln w="12700">
            <a:solidFill>
              <a:schemeClr val="tx1"/>
            </a:solidFill>
            <a:round/>
          </a:ln>
        </p:spPr>
        <p:txBody>
          <a:bodyPr/>
          <a:lstStyle/>
          <a:p>
            <a:endParaRPr lang="en-US"/>
          </a:p>
        </p:txBody>
      </p:sp>
      <p:sp>
        <p:nvSpPr>
          <p:cNvPr id="416820" name="Rectangle 2100"/>
          <p:cNvSpPr>
            <a:spLocks noChangeArrowheads="1"/>
          </p:cNvSpPr>
          <p:nvPr/>
        </p:nvSpPr>
        <p:spPr bwMode="auto">
          <a:xfrm>
            <a:off x="2112963" y="3006362"/>
            <a:ext cx="77787"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panose="02010600030101010101" pitchFamily="2" charset="-122"/>
              </a:rPr>
              <a:t>1</a:t>
            </a:r>
            <a:endParaRPr lang="en-US" altLang="zh-CN" sz="1000">
              <a:solidFill>
                <a:srgbClr val="FFFF00"/>
              </a:solidFill>
              <a:ea typeface="宋体" panose="02010600030101010101" pitchFamily="2" charset="-122"/>
            </a:endParaRPr>
          </a:p>
        </p:txBody>
      </p:sp>
      <p:sp>
        <p:nvSpPr>
          <p:cNvPr id="416821" name="Line 2101"/>
          <p:cNvSpPr>
            <a:spLocks noChangeShapeType="1"/>
          </p:cNvSpPr>
          <p:nvPr/>
        </p:nvSpPr>
        <p:spPr bwMode="auto">
          <a:xfrm flipV="1">
            <a:off x="1957388" y="3092087"/>
            <a:ext cx="50800" cy="119062"/>
          </a:xfrm>
          <a:prstGeom prst="line">
            <a:avLst/>
          </a:prstGeom>
          <a:noFill/>
          <a:ln w="12700">
            <a:solidFill>
              <a:schemeClr val="tx1"/>
            </a:solidFill>
            <a:round/>
          </a:ln>
        </p:spPr>
        <p:txBody>
          <a:bodyPr/>
          <a:lstStyle/>
          <a:p>
            <a:endParaRPr lang="en-US"/>
          </a:p>
        </p:txBody>
      </p:sp>
      <p:sp>
        <p:nvSpPr>
          <p:cNvPr id="416822" name="Line 2102"/>
          <p:cNvSpPr>
            <a:spLocks noChangeShapeType="1"/>
          </p:cNvSpPr>
          <p:nvPr/>
        </p:nvSpPr>
        <p:spPr bwMode="auto">
          <a:xfrm flipH="1" flipV="1">
            <a:off x="1908175" y="3092087"/>
            <a:ext cx="49213" cy="119062"/>
          </a:xfrm>
          <a:prstGeom prst="line">
            <a:avLst/>
          </a:prstGeom>
          <a:noFill/>
          <a:ln w="12700">
            <a:solidFill>
              <a:schemeClr val="tx1"/>
            </a:solidFill>
            <a:round/>
          </a:ln>
        </p:spPr>
        <p:txBody>
          <a:bodyPr/>
          <a:lstStyle/>
          <a:p>
            <a:endParaRPr lang="en-US"/>
          </a:p>
        </p:txBody>
      </p:sp>
      <p:sp>
        <p:nvSpPr>
          <p:cNvPr id="416825" name="Rectangle 2105"/>
          <p:cNvSpPr>
            <a:spLocks noChangeArrowheads="1"/>
          </p:cNvSpPr>
          <p:nvPr/>
        </p:nvSpPr>
        <p:spPr bwMode="auto">
          <a:xfrm>
            <a:off x="3702050" y="3609612"/>
            <a:ext cx="492125"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+items</a:t>
            </a:r>
            <a:endParaRPr lang="en-US" altLang="zh-CN" sz="1000" dirty="0">
              <a:solidFill>
                <a:srgbClr val="FF0000"/>
              </a:solidFill>
              <a:ea typeface="宋体" panose="02010600030101010101" pitchFamily="2" charset="-122"/>
            </a:endParaRPr>
          </a:p>
        </p:txBody>
      </p:sp>
      <p:sp>
        <p:nvSpPr>
          <p:cNvPr id="416826" name="Rectangle 2106"/>
          <p:cNvSpPr>
            <a:spLocks noChangeArrowheads="1"/>
          </p:cNvSpPr>
          <p:nvPr/>
        </p:nvSpPr>
        <p:spPr bwMode="auto">
          <a:xfrm>
            <a:off x="3994150" y="3280999"/>
            <a:ext cx="207963"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tx1"/>
                </a:solidFill>
                <a:ea typeface="宋体" panose="02010600030101010101" pitchFamily="2" charset="-122"/>
              </a:rPr>
              <a:t>0..*</a:t>
            </a:r>
            <a:endParaRPr lang="en-US" altLang="zh-CN" sz="1000">
              <a:solidFill>
                <a:schemeClr val="tx1"/>
              </a:solidFill>
              <a:ea typeface="宋体" panose="02010600030101010101" pitchFamily="2" charset="-122"/>
            </a:endParaRPr>
          </a:p>
        </p:txBody>
      </p:sp>
      <p:sp>
        <p:nvSpPr>
          <p:cNvPr id="416827" name="Line 2107"/>
          <p:cNvSpPr>
            <a:spLocks noChangeShapeType="1"/>
          </p:cNvSpPr>
          <p:nvPr/>
        </p:nvSpPr>
        <p:spPr bwMode="auto">
          <a:xfrm>
            <a:off x="3819525" y="3533412"/>
            <a:ext cx="414338" cy="1587"/>
          </a:xfrm>
          <a:prstGeom prst="line">
            <a:avLst/>
          </a:prstGeom>
          <a:noFill/>
          <a:ln w="12700">
            <a:solidFill>
              <a:schemeClr val="tx1"/>
            </a:solidFill>
            <a:round/>
          </a:ln>
        </p:spPr>
        <p:txBody>
          <a:bodyPr/>
          <a:lstStyle/>
          <a:p>
            <a:endParaRPr lang="en-US"/>
          </a:p>
        </p:txBody>
      </p:sp>
      <p:sp>
        <p:nvSpPr>
          <p:cNvPr id="416828" name="Rectangle 2108"/>
          <p:cNvSpPr>
            <a:spLocks noChangeArrowheads="1"/>
          </p:cNvSpPr>
          <p:nvPr/>
        </p:nvSpPr>
        <p:spPr bwMode="auto">
          <a:xfrm>
            <a:off x="3994150" y="3280999"/>
            <a:ext cx="207963"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dirty="0">
                <a:solidFill>
                  <a:srgbClr val="FF0000"/>
                </a:solidFill>
                <a:ea typeface="宋体" panose="02010600030101010101" pitchFamily="2" charset="-122"/>
              </a:rPr>
              <a:t>0..*</a:t>
            </a:r>
            <a:endParaRPr lang="en-US" altLang="zh-CN" sz="1000" dirty="0">
              <a:solidFill>
                <a:srgbClr val="FF0000"/>
              </a:solidFill>
              <a:ea typeface="宋体" panose="02010600030101010101" pitchFamily="2" charset="-122"/>
            </a:endParaRPr>
          </a:p>
        </p:txBody>
      </p:sp>
      <p:sp>
        <p:nvSpPr>
          <p:cNvPr id="416829" name="Line 2109"/>
          <p:cNvSpPr>
            <a:spLocks noChangeShapeType="1"/>
          </p:cNvSpPr>
          <p:nvPr/>
        </p:nvSpPr>
        <p:spPr bwMode="auto">
          <a:xfrm flipH="1">
            <a:off x="4114800" y="3533412"/>
            <a:ext cx="119063" cy="50800"/>
          </a:xfrm>
          <a:prstGeom prst="line">
            <a:avLst/>
          </a:prstGeom>
          <a:noFill/>
          <a:ln w="12700">
            <a:solidFill>
              <a:schemeClr val="tx1"/>
            </a:solidFill>
            <a:round/>
          </a:ln>
        </p:spPr>
        <p:txBody>
          <a:bodyPr/>
          <a:lstStyle/>
          <a:p>
            <a:endParaRPr lang="en-US"/>
          </a:p>
        </p:txBody>
      </p:sp>
      <p:sp>
        <p:nvSpPr>
          <p:cNvPr id="416830" name="Line 2110"/>
          <p:cNvSpPr>
            <a:spLocks noChangeShapeType="1"/>
          </p:cNvSpPr>
          <p:nvPr/>
        </p:nvSpPr>
        <p:spPr bwMode="auto">
          <a:xfrm flipH="1" flipV="1">
            <a:off x="4114800" y="3484199"/>
            <a:ext cx="119063" cy="49213"/>
          </a:xfrm>
          <a:prstGeom prst="line">
            <a:avLst/>
          </a:prstGeom>
          <a:noFill/>
          <a:ln w="12700">
            <a:solidFill>
              <a:schemeClr val="tx1"/>
            </a:solidFill>
            <a:round/>
          </a:ln>
        </p:spPr>
        <p:txBody>
          <a:bodyPr/>
          <a:lstStyle/>
          <a:p>
            <a:endParaRPr lang="en-US"/>
          </a:p>
        </p:txBody>
      </p:sp>
      <p:sp>
        <p:nvSpPr>
          <p:cNvPr id="416831" name="Line 2111"/>
          <p:cNvSpPr>
            <a:spLocks noChangeShapeType="1"/>
          </p:cNvSpPr>
          <p:nvPr/>
        </p:nvSpPr>
        <p:spPr bwMode="auto">
          <a:xfrm flipH="1">
            <a:off x="3403600" y="3533412"/>
            <a:ext cx="415925" cy="1587"/>
          </a:xfrm>
          <a:prstGeom prst="line">
            <a:avLst/>
          </a:prstGeom>
          <a:noFill/>
          <a:ln w="12700">
            <a:solidFill>
              <a:schemeClr val="tx1"/>
            </a:solidFill>
            <a:round/>
          </a:ln>
        </p:spPr>
        <p:txBody>
          <a:bodyPr/>
          <a:lstStyle/>
          <a:p>
            <a:endParaRPr lang="en-US"/>
          </a:p>
        </p:txBody>
      </p:sp>
      <p:sp>
        <p:nvSpPr>
          <p:cNvPr id="416833" name="Rectangle 2113"/>
          <p:cNvSpPr>
            <a:spLocks noChangeArrowheads="1"/>
          </p:cNvSpPr>
          <p:nvPr/>
        </p:nvSpPr>
        <p:spPr bwMode="auto">
          <a:xfrm>
            <a:off x="6878638" y="5049474"/>
            <a:ext cx="409575"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a:t>
            </a:r>
            <a:r>
              <a:rPr lang="en-US" altLang="zh-CN" sz="1300" dirty="0" err="1">
                <a:solidFill>
                  <a:srgbClr val="FF0000"/>
                </a:solidFill>
                <a:ea typeface="宋体" panose="02010600030101010101" pitchFamily="2" charset="-122"/>
              </a:rPr>
              <a:t>cmd</a:t>
            </a:r>
            <a:endParaRPr lang="en-US" altLang="zh-CN" sz="1000" dirty="0">
              <a:solidFill>
                <a:srgbClr val="FF0000"/>
              </a:solidFill>
              <a:ea typeface="宋体" panose="02010600030101010101" pitchFamily="2" charset="-122"/>
            </a:endParaRPr>
          </a:p>
        </p:txBody>
      </p:sp>
      <p:sp>
        <p:nvSpPr>
          <p:cNvPr id="416835" name="Rectangle 2115"/>
          <p:cNvSpPr>
            <a:spLocks noChangeArrowheads="1"/>
          </p:cNvSpPr>
          <p:nvPr/>
        </p:nvSpPr>
        <p:spPr bwMode="auto">
          <a:xfrm>
            <a:off x="6630988" y="5201874"/>
            <a:ext cx="78548" cy="16927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dirty="0">
                <a:solidFill>
                  <a:srgbClr val="FF0000"/>
                </a:solidFill>
                <a:ea typeface="宋体" panose="02010600030101010101" pitchFamily="2" charset="-122"/>
              </a:rPr>
              <a:t>1</a:t>
            </a:r>
            <a:endParaRPr lang="en-US" altLang="zh-CN" sz="1000" dirty="0">
              <a:solidFill>
                <a:srgbClr val="FF0000"/>
              </a:solidFill>
              <a:ea typeface="宋体" panose="02010600030101010101" pitchFamily="2" charset="-122"/>
            </a:endParaRPr>
          </a:p>
        </p:txBody>
      </p:sp>
      <p:sp>
        <p:nvSpPr>
          <p:cNvPr id="416839" name="Line 2119"/>
          <p:cNvSpPr>
            <a:spLocks noChangeShapeType="1"/>
          </p:cNvSpPr>
          <p:nvPr/>
        </p:nvSpPr>
        <p:spPr bwMode="auto">
          <a:xfrm>
            <a:off x="5605463" y="2345962"/>
            <a:ext cx="1031875" cy="4762"/>
          </a:xfrm>
          <a:prstGeom prst="line">
            <a:avLst/>
          </a:prstGeom>
          <a:noFill/>
          <a:ln w="12700">
            <a:solidFill>
              <a:schemeClr val="tx1"/>
            </a:solidFill>
            <a:prstDash val="dash"/>
            <a:round/>
          </a:ln>
        </p:spPr>
        <p:txBody>
          <a:bodyPr/>
          <a:lstStyle/>
          <a:p>
            <a:endParaRPr lang="en-US"/>
          </a:p>
        </p:txBody>
      </p:sp>
      <p:sp>
        <p:nvSpPr>
          <p:cNvPr id="416840" name="Line 2120"/>
          <p:cNvSpPr>
            <a:spLocks noChangeShapeType="1"/>
          </p:cNvSpPr>
          <p:nvPr/>
        </p:nvSpPr>
        <p:spPr bwMode="auto">
          <a:xfrm>
            <a:off x="7388225" y="2553924"/>
            <a:ext cx="1588" cy="2681288"/>
          </a:xfrm>
          <a:prstGeom prst="line">
            <a:avLst/>
          </a:prstGeom>
          <a:noFill/>
          <a:ln w="12700">
            <a:solidFill>
              <a:schemeClr val="tx1"/>
            </a:solidFill>
            <a:round/>
          </a:ln>
        </p:spPr>
        <p:txBody>
          <a:bodyPr/>
          <a:lstStyle/>
          <a:p>
            <a:endParaRPr lang="en-US"/>
          </a:p>
        </p:txBody>
      </p:sp>
      <p:sp>
        <p:nvSpPr>
          <p:cNvPr id="416841" name="Freeform 2121"/>
          <p:cNvSpPr/>
          <p:nvPr/>
        </p:nvSpPr>
        <p:spPr bwMode="auto">
          <a:xfrm>
            <a:off x="7315200" y="5236799"/>
            <a:ext cx="146050" cy="198438"/>
          </a:xfrm>
          <a:custGeom>
            <a:avLst/>
            <a:gdLst/>
            <a:ahLst/>
            <a:cxnLst>
              <a:cxn ang="0">
                <a:pos x="46" y="125"/>
              </a:cxn>
              <a:cxn ang="0">
                <a:pos x="92" y="0"/>
              </a:cxn>
              <a:cxn ang="0">
                <a:pos x="0" y="0"/>
              </a:cxn>
              <a:cxn ang="0">
                <a:pos x="46" y="125"/>
              </a:cxn>
            </a:cxnLst>
            <a:rect l="0" t="0" r="r" b="b"/>
            <a:pathLst>
              <a:path w="92" h="125">
                <a:moveTo>
                  <a:pt x="46" y="125"/>
                </a:moveTo>
                <a:lnTo>
                  <a:pt x="92" y="0"/>
                </a:lnTo>
                <a:lnTo>
                  <a:pt x="0" y="0"/>
                </a:lnTo>
                <a:lnTo>
                  <a:pt x="46" y="125"/>
                </a:lnTo>
                <a:close/>
              </a:path>
            </a:pathLst>
          </a:custGeom>
          <a:noFill/>
          <a:ln w="12700">
            <a:solidFill>
              <a:schemeClr val="tx1"/>
            </a:solidFill>
            <a:prstDash val="solid"/>
            <a:round/>
          </a:ln>
        </p:spPr>
        <p:txBody>
          <a:bodyPr/>
          <a:lstStyle/>
          <a:p>
            <a:endParaRPr lang="en-US"/>
          </a:p>
        </p:txBody>
      </p:sp>
      <p:sp>
        <p:nvSpPr>
          <p:cNvPr id="416842" name="Line 2122"/>
          <p:cNvSpPr>
            <a:spLocks noChangeShapeType="1"/>
          </p:cNvSpPr>
          <p:nvPr/>
        </p:nvSpPr>
        <p:spPr bwMode="auto">
          <a:xfrm>
            <a:off x="2500313" y="1987187"/>
            <a:ext cx="4108450" cy="1587"/>
          </a:xfrm>
          <a:prstGeom prst="line">
            <a:avLst/>
          </a:prstGeom>
          <a:noFill/>
          <a:ln w="12700">
            <a:solidFill>
              <a:schemeClr val="tx1"/>
            </a:solidFill>
            <a:prstDash val="dash"/>
            <a:round/>
          </a:ln>
        </p:spPr>
        <p:txBody>
          <a:bodyPr/>
          <a:lstStyle/>
          <a:p>
            <a:endParaRPr lang="en-US"/>
          </a:p>
        </p:txBody>
      </p:sp>
      <p:sp>
        <p:nvSpPr>
          <p:cNvPr id="416843" name="Line 2123"/>
          <p:cNvSpPr>
            <a:spLocks noChangeShapeType="1"/>
          </p:cNvSpPr>
          <p:nvPr/>
        </p:nvSpPr>
        <p:spPr bwMode="auto">
          <a:xfrm flipH="1">
            <a:off x="6489700" y="1987187"/>
            <a:ext cx="119063" cy="49212"/>
          </a:xfrm>
          <a:prstGeom prst="line">
            <a:avLst/>
          </a:prstGeom>
          <a:noFill/>
          <a:ln w="12700">
            <a:solidFill>
              <a:schemeClr val="tx1"/>
            </a:solidFill>
            <a:round/>
          </a:ln>
        </p:spPr>
        <p:txBody>
          <a:bodyPr/>
          <a:lstStyle/>
          <a:p>
            <a:endParaRPr lang="en-US"/>
          </a:p>
        </p:txBody>
      </p:sp>
      <p:sp>
        <p:nvSpPr>
          <p:cNvPr id="416844" name="Line 2124"/>
          <p:cNvSpPr>
            <a:spLocks noChangeShapeType="1"/>
          </p:cNvSpPr>
          <p:nvPr/>
        </p:nvSpPr>
        <p:spPr bwMode="auto">
          <a:xfrm flipH="1" flipV="1">
            <a:off x="6489700" y="1937974"/>
            <a:ext cx="119063" cy="49213"/>
          </a:xfrm>
          <a:prstGeom prst="line">
            <a:avLst/>
          </a:prstGeom>
          <a:noFill/>
          <a:ln w="12700">
            <a:solidFill>
              <a:schemeClr val="tx1"/>
            </a:solidFill>
            <a:round/>
          </a:ln>
        </p:spPr>
        <p:txBody>
          <a:bodyPr/>
          <a:lstStyle/>
          <a:p>
            <a:endParaRPr lang="en-US"/>
          </a:p>
        </p:txBody>
      </p:sp>
      <p:sp>
        <p:nvSpPr>
          <p:cNvPr id="416845" name="Freeform 2125"/>
          <p:cNvSpPr/>
          <p:nvPr/>
        </p:nvSpPr>
        <p:spPr bwMode="auto">
          <a:xfrm>
            <a:off x="1955800" y="3854087"/>
            <a:ext cx="4557713" cy="1871662"/>
          </a:xfrm>
          <a:custGeom>
            <a:avLst/>
            <a:gdLst/>
            <a:ahLst/>
            <a:cxnLst>
              <a:cxn ang="0">
                <a:pos x="0" y="0"/>
              </a:cxn>
              <a:cxn ang="0">
                <a:pos x="0" y="490"/>
              </a:cxn>
              <a:cxn ang="0">
                <a:pos x="1474" y="490"/>
              </a:cxn>
            </a:cxnLst>
            <a:rect l="0" t="0" r="r" b="b"/>
            <a:pathLst>
              <a:path w="1474" h="490">
                <a:moveTo>
                  <a:pt x="0" y="0"/>
                </a:moveTo>
                <a:lnTo>
                  <a:pt x="0" y="490"/>
                </a:lnTo>
                <a:lnTo>
                  <a:pt x="1474" y="490"/>
                </a:lnTo>
              </a:path>
            </a:pathLst>
          </a:custGeom>
          <a:noFill/>
          <a:ln w="12700" cap="flat">
            <a:solidFill>
              <a:schemeClr val="tx1"/>
            </a:solidFill>
            <a:prstDash val="dash"/>
            <a:round/>
          </a:ln>
        </p:spPr>
        <p:txBody>
          <a:bodyPr/>
          <a:lstStyle/>
          <a:p>
            <a:endParaRPr lang="en-US"/>
          </a:p>
        </p:txBody>
      </p:sp>
      <p:grpSp>
        <p:nvGrpSpPr>
          <p:cNvPr id="7" name="Group 2145"/>
          <p:cNvGrpSpPr/>
          <p:nvPr/>
        </p:nvGrpSpPr>
        <p:grpSpPr bwMode="auto">
          <a:xfrm>
            <a:off x="6423025" y="5674949"/>
            <a:ext cx="119063" cy="100013"/>
            <a:chOff x="4214" y="3388"/>
            <a:chExt cx="75" cy="63"/>
          </a:xfrm>
        </p:grpSpPr>
        <p:sp>
          <p:nvSpPr>
            <p:cNvPr id="416846" name="Line 2126"/>
            <p:cNvSpPr>
              <a:spLocks noChangeShapeType="1"/>
            </p:cNvSpPr>
            <p:nvPr/>
          </p:nvSpPr>
          <p:spPr bwMode="auto">
            <a:xfrm flipH="1">
              <a:off x="4214" y="3420"/>
              <a:ext cx="75" cy="31"/>
            </a:xfrm>
            <a:prstGeom prst="line">
              <a:avLst/>
            </a:prstGeom>
            <a:noFill/>
            <a:ln w="12700">
              <a:solidFill>
                <a:schemeClr val="tx1"/>
              </a:solidFill>
              <a:round/>
            </a:ln>
          </p:spPr>
          <p:txBody>
            <a:bodyPr/>
            <a:lstStyle/>
            <a:p>
              <a:endParaRPr lang="en-US"/>
            </a:p>
          </p:txBody>
        </p:sp>
        <p:sp>
          <p:nvSpPr>
            <p:cNvPr id="416847" name="Line 2127"/>
            <p:cNvSpPr>
              <a:spLocks noChangeShapeType="1"/>
            </p:cNvSpPr>
            <p:nvPr/>
          </p:nvSpPr>
          <p:spPr bwMode="auto">
            <a:xfrm flipH="1" flipV="1">
              <a:off x="4214" y="3388"/>
              <a:ext cx="75" cy="32"/>
            </a:xfrm>
            <a:prstGeom prst="line">
              <a:avLst/>
            </a:prstGeom>
            <a:noFill/>
            <a:ln w="12700">
              <a:solidFill>
                <a:schemeClr val="tx1"/>
              </a:solidFill>
              <a:round/>
            </a:ln>
          </p:spPr>
          <p:txBody>
            <a:bodyPr/>
            <a:lstStyle/>
            <a:p>
              <a:endParaRPr lang="en-US"/>
            </a:p>
          </p:txBody>
        </p:sp>
      </p:grpSp>
      <p:grpSp>
        <p:nvGrpSpPr>
          <p:cNvPr id="8" name="Group 2147"/>
          <p:cNvGrpSpPr/>
          <p:nvPr/>
        </p:nvGrpSpPr>
        <p:grpSpPr bwMode="auto">
          <a:xfrm>
            <a:off x="4889500" y="4282712"/>
            <a:ext cx="1625600" cy="738187"/>
            <a:chOff x="2684" y="2793"/>
            <a:chExt cx="1024" cy="465"/>
          </a:xfrm>
        </p:grpSpPr>
        <p:sp>
          <p:nvSpPr>
            <p:cNvPr id="416848" name="Freeform 2128"/>
            <p:cNvSpPr/>
            <p:nvPr/>
          </p:nvSpPr>
          <p:spPr bwMode="auto">
            <a:xfrm>
              <a:off x="2684" y="2793"/>
              <a:ext cx="1024" cy="465"/>
            </a:xfrm>
            <a:custGeom>
              <a:avLst/>
              <a:gdLst/>
              <a:ahLst/>
              <a:cxnLst>
                <a:cxn ang="0">
                  <a:pos x="0" y="0"/>
                </a:cxn>
                <a:cxn ang="0">
                  <a:pos x="950" y="0"/>
                </a:cxn>
                <a:cxn ang="0">
                  <a:pos x="1024" y="75"/>
                </a:cxn>
                <a:cxn ang="0">
                  <a:pos x="1024" y="465"/>
                </a:cxn>
                <a:cxn ang="0">
                  <a:pos x="0" y="465"/>
                </a:cxn>
                <a:cxn ang="0">
                  <a:pos x="0" y="0"/>
                </a:cxn>
              </a:cxnLst>
              <a:rect l="0" t="0" r="r" b="b"/>
              <a:pathLst>
                <a:path w="1024" h="465">
                  <a:moveTo>
                    <a:pt x="0" y="0"/>
                  </a:moveTo>
                  <a:lnTo>
                    <a:pt x="950" y="0"/>
                  </a:lnTo>
                  <a:lnTo>
                    <a:pt x="1024" y="75"/>
                  </a:lnTo>
                  <a:lnTo>
                    <a:pt x="1024" y="465"/>
                  </a:lnTo>
                  <a:lnTo>
                    <a:pt x="0" y="465"/>
                  </a:lnTo>
                  <a:lnTo>
                    <a:pt x="0" y="0"/>
                  </a:lnTo>
                  <a:close/>
                </a:path>
              </a:pathLst>
            </a:custGeom>
            <a:solidFill>
              <a:srgbClr val="FFFFCC"/>
            </a:solidFill>
            <a:ln w="12700">
              <a:solidFill>
                <a:srgbClr val="990033"/>
              </a:solidFill>
              <a:prstDash val="solid"/>
              <a:round/>
            </a:ln>
          </p:spPr>
          <p:txBody>
            <a:bodyPr/>
            <a:lstStyle/>
            <a:p>
              <a:endParaRPr lang="en-US"/>
            </a:p>
          </p:txBody>
        </p:sp>
        <p:sp>
          <p:nvSpPr>
            <p:cNvPr id="416850" name="Freeform 2130"/>
            <p:cNvSpPr/>
            <p:nvPr/>
          </p:nvSpPr>
          <p:spPr bwMode="auto">
            <a:xfrm>
              <a:off x="3634" y="2793"/>
              <a:ext cx="74" cy="75"/>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12700">
              <a:solidFill>
                <a:srgbClr val="990033"/>
              </a:solidFill>
              <a:prstDash val="solid"/>
              <a:round/>
            </a:ln>
          </p:spPr>
          <p:txBody>
            <a:bodyPr/>
            <a:lstStyle/>
            <a:p>
              <a:endParaRPr lang="en-US"/>
            </a:p>
          </p:txBody>
        </p:sp>
        <p:sp>
          <p:nvSpPr>
            <p:cNvPr id="416851" name="Rectangle 2131"/>
            <p:cNvSpPr>
              <a:spLocks noChangeArrowheads="1"/>
            </p:cNvSpPr>
            <p:nvPr/>
          </p:nvSpPr>
          <p:spPr bwMode="auto">
            <a:xfrm>
              <a:off x="2709" y="2805"/>
              <a:ext cx="563"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MenuItem():</a:t>
              </a:r>
              <a:endParaRPr lang="en-US" altLang="zh-CN" sz="1000">
                <a:solidFill>
                  <a:schemeClr val="tx1"/>
                </a:solidFill>
                <a:ea typeface="宋体" panose="02010600030101010101" pitchFamily="2" charset="-122"/>
              </a:endParaRPr>
            </a:p>
          </p:txBody>
        </p:sp>
        <p:sp>
          <p:nvSpPr>
            <p:cNvPr id="416852" name="Rectangle 2132"/>
            <p:cNvSpPr>
              <a:spLocks noChangeArrowheads="1"/>
            </p:cNvSpPr>
            <p:nvPr/>
          </p:nvSpPr>
          <p:spPr bwMode="auto">
            <a:xfrm>
              <a:off x="2709" y="2921"/>
              <a:ext cx="484"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a:solidFill>
                    <a:srgbClr val="000000"/>
                  </a:solidFill>
                  <a:ea typeface="宋体" panose="02010600030101010101" pitchFamily="2" charset="-122"/>
                </a:rPr>
                <a:t>   </a:t>
              </a:r>
              <a:r>
                <a:rPr lang="en-US" altLang="zh-CN" sz="1300">
                  <a:solidFill>
                    <a:srgbClr val="000000"/>
                  </a:solidFill>
                  <a:ea typeface="宋体" panose="02010600030101010101" pitchFamily="2" charset="-122"/>
                </a:rPr>
                <a:t>cmd = c;</a:t>
              </a:r>
              <a:endParaRPr lang="en-US" altLang="zh-CN" sz="1000">
                <a:solidFill>
                  <a:schemeClr val="tx1"/>
                </a:solidFill>
                <a:ea typeface="宋体" panose="02010600030101010101" pitchFamily="2" charset="-122"/>
              </a:endParaRPr>
            </a:p>
          </p:txBody>
        </p:sp>
        <p:sp>
          <p:nvSpPr>
            <p:cNvPr id="416853" name="Rectangle 2133"/>
            <p:cNvSpPr>
              <a:spLocks noChangeArrowheads="1"/>
            </p:cNvSpPr>
            <p:nvPr/>
          </p:nvSpPr>
          <p:spPr bwMode="auto">
            <a:xfrm>
              <a:off x="2709" y="3038"/>
              <a:ext cx="507"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a:solidFill>
                    <a:srgbClr val="000000"/>
                  </a:solidFill>
                  <a:ea typeface="宋体" panose="02010600030101010101" pitchFamily="2" charset="-122"/>
                </a:rPr>
                <a:t>   </a:t>
              </a:r>
              <a:r>
                <a:rPr lang="en-US" altLang="zh-CN" sz="1300">
                  <a:solidFill>
                    <a:srgbClr val="000000"/>
                  </a:solidFill>
                  <a:ea typeface="宋体" panose="02010600030101010101" pitchFamily="2" charset="-122"/>
                </a:rPr>
                <a:t>label = s;</a:t>
              </a:r>
              <a:endParaRPr lang="en-US" altLang="zh-CN" sz="1000">
                <a:solidFill>
                  <a:schemeClr val="tx1"/>
                </a:solidFill>
                <a:ea typeface="宋体" panose="02010600030101010101" pitchFamily="2" charset="-122"/>
              </a:endParaRPr>
            </a:p>
          </p:txBody>
        </p:sp>
      </p:grpSp>
      <p:sp>
        <p:nvSpPr>
          <p:cNvPr id="416858" name="Line 2138"/>
          <p:cNvSpPr>
            <a:spLocks noChangeShapeType="1"/>
          </p:cNvSpPr>
          <p:nvPr/>
        </p:nvSpPr>
        <p:spPr bwMode="auto">
          <a:xfrm>
            <a:off x="6769100" y="4001724"/>
            <a:ext cx="3175" cy="1409700"/>
          </a:xfrm>
          <a:prstGeom prst="line">
            <a:avLst/>
          </a:prstGeom>
          <a:noFill/>
          <a:ln w="12700">
            <a:solidFill>
              <a:schemeClr val="tx1"/>
            </a:solidFill>
            <a:round/>
          </a:ln>
          <a:effectLst/>
        </p:spPr>
        <p:txBody>
          <a:bodyPr lIns="107950" tIns="53975" rIns="107950" bIns="53975"/>
          <a:lstStyle/>
          <a:p>
            <a:endParaRPr lang="en-US"/>
          </a:p>
        </p:txBody>
      </p:sp>
      <p:grpSp>
        <p:nvGrpSpPr>
          <p:cNvPr id="9" name="Group 2144"/>
          <p:cNvGrpSpPr/>
          <p:nvPr/>
        </p:nvGrpSpPr>
        <p:grpSpPr bwMode="auto">
          <a:xfrm rot="5400000">
            <a:off x="6711950" y="5322524"/>
            <a:ext cx="119063" cy="100013"/>
            <a:chOff x="4214" y="3730"/>
            <a:chExt cx="75" cy="63"/>
          </a:xfrm>
        </p:grpSpPr>
        <p:sp>
          <p:nvSpPr>
            <p:cNvPr id="416862" name="Line 2142"/>
            <p:cNvSpPr>
              <a:spLocks noChangeShapeType="1"/>
            </p:cNvSpPr>
            <p:nvPr/>
          </p:nvSpPr>
          <p:spPr bwMode="auto">
            <a:xfrm flipH="1">
              <a:off x="4214" y="3762"/>
              <a:ext cx="75" cy="31"/>
            </a:xfrm>
            <a:prstGeom prst="line">
              <a:avLst/>
            </a:prstGeom>
            <a:noFill/>
            <a:ln w="12700">
              <a:solidFill>
                <a:schemeClr val="tx1"/>
              </a:solidFill>
              <a:round/>
            </a:ln>
          </p:spPr>
          <p:txBody>
            <a:bodyPr/>
            <a:lstStyle/>
            <a:p>
              <a:endParaRPr lang="en-US"/>
            </a:p>
          </p:txBody>
        </p:sp>
        <p:sp>
          <p:nvSpPr>
            <p:cNvPr id="416863" name="Line 2143"/>
            <p:cNvSpPr>
              <a:spLocks noChangeShapeType="1"/>
            </p:cNvSpPr>
            <p:nvPr/>
          </p:nvSpPr>
          <p:spPr bwMode="auto">
            <a:xfrm flipH="1" flipV="1">
              <a:off x="4214" y="3730"/>
              <a:ext cx="75" cy="32"/>
            </a:xfrm>
            <a:prstGeom prst="line">
              <a:avLst/>
            </a:prstGeom>
            <a:noFill/>
            <a:ln w="12700">
              <a:solidFill>
                <a:schemeClr val="tx1"/>
              </a:solidFill>
              <a:round/>
            </a:ln>
          </p:spPr>
          <p:txBody>
            <a:bodyPr/>
            <a:lstStyle/>
            <a:p>
              <a:endParaRPr lang="en-US"/>
            </a:p>
          </p:txBody>
        </p:sp>
      </p:grpSp>
      <p:sp>
        <p:nvSpPr>
          <p:cNvPr id="416869" name="Line 2149"/>
          <p:cNvSpPr>
            <a:spLocks noChangeShapeType="1"/>
          </p:cNvSpPr>
          <p:nvPr/>
        </p:nvSpPr>
        <p:spPr bwMode="auto">
          <a:xfrm>
            <a:off x="4429125" y="4025537"/>
            <a:ext cx="0" cy="261937"/>
          </a:xfrm>
          <a:prstGeom prst="line">
            <a:avLst/>
          </a:prstGeom>
          <a:noFill/>
          <a:ln w="12700">
            <a:solidFill>
              <a:schemeClr val="tx1"/>
            </a:solidFill>
            <a:prstDash val="dash"/>
            <a:round/>
          </a:ln>
          <a:effectLst/>
        </p:spPr>
        <p:txBody>
          <a:bodyPr lIns="107950" tIns="53975" rIns="107950" bIns="53975"/>
          <a:lstStyle/>
          <a:p>
            <a:endParaRPr lang="en-US"/>
          </a:p>
        </p:txBody>
      </p:sp>
      <p:sp>
        <p:nvSpPr>
          <p:cNvPr id="416870" name="Line 2150"/>
          <p:cNvSpPr>
            <a:spLocks noChangeShapeType="1"/>
          </p:cNvSpPr>
          <p:nvPr/>
        </p:nvSpPr>
        <p:spPr bwMode="auto">
          <a:xfrm>
            <a:off x="5614988" y="4025537"/>
            <a:ext cx="0" cy="261937"/>
          </a:xfrm>
          <a:prstGeom prst="line">
            <a:avLst/>
          </a:prstGeom>
          <a:noFill/>
          <a:ln w="12700">
            <a:solidFill>
              <a:schemeClr val="tx1"/>
            </a:solidFill>
            <a:prstDash val="dash"/>
            <a:round/>
          </a:ln>
          <a:effectLst/>
        </p:spPr>
        <p:txBody>
          <a:bodyPr lIns="107950" tIns="53975" rIns="107950" bIns="53975"/>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Detailing the Command Pattern (continued)</a:t>
            </a:r>
            <a:endParaRPr lang="en-US" altLang="zh-CN">
              <a:ea typeface="宋体" panose="02010600030101010101" pitchFamily="2" charset="-122"/>
            </a:endParaRPr>
          </a:p>
        </p:txBody>
      </p:sp>
      <p:sp>
        <p:nvSpPr>
          <p:cNvPr id="419941" name="Line 101"/>
          <p:cNvSpPr>
            <a:spLocks noChangeShapeType="1"/>
          </p:cNvSpPr>
          <p:nvPr/>
        </p:nvSpPr>
        <p:spPr bwMode="auto">
          <a:xfrm flipH="1">
            <a:off x="4137025" y="4476738"/>
            <a:ext cx="1647825" cy="1114425"/>
          </a:xfrm>
          <a:prstGeom prst="line">
            <a:avLst/>
          </a:prstGeom>
          <a:noFill/>
          <a:ln w="12700">
            <a:solidFill>
              <a:schemeClr val="tx1"/>
            </a:solidFill>
            <a:prstDash val="dash"/>
            <a:round/>
            <a:tailEnd type="arrow" w="lg" len="lg"/>
          </a:ln>
        </p:spPr>
        <p:txBody>
          <a:bodyPr/>
          <a:lstStyle/>
          <a:p>
            <a:endParaRPr lang="en-US"/>
          </a:p>
        </p:txBody>
      </p:sp>
      <p:sp>
        <p:nvSpPr>
          <p:cNvPr id="419944" name="Line 104"/>
          <p:cNvSpPr>
            <a:spLocks noChangeShapeType="1"/>
          </p:cNvSpPr>
          <p:nvPr/>
        </p:nvSpPr>
        <p:spPr bwMode="auto">
          <a:xfrm>
            <a:off x="4014788" y="2959088"/>
            <a:ext cx="1752600" cy="1247775"/>
          </a:xfrm>
          <a:prstGeom prst="line">
            <a:avLst/>
          </a:prstGeom>
          <a:noFill/>
          <a:ln w="12700">
            <a:solidFill>
              <a:schemeClr val="tx1"/>
            </a:solidFill>
            <a:prstDash val="dash"/>
            <a:round/>
            <a:tailEnd type="arrow" w="lg" len="lg"/>
          </a:ln>
        </p:spPr>
        <p:txBody>
          <a:bodyPr/>
          <a:lstStyle/>
          <a:p>
            <a:endParaRPr lang="en-US"/>
          </a:p>
        </p:txBody>
      </p:sp>
      <p:sp>
        <p:nvSpPr>
          <p:cNvPr id="419947" name="Line 107"/>
          <p:cNvSpPr>
            <a:spLocks noChangeShapeType="1"/>
          </p:cNvSpPr>
          <p:nvPr/>
        </p:nvSpPr>
        <p:spPr bwMode="auto">
          <a:xfrm flipH="1">
            <a:off x="3754438" y="3070213"/>
            <a:ext cx="7937" cy="2527300"/>
          </a:xfrm>
          <a:prstGeom prst="line">
            <a:avLst/>
          </a:prstGeom>
          <a:noFill/>
          <a:ln w="12700">
            <a:solidFill>
              <a:schemeClr val="tx1"/>
            </a:solidFill>
            <a:prstDash val="dash"/>
            <a:round/>
            <a:tailEnd type="arrow" w="med" len="med"/>
          </a:ln>
        </p:spPr>
        <p:txBody>
          <a:bodyPr/>
          <a:lstStyle/>
          <a:p>
            <a:endParaRPr lang="en-US"/>
          </a:p>
        </p:txBody>
      </p:sp>
      <p:grpSp>
        <p:nvGrpSpPr>
          <p:cNvPr id="2" name="Group 170"/>
          <p:cNvGrpSpPr/>
          <p:nvPr/>
        </p:nvGrpSpPr>
        <p:grpSpPr bwMode="auto">
          <a:xfrm>
            <a:off x="2106613" y="1347776"/>
            <a:ext cx="2747962" cy="1927225"/>
            <a:chOff x="2038" y="561"/>
            <a:chExt cx="1731" cy="1214"/>
          </a:xfrm>
        </p:grpSpPr>
        <p:sp>
          <p:nvSpPr>
            <p:cNvPr id="419977" name="Rectangle 137"/>
            <p:cNvSpPr>
              <a:spLocks noChangeArrowheads="1"/>
            </p:cNvSpPr>
            <p:nvPr/>
          </p:nvSpPr>
          <p:spPr bwMode="auto">
            <a:xfrm>
              <a:off x="2038" y="783"/>
              <a:ext cx="1731" cy="992"/>
            </a:xfrm>
            <a:prstGeom prst="rect">
              <a:avLst/>
            </a:prstGeom>
            <a:solidFill>
              <a:srgbClr val="FFFFCC"/>
            </a:solidFill>
            <a:ln w="12700">
              <a:solidFill>
                <a:srgbClr val="990033"/>
              </a:solidFill>
              <a:miter lim="800000"/>
            </a:ln>
          </p:spPr>
          <p:txBody>
            <a:bodyPr/>
            <a:lstStyle/>
            <a:p>
              <a:endParaRPr lang="en-US"/>
            </a:p>
          </p:txBody>
        </p:sp>
        <p:sp>
          <p:nvSpPr>
            <p:cNvPr id="419979" name="Rectangle 139"/>
            <p:cNvSpPr>
              <a:spLocks noChangeArrowheads="1"/>
            </p:cNvSpPr>
            <p:nvPr/>
          </p:nvSpPr>
          <p:spPr bwMode="auto">
            <a:xfrm>
              <a:off x="2038" y="561"/>
              <a:ext cx="477" cy="222"/>
            </a:xfrm>
            <a:prstGeom prst="rect">
              <a:avLst/>
            </a:prstGeom>
            <a:solidFill>
              <a:srgbClr val="FFFFCC"/>
            </a:solidFill>
            <a:ln w="12700">
              <a:solidFill>
                <a:srgbClr val="990033"/>
              </a:solidFill>
              <a:miter lim="800000"/>
            </a:ln>
          </p:spPr>
          <p:txBody>
            <a:bodyPr/>
            <a:lstStyle/>
            <a:p>
              <a:endParaRPr lang="en-US"/>
            </a:p>
          </p:txBody>
        </p:sp>
        <p:sp>
          <p:nvSpPr>
            <p:cNvPr id="419980" name="Rectangle 140"/>
            <p:cNvSpPr>
              <a:spLocks noChangeArrowheads="1"/>
            </p:cNvSpPr>
            <p:nvPr/>
          </p:nvSpPr>
          <p:spPr bwMode="auto">
            <a:xfrm>
              <a:off x="2777" y="820"/>
              <a:ext cx="188" cy="13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rgbClr val="FF0000"/>
                  </a:solidFill>
                  <a:ea typeface="宋体" panose="02010600030101010101" pitchFamily="2" charset="-122"/>
                </a:rPr>
                <a:t>app</a:t>
              </a:r>
              <a:endParaRPr lang="en-US" altLang="zh-CN" sz="1400" dirty="0">
                <a:solidFill>
                  <a:srgbClr val="FF0000"/>
                </a:solidFill>
                <a:ea typeface="宋体" panose="02010600030101010101" pitchFamily="2" charset="-122"/>
              </a:endParaRPr>
            </a:p>
          </p:txBody>
        </p:sp>
        <p:sp>
          <p:nvSpPr>
            <p:cNvPr id="419982" name="Rectangle 142"/>
            <p:cNvSpPr>
              <a:spLocks noChangeArrowheads="1"/>
            </p:cNvSpPr>
            <p:nvPr/>
          </p:nvSpPr>
          <p:spPr bwMode="auto">
            <a:xfrm>
              <a:off x="2215" y="1123"/>
              <a:ext cx="514" cy="12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Application</a:t>
              </a:r>
              <a:endParaRPr lang="en-US" altLang="zh-CN" sz="1000" dirty="0">
                <a:solidFill>
                  <a:srgbClr val="FF0000"/>
                </a:solidFill>
                <a:ea typeface="宋体" panose="02010600030101010101" pitchFamily="2" charset="-122"/>
              </a:endParaRPr>
            </a:p>
          </p:txBody>
        </p:sp>
        <p:sp>
          <p:nvSpPr>
            <p:cNvPr id="419983" name="Rectangle 143"/>
            <p:cNvSpPr>
              <a:spLocks noChangeArrowheads="1"/>
            </p:cNvSpPr>
            <p:nvPr/>
          </p:nvSpPr>
          <p:spPr bwMode="auto">
            <a:xfrm>
              <a:off x="2913" y="1124"/>
              <a:ext cx="754" cy="126"/>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err="1">
                  <a:solidFill>
                    <a:srgbClr val="FF0000"/>
                  </a:solidFill>
                  <a:ea typeface="宋体" panose="02010600030101010101" pitchFamily="2" charset="-122"/>
                </a:rPr>
                <a:t>CloseCommand</a:t>
              </a:r>
              <a:endParaRPr lang="en-US" altLang="zh-CN" sz="1000" dirty="0">
                <a:solidFill>
                  <a:srgbClr val="FF0000"/>
                </a:solidFill>
                <a:ea typeface="宋体" panose="02010600030101010101" pitchFamily="2" charset="-122"/>
              </a:endParaRPr>
            </a:p>
          </p:txBody>
        </p:sp>
        <p:sp>
          <p:nvSpPr>
            <p:cNvPr id="419984" name="Rectangle 144"/>
            <p:cNvSpPr>
              <a:spLocks noChangeArrowheads="1"/>
            </p:cNvSpPr>
            <p:nvPr/>
          </p:nvSpPr>
          <p:spPr bwMode="auto">
            <a:xfrm>
              <a:off x="2491" y="1488"/>
              <a:ext cx="736" cy="12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err="1">
                  <a:solidFill>
                    <a:srgbClr val="FF0000"/>
                  </a:solidFill>
                  <a:ea typeface="宋体" panose="02010600030101010101" pitchFamily="2" charset="-122"/>
                </a:rPr>
                <a:t>OpenCommand</a:t>
              </a:r>
              <a:endParaRPr lang="en-US" altLang="zh-CN" sz="1000" dirty="0">
                <a:solidFill>
                  <a:srgbClr val="FF0000"/>
                </a:solidFill>
                <a:ea typeface="宋体" panose="02010600030101010101" pitchFamily="2" charset="-122"/>
              </a:endParaRPr>
            </a:p>
          </p:txBody>
        </p:sp>
        <p:sp>
          <p:nvSpPr>
            <p:cNvPr id="419986" name="Rectangle 146"/>
            <p:cNvSpPr>
              <a:spLocks noChangeArrowheads="1"/>
            </p:cNvSpPr>
            <p:nvPr/>
          </p:nvSpPr>
          <p:spPr bwMode="auto">
            <a:xfrm>
              <a:off x="2144" y="1048"/>
              <a:ext cx="626" cy="272"/>
            </a:xfrm>
            <a:prstGeom prst="rect">
              <a:avLst/>
            </a:prstGeom>
            <a:noFill/>
            <a:ln w="12700" algn="ctr">
              <a:solidFill>
                <a:srgbClr val="990033"/>
              </a:solidFill>
              <a:miter lim="800000"/>
            </a:ln>
            <a:effectLst/>
          </p:spPr>
          <p:txBody>
            <a:bodyPr wrap="none" lIns="107950" tIns="53975" rIns="107950" bIns="53975" anchor="ctr"/>
            <a:lstStyle/>
            <a:p>
              <a:endParaRPr lang="en-US"/>
            </a:p>
          </p:txBody>
        </p:sp>
        <p:sp>
          <p:nvSpPr>
            <p:cNvPr id="419987" name="Rectangle 147"/>
            <p:cNvSpPr>
              <a:spLocks noChangeArrowheads="1"/>
            </p:cNvSpPr>
            <p:nvPr/>
          </p:nvSpPr>
          <p:spPr bwMode="auto">
            <a:xfrm>
              <a:off x="2854" y="1048"/>
              <a:ext cx="836" cy="272"/>
            </a:xfrm>
            <a:prstGeom prst="rect">
              <a:avLst/>
            </a:prstGeom>
            <a:noFill/>
            <a:ln w="12700" algn="ctr">
              <a:solidFill>
                <a:srgbClr val="990033"/>
              </a:solidFill>
              <a:miter lim="800000"/>
            </a:ln>
            <a:effectLst/>
          </p:spPr>
          <p:txBody>
            <a:bodyPr wrap="none" lIns="107950" tIns="53975" rIns="107950" bIns="53975" anchor="ctr"/>
            <a:lstStyle/>
            <a:p>
              <a:endParaRPr lang="en-US"/>
            </a:p>
          </p:txBody>
        </p:sp>
        <p:sp>
          <p:nvSpPr>
            <p:cNvPr id="419988" name="Rectangle 148"/>
            <p:cNvSpPr>
              <a:spLocks noChangeArrowheads="1"/>
            </p:cNvSpPr>
            <p:nvPr/>
          </p:nvSpPr>
          <p:spPr bwMode="auto">
            <a:xfrm>
              <a:off x="2424" y="1416"/>
              <a:ext cx="840" cy="272"/>
            </a:xfrm>
            <a:prstGeom prst="rect">
              <a:avLst/>
            </a:prstGeom>
            <a:noFill/>
            <a:ln w="12700" algn="ctr">
              <a:solidFill>
                <a:srgbClr val="990033"/>
              </a:solidFill>
              <a:miter lim="800000"/>
            </a:ln>
            <a:effectLst/>
          </p:spPr>
          <p:txBody>
            <a:bodyPr wrap="none" lIns="107950" tIns="53975" rIns="107950" bIns="53975" anchor="ctr"/>
            <a:lstStyle/>
            <a:p>
              <a:endParaRPr lang="en-US"/>
            </a:p>
          </p:txBody>
        </p:sp>
      </p:grpSp>
      <p:sp>
        <p:nvSpPr>
          <p:cNvPr id="419989" name="Rectangle 149"/>
          <p:cNvSpPr>
            <a:spLocks noChangeArrowheads="1"/>
          </p:cNvSpPr>
          <p:nvPr/>
        </p:nvSpPr>
        <p:spPr bwMode="auto">
          <a:xfrm>
            <a:off x="5775325" y="3854438"/>
            <a:ext cx="1960563" cy="1143000"/>
          </a:xfrm>
          <a:prstGeom prst="rect">
            <a:avLst/>
          </a:prstGeom>
          <a:solidFill>
            <a:srgbClr val="FFFFCC"/>
          </a:solidFill>
          <a:ln w="12700">
            <a:solidFill>
              <a:srgbClr val="990033"/>
            </a:solidFill>
            <a:miter lim="800000"/>
          </a:ln>
        </p:spPr>
        <p:txBody>
          <a:bodyPr/>
          <a:lstStyle/>
          <a:p>
            <a:endParaRPr lang="en-US"/>
          </a:p>
        </p:txBody>
      </p:sp>
      <p:sp>
        <p:nvSpPr>
          <p:cNvPr id="419990" name="Rectangle 150"/>
          <p:cNvSpPr>
            <a:spLocks noChangeArrowheads="1"/>
          </p:cNvSpPr>
          <p:nvPr/>
        </p:nvSpPr>
        <p:spPr bwMode="auto">
          <a:xfrm>
            <a:off x="5775325" y="3502013"/>
            <a:ext cx="757238" cy="352425"/>
          </a:xfrm>
          <a:prstGeom prst="rect">
            <a:avLst/>
          </a:prstGeom>
          <a:solidFill>
            <a:srgbClr val="FFFFCC"/>
          </a:solidFill>
          <a:ln w="12700">
            <a:solidFill>
              <a:srgbClr val="990033"/>
            </a:solidFill>
            <a:miter lim="800000"/>
          </a:ln>
        </p:spPr>
        <p:txBody>
          <a:bodyPr/>
          <a:lstStyle/>
          <a:p>
            <a:endParaRPr lang="en-US"/>
          </a:p>
        </p:txBody>
      </p:sp>
      <p:sp>
        <p:nvSpPr>
          <p:cNvPr id="419991" name="Rectangle 151"/>
          <p:cNvSpPr>
            <a:spLocks noChangeArrowheads="1"/>
          </p:cNvSpPr>
          <p:nvPr/>
        </p:nvSpPr>
        <p:spPr bwMode="auto">
          <a:xfrm>
            <a:off x="6615113" y="3913176"/>
            <a:ext cx="238848"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err="1">
                <a:solidFill>
                  <a:srgbClr val="FF0000"/>
                </a:solidFill>
                <a:ea typeface="宋体" panose="02010600030101010101" pitchFamily="2" charset="-122"/>
              </a:rPr>
              <a:t>gui</a:t>
            </a:r>
            <a:endParaRPr lang="en-US" altLang="zh-CN" sz="1400" dirty="0">
              <a:solidFill>
                <a:srgbClr val="FF0000"/>
              </a:solidFill>
              <a:ea typeface="宋体" panose="02010600030101010101" pitchFamily="2" charset="-122"/>
            </a:endParaRPr>
          </a:p>
        </p:txBody>
      </p:sp>
      <p:sp>
        <p:nvSpPr>
          <p:cNvPr id="419992" name="Rectangle 152"/>
          <p:cNvSpPr>
            <a:spLocks noChangeArrowheads="1"/>
          </p:cNvSpPr>
          <p:nvPr/>
        </p:nvSpPr>
        <p:spPr bwMode="auto">
          <a:xfrm>
            <a:off x="6056313" y="4394188"/>
            <a:ext cx="418384" cy="20005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Menu</a:t>
            </a:r>
            <a:endParaRPr lang="en-US" altLang="zh-CN" sz="1000" dirty="0">
              <a:solidFill>
                <a:srgbClr val="FF0000"/>
              </a:solidFill>
              <a:ea typeface="宋体" panose="02010600030101010101" pitchFamily="2" charset="-122"/>
            </a:endParaRPr>
          </a:p>
        </p:txBody>
      </p:sp>
      <p:sp>
        <p:nvSpPr>
          <p:cNvPr id="419993" name="Rectangle 153"/>
          <p:cNvSpPr>
            <a:spLocks noChangeArrowheads="1"/>
          </p:cNvSpPr>
          <p:nvPr/>
        </p:nvSpPr>
        <p:spPr bwMode="auto">
          <a:xfrm>
            <a:off x="6792913" y="4395776"/>
            <a:ext cx="736600"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err="1">
                <a:solidFill>
                  <a:srgbClr val="FF0000"/>
                </a:solidFill>
                <a:ea typeface="宋体" panose="02010600030101010101" pitchFamily="2" charset="-122"/>
              </a:rPr>
              <a:t>MenuItem</a:t>
            </a:r>
            <a:endParaRPr lang="en-US" altLang="zh-CN" sz="1000" dirty="0">
              <a:solidFill>
                <a:srgbClr val="FF0000"/>
              </a:solidFill>
              <a:ea typeface="宋体" panose="02010600030101010101" pitchFamily="2" charset="-122"/>
            </a:endParaRPr>
          </a:p>
        </p:txBody>
      </p:sp>
      <p:sp>
        <p:nvSpPr>
          <p:cNvPr id="419995" name="Rectangle 155"/>
          <p:cNvSpPr>
            <a:spLocks noChangeArrowheads="1"/>
          </p:cNvSpPr>
          <p:nvPr/>
        </p:nvSpPr>
        <p:spPr bwMode="auto">
          <a:xfrm>
            <a:off x="5943600" y="4275126"/>
            <a:ext cx="600075" cy="431800"/>
          </a:xfrm>
          <a:prstGeom prst="rect">
            <a:avLst/>
          </a:prstGeom>
          <a:noFill/>
          <a:ln w="12700" algn="ctr">
            <a:solidFill>
              <a:srgbClr val="990033"/>
            </a:solidFill>
            <a:miter lim="800000"/>
          </a:ln>
          <a:effectLst/>
        </p:spPr>
        <p:txBody>
          <a:bodyPr wrap="none" lIns="107950" tIns="53975" rIns="107950" bIns="53975" anchor="ctr"/>
          <a:lstStyle/>
          <a:p>
            <a:endParaRPr lang="en-US"/>
          </a:p>
        </p:txBody>
      </p:sp>
      <p:sp>
        <p:nvSpPr>
          <p:cNvPr id="419996" name="Rectangle 156"/>
          <p:cNvSpPr>
            <a:spLocks noChangeArrowheads="1"/>
          </p:cNvSpPr>
          <p:nvPr/>
        </p:nvSpPr>
        <p:spPr bwMode="auto">
          <a:xfrm>
            <a:off x="6699250" y="4275126"/>
            <a:ext cx="892175" cy="431800"/>
          </a:xfrm>
          <a:prstGeom prst="rect">
            <a:avLst/>
          </a:prstGeom>
          <a:noFill/>
          <a:ln w="12700" algn="ctr">
            <a:solidFill>
              <a:srgbClr val="990033"/>
            </a:solidFill>
            <a:miter lim="800000"/>
          </a:ln>
          <a:effectLst/>
        </p:spPr>
        <p:txBody>
          <a:bodyPr wrap="none" lIns="107950" tIns="53975" rIns="107950" bIns="53975" anchor="ctr"/>
          <a:lstStyle/>
          <a:p>
            <a:endParaRPr lang="en-US"/>
          </a:p>
        </p:txBody>
      </p:sp>
      <p:sp>
        <p:nvSpPr>
          <p:cNvPr id="419998" name="Rectangle 158"/>
          <p:cNvSpPr>
            <a:spLocks noChangeArrowheads="1"/>
          </p:cNvSpPr>
          <p:nvPr/>
        </p:nvSpPr>
        <p:spPr bwMode="auto">
          <a:xfrm>
            <a:off x="2647950" y="5597513"/>
            <a:ext cx="1662113" cy="1155700"/>
          </a:xfrm>
          <a:prstGeom prst="rect">
            <a:avLst/>
          </a:prstGeom>
          <a:solidFill>
            <a:srgbClr val="FFFFCC"/>
          </a:solidFill>
          <a:ln w="12700">
            <a:solidFill>
              <a:srgbClr val="990033"/>
            </a:solidFill>
            <a:miter lim="800000"/>
          </a:ln>
        </p:spPr>
        <p:txBody>
          <a:bodyPr/>
          <a:lstStyle/>
          <a:p>
            <a:endParaRPr lang="en-US"/>
          </a:p>
        </p:txBody>
      </p:sp>
      <p:sp>
        <p:nvSpPr>
          <p:cNvPr id="419999" name="Rectangle 159"/>
          <p:cNvSpPr>
            <a:spLocks noChangeArrowheads="1"/>
          </p:cNvSpPr>
          <p:nvPr/>
        </p:nvSpPr>
        <p:spPr bwMode="auto">
          <a:xfrm>
            <a:off x="2647950" y="5245088"/>
            <a:ext cx="782638" cy="352425"/>
          </a:xfrm>
          <a:prstGeom prst="rect">
            <a:avLst/>
          </a:prstGeom>
          <a:solidFill>
            <a:srgbClr val="FFFFCC"/>
          </a:solidFill>
          <a:ln w="12700">
            <a:solidFill>
              <a:srgbClr val="990033"/>
            </a:solidFill>
            <a:miter lim="800000"/>
          </a:ln>
        </p:spPr>
        <p:txBody>
          <a:bodyPr/>
          <a:lstStyle/>
          <a:p>
            <a:endParaRPr lang="en-US"/>
          </a:p>
        </p:txBody>
      </p:sp>
      <p:sp>
        <p:nvSpPr>
          <p:cNvPr id="420000" name="Rectangle 160"/>
          <p:cNvSpPr>
            <a:spLocks noChangeArrowheads="1"/>
          </p:cNvSpPr>
          <p:nvPr/>
        </p:nvSpPr>
        <p:spPr bwMode="auto">
          <a:xfrm>
            <a:off x="3305175" y="5764201"/>
            <a:ext cx="338234" cy="215444"/>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dirty="0">
                <a:solidFill>
                  <a:srgbClr val="FF0000"/>
                </a:solidFill>
                <a:ea typeface="宋体" panose="02010600030101010101" pitchFamily="2" charset="-122"/>
              </a:rPr>
              <a:t>com</a:t>
            </a:r>
            <a:endParaRPr lang="en-US" altLang="zh-CN" sz="1400" dirty="0">
              <a:solidFill>
                <a:srgbClr val="FF0000"/>
              </a:solidFill>
              <a:ea typeface="宋体" panose="02010600030101010101" pitchFamily="2" charset="-122"/>
            </a:endParaRPr>
          </a:p>
        </p:txBody>
      </p:sp>
      <p:sp>
        <p:nvSpPr>
          <p:cNvPr id="420001" name="Rectangle 161"/>
          <p:cNvSpPr>
            <a:spLocks noChangeArrowheads="1"/>
          </p:cNvSpPr>
          <p:nvPr/>
        </p:nvSpPr>
        <p:spPr bwMode="auto">
          <a:xfrm>
            <a:off x="3105150" y="6207113"/>
            <a:ext cx="763588"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dirty="0">
                <a:solidFill>
                  <a:srgbClr val="FF0000"/>
                </a:solidFill>
                <a:ea typeface="宋体" panose="02010600030101010101" pitchFamily="2" charset="-122"/>
              </a:rPr>
              <a:t>Command</a:t>
            </a:r>
            <a:endParaRPr lang="en-US" altLang="zh-CN" sz="1000" dirty="0">
              <a:solidFill>
                <a:srgbClr val="FF0000"/>
              </a:solidFill>
              <a:ea typeface="宋体" panose="02010600030101010101" pitchFamily="2" charset="-122"/>
            </a:endParaRPr>
          </a:p>
        </p:txBody>
      </p:sp>
      <p:sp>
        <p:nvSpPr>
          <p:cNvPr id="420004" name="Rectangle 164"/>
          <p:cNvSpPr>
            <a:spLocks noChangeArrowheads="1"/>
          </p:cNvSpPr>
          <p:nvPr/>
        </p:nvSpPr>
        <p:spPr bwMode="auto">
          <a:xfrm>
            <a:off x="3022600" y="6113451"/>
            <a:ext cx="928688" cy="431800"/>
          </a:xfrm>
          <a:prstGeom prst="rect">
            <a:avLst/>
          </a:prstGeom>
          <a:noFill/>
          <a:ln w="12700" algn="ctr">
            <a:solidFill>
              <a:srgbClr val="990033"/>
            </a:solidFill>
            <a:miter lim="800000"/>
          </a:ln>
          <a:effectLst/>
        </p:spPr>
        <p:txBody>
          <a:bodyPr wrap="none" lIns="107950" tIns="53975" rIns="107950" bIns="53975"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994" name="Line 106"/>
          <p:cNvSpPr>
            <a:spLocks noChangeShapeType="1"/>
          </p:cNvSpPr>
          <p:nvPr/>
        </p:nvSpPr>
        <p:spPr bwMode="auto">
          <a:xfrm flipV="1">
            <a:off x="5857875" y="5411727"/>
            <a:ext cx="0" cy="704850"/>
          </a:xfrm>
          <a:prstGeom prst="line">
            <a:avLst/>
          </a:prstGeom>
          <a:noFill/>
          <a:ln w="12700">
            <a:solidFill>
              <a:schemeClr val="tx1"/>
            </a:solidFill>
            <a:round/>
          </a:ln>
          <a:effectLst/>
        </p:spPr>
        <p:txBody>
          <a:bodyPr lIns="107950" tIns="53975" rIns="107950" bIns="53975"/>
          <a:lstStyle/>
          <a:p>
            <a:endParaRPr lang="en-US"/>
          </a:p>
        </p:txBody>
      </p:sp>
      <p:sp>
        <p:nvSpPr>
          <p:cNvPr id="421919" name="Rectangle 31"/>
          <p:cNvSpPr>
            <a:spLocks noGrp="1" noChangeArrowheads="1"/>
          </p:cNvSpPr>
          <p:nvPr>
            <p:ph idx="1"/>
          </p:nvPr>
        </p:nvSpPr>
        <p:spPr>
          <a:noFill/>
        </p:spPr>
        <p:txBody>
          <a:bodyPr/>
          <a:lstStyle/>
          <a:p>
            <a:pPr marL="342900" indent="-342900"/>
            <a:r>
              <a:rPr lang="en-US" altLang="zh-CN">
                <a:ea typeface="宋体" panose="02010600030101010101" pitchFamily="2" charset="-122"/>
              </a:rPr>
              <a:t>A design pattern is a parameterized collaboration: </a:t>
            </a:r>
            <a:endParaRPr lang="en-US" altLang="zh-CN">
              <a:ea typeface="宋体" panose="02010600030101010101" pitchFamily="2" charset="-122"/>
            </a:endParaRPr>
          </a:p>
        </p:txBody>
      </p:sp>
      <p:sp>
        <p:nvSpPr>
          <p:cNvPr id="421890"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Representing Design Patterns in UML</a:t>
            </a:r>
            <a:endParaRPr lang="en-US" altLang="zh-CN">
              <a:ea typeface="宋体" panose="02010600030101010101" pitchFamily="2" charset="-122"/>
            </a:endParaRPr>
          </a:p>
        </p:txBody>
      </p:sp>
      <p:sp>
        <p:nvSpPr>
          <p:cNvPr id="421920" name="Text Box 32"/>
          <p:cNvSpPr txBox="1">
            <a:spLocks noChangeArrowheads="1"/>
          </p:cNvSpPr>
          <p:nvPr/>
        </p:nvSpPr>
        <p:spPr bwMode="auto">
          <a:xfrm>
            <a:off x="4191000" y="2106552"/>
            <a:ext cx="4191000" cy="657225"/>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The parameters (stereotype &lt;&lt;role&gt;&gt;) of the collaboration</a:t>
            </a:r>
            <a:endParaRPr lang="en-US" altLang="zh-CN" sz="1800" i="1">
              <a:solidFill>
                <a:srgbClr val="00CCFF"/>
              </a:solidFill>
              <a:ea typeface="宋体" panose="02010600030101010101" pitchFamily="2" charset="-122"/>
            </a:endParaRPr>
          </a:p>
        </p:txBody>
      </p:sp>
      <p:sp>
        <p:nvSpPr>
          <p:cNvPr id="421922" name="Rectangle 34"/>
          <p:cNvSpPr>
            <a:spLocks noChangeArrowheads="1"/>
          </p:cNvSpPr>
          <p:nvPr/>
        </p:nvSpPr>
        <p:spPr bwMode="auto">
          <a:xfrm>
            <a:off x="6778625" y="3725802"/>
            <a:ext cx="1908175" cy="865188"/>
          </a:xfrm>
          <a:prstGeom prst="rect">
            <a:avLst/>
          </a:prstGeom>
          <a:solidFill>
            <a:srgbClr val="FFFFCC"/>
          </a:solidFill>
          <a:ln w="12700">
            <a:solidFill>
              <a:srgbClr val="990033"/>
            </a:solidFill>
            <a:miter lim="800000"/>
          </a:ln>
        </p:spPr>
        <p:txBody>
          <a:bodyPr/>
          <a:lstStyle/>
          <a:p>
            <a:endParaRPr lang="en-US"/>
          </a:p>
        </p:txBody>
      </p:sp>
      <p:sp>
        <p:nvSpPr>
          <p:cNvPr id="421923" name="Rectangle 35"/>
          <p:cNvSpPr>
            <a:spLocks noChangeArrowheads="1"/>
          </p:cNvSpPr>
          <p:nvPr/>
        </p:nvSpPr>
        <p:spPr bwMode="auto">
          <a:xfrm>
            <a:off x="7023100" y="3940115"/>
            <a:ext cx="1435100"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ConcreteCommand</a:t>
            </a:r>
            <a:endParaRPr lang="en-US" altLang="zh-CN" sz="1000">
              <a:solidFill>
                <a:schemeClr val="tx1"/>
              </a:solidFill>
              <a:ea typeface="宋体" panose="02010600030101010101" pitchFamily="2" charset="-122"/>
            </a:endParaRPr>
          </a:p>
        </p:txBody>
      </p:sp>
      <p:sp>
        <p:nvSpPr>
          <p:cNvPr id="421924" name="Rectangle 36"/>
          <p:cNvSpPr>
            <a:spLocks noChangeArrowheads="1"/>
          </p:cNvSpPr>
          <p:nvPr/>
        </p:nvSpPr>
        <p:spPr bwMode="auto">
          <a:xfrm>
            <a:off x="6778625" y="4143315"/>
            <a:ext cx="1908175" cy="447675"/>
          </a:xfrm>
          <a:prstGeom prst="rect">
            <a:avLst/>
          </a:prstGeom>
          <a:noFill/>
          <a:ln w="12700">
            <a:solidFill>
              <a:srgbClr val="990033"/>
            </a:solidFill>
            <a:miter lim="800000"/>
          </a:ln>
        </p:spPr>
        <p:txBody>
          <a:bodyPr/>
          <a:lstStyle/>
          <a:p>
            <a:endParaRPr lang="en-US"/>
          </a:p>
        </p:txBody>
      </p:sp>
      <p:sp>
        <p:nvSpPr>
          <p:cNvPr id="421925" name="Rectangle 37"/>
          <p:cNvSpPr>
            <a:spLocks noChangeArrowheads="1"/>
          </p:cNvSpPr>
          <p:nvPr/>
        </p:nvSpPr>
        <p:spPr bwMode="auto">
          <a:xfrm>
            <a:off x="6778625" y="4236977"/>
            <a:ext cx="1908175" cy="354013"/>
          </a:xfrm>
          <a:prstGeom prst="rect">
            <a:avLst/>
          </a:prstGeom>
          <a:noFill/>
          <a:ln w="12700">
            <a:solidFill>
              <a:srgbClr val="990033"/>
            </a:solidFill>
            <a:miter lim="800000"/>
          </a:ln>
        </p:spPr>
        <p:txBody>
          <a:bodyPr/>
          <a:lstStyle/>
          <a:p>
            <a:endParaRPr lang="en-US"/>
          </a:p>
        </p:txBody>
      </p:sp>
      <p:sp>
        <p:nvSpPr>
          <p:cNvPr id="421926" name="Rectangle 38"/>
          <p:cNvSpPr>
            <a:spLocks noChangeArrowheads="1"/>
          </p:cNvSpPr>
          <p:nvPr/>
        </p:nvSpPr>
        <p:spPr bwMode="auto">
          <a:xfrm>
            <a:off x="6808788" y="4351277"/>
            <a:ext cx="850900"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sp>
        <p:nvSpPr>
          <p:cNvPr id="421927" name="Rectangle 39"/>
          <p:cNvSpPr>
            <a:spLocks noChangeArrowheads="1"/>
          </p:cNvSpPr>
          <p:nvPr/>
        </p:nvSpPr>
        <p:spPr bwMode="auto">
          <a:xfrm>
            <a:off x="7459663" y="3773427"/>
            <a:ext cx="557212"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&lt;&lt;role&gt;&gt;</a:t>
            </a:r>
            <a:endParaRPr lang="en-US" altLang="zh-CN" sz="1000">
              <a:solidFill>
                <a:schemeClr val="tx1"/>
              </a:solidFill>
              <a:ea typeface="宋体" panose="02010600030101010101" pitchFamily="2" charset="-122"/>
            </a:endParaRPr>
          </a:p>
        </p:txBody>
      </p:sp>
      <p:sp>
        <p:nvSpPr>
          <p:cNvPr id="421928" name="Rectangle 40"/>
          <p:cNvSpPr>
            <a:spLocks noChangeArrowheads="1"/>
          </p:cNvSpPr>
          <p:nvPr/>
        </p:nvSpPr>
        <p:spPr bwMode="auto">
          <a:xfrm>
            <a:off x="4533900" y="3165415"/>
            <a:ext cx="719138" cy="650875"/>
          </a:xfrm>
          <a:prstGeom prst="rect">
            <a:avLst/>
          </a:prstGeom>
          <a:solidFill>
            <a:srgbClr val="FFFFCC"/>
          </a:solidFill>
          <a:ln w="12700">
            <a:solidFill>
              <a:srgbClr val="990033"/>
            </a:solidFill>
            <a:miter lim="800000"/>
          </a:ln>
        </p:spPr>
        <p:txBody>
          <a:bodyPr/>
          <a:lstStyle/>
          <a:p>
            <a:endParaRPr lang="en-US"/>
          </a:p>
        </p:txBody>
      </p:sp>
      <p:sp>
        <p:nvSpPr>
          <p:cNvPr id="421929" name="Rectangle 41"/>
          <p:cNvSpPr>
            <a:spLocks noChangeArrowheads="1"/>
          </p:cNvSpPr>
          <p:nvPr/>
        </p:nvSpPr>
        <p:spPr bwMode="auto">
          <a:xfrm>
            <a:off x="4687888" y="3379727"/>
            <a:ext cx="422275"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Client</a:t>
            </a:r>
            <a:endParaRPr lang="en-US" altLang="zh-CN" sz="1000">
              <a:solidFill>
                <a:schemeClr val="tx1"/>
              </a:solidFill>
              <a:ea typeface="宋体" panose="02010600030101010101" pitchFamily="2" charset="-122"/>
            </a:endParaRPr>
          </a:p>
        </p:txBody>
      </p:sp>
      <p:sp>
        <p:nvSpPr>
          <p:cNvPr id="421930" name="Rectangle 42"/>
          <p:cNvSpPr>
            <a:spLocks noChangeArrowheads="1"/>
          </p:cNvSpPr>
          <p:nvPr/>
        </p:nvSpPr>
        <p:spPr bwMode="auto">
          <a:xfrm>
            <a:off x="4533900" y="3582927"/>
            <a:ext cx="719138" cy="233363"/>
          </a:xfrm>
          <a:prstGeom prst="rect">
            <a:avLst/>
          </a:prstGeom>
          <a:noFill/>
          <a:ln w="12700">
            <a:solidFill>
              <a:srgbClr val="990033"/>
            </a:solidFill>
            <a:miter lim="800000"/>
          </a:ln>
        </p:spPr>
        <p:txBody>
          <a:bodyPr/>
          <a:lstStyle/>
          <a:p>
            <a:endParaRPr lang="en-US"/>
          </a:p>
        </p:txBody>
      </p:sp>
      <p:sp>
        <p:nvSpPr>
          <p:cNvPr id="421931" name="Rectangle 43"/>
          <p:cNvSpPr>
            <a:spLocks noChangeArrowheads="1"/>
          </p:cNvSpPr>
          <p:nvPr/>
        </p:nvSpPr>
        <p:spPr bwMode="auto">
          <a:xfrm>
            <a:off x="4533900" y="3676590"/>
            <a:ext cx="719138" cy="139700"/>
          </a:xfrm>
          <a:prstGeom prst="rect">
            <a:avLst/>
          </a:prstGeom>
          <a:noFill/>
          <a:ln w="12700">
            <a:solidFill>
              <a:srgbClr val="990033"/>
            </a:solidFill>
            <a:miter lim="800000"/>
          </a:ln>
        </p:spPr>
        <p:txBody>
          <a:bodyPr/>
          <a:lstStyle/>
          <a:p>
            <a:endParaRPr lang="en-US"/>
          </a:p>
        </p:txBody>
      </p:sp>
      <p:sp>
        <p:nvSpPr>
          <p:cNvPr id="421932" name="Rectangle 44"/>
          <p:cNvSpPr>
            <a:spLocks noChangeArrowheads="1"/>
          </p:cNvSpPr>
          <p:nvPr/>
        </p:nvSpPr>
        <p:spPr bwMode="auto">
          <a:xfrm>
            <a:off x="4621213" y="3213040"/>
            <a:ext cx="557212"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&lt;&lt;role&gt;&gt;</a:t>
            </a:r>
            <a:endParaRPr lang="en-US" altLang="zh-CN" sz="1000">
              <a:solidFill>
                <a:schemeClr val="tx1"/>
              </a:solidFill>
              <a:ea typeface="宋体" panose="02010600030101010101" pitchFamily="2" charset="-122"/>
            </a:endParaRPr>
          </a:p>
        </p:txBody>
      </p:sp>
      <p:sp>
        <p:nvSpPr>
          <p:cNvPr id="421933" name="Rectangle 45"/>
          <p:cNvSpPr>
            <a:spLocks noChangeArrowheads="1"/>
          </p:cNvSpPr>
          <p:nvPr/>
        </p:nvSpPr>
        <p:spPr bwMode="auto">
          <a:xfrm>
            <a:off x="7202488" y="5538727"/>
            <a:ext cx="1058862" cy="911225"/>
          </a:xfrm>
          <a:prstGeom prst="rect">
            <a:avLst/>
          </a:prstGeom>
          <a:solidFill>
            <a:srgbClr val="FFFFCC"/>
          </a:solidFill>
          <a:ln w="12700">
            <a:solidFill>
              <a:srgbClr val="990033"/>
            </a:solidFill>
            <a:miter lim="800000"/>
          </a:ln>
        </p:spPr>
        <p:txBody>
          <a:bodyPr/>
          <a:lstStyle/>
          <a:p>
            <a:endParaRPr lang="en-US"/>
          </a:p>
        </p:txBody>
      </p:sp>
      <p:sp>
        <p:nvSpPr>
          <p:cNvPr id="421934" name="Rectangle 46"/>
          <p:cNvSpPr>
            <a:spLocks noChangeArrowheads="1"/>
          </p:cNvSpPr>
          <p:nvPr/>
        </p:nvSpPr>
        <p:spPr bwMode="auto">
          <a:xfrm>
            <a:off x="7340600" y="5586352"/>
            <a:ext cx="763588"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panose="02010600030101010101" pitchFamily="2" charset="-122"/>
              </a:rPr>
              <a:t>Command</a:t>
            </a:r>
            <a:endParaRPr lang="en-US" altLang="zh-CN" sz="1000">
              <a:solidFill>
                <a:schemeClr val="tx1"/>
              </a:solidFill>
              <a:ea typeface="宋体" panose="02010600030101010101" pitchFamily="2" charset="-122"/>
            </a:endParaRPr>
          </a:p>
        </p:txBody>
      </p:sp>
      <p:sp>
        <p:nvSpPr>
          <p:cNvPr id="421935" name="Rectangle 47"/>
          <p:cNvSpPr>
            <a:spLocks noChangeArrowheads="1"/>
          </p:cNvSpPr>
          <p:nvPr/>
        </p:nvSpPr>
        <p:spPr bwMode="auto">
          <a:xfrm>
            <a:off x="7202488" y="5799077"/>
            <a:ext cx="1058862" cy="650875"/>
          </a:xfrm>
          <a:prstGeom prst="rect">
            <a:avLst/>
          </a:prstGeom>
          <a:noFill/>
          <a:ln w="12700">
            <a:solidFill>
              <a:srgbClr val="990033"/>
            </a:solidFill>
            <a:miter lim="800000"/>
          </a:ln>
        </p:spPr>
        <p:txBody>
          <a:bodyPr/>
          <a:lstStyle/>
          <a:p>
            <a:endParaRPr lang="en-US"/>
          </a:p>
        </p:txBody>
      </p:sp>
      <p:sp>
        <p:nvSpPr>
          <p:cNvPr id="421936" name="Rectangle 48"/>
          <p:cNvSpPr>
            <a:spLocks noChangeArrowheads="1"/>
          </p:cNvSpPr>
          <p:nvPr/>
        </p:nvSpPr>
        <p:spPr bwMode="auto">
          <a:xfrm>
            <a:off x="7202488" y="5895915"/>
            <a:ext cx="1058862" cy="554037"/>
          </a:xfrm>
          <a:prstGeom prst="rect">
            <a:avLst/>
          </a:prstGeom>
          <a:noFill/>
          <a:ln w="12700">
            <a:solidFill>
              <a:srgbClr val="990033"/>
            </a:solidFill>
            <a:miter lim="800000"/>
          </a:ln>
        </p:spPr>
        <p:txBody>
          <a:bodyPr/>
          <a:lstStyle/>
          <a:p>
            <a:endParaRPr lang="en-US"/>
          </a:p>
        </p:txBody>
      </p:sp>
      <p:sp>
        <p:nvSpPr>
          <p:cNvPr id="421937" name="Rectangle 49"/>
          <p:cNvSpPr>
            <a:spLocks noChangeArrowheads="1"/>
          </p:cNvSpPr>
          <p:nvPr/>
        </p:nvSpPr>
        <p:spPr bwMode="auto">
          <a:xfrm>
            <a:off x="7232650" y="6007040"/>
            <a:ext cx="850900" cy="198437"/>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i="1">
                <a:solidFill>
                  <a:srgbClr val="000000"/>
                </a:solidFill>
                <a:ea typeface="宋体" panose="02010600030101010101" pitchFamily="2" charset="-122"/>
              </a:rPr>
              <a:t>+ Process()</a:t>
            </a:r>
            <a:endParaRPr lang="en-US" altLang="zh-CN" sz="1000">
              <a:solidFill>
                <a:schemeClr val="tx1"/>
              </a:solidFill>
              <a:ea typeface="宋体" panose="02010600030101010101" pitchFamily="2" charset="-122"/>
            </a:endParaRPr>
          </a:p>
        </p:txBody>
      </p:sp>
      <p:sp>
        <p:nvSpPr>
          <p:cNvPr id="421939" name="Freeform 51"/>
          <p:cNvSpPr/>
          <p:nvPr/>
        </p:nvSpPr>
        <p:spPr bwMode="auto">
          <a:xfrm>
            <a:off x="7664450" y="5335527"/>
            <a:ext cx="146050" cy="200025"/>
          </a:xfrm>
          <a:custGeom>
            <a:avLst/>
            <a:gdLst/>
            <a:ahLst/>
            <a:cxnLst>
              <a:cxn ang="0">
                <a:pos x="46" y="126"/>
              </a:cxn>
              <a:cxn ang="0">
                <a:pos x="92" y="0"/>
              </a:cxn>
              <a:cxn ang="0">
                <a:pos x="0" y="0"/>
              </a:cxn>
              <a:cxn ang="0">
                <a:pos x="46" y="126"/>
              </a:cxn>
            </a:cxnLst>
            <a:rect l="0" t="0" r="r" b="b"/>
            <a:pathLst>
              <a:path w="92" h="126">
                <a:moveTo>
                  <a:pt x="46" y="126"/>
                </a:moveTo>
                <a:lnTo>
                  <a:pt x="92" y="0"/>
                </a:lnTo>
                <a:lnTo>
                  <a:pt x="0" y="0"/>
                </a:lnTo>
                <a:lnTo>
                  <a:pt x="46" y="126"/>
                </a:lnTo>
                <a:close/>
              </a:path>
            </a:pathLst>
          </a:custGeom>
          <a:noFill/>
          <a:ln w="12700">
            <a:solidFill>
              <a:schemeClr val="tx1"/>
            </a:solidFill>
            <a:prstDash val="solid"/>
            <a:round/>
          </a:ln>
        </p:spPr>
        <p:txBody>
          <a:bodyPr/>
          <a:lstStyle/>
          <a:p>
            <a:endParaRPr lang="en-US"/>
          </a:p>
        </p:txBody>
      </p:sp>
      <p:sp>
        <p:nvSpPr>
          <p:cNvPr id="421940" name="Rectangle 52"/>
          <p:cNvSpPr>
            <a:spLocks noChangeArrowheads="1"/>
          </p:cNvSpPr>
          <p:nvPr/>
        </p:nvSpPr>
        <p:spPr bwMode="auto">
          <a:xfrm>
            <a:off x="5468938" y="4752915"/>
            <a:ext cx="804862" cy="650875"/>
          </a:xfrm>
          <a:prstGeom prst="rect">
            <a:avLst/>
          </a:prstGeom>
          <a:solidFill>
            <a:srgbClr val="FFFFCC"/>
          </a:solidFill>
          <a:ln w="12700">
            <a:solidFill>
              <a:srgbClr val="990033"/>
            </a:solidFill>
            <a:miter lim="800000"/>
          </a:ln>
        </p:spPr>
        <p:txBody>
          <a:bodyPr/>
          <a:lstStyle/>
          <a:p>
            <a:endParaRPr lang="en-US"/>
          </a:p>
        </p:txBody>
      </p:sp>
      <p:sp>
        <p:nvSpPr>
          <p:cNvPr id="421941" name="Rectangle 53"/>
          <p:cNvSpPr>
            <a:spLocks noChangeArrowheads="1"/>
          </p:cNvSpPr>
          <p:nvPr/>
        </p:nvSpPr>
        <p:spPr bwMode="auto">
          <a:xfrm>
            <a:off x="5619750" y="4967227"/>
            <a:ext cx="542925" cy="198438"/>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rgbClr val="000000"/>
                </a:solidFill>
                <a:ea typeface="宋体" panose="02010600030101010101" pitchFamily="2" charset="-122"/>
              </a:rPr>
              <a:t>Invoker</a:t>
            </a:r>
            <a:endParaRPr lang="en-US" altLang="zh-CN" sz="1000">
              <a:solidFill>
                <a:schemeClr val="tx1"/>
              </a:solidFill>
              <a:ea typeface="宋体" panose="02010600030101010101" pitchFamily="2" charset="-122"/>
            </a:endParaRPr>
          </a:p>
        </p:txBody>
      </p:sp>
      <p:sp>
        <p:nvSpPr>
          <p:cNvPr id="421942" name="Rectangle 54"/>
          <p:cNvSpPr>
            <a:spLocks noChangeArrowheads="1"/>
          </p:cNvSpPr>
          <p:nvPr/>
        </p:nvSpPr>
        <p:spPr bwMode="auto">
          <a:xfrm>
            <a:off x="5468938" y="5170427"/>
            <a:ext cx="804862" cy="233363"/>
          </a:xfrm>
          <a:prstGeom prst="rect">
            <a:avLst/>
          </a:prstGeom>
          <a:noFill/>
          <a:ln w="12700">
            <a:solidFill>
              <a:srgbClr val="990033"/>
            </a:solidFill>
            <a:miter lim="800000"/>
          </a:ln>
        </p:spPr>
        <p:txBody>
          <a:bodyPr/>
          <a:lstStyle/>
          <a:p>
            <a:endParaRPr lang="en-US"/>
          </a:p>
        </p:txBody>
      </p:sp>
      <p:sp>
        <p:nvSpPr>
          <p:cNvPr id="421943" name="Rectangle 55"/>
          <p:cNvSpPr>
            <a:spLocks noChangeArrowheads="1"/>
          </p:cNvSpPr>
          <p:nvPr/>
        </p:nvSpPr>
        <p:spPr bwMode="auto">
          <a:xfrm>
            <a:off x="5468938" y="5264090"/>
            <a:ext cx="804862" cy="139700"/>
          </a:xfrm>
          <a:prstGeom prst="rect">
            <a:avLst/>
          </a:prstGeom>
          <a:noFill/>
          <a:ln w="12700">
            <a:solidFill>
              <a:srgbClr val="990033"/>
            </a:solidFill>
            <a:miter lim="800000"/>
          </a:ln>
        </p:spPr>
        <p:txBody>
          <a:bodyPr/>
          <a:lstStyle/>
          <a:p>
            <a:endParaRPr lang="en-US"/>
          </a:p>
        </p:txBody>
      </p:sp>
      <p:sp>
        <p:nvSpPr>
          <p:cNvPr id="421944" name="Rectangle 56"/>
          <p:cNvSpPr>
            <a:spLocks noChangeArrowheads="1"/>
          </p:cNvSpPr>
          <p:nvPr/>
        </p:nvSpPr>
        <p:spPr bwMode="auto">
          <a:xfrm>
            <a:off x="5599113" y="4800540"/>
            <a:ext cx="557212" cy="168275"/>
          </a:xfrm>
          <a:prstGeom prst="rect">
            <a:avLst/>
          </a:prstGeom>
          <a:noFill/>
          <a:ln w="12700">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&lt;&lt;role&gt;&gt;</a:t>
            </a:r>
            <a:endParaRPr lang="en-US" altLang="zh-CN" sz="1000">
              <a:solidFill>
                <a:schemeClr val="tx1"/>
              </a:solidFill>
              <a:ea typeface="宋体" panose="02010600030101010101" pitchFamily="2" charset="-122"/>
            </a:endParaRPr>
          </a:p>
        </p:txBody>
      </p:sp>
      <p:sp>
        <p:nvSpPr>
          <p:cNvPr id="421971" name="Oval 83"/>
          <p:cNvSpPr>
            <a:spLocks noChangeArrowheads="1"/>
          </p:cNvSpPr>
          <p:nvPr/>
        </p:nvSpPr>
        <p:spPr bwMode="auto">
          <a:xfrm>
            <a:off x="6858000" y="3732152"/>
            <a:ext cx="1752600" cy="533400"/>
          </a:xfrm>
          <a:prstGeom prst="ellipse">
            <a:avLst/>
          </a:prstGeom>
          <a:noFill/>
          <a:ln w="28575">
            <a:solidFill>
              <a:schemeClr val="hlink"/>
            </a:solidFill>
            <a:round/>
          </a:ln>
          <a:effectLst/>
        </p:spPr>
        <p:txBody>
          <a:bodyPr wrap="none" lIns="107950" tIns="53975" rIns="107950" bIns="53975" anchor="ctr"/>
          <a:lstStyle/>
          <a:p>
            <a:endParaRPr lang="en-US"/>
          </a:p>
        </p:txBody>
      </p:sp>
      <p:sp>
        <p:nvSpPr>
          <p:cNvPr id="421972" name="Line 84"/>
          <p:cNvSpPr>
            <a:spLocks noChangeShapeType="1"/>
          </p:cNvSpPr>
          <p:nvPr/>
        </p:nvSpPr>
        <p:spPr bwMode="auto">
          <a:xfrm flipH="1">
            <a:off x="5105400" y="2773302"/>
            <a:ext cx="647700" cy="438150"/>
          </a:xfrm>
          <a:prstGeom prst="line">
            <a:avLst/>
          </a:prstGeom>
          <a:noFill/>
          <a:ln w="28575">
            <a:solidFill>
              <a:schemeClr val="hlink"/>
            </a:solidFill>
            <a:round/>
          </a:ln>
          <a:effectLst/>
        </p:spPr>
        <p:txBody>
          <a:bodyPr lIns="107950" tIns="53975" rIns="107950" bIns="53975"/>
          <a:lstStyle/>
          <a:p>
            <a:endParaRPr lang="en-US"/>
          </a:p>
        </p:txBody>
      </p:sp>
      <p:sp>
        <p:nvSpPr>
          <p:cNvPr id="421973" name="Line 85"/>
          <p:cNvSpPr>
            <a:spLocks noChangeShapeType="1"/>
          </p:cNvSpPr>
          <p:nvPr/>
        </p:nvSpPr>
        <p:spPr bwMode="auto">
          <a:xfrm>
            <a:off x="5848350" y="2781240"/>
            <a:ext cx="11113" cy="1973262"/>
          </a:xfrm>
          <a:prstGeom prst="line">
            <a:avLst/>
          </a:prstGeom>
          <a:noFill/>
          <a:ln w="28575">
            <a:solidFill>
              <a:schemeClr val="hlink"/>
            </a:solidFill>
            <a:round/>
          </a:ln>
          <a:effectLst/>
        </p:spPr>
        <p:txBody>
          <a:bodyPr lIns="107950" tIns="53975" rIns="107950" bIns="53975"/>
          <a:lstStyle/>
          <a:p>
            <a:endParaRPr lang="en-US"/>
          </a:p>
        </p:txBody>
      </p:sp>
      <p:sp>
        <p:nvSpPr>
          <p:cNvPr id="421974" name="Line 86"/>
          <p:cNvSpPr>
            <a:spLocks noChangeShapeType="1"/>
          </p:cNvSpPr>
          <p:nvPr/>
        </p:nvSpPr>
        <p:spPr bwMode="auto">
          <a:xfrm>
            <a:off x="5972175" y="2782827"/>
            <a:ext cx="1190625" cy="1000125"/>
          </a:xfrm>
          <a:prstGeom prst="line">
            <a:avLst/>
          </a:prstGeom>
          <a:noFill/>
          <a:ln w="28575">
            <a:solidFill>
              <a:schemeClr val="hlink"/>
            </a:solidFill>
            <a:round/>
          </a:ln>
          <a:effectLst/>
        </p:spPr>
        <p:txBody>
          <a:bodyPr lIns="107950" tIns="53975" rIns="107950" bIns="53975"/>
          <a:lstStyle/>
          <a:p>
            <a:endParaRPr lang="en-US"/>
          </a:p>
        </p:txBody>
      </p:sp>
      <p:sp>
        <p:nvSpPr>
          <p:cNvPr id="421975" name="Line 87"/>
          <p:cNvSpPr>
            <a:spLocks noChangeShapeType="1"/>
          </p:cNvSpPr>
          <p:nvPr/>
        </p:nvSpPr>
        <p:spPr bwMode="auto">
          <a:xfrm flipH="1">
            <a:off x="2667000" y="2487552"/>
            <a:ext cx="1524000" cy="685800"/>
          </a:xfrm>
          <a:prstGeom prst="line">
            <a:avLst/>
          </a:prstGeom>
          <a:noFill/>
          <a:ln w="28575">
            <a:solidFill>
              <a:schemeClr val="hlink"/>
            </a:solidFill>
            <a:round/>
            <a:headEnd type="triangle" w="med" len="med"/>
            <a:tailEnd type="oval" w="med" len="med"/>
          </a:ln>
          <a:effectLst/>
        </p:spPr>
        <p:txBody>
          <a:bodyPr lIns="107950" tIns="53975" rIns="107950" bIns="53975"/>
          <a:lstStyle/>
          <a:p>
            <a:endParaRPr lang="en-US"/>
          </a:p>
        </p:txBody>
      </p:sp>
      <p:sp>
        <p:nvSpPr>
          <p:cNvPr id="421976" name="Oval 88"/>
          <p:cNvSpPr>
            <a:spLocks noChangeArrowheads="1"/>
          </p:cNvSpPr>
          <p:nvPr/>
        </p:nvSpPr>
        <p:spPr bwMode="auto">
          <a:xfrm>
            <a:off x="5414963" y="4757677"/>
            <a:ext cx="914400" cy="457200"/>
          </a:xfrm>
          <a:prstGeom prst="ellipse">
            <a:avLst/>
          </a:prstGeom>
          <a:noFill/>
          <a:ln w="28575">
            <a:solidFill>
              <a:schemeClr val="hlink"/>
            </a:solidFill>
            <a:round/>
          </a:ln>
          <a:effectLst/>
        </p:spPr>
        <p:txBody>
          <a:bodyPr wrap="none" lIns="107950" tIns="53975" rIns="107950" bIns="53975" anchor="ctr"/>
          <a:lstStyle/>
          <a:p>
            <a:endParaRPr lang="en-US"/>
          </a:p>
        </p:txBody>
      </p:sp>
      <p:sp>
        <p:nvSpPr>
          <p:cNvPr id="421977" name="Oval 89"/>
          <p:cNvSpPr>
            <a:spLocks noChangeArrowheads="1"/>
          </p:cNvSpPr>
          <p:nvPr/>
        </p:nvSpPr>
        <p:spPr bwMode="auto">
          <a:xfrm>
            <a:off x="4419600" y="3173352"/>
            <a:ext cx="914400" cy="457200"/>
          </a:xfrm>
          <a:prstGeom prst="ellipse">
            <a:avLst/>
          </a:prstGeom>
          <a:noFill/>
          <a:ln w="28575">
            <a:solidFill>
              <a:schemeClr val="hlink"/>
            </a:solidFill>
            <a:round/>
          </a:ln>
          <a:effectLst/>
        </p:spPr>
        <p:txBody>
          <a:bodyPr wrap="none" lIns="107950" tIns="53975" rIns="107950" bIns="53975" anchor="ctr"/>
          <a:lstStyle/>
          <a:p>
            <a:endParaRPr lang="en-US"/>
          </a:p>
        </p:txBody>
      </p:sp>
      <p:grpSp>
        <p:nvGrpSpPr>
          <p:cNvPr id="2" name="Group 97"/>
          <p:cNvGrpSpPr/>
          <p:nvPr/>
        </p:nvGrpSpPr>
        <p:grpSpPr bwMode="auto">
          <a:xfrm>
            <a:off x="403225" y="3013015"/>
            <a:ext cx="2693988" cy="1365250"/>
            <a:chOff x="302" y="2291"/>
            <a:chExt cx="2273" cy="1060"/>
          </a:xfrm>
        </p:grpSpPr>
        <p:sp>
          <p:nvSpPr>
            <p:cNvPr id="421981" name="Arc 93"/>
            <p:cNvSpPr/>
            <p:nvPr/>
          </p:nvSpPr>
          <p:spPr bwMode="auto">
            <a:xfrm flipH="1">
              <a:off x="302" y="2501"/>
              <a:ext cx="1762" cy="850"/>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ln>
            <a:effectLst/>
          </p:spPr>
          <p:txBody>
            <a:bodyPr wrap="none" lIns="107950" tIns="53975" rIns="107950" bIns="53975" anchor="ctr"/>
            <a:lstStyle/>
            <a:p>
              <a:endParaRPr lang="en-US"/>
            </a:p>
          </p:txBody>
        </p:sp>
        <p:sp>
          <p:nvSpPr>
            <p:cNvPr id="421982" name="Text Box 94"/>
            <p:cNvSpPr txBox="1">
              <a:spLocks noChangeArrowheads="1"/>
            </p:cNvSpPr>
            <p:nvPr/>
          </p:nvSpPr>
          <p:spPr bwMode="auto">
            <a:xfrm>
              <a:off x="708" y="2815"/>
              <a:ext cx="945" cy="261"/>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1600">
                  <a:solidFill>
                    <a:schemeClr val="tx1"/>
                  </a:solidFill>
                  <a:ea typeface="宋体" panose="02010600030101010101" pitchFamily="2" charset="-122"/>
                </a:rPr>
                <a:t>Command</a:t>
              </a:r>
              <a:endParaRPr lang="en-US" altLang="zh-CN" sz="1600">
                <a:solidFill>
                  <a:schemeClr val="tx1"/>
                </a:solidFill>
                <a:ea typeface="宋体" panose="02010600030101010101" pitchFamily="2" charset="-122"/>
              </a:endParaRPr>
            </a:p>
          </p:txBody>
        </p:sp>
        <p:sp>
          <p:nvSpPr>
            <p:cNvPr id="421983" name="Rectangle 95"/>
            <p:cNvSpPr>
              <a:spLocks noChangeArrowheads="1"/>
            </p:cNvSpPr>
            <p:nvPr/>
          </p:nvSpPr>
          <p:spPr bwMode="auto">
            <a:xfrm>
              <a:off x="1344" y="2317"/>
              <a:ext cx="1231" cy="451"/>
            </a:xfrm>
            <a:prstGeom prst="rect">
              <a:avLst/>
            </a:prstGeom>
            <a:noFill/>
            <a:ln w="28575">
              <a:solidFill>
                <a:schemeClr val="tx1"/>
              </a:solidFill>
              <a:prstDash val="dash"/>
              <a:miter lim="800000"/>
            </a:ln>
            <a:effectLst/>
          </p:spPr>
          <p:txBody>
            <a:bodyPr wrap="none" lIns="107950" tIns="53975" rIns="107950" bIns="53975" anchor="ctr"/>
            <a:lstStyle/>
            <a:p>
              <a:endParaRPr lang="en-US"/>
            </a:p>
          </p:txBody>
        </p:sp>
        <p:sp>
          <p:nvSpPr>
            <p:cNvPr id="421984" name="Text Box 96"/>
            <p:cNvSpPr txBox="1">
              <a:spLocks noChangeArrowheads="1"/>
            </p:cNvSpPr>
            <p:nvPr/>
          </p:nvSpPr>
          <p:spPr bwMode="auto">
            <a:xfrm>
              <a:off x="1345" y="2291"/>
              <a:ext cx="1215" cy="476"/>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100">
                  <a:solidFill>
                    <a:schemeClr val="tx1"/>
                  </a:solidFill>
                  <a:ea typeface="宋体" panose="02010600030101010101" pitchFamily="2" charset="-122"/>
                </a:rPr>
                <a:t>Client</a:t>
              </a:r>
              <a:br>
                <a:rPr lang="en-US" altLang="zh-CN" sz="1100">
                  <a:solidFill>
                    <a:schemeClr val="tx1"/>
                  </a:solidFill>
                  <a:ea typeface="宋体" panose="02010600030101010101" pitchFamily="2" charset="-122"/>
                </a:rPr>
              </a:br>
              <a:r>
                <a:rPr lang="en-US" altLang="zh-CN" sz="1100">
                  <a:solidFill>
                    <a:schemeClr val="tx1"/>
                  </a:solidFill>
                  <a:ea typeface="宋体" panose="02010600030101010101" pitchFamily="2" charset="-122"/>
                </a:rPr>
                <a:t>Invoker</a:t>
              </a:r>
              <a:br>
                <a:rPr lang="en-US" altLang="zh-CN" sz="1100">
                  <a:solidFill>
                    <a:schemeClr val="tx1"/>
                  </a:solidFill>
                  <a:ea typeface="宋体" panose="02010600030101010101" pitchFamily="2" charset="-122"/>
                </a:rPr>
              </a:br>
              <a:r>
                <a:rPr lang="en-US" altLang="zh-CN" sz="1100">
                  <a:solidFill>
                    <a:schemeClr val="tx1"/>
                  </a:solidFill>
                  <a:ea typeface="宋体" panose="02010600030101010101" pitchFamily="2" charset="-122"/>
                </a:rPr>
                <a:t>ConcreteCommand</a:t>
              </a:r>
              <a:endParaRPr lang="en-US" altLang="zh-CN" sz="1100">
                <a:solidFill>
                  <a:schemeClr val="tx1"/>
                </a:solidFill>
                <a:ea typeface="宋体" panose="02010600030101010101" pitchFamily="2" charset="-122"/>
              </a:endParaRPr>
            </a:p>
          </p:txBody>
        </p:sp>
      </p:grpSp>
      <p:sp>
        <p:nvSpPr>
          <p:cNvPr id="421988" name="Line 100"/>
          <p:cNvSpPr>
            <a:spLocks noChangeShapeType="1"/>
          </p:cNvSpPr>
          <p:nvPr/>
        </p:nvSpPr>
        <p:spPr bwMode="auto">
          <a:xfrm>
            <a:off x="5295900" y="3592452"/>
            <a:ext cx="1435100" cy="368300"/>
          </a:xfrm>
          <a:prstGeom prst="line">
            <a:avLst/>
          </a:prstGeom>
          <a:noFill/>
          <a:ln w="9525">
            <a:solidFill>
              <a:schemeClr val="tx1"/>
            </a:solidFill>
            <a:prstDash val="dash"/>
            <a:round/>
            <a:tailEnd type="triangle" w="med" len="med"/>
          </a:ln>
          <a:effectLst/>
        </p:spPr>
        <p:txBody>
          <a:bodyPr lIns="107950" tIns="53975" rIns="107950" bIns="53975"/>
          <a:lstStyle/>
          <a:p>
            <a:endParaRPr lang="en-US"/>
          </a:p>
        </p:txBody>
      </p:sp>
      <p:sp>
        <p:nvSpPr>
          <p:cNvPr id="421989" name="Line 101"/>
          <p:cNvSpPr>
            <a:spLocks noChangeShapeType="1"/>
          </p:cNvSpPr>
          <p:nvPr/>
        </p:nvSpPr>
        <p:spPr bwMode="auto">
          <a:xfrm>
            <a:off x="5270500" y="3821052"/>
            <a:ext cx="1955800" cy="1778000"/>
          </a:xfrm>
          <a:prstGeom prst="line">
            <a:avLst/>
          </a:prstGeom>
          <a:noFill/>
          <a:ln w="9525">
            <a:solidFill>
              <a:schemeClr val="tx1"/>
            </a:solidFill>
            <a:prstDash val="dash"/>
            <a:round/>
            <a:tailEnd type="triangle" w="med" len="med"/>
          </a:ln>
          <a:effectLst/>
        </p:spPr>
        <p:txBody>
          <a:bodyPr lIns="107950" tIns="53975" rIns="107950" bIns="53975"/>
          <a:lstStyle/>
          <a:p>
            <a:endParaRPr lang="en-US"/>
          </a:p>
        </p:txBody>
      </p:sp>
      <p:sp>
        <p:nvSpPr>
          <p:cNvPr id="421990" name="Line 102"/>
          <p:cNvSpPr>
            <a:spLocks noChangeShapeType="1"/>
          </p:cNvSpPr>
          <p:nvPr/>
        </p:nvSpPr>
        <p:spPr bwMode="auto">
          <a:xfrm flipV="1">
            <a:off x="7734300" y="4583052"/>
            <a:ext cx="0" cy="742950"/>
          </a:xfrm>
          <a:prstGeom prst="line">
            <a:avLst/>
          </a:prstGeom>
          <a:noFill/>
          <a:ln w="12700">
            <a:solidFill>
              <a:schemeClr val="tx1"/>
            </a:solidFill>
            <a:round/>
          </a:ln>
          <a:effectLst/>
        </p:spPr>
        <p:txBody>
          <a:bodyPr lIns="107950" tIns="53975" rIns="107950" bIns="53975"/>
          <a:lstStyle/>
          <a:p>
            <a:endParaRPr lang="en-US"/>
          </a:p>
        </p:txBody>
      </p:sp>
      <p:sp>
        <p:nvSpPr>
          <p:cNvPr id="421991" name="Line 103"/>
          <p:cNvSpPr>
            <a:spLocks noChangeShapeType="1"/>
          </p:cNvSpPr>
          <p:nvPr/>
        </p:nvSpPr>
        <p:spPr bwMode="auto">
          <a:xfrm flipH="1">
            <a:off x="4991100" y="5211702"/>
            <a:ext cx="485775" cy="0"/>
          </a:xfrm>
          <a:prstGeom prst="line">
            <a:avLst/>
          </a:prstGeom>
          <a:noFill/>
          <a:ln w="12700">
            <a:solidFill>
              <a:schemeClr val="tx1"/>
            </a:solidFill>
            <a:round/>
            <a:headEnd type="arrow" w="med" len="med"/>
          </a:ln>
          <a:effectLst/>
        </p:spPr>
        <p:txBody>
          <a:bodyPr lIns="107950" tIns="53975" rIns="107950" bIns="53975"/>
          <a:lstStyle/>
          <a:p>
            <a:endParaRPr lang="en-US"/>
          </a:p>
        </p:txBody>
      </p:sp>
      <p:sp>
        <p:nvSpPr>
          <p:cNvPr id="421992" name="Line 104"/>
          <p:cNvSpPr>
            <a:spLocks noChangeShapeType="1"/>
          </p:cNvSpPr>
          <p:nvPr/>
        </p:nvSpPr>
        <p:spPr bwMode="auto">
          <a:xfrm flipV="1">
            <a:off x="4991100" y="3821052"/>
            <a:ext cx="0" cy="1390650"/>
          </a:xfrm>
          <a:prstGeom prst="line">
            <a:avLst/>
          </a:prstGeom>
          <a:noFill/>
          <a:ln w="12700">
            <a:solidFill>
              <a:schemeClr val="tx1"/>
            </a:solidFill>
            <a:round/>
          </a:ln>
          <a:effectLst/>
        </p:spPr>
        <p:txBody>
          <a:bodyPr lIns="107950" tIns="53975" rIns="107950" bIns="53975"/>
          <a:lstStyle/>
          <a:p>
            <a:endParaRPr lang="en-US"/>
          </a:p>
        </p:txBody>
      </p:sp>
      <p:sp>
        <p:nvSpPr>
          <p:cNvPr id="421993" name="Line 105"/>
          <p:cNvSpPr>
            <a:spLocks noChangeShapeType="1"/>
          </p:cNvSpPr>
          <p:nvPr/>
        </p:nvSpPr>
        <p:spPr bwMode="auto">
          <a:xfrm flipH="1">
            <a:off x="5857875" y="6116577"/>
            <a:ext cx="1323975" cy="0"/>
          </a:xfrm>
          <a:prstGeom prst="line">
            <a:avLst/>
          </a:prstGeom>
          <a:noFill/>
          <a:ln w="12700">
            <a:solidFill>
              <a:schemeClr val="tx1"/>
            </a:solidFill>
            <a:round/>
            <a:headEnd type="arrow" w="med" len="med"/>
          </a:ln>
          <a:effectLst/>
        </p:spPr>
        <p:txBody>
          <a:bodyPr lIns="107950" tIns="53975" rIns="107950" bIns="53975"/>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Design and Implementation Mechanisms</a:t>
            </a:r>
            <a:endParaRPr lang="en-US" altLang="ko-KR">
              <a:ea typeface="Gulim" panose="020B0600000101010101" charset="-127"/>
            </a:endParaRPr>
          </a:p>
        </p:txBody>
      </p:sp>
      <p:sp>
        <p:nvSpPr>
          <p:cNvPr id="357395" name="Line 19"/>
          <p:cNvSpPr>
            <a:spLocks noChangeShapeType="1"/>
          </p:cNvSpPr>
          <p:nvPr/>
        </p:nvSpPr>
        <p:spPr bwMode="auto">
          <a:xfrm>
            <a:off x="2700338" y="1551388"/>
            <a:ext cx="0" cy="5138737"/>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
        <p:nvSpPr>
          <p:cNvPr id="357396" name="Line 20"/>
          <p:cNvSpPr>
            <a:spLocks noChangeShapeType="1"/>
          </p:cNvSpPr>
          <p:nvPr/>
        </p:nvSpPr>
        <p:spPr bwMode="auto">
          <a:xfrm>
            <a:off x="5659438" y="1564088"/>
            <a:ext cx="0" cy="5138737"/>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
        <p:nvSpPr>
          <p:cNvPr id="357383" name="Text Box 7"/>
          <p:cNvSpPr txBox="1">
            <a:spLocks noChangeArrowheads="1"/>
          </p:cNvSpPr>
          <p:nvPr/>
        </p:nvSpPr>
        <p:spPr bwMode="auto">
          <a:xfrm>
            <a:off x="2795588" y="5042300"/>
            <a:ext cx="2755900" cy="641350"/>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800">
                <a:solidFill>
                  <a:schemeClr val="tx1"/>
                </a:solidFill>
                <a:ea typeface="宋体" panose="02010600030101010101" pitchFamily="2" charset="-122"/>
              </a:rPr>
              <a:t>Remote Method Invocation (RMI)</a:t>
            </a:r>
            <a:endParaRPr lang="en-US" altLang="zh-CN" sz="1600">
              <a:solidFill>
                <a:schemeClr val="tx1"/>
              </a:solidFill>
              <a:ea typeface="宋体" panose="02010600030101010101" pitchFamily="2" charset="-122"/>
            </a:endParaRPr>
          </a:p>
        </p:txBody>
      </p:sp>
      <p:sp>
        <p:nvSpPr>
          <p:cNvPr id="357384" name="Line 8"/>
          <p:cNvSpPr>
            <a:spLocks noChangeShapeType="1"/>
          </p:cNvSpPr>
          <p:nvPr/>
        </p:nvSpPr>
        <p:spPr bwMode="auto">
          <a:xfrm flipV="1">
            <a:off x="4943475" y="4312050"/>
            <a:ext cx="13843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357385" name="Text Box 9"/>
          <p:cNvSpPr txBox="1">
            <a:spLocks noChangeArrowheads="1"/>
          </p:cNvSpPr>
          <p:nvPr/>
        </p:nvSpPr>
        <p:spPr bwMode="auto">
          <a:xfrm>
            <a:off x="955675" y="3073800"/>
            <a:ext cx="1371600" cy="366713"/>
          </a:xfrm>
          <a:prstGeom prst="rect">
            <a:avLst/>
          </a:prstGeom>
          <a:noFill/>
          <a:ln w="12700">
            <a:noFill/>
            <a:miter lim="800000"/>
            <a:headEnd type="none" w="sm" len="sm"/>
            <a:tailEnd type="none" w="sm" len="sm"/>
          </a:ln>
          <a:effectLst/>
        </p:spPr>
        <p:txBody>
          <a:bodyPr>
            <a:spAutoFit/>
          </a:bodyPr>
          <a:lstStyle/>
          <a:p>
            <a:pPr fontAlgn="base">
              <a:lnSpc>
                <a:spcPct val="100000"/>
              </a:lnSpc>
              <a:spcBef>
                <a:spcPct val="50000"/>
              </a:spcBef>
              <a:buClrTx/>
              <a:buFontTx/>
              <a:buNone/>
            </a:pPr>
            <a:r>
              <a:rPr lang="en-US" altLang="zh-CN" sz="1800">
                <a:solidFill>
                  <a:schemeClr val="tx1"/>
                </a:solidFill>
                <a:ea typeface="宋体" panose="02010600030101010101" pitchFamily="2" charset="-122"/>
              </a:rPr>
              <a:t>Persistency</a:t>
            </a:r>
            <a:endParaRPr lang="en-US" altLang="zh-CN" sz="1600">
              <a:solidFill>
                <a:schemeClr val="tx1"/>
              </a:solidFill>
              <a:ea typeface="宋体" panose="02010600030101010101" pitchFamily="2" charset="-122"/>
            </a:endParaRPr>
          </a:p>
        </p:txBody>
      </p:sp>
      <p:sp>
        <p:nvSpPr>
          <p:cNvPr id="357386" name="Text Box 10"/>
          <p:cNvSpPr txBox="1">
            <a:spLocks noChangeArrowheads="1"/>
          </p:cNvSpPr>
          <p:nvPr/>
        </p:nvSpPr>
        <p:spPr bwMode="auto">
          <a:xfrm>
            <a:off x="646113" y="1392638"/>
            <a:ext cx="1981200" cy="1130300"/>
          </a:xfrm>
          <a:prstGeom prst="rect">
            <a:avLst/>
          </a:prstGeom>
          <a:noFill/>
          <a:ln w="12700">
            <a:noFill/>
            <a:miter lim="800000"/>
            <a:headEnd type="none" w="sm" len="sm"/>
            <a:tailEnd type="none" w="sm" len="sm"/>
          </a:ln>
          <a:effectLst/>
        </p:spPr>
        <p:txBody>
          <a:bodyPr>
            <a:spAutoFit/>
          </a:bodyPr>
          <a:lstStyle/>
          <a:p>
            <a:pPr algn="ctr" fontAlgn="base">
              <a:spcBef>
                <a:spcPct val="50000"/>
              </a:spcBef>
              <a:buClrTx/>
              <a:buFontTx/>
              <a:buNone/>
            </a:pPr>
            <a:r>
              <a:rPr lang="en-US" altLang="zh-CN" sz="2000">
                <a:ea typeface="宋体" panose="02010600030101010101" pitchFamily="2" charset="-122"/>
              </a:rPr>
              <a:t>Analysis</a:t>
            </a:r>
            <a:endParaRPr lang="en-US" altLang="zh-CN" sz="2000">
              <a:ea typeface="宋体" panose="02010600030101010101" pitchFamily="2" charset="-122"/>
            </a:endParaRPr>
          </a:p>
          <a:p>
            <a:pPr algn="ctr" fontAlgn="base">
              <a:spcBef>
                <a:spcPct val="50000"/>
              </a:spcBef>
              <a:buClrTx/>
              <a:buFontTx/>
              <a:buNone/>
            </a:pPr>
            <a:r>
              <a:rPr lang="en-US" altLang="zh-CN" sz="2000">
                <a:ea typeface="宋体" panose="02010600030101010101" pitchFamily="2" charset="-122"/>
              </a:rPr>
              <a:t>Mechanism</a:t>
            </a:r>
            <a:endParaRPr lang="en-US" altLang="zh-CN" sz="2000">
              <a:ea typeface="宋体" panose="02010600030101010101" pitchFamily="2" charset="-122"/>
            </a:endParaRPr>
          </a:p>
          <a:p>
            <a:pPr algn="ctr" fontAlgn="base">
              <a:spcBef>
                <a:spcPct val="50000"/>
              </a:spcBef>
              <a:buClrTx/>
              <a:buFontTx/>
              <a:buNone/>
            </a:pPr>
            <a:r>
              <a:rPr lang="en-US" altLang="zh-CN" sz="2000">
                <a:ea typeface="宋体" panose="02010600030101010101" pitchFamily="2" charset="-122"/>
              </a:rPr>
              <a:t>(Conceptual)</a:t>
            </a:r>
            <a:endParaRPr lang="en-US" altLang="zh-CN" sz="2000">
              <a:ea typeface="宋体" panose="02010600030101010101" pitchFamily="2" charset="-122"/>
            </a:endParaRPr>
          </a:p>
        </p:txBody>
      </p:sp>
      <p:sp>
        <p:nvSpPr>
          <p:cNvPr id="357387" name="Text Box 11"/>
          <p:cNvSpPr txBox="1">
            <a:spLocks noChangeArrowheads="1"/>
          </p:cNvSpPr>
          <p:nvPr/>
        </p:nvSpPr>
        <p:spPr bwMode="auto">
          <a:xfrm>
            <a:off x="2849563" y="1392638"/>
            <a:ext cx="2717800" cy="1130300"/>
          </a:xfrm>
          <a:prstGeom prst="rect">
            <a:avLst/>
          </a:prstGeom>
          <a:noFill/>
          <a:ln w="12700">
            <a:noFill/>
            <a:miter lim="800000"/>
            <a:headEnd type="none" w="sm" len="sm"/>
            <a:tailEnd type="none" w="sm" len="sm"/>
          </a:ln>
          <a:effectLst/>
        </p:spPr>
        <p:txBody>
          <a:bodyPr>
            <a:spAutoFit/>
          </a:bodyPr>
          <a:lstStyle/>
          <a:p>
            <a:pPr algn="ctr" fontAlgn="base">
              <a:spcBef>
                <a:spcPct val="50000"/>
              </a:spcBef>
              <a:buClrTx/>
              <a:buFontTx/>
              <a:buNone/>
            </a:pPr>
            <a:r>
              <a:rPr lang="en-US" altLang="zh-CN" sz="2000">
                <a:ea typeface="宋体" panose="02010600030101010101" pitchFamily="2" charset="-122"/>
              </a:rPr>
              <a:t>Design</a:t>
            </a:r>
            <a:endParaRPr lang="en-US" altLang="zh-CN" sz="2000">
              <a:ea typeface="宋体" panose="02010600030101010101" pitchFamily="2" charset="-122"/>
            </a:endParaRPr>
          </a:p>
          <a:p>
            <a:pPr algn="ctr" fontAlgn="base">
              <a:spcBef>
                <a:spcPct val="50000"/>
              </a:spcBef>
              <a:buClrTx/>
              <a:buFontTx/>
              <a:buNone/>
            </a:pPr>
            <a:r>
              <a:rPr lang="en-US" altLang="zh-CN" sz="2000">
                <a:ea typeface="宋体" panose="02010600030101010101" pitchFamily="2" charset="-122"/>
              </a:rPr>
              <a:t>Mechanism</a:t>
            </a:r>
            <a:endParaRPr lang="en-US" altLang="zh-CN" sz="2000">
              <a:ea typeface="宋体" panose="02010600030101010101" pitchFamily="2" charset="-122"/>
            </a:endParaRPr>
          </a:p>
          <a:p>
            <a:pPr algn="ctr" fontAlgn="base">
              <a:spcBef>
                <a:spcPct val="50000"/>
              </a:spcBef>
              <a:buClrTx/>
              <a:buFontTx/>
              <a:buNone/>
            </a:pPr>
            <a:r>
              <a:rPr lang="en-US" altLang="zh-CN" sz="2000">
                <a:ea typeface="宋体" panose="02010600030101010101" pitchFamily="2" charset="-122"/>
              </a:rPr>
              <a:t>(Concrete)</a:t>
            </a:r>
            <a:endParaRPr lang="en-US" altLang="zh-CN" sz="2000">
              <a:ea typeface="宋体" panose="02010600030101010101" pitchFamily="2" charset="-122"/>
            </a:endParaRPr>
          </a:p>
        </p:txBody>
      </p:sp>
      <p:sp>
        <p:nvSpPr>
          <p:cNvPr id="357388" name="Text Box 12"/>
          <p:cNvSpPr txBox="1">
            <a:spLocks noChangeArrowheads="1"/>
          </p:cNvSpPr>
          <p:nvPr/>
        </p:nvSpPr>
        <p:spPr bwMode="auto">
          <a:xfrm>
            <a:off x="5754688" y="1405338"/>
            <a:ext cx="2413000" cy="1130300"/>
          </a:xfrm>
          <a:prstGeom prst="rect">
            <a:avLst/>
          </a:prstGeom>
          <a:noFill/>
          <a:ln w="12700">
            <a:noFill/>
            <a:miter lim="800000"/>
            <a:headEnd type="none" w="sm" len="sm"/>
            <a:tailEnd type="none" w="sm" len="sm"/>
          </a:ln>
          <a:effectLst/>
        </p:spPr>
        <p:txBody>
          <a:bodyPr>
            <a:spAutoFit/>
          </a:bodyPr>
          <a:lstStyle/>
          <a:p>
            <a:pPr algn="ctr" fontAlgn="base">
              <a:spcBef>
                <a:spcPct val="50000"/>
              </a:spcBef>
              <a:buClrTx/>
              <a:buFontTx/>
              <a:buNone/>
            </a:pPr>
            <a:r>
              <a:rPr lang="en-US" altLang="zh-CN" sz="2000">
                <a:ea typeface="宋体" panose="02010600030101010101" pitchFamily="2" charset="-122"/>
              </a:rPr>
              <a:t>Implementation</a:t>
            </a:r>
            <a:endParaRPr lang="en-US" altLang="zh-CN" sz="2000">
              <a:ea typeface="宋体" panose="02010600030101010101" pitchFamily="2" charset="-122"/>
            </a:endParaRPr>
          </a:p>
          <a:p>
            <a:pPr algn="ctr" fontAlgn="base">
              <a:spcBef>
                <a:spcPct val="50000"/>
              </a:spcBef>
              <a:buClrTx/>
              <a:buFontTx/>
              <a:buNone/>
            </a:pPr>
            <a:r>
              <a:rPr lang="en-US" altLang="zh-CN" sz="2000">
                <a:ea typeface="宋体" panose="02010600030101010101" pitchFamily="2" charset="-122"/>
              </a:rPr>
              <a:t>Mechanism</a:t>
            </a:r>
            <a:endParaRPr lang="en-US" altLang="zh-CN" sz="2000">
              <a:ea typeface="宋体" panose="02010600030101010101" pitchFamily="2" charset="-122"/>
            </a:endParaRPr>
          </a:p>
          <a:p>
            <a:pPr algn="ctr" fontAlgn="base">
              <a:spcBef>
                <a:spcPct val="50000"/>
              </a:spcBef>
              <a:buClrTx/>
              <a:buFontTx/>
              <a:buNone/>
            </a:pPr>
            <a:r>
              <a:rPr lang="en-US" altLang="zh-CN" sz="2000">
                <a:ea typeface="宋体" panose="02010600030101010101" pitchFamily="2" charset="-122"/>
              </a:rPr>
              <a:t>(Actual)</a:t>
            </a:r>
            <a:endParaRPr lang="en-US" altLang="zh-CN" sz="2000">
              <a:ea typeface="宋体" panose="02010600030101010101" pitchFamily="2" charset="-122"/>
            </a:endParaRPr>
          </a:p>
        </p:txBody>
      </p:sp>
      <p:sp>
        <p:nvSpPr>
          <p:cNvPr id="357389" name="Text Box 13"/>
          <p:cNvSpPr txBox="1">
            <a:spLocks noChangeArrowheads="1"/>
          </p:cNvSpPr>
          <p:nvPr/>
        </p:nvSpPr>
        <p:spPr bwMode="auto">
          <a:xfrm>
            <a:off x="2835275" y="4159650"/>
            <a:ext cx="27432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800">
                <a:solidFill>
                  <a:schemeClr val="tx1"/>
                </a:solidFill>
                <a:ea typeface="宋体" panose="02010600030101010101" pitchFamily="2" charset="-122"/>
              </a:rPr>
              <a:t>OODBMS</a:t>
            </a:r>
            <a:endParaRPr lang="en-US" altLang="zh-CN" sz="1600">
              <a:solidFill>
                <a:schemeClr val="tx1"/>
              </a:solidFill>
              <a:ea typeface="宋体" panose="02010600030101010101" pitchFamily="2" charset="-122"/>
            </a:endParaRPr>
          </a:p>
        </p:txBody>
      </p:sp>
      <p:sp>
        <p:nvSpPr>
          <p:cNvPr id="357390" name="Line 14"/>
          <p:cNvSpPr>
            <a:spLocks noChangeShapeType="1"/>
          </p:cNvSpPr>
          <p:nvPr/>
        </p:nvSpPr>
        <p:spPr bwMode="auto">
          <a:xfrm flipV="1">
            <a:off x="2479675" y="3264300"/>
            <a:ext cx="8763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357391" name="Text Box 15"/>
          <p:cNvSpPr txBox="1">
            <a:spLocks noChangeArrowheads="1"/>
          </p:cNvSpPr>
          <p:nvPr/>
        </p:nvSpPr>
        <p:spPr bwMode="auto">
          <a:xfrm>
            <a:off x="2809875" y="3111900"/>
            <a:ext cx="27432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800">
                <a:solidFill>
                  <a:schemeClr val="tx1"/>
                </a:solidFill>
                <a:ea typeface="宋体" panose="02010600030101010101" pitchFamily="2" charset="-122"/>
              </a:rPr>
              <a:t>RDBMS</a:t>
            </a:r>
            <a:endParaRPr lang="en-US" altLang="zh-CN" sz="1600">
              <a:solidFill>
                <a:schemeClr val="tx1"/>
              </a:solidFill>
              <a:ea typeface="宋体" panose="02010600030101010101" pitchFamily="2" charset="-122"/>
            </a:endParaRPr>
          </a:p>
        </p:txBody>
      </p:sp>
      <p:sp>
        <p:nvSpPr>
          <p:cNvPr id="357392" name="Line 16"/>
          <p:cNvSpPr>
            <a:spLocks noChangeShapeType="1"/>
          </p:cNvSpPr>
          <p:nvPr/>
        </p:nvSpPr>
        <p:spPr bwMode="auto">
          <a:xfrm>
            <a:off x="4943475" y="3302400"/>
            <a:ext cx="16256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357393" name="Text Box 17"/>
          <p:cNvSpPr txBox="1">
            <a:spLocks noChangeArrowheads="1"/>
          </p:cNvSpPr>
          <p:nvPr/>
        </p:nvSpPr>
        <p:spPr bwMode="auto">
          <a:xfrm>
            <a:off x="5781675" y="3111900"/>
            <a:ext cx="24003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800">
                <a:solidFill>
                  <a:schemeClr val="tx1"/>
                </a:solidFill>
                <a:ea typeface="宋体" panose="02010600030101010101" pitchFamily="2" charset="-122"/>
              </a:rPr>
              <a:t>JDBC</a:t>
            </a:r>
            <a:endParaRPr lang="en-US" altLang="zh-CN" sz="1600">
              <a:solidFill>
                <a:schemeClr val="tx1"/>
              </a:solidFill>
              <a:ea typeface="宋体" panose="02010600030101010101" pitchFamily="2" charset="-122"/>
            </a:endParaRPr>
          </a:p>
        </p:txBody>
      </p:sp>
      <p:sp>
        <p:nvSpPr>
          <p:cNvPr id="357394" name="Text Box 18"/>
          <p:cNvSpPr txBox="1">
            <a:spLocks noChangeArrowheads="1"/>
          </p:cNvSpPr>
          <p:nvPr/>
        </p:nvSpPr>
        <p:spPr bwMode="auto">
          <a:xfrm>
            <a:off x="5781675" y="4140600"/>
            <a:ext cx="2413000" cy="366713"/>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800">
                <a:solidFill>
                  <a:schemeClr val="tx1"/>
                </a:solidFill>
                <a:ea typeface="宋体" panose="02010600030101010101" pitchFamily="2" charset="-122"/>
              </a:rPr>
              <a:t>ObjectStore</a:t>
            </a:r>
            <a:endParaRPr lang="en-US" altLang="zh-CN" sz="1600">
              <a:solidFill>
                <a:schemeClr val="tx1"/>
              </a:solidFill>
              <a:ea typeface="宋体" panose="02010600030101010101" pitchFamily="2" charset="-122"/>
            </a:endParaRPr>
          </a:p>
        </p:txBody>
      </p:sp>
      <p:sp>
        <p:nvSpPr>
          <p:cNvPr id="357397" name="Text Box 21"/>
          <p:cNvSpPr txBox="1">
            <a:spLocks noChangeArrowheads="1"/>
          </p:cNvSpPr>
          <p:nvPr/>
        </p:nvSpPr>
        <p:spPr bwMode="auto">
          <a:xfrm>
            <a:off x="5789613" y="5148663"/>
            <a:ext cx="2433637" cy="366712"/>
          </a:xfrm>
          <a:prstGeom prst="rect">
            <a:avLst/>
          </a:prstGeom>
          <a:no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800">
                <a:solidFill>
                  <a:schemeClr val="tx1"/>
                </a:solidFill>
                <a:ea typeface="宋体" panose="02010600030101010101" pitchFamily="2" charset="-122"/>
              </a:rPr>
              <a:t>Java 1.2 from Sun</a:t>
            </a:r>
            <a:endParaRPr lang="en-US" altLang="zh-CN" sz="1600">
              <a:solidFill>
                <a:schemeClr val="tx1"/>
              </a:solidFill>
              <a:ea typeface="宋体" panose="02010600030101010101" pitchFamily="2" charset="-122"/>
            </a:endParaRPr>
          </a:p>
        </p:txBody>
      </p:sp>
      <p:sp>
        <p:nvSpPr>
          <p:cNvPr id="357398" name="Text Box 22"/>
          <p:cNvSpPr txBox="1">
            <a:spLocks noChangeArrowheads="1"/>
          </p:cNvSpPr>
          <p:nvPr/>
        </p:nvSpPr>
        <p:spPr bwMode="auto">
          <a:xfrm>
            <a:off x="3719513" y="2794400"/>
            <a:ext cx="939800" cy="244475"/>
          </a:xfrm>
          <a:prstGeom prst="rect">
            <a:avLst/>
          </a:prstGeom>
          <a:solidFill>
            <a:srgbClr val="00FFFF"/>
          </a:solid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000">
                <a:solidFill>
                  <a:schemeClr val="bg2"/>
                </a:solidFill>
                <a:ea typeface="宋体" panose="02010600030101010101" pitchFamily="2" charset="-122"/>
              </a:rPr>
              <a:t>Legacy Data</a:t>
            </a:r>
            <a:endParaRPr lang="en-US" altLang="zh-CN" sz="1000">
              <a:solidFill>
                <a:schemeClr val="bg2"/>
              </a:solidFill>
              <a:ea typeface="宋体" panose="02010600030101010101" pitchFamily="2" charset="-122"/>
            </a:endParaRPr>
          </a:p>
        </p:txBody>
      </p:sp>
      <p:sp>
        <p:nvSpPr>
          <p:cNvPr id="357399" name="Text Box 23"/>
          <p:cNvSpPr txBox="1">
            <a:spLocks noChangeArrowheads="1"/>
          </p:cNvSpPr>
          <p:nvPr/>
        </p:nvSpPr>
        <p:spPr bwMode="auto">
          <a:xfrm>
            <a:off x="3727450" y="3878663"/>
            <a:ext cx="939800" cy="244475"/>
          </a:xfrm>
          <a:prstGeom prst="rect">
            <a:avLst/>
          </a:prstGeom>
          <a:solidFill>
            <a:srgbClr val="00FFFF"/>
          </a:solidFill>
          <a:ln w="12700">
            <a:noFill/>
            <a:miter lim="800000"/>
            <a:headEnd type="none" w="sm" len="sm"/>
            <a:tailEnd type="none" w="sm" len="sm"/>
          </a:ln>
          <a:effectLst/>
        </p:spPr>
        <p:txBody>
          <a:bodyPr>
            <a:spAutoFit/>
          </a:bodyPr>
          <a:lstStyle/>
          <a:p>
            <a:pPr algn="ctr" fontAlgn="base">
              <a:lnSpc>
                <a:spcPct val="100000"/>
              </a:lnSpc>
              <a:spcBef>
                <a:spcPct val="50000"/>
              </a:spcBef>
              <a:buClrTx/>
              <a:buFontTx/>
              <a:buNone/>
            </a:pPr>
            <a:r>
              <a:rPr lang="en-US" altLang="zh-CN" sz="1000">
                <a:solidFill>
                  <a:schemeClr val="bg2"/>
                </a:solidFill>
                <a:ea typeface="宋体" panose="02010600030101010101" pitchFamily="2" charset="-122"/>
              </a:rPr>
              <a:t>New Data</a:t>
            </a:r>
            <a:endParaRPr lang="en-US" altLang="zh-CN" sz="1000">
              <a:solidFill>
                <a:schemeClr val="bg2"/>
              </a:solidFill>
              <a:ea typeface="宋体" panose="02010600030101010101" pitchFamily="2" charset="-122"/>
            </a:endParaRPr>
          </a:p>
        </p:txBody>
      </p:sp>
      <p:sp>
        <p:nvSpPr>
          <p:cNvPr id="357400" name="Text Box 24"/>
          <p:cNvSpPr txBox="1">
            <a:spLocks noChangeArrowheads="1"/>
          </p:cNvSpPr>
          <p:nvPr/>
        </p:nvSpPr>
        <p:spPr bwMode="auto">
          <a:xfrm>
            <a:off x="973138" y="5004200"/>
            <a:ext cx="1371600" cy="366713"/>
          </a:xfrm>
          <a:prstGeom prst="rect">
            <a:avLst/>
          </a:prstGeom>
          <a:noFill/>
          <a:ln w="12700">
            <a:noFill/>
            <a:miter lim="800000"/>
            <a:headEnd type="none" w="sm" len="sm"/>
            <a:tailEnd type="none" w="sm" len="sm"/>
          </a:ln>
          <a:effectLst/>
        </p:spPr>
        <p:txBody>
          <a:bodyPr>
            <a:spAutoFit/>
          </a:bodyPr>
          <a:lstStyle/>
          <a:p>
            <a:pPr fontAlgn="base">
              <a:lnSpc>
                <a:spcPct val="100000"/>
              </a:lnSpc>
              <a:spcBef>
                <a:spcPct val="50000"/>
              </a:spcBef>
              <a:buClrTx/>
              <a:buFontTx/>
              <a:buNone/>
            </a:pPr>
            <a:r>
              <a:rPr lang="en-US" altLang="zh-CN" sz="1800">
                <a:solidFill>
                  <a:schemeClr val="tx1"/>
                </a:solidFill>
                <a:ea typeface="宋体" panose="02010600030101010101" pitchFamily="2" charset="-122"/>
              </a:rPr>
              <a:t>Distribution</a:t>
            </a:r>
            <a:endParaRPr lang="en-US" altLang="zh-CN" sz="1600">
              <a:solidFill>
                <a:schemeClr val="tx1"/>
              </a:solidFill>
              <a:ea typeface="宋体" panose="02010600030101010101" pitchFamily="2" charset="-122"/>
            </a:endParaRPr>
          </a:p>
        </p:txBody>
      </p:sp>
      <p:sp>
        <p:nvSpPr>
          <p:cNvPr id="357401" name="Line 25"/>
          <p:cNvSpPr>
            <a:spLocks noChangeShapeType="1"/>
          </p:cNvSpPr>
          <p:nvPr/>
        </p:nvSpPr>
        <p:spPr bwMode="auto">
          <a:xfrm flipV="1">
            <a:off x="5172075" y="5332813"/>
            <a:ext cx="839788"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357402" name="Line 26"/>
          <p:cNvSpPr>
            <a:spLocks noChangeShapeType="1"/>
          </p:cNvSpPr>
          <p:nvPr/>
        </p:nvSpPr>
        <p:spPr bwMode="auto">
          <a:xfrm>
            <a:off x="2406650" y="5251850"/>
            <a:ext cx="700088" cy="1270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
        <p:nvSpPr>
          <p:cNvPr id="357403" name="Text Box 27"/>
          <p:cNvSpPr txBox="1">
            <a:spLocks noChangeArrowheads="1"/>
          </p:cNvSpPr>
          <p:nvPr/>
        </p:nvSpPr>
        <p:spPr bwMode="auto">
          <a:xfrm>
            <a:off x="955675" y="4178700"/>
            <a:ext cx="1371600" cy="366713"/>
          </a:xfrm>
          <a:prstGeom prst="rect">
            <a:avLst/>
          </a:prstGeom>
          <a:noFill/>
          <a:ln w="12700">
            <a:noFill/>
            <a:miter lim="800000"/>
            <a:headEnd type="none" w="sm" len="sm"/>
            <a:tailEnd type="none" w="sm" len="sm"/>
          </a:ln>
          <a:effectLst/>
        </p:spPr>
        <p:txBody>
          <a:bodyPr>
            <a:spAutoFit/>
          </a:bodyPr>
          <a:lstStyle/>
          <a:p>
            <a:pPr fontAlgn="base">
              <a:lnSpc>
                <a:spcPct val="100000"/>
              </a:lnSpc>
              <a:spcBef>
                <a:spcPct val="50000"/>
              </a:spcBef>
              <a:buClrTx/>
              <a:buFontTx/>
              <a:buNone/>
            </a:pPr>
            <a:r>
              <a:rPr lang="en-US" altLang="zh-CN" sz="1800">
                <a:solidFill>
                  <a:schemeClr val="tx1"/>
                </a:solidFill>
                <a:ea typeface="宋体" panose="02010600030101010101" pitchFamily="2" charset="-122"/>
              </a:rPr>
              <a:t>Persistency</a:t>
            </a:r>
            <a:endParaRPr lang="en-US" altLang="zh-CN" sz="1600">
              <a:solidFill>
                <a:schemeClr val="tx1"/>
              </a:solidFill>
              <a:ea typeface="宋体" panose="02010600030101010101" pitchFamily="2" charset="-122"/>
            </a:endParaRPr>
          </a:p>
        </p:txBody>
      </p:sp>
      <p:sp>
        <p:nvSpPr>
          <p:cNvPr id="357404" name="Line 28"/>
          <p:cNvSpPr>
            <a:spLocks noChangeShapeType="1"/>
          </p:cNvSpPr>
          <p:nvPr/>
        </p:nvSpPr>
        <p:spPr bwMode="auto">
          <a:xfrm flipV="1">
            <a:off x="2479675" y="4331100"/>
            <a:ext cx="863600" cy="0"/>
          </a:xfrm>
          <a:prstGeom prst="line">
            <a:avLst/>
          </a:prstGeom>
          <a:noFill/>
          <a:ln w="28575">
            <a:solidFill>
              <a:schemeClr val="hlink"/>
            </a:solidFill>
            <a:round/>
            <a:headEnd type="none" w="sm" len="sm"/>
            <a:tailEnd type="triangle" w="lg" len="lg"/>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p:txBody>
          <a:bodyPr/>
          <a:lstStyle/>
          <a:p>
            <a:r>
              <a:rPr lang="en-US" altLang="zh-CN" dirty="0">
                <a:ea typeface="宋体" panose="02010600030101010101" pitchFamily="2" charset="-122"/>
              </a:rPr>
              <a:t>Define the purpose of the Identify Design Mechanisms activity and explain when in the lifecycle it is performed</a:t>
            </a:r>
            <a:endParaRPr lang="en-US" altLang="zh-CN" dirty="0">
              <a:ea typeface="宋体" panose="02010600030101010101" pitchFamily="2" charset="-122"/>
            </a:endParaRPr>
          </a:p>
          <a:p>
            <a:r>
              <a:rPr lang="en-US" altLang="zh-CN" dirty="0">
                <a:ea typeface="宋体" panose="02010600030101010101" pitchFamily="2" charset="-122"/>
              </a:rPr>
              <a:t>Explain what design and implementation mechanisms are and how they map from Analysis mechanisms</a:t>
            </a:r>
            <a:endParaRPr lang="en-US" altLang="zh-CN" dirty="0">
              <a:ea typeface="宋体" panose="02010600030101010101" pitchFamily="2" charset="-122"/>
            </a:endParaRPr>
          </a:p>
          <a:p>
            <a:r>
              <a:rPr lang="en-US" altLang="zh-CN">
                <a:ea typeface="宋体" panose="02010600030101010101" pitchFamily="2" charset="-122"/>
              </a:rPr>
              <a:t>Describe some key mechanisms that will be utilized in the case </a:t>
            </a:r>
            <a:r>
              <a:rPr lang="en-US" altLang="zh-CN" smtClean="0">
                <a:ea typeface="宋体" panose="02010600030101010101" pitchFamily="2" charset="-122"/>
              </a:rPr>
              <a:t>study</a:t>
            </a:r>
            <a:endParaRPr lang="en-US" altLang="zh-CN" smtClean="0">
              <a:ea typeface="宋体" panose="02010600030101010101" pitchFamily="2" charset="-122"/>
            </a:endParaRPr>
          </a:p>
          <a:p>
            <a:endParaRPr lang="en-US" altLang="zh-CN">
              <a:ea typeface="宋体" panose="02010600030101010101" pitchFamily="2" charset="-122"/>
            </a:endParaRPr>
          </a:p>
          <a:p>
            <a:endParaRPr lang="en-US" altLang="zh-CN" dirty="0">
              <a:ea typeface="宋体" panose="02010600030101010101" pitchFamily="2" charset="-122"/>
            </a:endParaRPr>
          </a:p>
        </p:txBody>
      </p:sp>
      <p:sp>
        <p:nvSpPr>
          <p:cNvPr id="339970"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Objectives: Identify Design Mechanisms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idx="1"/>
          </p:nvPr>
        </p:nvSpPr>
        <p:spPr/>
        <p:txBody>
          <a:bodyPr/>
          <a:lstStyle/>
          <a:p>
            <a:r>
              <a:rPr lang="en-US" altLang="zh-CN">
                <a:ea typeface="宋体" panose="02010600030101010101" pitchFamily="2" charset="-122"/>
              </a:rPr>
              <a:t>Architectural mechanisms can be treated as patterns (i.e., parameterized collaboration)</a:t>
            </a:r>
            <a:endParaRPr lang="en-US" altLang="zh-CN">
              <a:ea typeface="宋体" panose="02010600030101010101" pitchFamily="2" charset="-122"/>
            </a:endParaRPr>
          </a:p>
        </p:txBody>
      </p:sp>
      <p:sp>
        <p:nvSpPr>
          <p:cNvPr id="359427" name="Rectangle 3"/>
          <p:cNvSpPr>
            <a:spLocks noGrp="1" noChangeArrowheads="1"/>
          </p:cNvSpPr>
          <p:nvPr>
            <p:ph type="title"/>
          </p:nvPr>
        </p:nvSpPr>
        <p:spPr/>
        <p:txBody>
          <a:bodyPr>
            <a:normAutofit fontScale="90000"/>
          </a:bodyPr>
          <a:lstStyle/>
          <a:p>
            <a:r>
              <a:rPr lang="en-US" altLang="zh-CN">
                <a:ea typeface="宋体" panose="02010600030101010101" pitchFamily="2" charset="-122"/>
              </a:rPr>
              <a:t>Review: Documenting Architectural Mechanisms</a:t>
            </a:r>
            <a:endParaRPr lang="en-US" altLang="zh-CN">
              <a:ea typeface="宋体" panose="02010600030101010101" pitchFamily="2" charset="-122"/>
            </a:endParaRPr>
          </a:p>
        </p:txBody>
      </p:sp>
      <p:grpSp>
        <p:nvGrpSpPr>
          <p:cNvPr id="359498" name="Group 74"/>
          <p:cNvGrpSpPr/>
          <p:nvPr/>
        </p:nvGrpSpPr>
        <p:grpSpPr bwMode="auto">
          <a:xfrm>
            <a:off x="1058863" y="3831244"/>
            <a:ext cx="2133600" cy="1778000"/>
            <a:chOff x="667" y="2400"/>
            <a:chExt cx="1344" cy="1120"/>
          </a:xfrm>
        </p:grpSpPr>
        <p:grpSp>
          <p:nvGrpSpPr>
            <p:cNvPr id="359428" name="Group 4"/>
            <p:cNvGrpSpPr/>
            <p:nvPr/>
          </p:nvGrpSpPr>
          <p:grpSpPr bwMode="auto">
            <a:xfrm>
              <a:off x="717" y="2400"/>
              <a:ext cx="1245" cy="766"/>
              <a:chOff x="1309" y="1072"/>
              <a:chExt cx="1245" cy="766"/>
            </a:xfrm>
          </p:grpSpPr>
          <p:grpSp>
            <p:nvGrpSpPr>
              <p:cNvPr id="359429" name="Group 5"/>
              <p:cNvGrpSpPr/>
              <p:nvPr/>
            </p:nvGrpSpPr>
            <p:grpSpPr bwMode="auto">
              <a:xfrm>
                <a:off x="1309" y="1231"/>
                <a:ext cx="302" cy="175"/>
                <a:chOff x="144" y="1440"/>
                <a:chExt cx="881" cy="510"/>
              </a:xfrm>
            </p:grpSpPr>
            <p:sp>
              <p:nvSpPr>
                <p:cNvPr id="359430" name="Rectangle 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9431" name="Line 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9432" name="Line 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9433" name="Group 9"/>
              <p:cNvGrpSpPr/>
              <p:nvPr/>
            </p:nvGrpSpPr>
            <p:grpSpPr bwMode="auto">
              <a:xfrm>
                <a:off x="1950" y="1072"/>
                <a:ext cx="302" cy="175"/>
                <a:chOff x="144" y="1440"/>
                <a:chExt cx="881" cy="510"/>
              </a:xfrm>
            </p:grpSpPr>
            <p:sp>
              <p:nvSpPr>
                <p:cNvPr id="359434" name="Rectangle 1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9435" name="Line 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9436" name="Line 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9437" name="Group 13"/>
              <p:cNvGrpSpPr/>
              <p:nvPr/>
            </p:nvGrpSpPr>
            <p:grpSpPr bwMode="auto">
              <a:xfrm>
                <a:off x="1648" y="1663"/>
                <a:ext cx="302" cy="175"/>
                <a:chOff x="144" y="1440"/>
                <a:chExt cx="881" cy="510"/>
              </a:xfrm>
            </p:grpSpPr>
            <p:sp>
              <p:nvSpPr>
                <p:cNvPr id="359438" name="Rectangle 1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9439" name="Line 1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9440" name="Line 1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59441" name="Group 17"/>
              <p:cNvGrpSpPr/>
              <p:nvPr/>
            </p:nvGrpSpPr>
            <p:grpSpPr bwMode="auto">
              <a:xfrm>
                <a:off x="2252" y="1581"/>
                <a:ext cx="302" cy="175"/>
                <a:chOff x="144" y="1440"/>
                <a:chExt cx="881" cy="510"/>
              </a:xfrm>
            </p:grpSpPr>
            <p:sp>
              <p:nvSpPr>
                <p:cNvPr id="359442" name="Rectangle 1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9443" name="Line 1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9444" name="Line 2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59445" name="Line 21"/>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9446" name="Line 22"/>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9447" name="Line 23"/>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9448" name="Line 24"/>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59479" name="Text Box 55"/>
            <p:cNvSpPr txBox="1">
              <a:spLocks noChangeArrowheads="1"/>
            </p:cNvSpPr>
            <p:nvPr/>
          </p:nvSpPr>
          <p:spPr bwMode="auto">
            <a:xfrm>
              <a:off x="667" y="3270"/>
              <a:ext cx="1344" cy="250"/>
            </a:xfrm>
            <a:prstGeom prst="rect">
              <a:avLst/>
            </a:prstGeom>
            <a:noFill/>
            <a:ln w="12700">
              <a:noFill/>
              <a:miter lim="800000"/>
              <a:headEnd type="none" w="sm" len="sm"/>
              <a:tailEnd type="none" w="lg" len="lg"/>
            </a:ln>
            <a:effectLst/>
          </p:spPr>
          <p:txBody>
            <a:bodyPr>
              <a:spAutoFit/>
            </a:bodyPr>
            <a:lstStyle/>
            <a:p>
              <a:pPr algn="ctr" eaLnBrk="0" fontAlgn="base" hangingPunct="0">
                <a:lnSpc>
                  <a:spcPct val="100000"/>
                </a:lnSpc>
                <a:spcBef>
                  <a:spcPct val="50000"/>
                </a:spcBef>
                <a:buClrTx/>
                <a:buFontTx/>
                <a:buNone/>
              </a:pPr>
              <a:r>
                <a:rPr lang="en-US" altLang="zh-CN" sz="2000" i="1">
                  <a:solidFill>
                    <a:srgbClr val="00CCFF"/>
                  </a:solidFill>
                  <a:ea typeface="宋体" panose="02010600030101010101" pitchFamily="2" charset="-122"/>
                </a:rPr>
                <a:t>Structural Aspect</a:t>
              </a:r>
              <a:endParaRPr lang="en-US" altLang="zh-CN" sz="2000" i="1">
                <a:solidFill>
                  <a:srgbClr val="00CCFF"/>
                </a:solidFill>
                <a:ea typeface="宋体" panose="02010600030101010101" pitchFamily="2" charset="-122"/>
              </a:endParaRPr>
            </a:p>
          </p:txBody>
        </p:sp>
      </p:grpSp>
      <p:sp>
        <p:nvSpPr>
          <p:cNvPr id="359480" name="Text Box 56"/>
          <p:cNvSpPr txBox="1">
            <a:spLocks noChangeArrowheads="1"/>
          </p:cNvSpPr>
          <p:nvPr/>
        </p:nvSpPr>
        <p:spPr bwMode="auto">
          <a:xfrm>
            <a:off x="5557838" y="5212369"/>
            <a:ext cx="2451100" cy="396875"/>
          </a:xfrm>
          <a:prstGeom prst="rect">
            <a:avLst/>
          </a:prstGeom>
          <a:noFill/>
          <a:ln w="12700">
            <a:noFill/>
            <a:miter lim="800000"/>
            <a:headEnd type="none" w="sm" len="sm"/>
            <a:tailEnd type="none" w="lg" len="lg"/>
          </a:ln>
          <a:effectLst/>
        </p:spPr>
        <p:txBody>
          <a:bodyPr>
            <a:spAutoFit/>
          </a:bodyPr>
          <a:lstStyle/>
          <a:p>
            <a:pPr algn="ctr" eaLnBrk="0" fontAlgn="base" hangingPunct="0">
              <a:lnSpc>
                <a:spcPct val="100000"/>
              </a:lnSpc>
              <a:spcBef>
                <a:spcPct val="50000"/>
              </a:spcBef>
              <a:buClrTx/>
              <a:buFontTx/>
              <a:buNone/>
            </a:pPr>
            <a:r>
              <a:rPr lang="en-US" altLang="zh-CN" sz="2000" i="1">
                <a:solidFill>
                  <a:srgbClr val="00CCFF"/>
                </a:solidFill>
                <a:ea typeface="宋体" panose="02010600030101010101" pitchFamily="2" charset="-122"/>
              </a:rPr>
              <a:t>Behavioral Aspect</a:t>
            </a:r>
            <a:endParaRPr lang="en-US" altLang="zh-CN" sz="2000" i="1">
              <a:solidFill>
                <a:srgbClr val="00CCFF"/>
              </a:solidFill>
              <a:ea typeface="宋体" panose="02010600030101010101" pitchFamily="2" charset="-122"/>
            </a:endParaRPr>
          </a:p>
        </p:txBody>
      </p:sp>
      <p:sp>
        <p:nvSpPr>
          <p:cNvPr id="359488" name="Text Box 64"/>
          <p:cNvSpPr txBox="1">
            <a:spLocks noChangeArrowheads="1"/>
          </p:cNvSpPr>
          <p:nvPr/>
        </p:nvSpPr>
        <p:spPr bwMode="auto">
          <a:xfrm>
            <a:off x="2057400" y="5807075"/>
            <a:ext cx="5257800" cy="473075"/>
          </a:xfrm>
          <a:prstGeom prst="rect">
            <a:avLst/>
          </a:prstGeom>
          <a:noFill/>
          <a:ln w="9525">
            <a:noFill/>
            <a:miter lim="800000"/>
          </a:ln>
          <a:effectLst/>
        </p:spPr>
        <p:txBody>
          <a:bodyPr lIns="107950" tIns="53975" rIns="107950" bIns="53975">
            <a:spAutoFit/>
          </a:bodyPr>
          <a:lstStyle/>
          <a:p>
            <a:pPr algn="ctr" eaLnBrk="0" fontAlgn="base" hangingPunct="0">
              <a:lnSpc>
                <a:spcPct val="100000"/>
              </a:lnSpc>
              <a:spcBef>
                <a:spcPct val="50000"/>
              </a:spcBef>
              <a:buClrTx/>
              <a:buFontTx/>
              <a:buNone/>
            </a:pPr>
            <a:r>
              <a:rPr lang="en-US" altLang="zh-CN" sz="2400">
                <a:solidFill>
                  <a:srgbClr val="00CCFF"/>
                </a:solidFill>
                <a:ea typeface="宋体" panose="02010600030101010101" pitchFamily="2" charset="-122"/>
              </a:rPr>
              <a:t>Documented in Design Guidelines</a:t>
            </a:r>
            <a:endParaRPr lang="en-US" altLang="zh-CN" sz="2400">
              <a:solidFill>
                <a:srgbClr val="00CCFF"/>
              </a:solidFill>
              <a:ea typeface="宋体" panose="02010600030101010101" pitchFamily="2" charset="-122"/>
            </a:endParaRPr>
          </a:p>
        </p:txBody>
      </p:sp>
      <p:grpSp>
        <p:nvGrpSpPr>
          <p:cNvPr id="359497" name="Group 73"/>
          <p:cNvGrpSpPr/>
          <p:nvPr/>
        </p:nvGrpSpPr>
        <p:grpSpPr bwMode="auto">
          <a:xfrm>
            <a:off x="2867025" y="2437419"/>
            <a:ext cx="3040063" cy="1314450"/>
            <a:chOff x="3727" y="1287"/>
            <a:chExt cx="1915" cy="828"/>
          </a:xfrm>
        </p:grpSpPr>
        <p:sp>
          <p:nvSpPr>
            <p:cNvPr id="359489" name="Arc 65"/>
            <p:cNvSpPr/>
            <p:nvPr/>
          </p:nvSpPr>
          <p:spPr bwMode="auto">
            <a:xfrm flipH="1">
              <a:off x="3727" y="1408"/>
              <a:ext cx="1554" cy="707"/>
            </a:xfrm>
            <a:custGeom>
              <a:avLst/>
              <a:gdLst>
                <a:gd name="G0" fmla="+- 21600 0 0"/>
                <a:gd name="G1" fmla="+- 21600 0 0"/>
                <a:gd name="G2" fmla="+- 21600 0 0"/>
                <a:gd name="T0" fmla="*/ 18246 w 43200"/>
                <a:gd name="T1" fmla="*/ 262 h 43200"/>
                <a:gd name="T2" fmla="*/ 1338 w 43200"/>
                <a:gd name="T3" fmla="*/ 14116 h 43200"/>
                <a:gd name="T4" fmla="*/ 21600 w 43200"/>
                <a:gd name="T5" fmla="*/ 21600 h 43200"/>
              </a:gdLst>
              <a:ahLst/>
              <a:cxnLst>
                <a:cxn ang="0">
                  <a:pos x="T0" y="T1"/>
                </a:cxn>
                <a:cxn ang="0">
                  <a:pos x="T2" y="T3"/>
                </a:cxn>
                <a:cxn ang="0">
                  <a:pos x="T4" y="T5"/>
                </a:cxn>
              </a:cxnLst>
              <a:rect l="0" t="0" r="r" b="b"/>
              <a:pathLst>
                <a:path w="43200" h="43200" fill="none"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path>
                <a:path w="43200" h="43200" stroke="0" extrusionOk="0">
                  <a:moveTo>
                    <a:pt x="18245" y="261"/>
                  </a:moveTo>
                  <a:cubicBezTo>
                    <a:pt x="19355" y="87"/>
                    <a:pt x="20476" y="-1"/>
                    <a:pt x="21600" y="0"/>
                  </a:cubicBezTo>
                  <a:cubicBezTo>
                    <a:pt x="33529" y="0"/>
                    <a:pt x="43200" y="9670"/>
                    <a:pt x="43200" y="21600"/>
                  </a:cubicBezTo>
                  <a:cubicBezTo>
                    <a:pt x="43200" y="33529"/>
                    <a:pt x="33529" y="43200"/>
                    <a:pt x="21600" y="43200"/>
                  </a:cubicBezTo>
                  <a:cubicBezTo>
                    <a:pt x="9670" y="43200"/>
                    <a:pt x="0" y="33529"/>
                    <a:pt x="0" y="21600"/>
                  </a:cubicBezTo>
                  <a:cubicBezTo>
                    <a:pt x="-1" y="19045"/>
                    <a:pt x="453" y="16511"/>
                    <a:pt x="1337" y="14115"/>
                  </a:cubicBezTo>
                  <a:lnTo>
                    <a:pt x="21600" y="21600"/>
                  </a:lnTo>
                  <a:close/>
                </a:path>
              </a:pathLst>
            </a:custGeom>
            <a:noFill/>
            <a:ln w="28575">
              <a:solidFill>
                <a:schemeClr val="tx1"/>
              </a:solidFill>
              <a:prstDash val="dash"/>
              <a:round/>
            </a:ln>
            <a:effectLst/>
          </p:spPr>
          <p:txBody>
            <a:bodyPr wrap="none" lIns="107950" tIns="53975" rIns="107950" bIns="53975" anchor="ctr"/>
            <a:lstStyle/>
            <a:p>
              <a:endParaRPr lang="en-US"/>
            </a:p>
          </p:txBody>
        </p:sp>
        <p:sp>
          <p:nvSpPr>
            <p:cNvPr id="359494" name="Text Box 70"/>
            <p:cNvSpPr txBox="1">
              <a:spLocks noChangeArrowheads="1"/>
            </p:cNvSpPr>
            <p:nvPr/>
          </p:nvSpPr>
          <p:spPr bwMode="auto">
            <a:xfrm>
              <a:off x="3802" y="1610"/>
              <a:ext cx="1401" cy="308"/>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2600">
                  <a:solidFill>
                    <a:schemeClr val="tx1"/>
                  </a:solidFill>
                  <a:ea typeface="宋体" panose="02010600030101010101" pitchFamily="2" charset="-122"/>
                </a:rPr>
                <a:t>Pattern Name</a:t>
              </a:r>
              <a:endParaRPr lang="en-US" altLang="zh-CN" sz="2600">
                <a:solidFill>
                  <a:schemeClr val="tx1"/>
                </a:solidFill>
                <a:ea typeface="宋体" panose="02010600030101010101" pitchFamily="2" charset="-122"/>
              </a:endParaRPr>
            </a:p>
          </p:txBody>
        </p:sp>
        <p:sp>
          <p:nvSpPr>
            <p:cNvPr id="359495" name="Rectangle 71"/>
            <p:cNvSpPr>
              <a:spLocks noChangeArrowheads="1"/>
            </p:cNvSpPr>
            <p:nvPr/>
          </p:nvSpPr>
          <p:spPr bwMode="auto">
            <a:xfrm>
              <a:off x="4646" y="1302"/>
              <a:ext cx="768" cy="322"/>
            </a:xfrm>
            <a:prstGeom prst="rect">
              <a:avLst/>
            </a:prstGeom>
            <a:noFill/>
            <a:ln w="28575">
              <a:solidFill>
                <a:schemeClr val="tx1"/>
              </a:solidFill>
              <a:prstDash val="dash"/>
              <a:miter lim="800000"/>
            </a:ln>
            <a:effectLst/>
          </p:spPr>
          <p:txBody>
            <a:bodyPr wrap="none" lIns="107950" tIns="53975" rIns="107950" bIns="53975" anchor="ctr"/>
            <a:lstStyle/>
            <a:p>
              <a:endParaRPr lang="en-US"/>
            </a:p>
          </p:txBody>
        </p:sp>
        <p:sp>
          <p:nvSpPr>
            <p:cNvPr id="359496" name="Text Box 72"/>
            <p:cNvSpPr txBox="1">
              <a:spLocks noChangeArrowheads="1"/>
            </p:cNvSpPr>
            <p:nvPr/>
          </p:nvSpPr>
          <p:spPr bwMode="auto">
            <a:xfrm>
              <a:off x="4646" y="1287"/>
              <a:ext cx="996" cy="356"/>
            </a:xfrm>
            <a:prstGeom prst="rect">
              <a:avLst/>
            </a:prstGeom>
            <a:noFill/>
            <a:ln w="9525">
              <a:noFill/>
              <a:miter lim="800000"/>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500">
                  <a:solidFill>
                    <a:schemeClr val="tx1"/>
                  </a:solidFill>
                  <a:ea typeface="宋体" panose="02010600030101010101" pitchFamily="2" charset="-122"/>
                </a:rPr>
                <a:t>Template</a:t>
              </a:r>
              <a:br>
                <a:rPr lang="en-US" altLang="zh-CN" sz="1500">
                  <a:solidFill>
                    <a:schemeClr val="tx1"/>
                  </a:solidFill>
                  <a:ea typeface="宋体" panose="02010600030101010101" pitchFamily="2" charset="-122"/>
                </a:rPr>
              </a:br>
              <a:r>
                <a:rPr lang="en-US" altLang="zh-CN" sz="1500">
                  <a:solidFill>
                    <a:schemeClr val="tx1"/>
                  </a:solidFill>
                  <a:ea typeface="宋体" panose="02010600030101010101" pitchFamily="2" charset="-122"/>
                </a:rPr>
                <a:t>Parameters</a:t>
              </a:r>
              <a:endParaRPr lang="en-US" altLang="zh-CN" sz="1500">
                <a:solidFill>
                  <a:schemeClr val="tx1"/>
                </a:solidFill>
                <a:ea typeface="宋体" panose="02010600030101010101" pitchFamily="2" charset="-122"/>
              </a:endParaRPr>
            </a:p>
          </p:txBody>
        </p:sp>
      </p:grpSp>
      <p:grpSp>
        <p:nvGrpSpPr>
          <p:cNvPr id="359528" name="Group 104"/>
          <p:cNvGrpSpPr/>
          <p:nvPr/>
        </p:nvGrpSpPr>
        <p:grpSpPr bwMode="auto">
          <a:xfrm>
            <a:off x="5745163" y="3589944"/>
            <a:ext cx="2193925" cy="1531937"/>
            <a:chOff x="3419" y="2057"/>
            <a:chExt cx="1382" cy="965"/>
          </a:xfrm>
        </p:grpSpPr>
        <p:grpSp>
          <p:nvGrpSpPr>
            <p:cNvPr id="359503" name="Group 79"/>
            <p:cNvGrpSpPr/>
            <p:nvPr/>
          </p:nvGrpSpPr>
          <p:grpSpPr bwMode="auto">
            <a:xfrm>
              <a:off x="3419" y="2057"/>
              <a:ext cx="160" cy="213"/>
              <a:chOff x="7654" y="3380"/>
              <a:chExt cx="554" cy="754"/>
            </a:xfrm>
          </p:grpSpPr>
          <p:sp>
            <p:nvSpPr>
              <p:cNvPr id="359504" name="Oval 80"/>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359505" name="Line 81"/>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359506" name="Line 82"/>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359507" name="Freeform 83"/>
              <p:cNvSpPr/>
              <p:nvPr/>
            </p:nvSpPr>
            <p:spPr bwMode="auto">
              <a:xfrm>
                <a:off x="7654" y="3862"/>
                <a:ext cx="554" cy="27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28575" cmpd="sng">
                <a:solidFill>
                  <a:schemeClr val="tx1"/>
                </a:solidFill>
                <a:prstDash val="solid"/>
                <a:round/>
              </a:ln>
            </p:spPr>
            <p:txBody>
              <a:bodyPr/>
              <a:lstStyle/>
              <a:p>
                <a:endParaRPr lang="en-US"/>
              </a:p>
            </p:txBody>
          </p:sp>
        </p:grpSp>
        <p:sp>
          <p:nvSpPr>
            <p:cNvPr id="359508" name="Line 84"/>
            <p:cNvSpPr>
              <a:spLocks noChangeShapeType="1"/>
            </p:cNvSpPr>
            <p:nvPr/>
          </p:nvSpPr>
          <p:spPr bwMode="auto">
            <a:xfrm>
              <a:off x="3492" y="2396"/>
              <a:ext cx="402"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359509" name="Line 85"/>
            <p:cNvSpPr>
              <a:spLocks noChangeShapeType="1"/>
            </p:cNvSpPr>
            <p:nvPr/>
          </p:nvSpPr>
          <p:spPr bwMode="auto">
            <a:xfrm>
              <a:off x="4308" y="2667"/>
              <a:ext cx="315"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359510" name="Line 86"/>
            <p:cNvSpPr>
              <a:spLocks noChangeShapeType="1"/>
            </p:cNvSpPr>
            <p:nvPr/>
          </p:nvSpPr>
          <p:spPr bwMode="auto">
            <a:xfrm>
              <a:off x="3922" y="2525"/>
              <a:ext cx="339" cy="0"/>
            </a:xfrm>
            <a:prstGeom prst="line">
              <a:avLst/>
            </a:prstGeom>
            <a:noFill/>
            <a:ln w="28575">
              <a:solidFill>
                <a:schemeClr val="tx1"/>
              </a:solidFill>
              <a:round/>
              <a:headEnd type="none" w="sm" len="sm"/>
              <a:tailEnd type="arrow" w="med" len="med"/>
            </a:ln>
            <a:effectLst/>
          </p:spPr>
          <p:txBody>
            <a:bodyPr wrap="none" anchor="ctr"/>
            <a:lstStyle/>
            <a:p>
              <a:endParaRPr lang="en-US"/>
            </a:p>
          </p:txBody>
        </p:sp>
        <p:sp>
          <p:nvSpPr>
            <p:cNvPr id="359511" name="Line 87"/>
            <p:cNvSpPr>
              <a:spLocks noChangeShapeType="1"/>
            </p:cNvSpPr>
            <p:nvPr/>
          </p:nvSpPr>
          <p:spPr bwMode="auto">
            <a:xfrm>
              <a:off x="3495" y="2905"/>
              <a:ext cx="0" cy="11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12" name="Line 88"/>
            <p:cNvSpPr>
              <a:spLocks noChangeShapeType="1"/>
            </p:cNvSpPr>
            <p:nvPr/>
          </p:nvSpPr>
          <p:spPr bwMode="auto">
            <a:xfrm>
              <a:off x="3900" y="2328"/>
              <a:ext cx="0" cy="75"/>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13" name="Line 89"/>
            <p:cNvSpPr>
              <a:spLocks noChangeShapeType="1"/>
            </p:cNvSpPr>
            <p:nvPr/>
          </p:nvSpPr>
          <p:spPr bwMode="auto">
            <a:xfrm>
              <a:off x="4272" y="2328"/>
              <a:ext cx="0" cy="201"/>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14" name="Line 90"/>
            <p:cNvSpPr>
              <a:spLocks noChangeShapeType="1"/>
            </p:cNvSpPr>
            <p:nvPr/>
          </p:nvSpPr>
          <p:spPr bwMode="auto">
            <a:xfrm>
              <a:off x="4637" y="2768"/>
              <a:ext cx="0" cy="252"/>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16" name="Rectangle 92"/>
            <p:cNvSpPr>
              <a:spLocks noChangeArrowheads="1"/>
            </p:cNvSpPr>
            <p:nvPr/>
          </p:nvSpPr>
          <p:spPr bwMode="auto">
            <a:xfrm rot="16200000">
              <a:off x="3246" y="2621"/>
              <a:ext cx="500" cy="51"/>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9517" name="Line 93"/>
            <p:cNvSpPr>
              <a:spLocks noChangeShapeType="1"/>
            </p:cNvSpPr>
            <p:nvPr/>
          </p:nvSpPr>
          <p:spPr bwMode="auto">
            <a:xfrm>
              <a:off x="3495" y="2326"/>
              <a:ext cx="0" cy="74"/>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18" name="Rectangle 94"/>
            <p:cNvSpPr>
              <a:spLocks noChangeArrowheads="1"/>
            </p:cNvSpPr>
            <p:nvPr/>
          </p:nvSpPr>
          <p:spPr bwMode="auto">
            <a:xfrm rot="16200000">
              <a:off x="3697" y="2578"/>
              <a:ext cx="403" cy="53"/>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9519" name="Line 95"/>
            <p:cNvSpPr>
              <a:spLocks noChangeShapeType="1"/>
            </p:cNvSpPr>
            <p:nvPr/>
          </p:nvSpPr>
          <p:spPr bwMode="auto">
            <a:xfrm>
              <a:off x="3900" y="2813"/>
              <a:ext cx="0" cy="207"/>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20" name="Rectangle 96"/>
            <p:cNvSpPr>
              <a:spLocks noChangeArrowheads="1"/>
            </p:cNvSpPr>
            <p:nvPr/>
          </p:nvSpPr>
          <p:spPr bwMode="auto">
            <a:xfrm rot="16200000">
              <a:off x="4159" y="2617"/>
              <a:ext cx="224" cy="52"/>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9521" name="Line 97"/>
            <p:cNvSpPr>
              <a:spLocks noChangeShapeType="1"/>
            </p:cNvSpPr>
            <p:nvPr/>
          </p:nvSpPr>
          <p:spPr bwMode="auto">
            <a:xfrm>
              <a:off x="4271" y="2755"/>
              <a:ext cx="1" cy="264"/>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22" name="Rectangle 98"/>
            <p:cNvSpPr>
              <a:spLocks noChangeArrowheads="1"/>
            </p:cNvSpPr>
            <p:nvPr/>
          </p:nvSpPr>
          <p:spPr bwMode="auto">
            <a:xfrm rot="16200000">
              <a:off x="4592" y="2693"/>
              <a:ext cx="85" cy="47"/>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9523" name="Line 99"/>
            <p:cNvSpPr>
              <a:spLocks noChangeShapeType="1"/>
            </p:cNvSpPr>
            <p:nvPr/>
          </p:nvSpPr>
          <p:spPr bwMode="auto">
            <a:xfrm>
              <a:off x="4637" y="2328"/>
              <a:ext cx="0" cy="346"/>
            </a:xfrm>
            <a:prstGeom prst="line">
              <a:avLst/>
            </a:prstGeom>
            <a:noFill/>
            <a:ln w="28575">
              <a:solidFill>
                <a:schemeClr val="tx1"/>
              </a:solidFill>
              <a:prstDash val="dash"/>
              <a:round/>
              <a:headEnd type="none" w="sm" len="sm"/>
              <a:tailEnd type="none" w="lg" len="med"/>
            </a:ln>
            <a:effectLst/>
          </p:spPr>
          <p:txBody>
            <a:bodyPr wrap="none" anchor="ctr"/>
            <a:lstStyle/>
            <a:p>
              <a:endParaRPr lang="en-US"/>
            </a:p>
          </p:txBody>
        </p:sp>
        <p:sp>
          <p:nvSpPr>
            <p:cNvPr id="359524" name="Rectangle 100"/>
            <p:cNvSpPr>
              <a:spLocks noChangeArrowheads="1"/>
            </p:cNvSpPr>
            <p:nvPr/>
          </p:nvSpPr>
          <p:spPr bwMode="auto">
            <a:xfrm>
              <a:off x="4104" y="2137"/>
              <a:ext cx="289" cy="163"/>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9526" name="Rectangle 102"/>
            <p:cNvSpPr>
              <a:spLocks noChangeArrowheads="1"/>
            </p:cNvSpPr>
            <p:nvPr/>
          </p:nvSpPr>
          <p:spPr bwMode="auto">
            <a:xfrm>
              <a:off x="4434" y="2137"/>
              <a:ext cx="367" cy="163"/>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359527" name="Rectangle 103"/>
            <p:cNvSpPr>
              <a:spLocks noChangeArrowheads="1"/>
            </p:cNvSpPr>
            <p:nvPr/>
          </p:nvSpPr>
          <p:spPr bwMode="auto">
            <a:xfrm>
              <a:off x="3770" y="2137"/>
              <a:ext cx="289" cy="163"/>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idx="1"/>
          </p:nvPr>
        </p:nvSpPr>
        <p:spPr>
          <a:xfrm>
            <a:off x="334297" y="1522413"/>
            <a:ext cx="5943600" cy="4052887"/>
          </a:xfrm>
        </p:spPr>
        <p:txBody>
          <a:bodyPr>
            <a:normAutofit fontScale="70000"/>
          </a:bodyPr>
          <a:lstStyle/>
          <a:p>
            <a:r>
              <a:rPr lang="en-US" altLang="zh-CN" dirty="0">
                <a:ea typeface="宋体" panose="02010600030101010101" pitchFamily="2" charset="-122"/>
              </a:rPr>
              <a:t>Persistence characteristics:</a:t>
            </a:r>
            <a:endParaRPr lang="en-US" altLang="zh-CN" dirty="0">
              <a:ea typeface="宋体" panose="02010600030101010101" pitchFamily="2" charset="-122"/>
            </a:endParaRPr>
          </a:p>
          <a:p>
            <a:pPr lvl="1"/>
            <a:r>
              <a:rPr lang="en-US" altLang="zh-CN" dirty="0">
                <a:ea typeface="宋体" panose="02010600030101010101" pitchFamily="2" charset="-122"/>
              </a:rPr>
              <a:t>Granularity</a:t>
            </a:r>
            <a:endParaRPr lang="en-US" altLang="zh-CN" dirty="0">
              <a:ea typeface="宋体" panose="02010600030101010101" pitchFamily="2" charset="-122"/>
            </a:endParaRPr>
          </a:p>
          <a:p>
            <a:pPr lvl="1"/>
            <a:r>
              <a:rPr lang="en-US" altLang="zh-CN" dirty="0">
                <a:ea typeface="宋体" panose="02010600030101010101" pitchFamily="2" charset="-122"/>
              </a:rPr>
              <a:t>Volume</a:t>
            </a:r>
            <a:endParaRPr lang="en-US" altLang="zh-CN" dirty="0">
              <a:ea typeface="宋体" panose="02010600030101010101" pitchFamily="2" charset="-122"/>
            </a:endParaRPr>
          </a:p>
          <a:p>
            <a:pPr lvl="1"/>
            <a:r>
              <a:rPr lang="en-US" altLang="zh-CN" dirty="0">
                <a:ea typeface="宋体" panose="02010600030101010101" pitchFamily="2" charset="-122"/>
              </a:rPr>
              <a:t>Duration</a:t>
            </a:r>
            <a:endParaRPr lang="en-US" altLang="zh-CN" dirty="0">
              <a:ea typeface="宋体" panose="02010600030101010101" pitchFamily="2" charset="-122"/>
            </a:endParaRPr>
          </a:p>
          <a:p>
            <a:pPr lvl="1"/>
            <a:r>
              <a:rPr lang="en-US" altLang="zh-CN" dirty="0">
                <a:ea typeface="宋体" panose="02010600030101010101" pitchFamily="2" charset="-122"/>
              </a:rPr>
              <a:t>Access mechanism</a:t>
            </a:r>
            <a:endParaRPr lang="en-US" altLang="zh-CN" dirty="0">
              <a:ea typeface="宋体" panose="02010600030101010101" pitchFamily="2" charset="-122"/>
            </a:endParaRPr>
          </a:p>
          <a:p>
            <a:pPr lvl="1"/>
            <a:r>
              <a:rPr lang="en-US" altLang="zh-CN" dirty="0">
                <a:ea typeface="宋体" panose="02010600030101010101" pitchFamily="2" charset="-122"/>
              </a:rPr>
              <a:t>Access frequency (creation/deletion, update, read)</a:t>
            </a:r>
            <a:endParaRPr lang="en-US" altLang="zh-CN" dirty="0">
              <a:ea typeface="宋体" panose="02010600030101010101" pitchFamily="2" charset="-122"/>
            </a:endParaRPr>
          </a:p>
          <a:p>
            <a:pPr lvl="1"/>
            <a:r>
              <a:rPr lang="en-US" altLang="zh-CN" dirty="0">
                <a:ea typeface="宋体" panose="02010600030101010101" pitchFamily="2" charset="-122"/>
              </a:rPr>
              <a:t>Reliability</a:t>
            </a:r>
            <a:endParaRPr lang="en-US" altLang="zh-CN" dirty="0">
              <a:ea typeface="宋体" panose="02010600030101010101" pitchFamily="2" charset="-122"/>
            </a:endParaRPr>
          </a:p>
          <a:p>
            <a:pPr lvl="1">
              <a:lnSpc>
                <a:spcPct val="77000"/>
              </a:lnSpc>
            </a:pPr>
            <a:r>
              <a:rPr lang="zh-CN" altLang="en-US" dirty="0">
                <a:ea typeface="宋体" panose="02010600030101010101" pitchFamily="2" charset="-122"/>
              </a:rPr>
              <a:t>持续性特征：</a:t>
            </a:r>
            <a:endParaRPr lang="zh-CN" altLang="en-US" dirty="0">
              <a:ea typeface="宋体" panose="02010600030101010101" pitchFamily="2" charset="-122"/>
            </a:endParaRPr>
          </a:p>
          <a:p>
            <a:pPr lvl="1">
              <a:lnSpc>
                <a:spcPct val="77000"/>
              </a:lnSpc>
            </a:pPr>
            <a:r>
              <a:rPr lang="zh-CN" altLang="en-US" dirty="0">
                <a:ea typeface="宋体" panose="02010600030101010101" pitchFamily="2" charset="-122"/>
              </a:rPr>
              <a:t>粒度</a:t>
            </a:r>
            <a:endParaRPr lang="zh-CN" altLang="en-US" dirty="0">
              <a:ea typeface="宋体" panose="02010600030101010101" pitchFamily="2" charset="-122"/>
            </a:endParaRPr>
          </a:p>
          <a:p>
            <a:pPr lvl="1">
              <a:lnSpc>
                <a:spcPct val="77000"/>
              </a:lnSpc>
            </a:pPr>
            <a:r>
              <a:rPr lang="zh-CN" altLang="en-US" dirty="0">
                <a:ea typeface="宋体" panose="02010600030101010101" pitchFamily="2" charset="-122"/>
              </a:rPr>
              <a:t>体积</a:t>
            </a:r>
            <a:endParaRPr lang="zh-CN" altLang="en-US" dirty="0">
              <a:ea typeface="宋体" panose="02010600030101010101" pitchFamily="2" charset="-122"/>
            </a:endParaRPr>
          </a:p>
          <a:p>
            <a:pPr lvl="1">
              <a:lnSpc>
                <a:spcPct val="77000"/>
              </a:lnSpc>
            </a:pPr>
            <a:r>
              <a:rPr lang="zh-CN" altLang="en-US" dirty="0">
                <a:ea typeface="宋体" panose="02010600030101010101" pitchFamily="2" charset="-122"/>
              </a:rPr>
              <a:t>持续时间</a:t>
            </a:r>
            <a:endParaRPr lang="zh-CN" altLang="en-US" dirty="0">
              <a:ea typeface="宋体" panose="02010600030101010101" pitchFamily="2" charset="-122"/>
            </a:endParaRPr>
          </a:p>
          <a:p>
            <a:pPr lvl="1">
              <a:lnSpc>
                <a:spcPct val="77000"/>
              </a:lnSpc>
            </a:pPr>
            <a:r>
              <a:rPr lang="zh-CN" altLang="en-US" dirty="0">
                <a:ea typeface="宋体" panose="02010600030101010101" pitchFamily="2" charset="-122"/>
              </a:rPr>
              <a:t>访问机制</a:t>
            </a:r>
            <a:endParaRPr lang="zh-CN" altLang="en-US" dirty="0">
              <a:ea typeface="宋体" panose="02010600030101010101" pitchFamily="2" charset="-122"/>
            </a:endParaRPr>
          </a:p>
          <a:p>
            <a:pPr lvl="1">
              <a:lnSpc>
                <a:spcPct val="77000"/>
              </a:lnSpc>
            </a:pPr>
            <a:r>
              <a:rPr lang="zh-CN" altLang="en-US" dirty="0">
                <a:ea typeface="宋体" panose="02010600030101010101" pitchFamily="2" charset="-122"/>
              </a:rPr>
              <a:t>访问频率（创建/删除，更新，读取）</a:t>
            </a:r>
            <a:endParaRPr lang="zh-CN" altLang="en-US" dirty="0">
              <a:ea typeface="宋体" panose="02010600030101010101" pitchFamily="2" charset="-122"/>
            </a:endParaRPr>
          </a:p>
          <a:p>
            <a:pPr lvl="1">
              <a:lnSpc>
                <a:spcPct val="77000"/>
              </a:lnSpc>
            </a:pPr>
            <a:r>
              <a:rPr lang="zh-CN" altLang="en-US" dirty="0">
                <a:ea typeface="宋体" panose="02010600030101010101" pitchFamily="2" charset="-122"/>
              </a:rPr>
              <a:t>可靠性</a:t>
            </a:r>
            <a:endParaRPr lang="zh-CN" altLang="en-US" dirty="0">
              <a:ea typeface="宋体" panose="02010600030101010101" pitchFamily="2" charset="-122"/>
            </a:endParaRPr>
          </a:p>
        </p:txBody>
      </p:sp>
      <p:sp>
        <p:nvSpPr>
          <p:cNvPr id="36761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Mechanism: Persistency: RDBMS: JDBC</a:t>
            </a:r>
            <a:endParaRPr lang="en-US" altLang="zh-CN">
              <a:ea typeface="宋体" panose="02010600030101010101" pitchFamily="2" charset="-122"/>
            </a:endParaRPr>
          </a:p>
        </p:txBody>
      </p:sp>
      <p:sp>
        <p:nvSpPr>
          <p:cNvPr id="367621" name="Text Box 5"/>
          <p:cNvSpPr txBox="1">
            <a:spLocks noChangeArrowheads="1"/>
          </p:cNvSpPr>
          <p:nvPr/>
        </p:nvSpPr>
        <p:spPr bwMode="auto">
          <a:xfrm>
            <a:off x="765175" y="5399088"/>
            <a:ext cx="6296025" cy="352425"/>
          </a:xfrm>
          <a:prstGeom prst="rect">
            <a:avLst/>
          </a:prstGeom>
          <a:noFill/>
          <a:ln w="9525">
            <a:noFill/>
            <a:miter lim="800000"/>
          </a:ln>
          <a:effectLst/>
        </p:spPr>
        <p:txBody>
          <a:bodyPr wrap="none" lIns="107950" tIns="53975" rIns="107950" bIns="53975">
            <a:spAutoFit/>
          </a:bodyPr>
          <a:lstStyle/>
          <a:p>
            <a:pPr eaLnBrk="0" fontAlgn="base" hangingPunct="0">
              <a:lnSpc>
                <a:spcPct val="100000"/>
              </a:lnSpc>
              <a:spcBef>
                <a:spcPct val="0"/>
              </a:spcBef>
              <a:buClrTx/>
              <a:buFontTx/>
              <a:buNone/>
            </a:pPr>
            <a:r>
              <a:rPr lang="en-US" altLang="zh-CN" sz="1600">
                <a:solidFill>
                  <a:srgbClr val="00CCFF"/>
                </a:solidFill>
                <a:ea typeface="宋体" panose="02010600030101010101" pitchFamily="2" charset="-122"/>
              </a:rPr>
              <a:t>Note: JDBC is the standard Java API for talking to a SQL database.</a:t>
            </a:r>
            <a:endParaRPr lang="en-US" altLang="zh-CN" sz="1600">
              <a:solidFill>
                <a:srgbClr val="00CCFF"/>
              </a:solidFill>
              <a:ea typeface="宋体" panose="02010600030101010101" pitchFamily="2" charset="-122"/>
            </a:endParaRPr>
          </a:p>
        </p:txBody>
      </p:sp>
      <p:sp>
        <p:nvSpPr>
          <p:cNvPr id="367648" name="AutoShape 32"/>
          <p:cNvSpPr>
            <a:spLocks noChangeArrowheads="1"/>
          </p:cNvSpPr>
          <p:nvPr/>
        </p:nvSpPr>
        <p:spPr bwMode="auto">
          <a:xfrm>
            <a:off x="6390967" y="2366963"/>
            <a:ext cx="1911350" cy="1809750"/>
          </a:xfrm>
          <a:prstGeom prst="can">
            <a:avLst>
              <a:gd name="adj" fmla="val 37148"/>
            </a:avLst>
          </a:prstGeom>
          <a:solidFill>
            <a:srgbClr val="FFFFCC"/>
          </a:solidFill>
          <a:ln w="9525">
            <a:solidFill>
              <a:srgbClr val="990033"/>
            </a:solidFill>
            <a:round/>
          </a:ln>
          <a:effectLst/>
        </p:spPr>
        <p:txBody>
          <a:bodyPr wrap="none" lIns="107950" tIns="53975" rIns="107950" bIns="53975"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702" name="Line 38"/>
          <p:cNvSpPr>
            <a:spLocks noChangeShapeType="1"/>
          </p:cNvSpPr>
          <p:nvPr/>
        </p:nvSpPr>
        <p:spPr bwMode="auto">
          <a:xfrm>
            <a:off x="4341813" y="3795749"/>
            <a:ext cx="1455737" cy="1376363"/>
          </a:xfrm>
          <a:prstGeom prst="line">
            <a:avLst/>
          </a:prstGeom>
          <a:noFill/>
          <a:ln w="19050">
            <a:solidFill>
              <a:schemeClr val="tx1"/>
            </a:solidFill>
            <a:prstDash val="lgDash"/>
            <a:round/>
            <a:tailEnd type="arrow" w="lg" len="lg"/>
          </a:ln>
        </p:spPr>
        <p:txBody>
          <a:bodyPr/>
          <a:lstStyle/>
          <a:p>
            <a:endParaRPr lang="en-US"/>
          </a:p>
        </p:txBody>
      </p:sp>
      <p:sp>
        <p:nvSpPr>
          <p:cNvPr id="369703" name="Line 39"/>
          <p:cNvSpPr>
            <a:spLocks noChangeShapeType="1"/>
          </p:cNvSpPr>
          <p:nvPr/>
        </p:nvSpPr>
        <p:spPr bwMode="auto">
          <a:xfrm>
            <a:off x="4079875" y="4022762"/>
            <a:ext cx="1533525" cy="1865312"/>
          </a:xfrm>
          <a:prstGeom prst="line">
            <a:avLst/>
          </a:prstGeom>
          <a:noFill/>
          <a:ln w="19050">
            <a:solidFill>
              <a:schemeClr val="tx1"/>
            </a:solidFill>
            <a:round/>
            <a:tailEnd type="arrow" w="lg" len="lg"/>
          </a:ln>
        </p:spPr>
        <p:txBody>
          <a:bodyPr/>
          <a:lstStyle/>
          <a:p>
            <a:endParaRPr lang="en-US"/>
          </a:p>
        </p:txBody>
      </p:sp>
      <p:sp>
        <p:nvSpPr>
          <p:cNvPr id="369707" name="Line 43"/>
          <p:cNvSpPr>
            <a:spLocks noChangeShapeType="1"/>
          </p:cNvSpPr>
          <p:nvPr/>
        </p:nvSpPr>
        <p:spPr bwMode="auto">
          <a:xfrm flipH="1">
            <a:off x="1449388" y="4038637"/>
            <a:ext cx="20637" cy="1852612"/>
          </a:xfrm>
          <a:prstGeom prst="line">
            <a:avLst/>
          </a:prstGeom>
          <a:noFill/>
          <a:ln w="19050">
            <a:solidFill>
              <a:schemeClr val="tx1"/>
            </a:solidFill>
            <a:prstDash val="lgDash"/>
            <a:round/>
            <a:tailEnd type="arrow" w="lg" len="lg"/>
          </a:ln>
        </p:spPr>
        <p:txBody>
          <a:bodyPr/>
          <a:lstStyle/>
          <a:p>
            <a:endParaRPr lang="en-US"/>
          </a:p>
        </p:txBody>
      </p:sp>
      <p:sp>
        <p:nvSpPr>
          <p:cNvPr id="369708" name="Line 44"/>
          <p:cNvSpPr>
            <a:spLocks noChangeShapeType="1"/>
          </p:cNvSpPr>
          <p:nvPr/>
        </p:nvSpPr>
        <p:spPr bwMode="auto">
          <a:xfrm flipH="1">
            <a:off x="3438525" y="4035462"/>
            <a:ext cx="14288" cy="1755775"/>
          </a:xfrm>
          <a:prstGeom prst="line">
            <a:avLst/>
          </a:prstGeom>
          <a:noFill/>
          <a:ln w="19050">
            <a:solidFill>
              <a:schemeClr val="tx1"/>
            </a:solidFill>
            <a:prstDash val="lgDash"/>
            <a:round/>
            <a:tailEnd type="arrow" w="lg" len="lg"/>
          </a:ln>
        </p:spPr>
        <p:txBody>
          <a:bodyPr/>
          <a:lstStyle/>
          <a:p>
            <a:endParaRPr lang="en-US"/>
          </a:p>
        </p:txBody>
      </p:sp>
      <p:sp>
        <p:nvSpPr>
          <p:cNvPr id="369715" name="Line 51"/>
          <p:cNvSpPr>
            <a:spLocks noChangeShapeType="1"/>
          </p:cNvSpPr>
          <p:nvPr/>
        </p:nvSpPr>
        <p:spPr bwMode="auto">
          <a:xfrm flipH="1">
            <a:off x="2052638" y="2308262"/>
            <a:ext cx="1587" cy="360362"/>
          </a:xfrm>
          <a:prstGeom prst="line">
            <a:avLst/>
          </a:prstGeom>
          <a:noFill/>
          <a:ln w="19050">
            <a:solidFill>
              <a:schemeClr val="tx1"/>
            </a:solidFill>
            <a:prstDash val="dash"/>
            <a:round/>
            <a:tailEnd type="arrow" w="lg" len="lg"/>
          </a:ln>
        </p:spPr>
        <p:txBody>
          <a:bodyPr/>
          <a:lstStyle/>
          <a:p>
            <a:endParaRPr lang="en-US"/>
          </a:p>
        </p:txBody>
      </p:sp>
      <p:sp>
        <p:nvSpPr>
          <p:cNvPr id="369726" name="Line 62"/>
          <p:cNvSpPr>
            <a:spLocks noChangeShapeType="1"/>
          </p:cNvSpPr>
          <p:nvPr/>
        </p:nvSpPr>
        <p:spPr bwMode="auto">
          <a:xfrm flipV="1">
            <a:off x="4340225" y="3617949"/>
            <a:ext cx="2570163" cy="11113"/>
          </a:xfrm>
          <a:prstGeom prst="line">
            <a:avLst/>
          </a:prstGeom>
          <a:noFill/>
          <a:ln w="19050">
            <a:solidFill>
              <a:schemeClr val="tx1"/>
            </a:solidFill>
            <a:prstDash val="lgDash"/>
            <a:round/>
            <a:tailEnd type="arrow" w="lg" len="lg"/>
          </a:ln>
        </p:spPr>
        <p:txBody>
          <a:bodyPr/>
          <a:lstStyle/>
          <a:p>
            <a:endParaRPr lang="en-US"/>
          </a:p>
        </p:txBody>
      </p:sp>
      <p:sp>
        <p:nvSpPr>
          <p:cNvPr id="369735" name="Line 71"/>
          <p:cNvSpPr>
            <a:spLocks noChangeShapeType="1"/>
          </p:cNvSpPr>
          <p:nvPr/>
        </p:nvSpPr>
        <p:spPr bwMode="auto">
          <a:xfrm flipV="1">
            <a:off x="4364038" y="2244762"/>
            <a:ext cx="2544762" cy="1109662"/>
          </a:xfrm>
          <a:prstGeom prst="line">
            <a:avLst/>
          </a:prstGeom>
          <a:noFill/>
          <a:ln w="19050">
            <a:solidFill>
              <a:schemeClr val="tx1"/>
            </a:solidFill>
            <a:prstDash val="lgDash"/>
            <a:round/>
            <a:tailEnd type="arrow" w="lg" len="lg"/>
          </a:ln>
        </p:spPr>
        <p:txBody>
          <a:bodyPr/>
          <a:lstStyle/>
          <a:p>
            <a:endParaRPr lang="en-US"/>
          </a:p>
        </p:txBody>
      </p:sp>
      <p:sp>
        <p:nvSpPr>
          <p:cNvPr id="369744" name="Line 80"/>
          <p:cNvSpPr>
            <a:spLocks noChangeShapeType="1"/>
          </p:cNvSpPr>
          <p:nvPr/>
        </p:nvSpPr>
        <p:spPr bwMode="auto">
          <a:xfrm flipH="1">
            <a:off x="7423150" y="5570574"/>
            <a:ext cx="417513" cy="317500"/>
          </a:xfrm>
          <a:prstGeom prst="line">
            <a:avLst/>
          </a:prstGeom>
          <a:noFill/>
          <a:ln w="19050">
            <a:solidFill>
              <a:schemeClr val="tx1"/>
            </a:solidFill>
            <a:prstDash val="lgDash"/>
            <a:round/>
            <a:tailEnd type="arrow" w="lg" len="lg"/>
          </a:ln>
        </p:spPr>
        <p:txBody>
          <a:bodyPr/>
          <a:lstStyle/>
          <a:p>
            <a:endParaRPr lang="en-US"/>
          </a:p>
        </p:txBody>
      </p:sp>
      <p:sp>
        <p:nvSpPr>
          <p:cNvPr id="369745" name="Line 81"/>
          <p:cNvSpPr>
            <a:spLocks noChangeShapeType="1"/>
          </p:cNvSpPr>
          <p:nvPr/>
        </p:nvSpPr>
        <p:spPr bwMode="auto">
          <a:xfrm flipH="1">
            <a:off x="4813300" y="6375437"/>
            <a:ext cx="328613" cy="1587"/>
          </a:xfrm>
          <a:prstGeom prst="line">
            <a:avLst/>
          </a:prstGeom>
          <a:noFill/>
          <a:ln w="19050">
            <a:solidFill>
              <a:schemeClr val="tx1"/>
            </a:solidFill>
            <a:prstDash val="dash"/>
            <a:round/>
            <a:tailEnd type="arrow" w="lg" len="lg"/>
          </a:ln>
        </p:spPr>
        <p:txBody>
          <a:bodyPr/>
          <a:lstStyle/>
          <a:p>
            <a:endParaRPr lang="en-US"/>
          </a:p>
        </p:txBody>
      </p:sp>
      <p:sp>
        <p:nvSpPr>
          <p:cNvPr id="369746" name="Line 82"/>
          <p:cNvSpPr>
            <a:spLocks noChangeShapeType="1"/>
          </p:cNvSpPr>
          <p:nvPr/>
        </p:nvSpPr>
        <p:spPr bwMode="auto">
          <a:xfrm flipH="1">
            <a:off x="1754188" y="6375437"/>
            <a:ext cx="384175" cy="1587"/>
          </a:xfrm>
          <a:prstGeom prst="line">
            <a:avLst/>
          </a:prstGeom>
          <a:noFill/>
          <a:ln w="19050">
            <a:solidFill>
              <a:schemeClr val="tx1"/>
            </a:solidFill>
            <a:prstDash val="dash"/>
            <a:round/>
            <a:tailEnd type="arrow" w="lg" len="lg"/>
          </a:ln>
        </p:spPr>
        <p:txBody>
          <a:bodyPr/>
          <a:lstStyle/>
          <a:p>
            <a:endParaRPr lang="en-US"/>
          </a:p>
        </p:txBody>
      </p:sp>
      <p:sp>
        <p:nvSpPr>
          <p:cNvPr id="369666"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Persistency: RDBMS: JDBC</a:t>
            </a:r>
            <a:endParaRPr lang="en-US" altLang="zh-CN">
              <a:ea typeface="宋体" panose="02010600030101010101" pitchFamily="2" charset="-122"/>
            </a:endParaRPr>
          </a:p>
        </p:txBody>
      </p:sp>
      <p:grpSp>
        <p:nvGrpSpPr>
          <p:cNvPr id="369754" name="Group 90"/>
          <p:cNvGrpSpPr/>
          <p:nvPr/>
        </p:nvGrpSpPr>
        <p:grpSpPr bwMode="auto">
          <a:xfrm>
            <a:off x="2163763" y="5808699"/>
            <a:ext cx="2625725" cy="954088"/>
            <a:chOff x="1363" y="3303"/>
            <a:chExt cx="1654" cy="601"/>
          </a:xfrm>
        </p:grpSpPr>
        <p:sp>
          <p:nvSpPr>
            <p:cNvPr id="369680" name="Rectangle 16"/>
            <p:cNvSpPr>
              <a:spLocks noChangeArrowheads="1"/>
            </p:cNvSpPr>
            <p:nvPr/>
          </p:nvSpPr>
          <p:spPr bwMode="auto">
            <a:xfrm>
              <a:off x="1363" y="3303"/>
              <a:ext cx="1654" cy="601"/>
            </a:xfrm>
            <a:prstGeom prst="rect">
              <a:avLst/>
            </a:prstGeom>
            <a:solidFill>
              <a:srgbClr val="FFFFCC"/>
            </a:solidFill>
            <a:ln w="12700">
              <a:solidFill>
                <a:srgbClr val="8A0E5E"/>
              </a:solidFill>
              <a:miter lim="800000"/>
            </a:ln>
          </p:spPr>
          <p:txBody>
            <a:bodyPr/>
            <a:lstStyle/>
            <a:p>
              <a:endParaRPr lang="en-US"/>
            </a:p>
          </p:txBody>
        </p:sp>
        <p:sp>
          <p:nvSpPr>
            <p:cNvPr id="369681" name="Rectangle 17"/>
            <p:cNvSpPr>
              <a:spLocks noChangeArrowheads="1"/>
            </p:cNvSpPr>
            <p:nvPr/>
          </p:nvSpPr>
          <p:spPr bwMode="auto">
            <a:xfrm>
              <a:off x="1986" y="3329"/>
              <a:ext cx="400" cy="106"/>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Statement</a:t>
              </a:r>
              <a:endParaRPr lang="en-US" altLang="zh-CN" sz="1000">
                <a:solidFill>
                  <a:schemeClr val="bg2"/>
                </a:solidFill>
                <a:latin typeface="ZapfHumnst BT" pitchFamily="34" charset="0"/>
                <a:ea typeface="宋体" panose="02010600030101010101" pitchFamily="2" charset="-122"/>
              </a:endParaRPr>
            </a:p>
          </p:txBody>
        </p:sp>
        <p:sp>
          <p:nvSpPr>
            <p:cNvPr id="369682" name="Rectangle 18"/>
            <p:cNvSpPr>
              <a:spLocks noChangeArrowheads="1"/>
            </p:cNvSpPr>
            <p:nvPr/>
          </p:nvSpPr>
          <p:spPr bwMode="auto">
            <a:xfrm>
              <a:off x="1363" y="3536"/>
              <a:ext cx="1654" cy="368"/>
            </a:xfrm>
            <a:prstGeom prst="rect">
              <a:avLst/>
            </a:prstGeom>
            <a:solidFill>
              <a:srgbClr val="FFFFCC"/>
            </a:solidFill>
            <a:ln w="12700">
              <a:solidFill>
                <a:srgbClr val="8A0E5E"/>
              </a:solidFill>
              <a:miter lim="800000"/>
            </a:ln>
          </p:spPr>
          <p:txBody>
            <a:bodyPr/>
            <a:lstStyle/>
            <a:p>
              <a:endParaRPr lang="en-US"/>
            </a:p>
          </p:txBody>
        </p:sp>
        <p:sp>
          <p:nvSpPr>
            <p:cNvPr id="369683" name="Rectangle 19"/>
            <p:cNvSpPr>
              <a:spLocks noChangeArrowheads="1"/>
            </p:cNvSpPr>
            <p:nvPr/>
          </p:nvSpPr>
          <p:spPr bwMode="auto">
            <a:xfrm>
              <a:off x="1363" y="3590"/>
              <a:ext cx="1654" cy="314"/>
            </a:xfrm>
            <a:prstGeom prst="rect">
              <a:avLst/>
            </a:prstGeom>
            <a:solidFill>
              <a:srgbClr val="FFFFCC"/>
            </a:solidFill>
            <a:ln w="12700">
              <a:solidFill>
                <a:srgbClr val="8A0E5E"/>
              </a:solidFill>
              <a:miter lim="800000"/>
            </a:ln>
          </p:spPr>
          <p:txBody>
            <a:bodyPr/>
            <a:lstStyle/>
            <a:p>
              <a:endParaRPr lang="en-US"/>
            </a:p>
          </p:txBody>
        </p:sp>
        <p:sp>
          <p:nvSpPr>
            <p:cNvPr id="369684" name="Rectangle 20"/>
            <p:cNvSpPr>
              <a:spLocks noChangeArrowheads="1"/>
            </p:cNvSpPr>
            <p:nvPr/>
          </p:nvSpPr>
          <p:spPr bwMode="auto">
            <a:xfrm>
              <a:off x="1384" y="3657"/>
              <a:ext cx="1474" cy="106"/>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executeQuery(sql : String) : ResultSet</a:t>
              </a:r>
              <a:endParaRPr lang="en-US" altLang="zh-CN" sz="1000">
                <a:solidFill>
                  <a:schemeClr val="bg2"/>
                </a:solidFill>
                <a:latin typeface="ZapfHumnst BT" pitchFamily="34" charset="0"/>
                <a:ea typeface="宋体" panose="02010600030101010101" pitchFamily="2" charset="-122"/>
              </a:endParaRPr>
            </a:p>
          </p:txBody>
        </p:sp>
        <p:sp>
          <p:nvSpPr>
            <p:cNvPr id="369685" name="Rectangle 21"/>
            <p:cNvSpPr>
              <a:spLocks noChangeArrowheads="1"/>
            </p:cNvSpPr>
            <p:nvPr/>
          </p:nvSpPr>
          <p:spPr bwMode="auto">
            <a:xfrm>
              <a:off x="1384" y="3764"/>
              <a:ext cx="1230" cy="106"/>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executeUpdate(sql : String) : int</a:t>
              </a:r>
              <a:endParaRPr lang="en-US" altLang="zh-CN" sz="1000">
                <a:solidFill>
                  <a:schemeClr val="bg2"/>
                </a:solidFill>
                <a:latin typeface="ZapfHumnst BT" pitchFamily="34" charset="0"/>
                <a:ea typeface="宋体" panose="02010600030101010101" pitchFamily="2" charset="-122"/>
              </a:endParaRPr>
            </a:p>
          </p:txBody>
        </p:sp>
        <p:sp>
          <p:nvSpPr>
            <p:cNvPr id="369686" name="Rectangle 22"/>
            <p:cNvSpPr>
              <a:spLocks noChangeArrowheads="1"/>
            </p:cNvSpPr>
            <p:nvPr/>
          </p:nvSpPr>
          <p:spPr bwMode="auto">
            <a:xfrm>
              <a:off x="1965" y="3450"/>
              <a:ext cx="406" cy="77"/>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800">
                  <a:solidFill>
                    <a:schemeClr val="bg2"/>
                  </a:solidFill>
                  <a:ea typeface="宋体" panose="02010600030101010101" pitchFamily="2" charset="-122"/>
                </a:rPr>
                <a:t>(from java.sql)</a:t>
              </a:r>
              <a:endParaRPr lang="en-US" altLang="zh-CN" sz="1000">
                <a:solidFill>
                  <a:schemeClr val="bg2"/>
                </a:solidFill>
                <a:latin typeface="ZapfHumnst BT" pitchFamily="34" charset="0"/>
                <a:ea typeface="宋体" panose="02010600030101010101" pitchFamily="2" charset="-122"/>
              </a:endParaRPr>
            </a:p>
          </p:txBody>
        </p:sp>
      </p:grpSp>
      <p:grpSp>
        <p:nvGrpSpPr>
          <p:cNvPr id="369753" name="Group 89"/>
          <p:cNvGrpSpPr/>
          <p:nvPr/>
        </p:nvGrpSpPr>
        <p:grpSpPr bwMode="auto">
          <a:xfrm>
            <a:off x="457200" y="5889662"/>
            <a:ext cx="1273175" cy="793750"/>
            <a:chOff x="288" y="3410"/>
            <a:chExt cx="802" cy="500"/>
          </a:xfrm>
        </p:grpSpPr>
        <p:sp>
          <p:nvSpPr>
            <p:cNvPr id="369669" name="Rectangle 5"/>
            <p:cNvSpPr>
              <a:spLocks noChangeArrowheads="1"/>
            </p:cNvSpPr>
            <p:nvPr/>
          </p:nvSpPr>
          <p:spPr bwMode="auto">
            <a:xfrm>
              <a:off x="288" y="3410"/>
              <a:ext cx="802" cy="500"/>
            </a:xfrm>
            <a:prstGeom prst="rect">
              <a:avLst/>
            </a:prstGeom>
            <a:solidFill>
              <a:srgbClr val="FFFFCC"/>
            </a:solidFill>
            <a:ln w="12700">
              <a:solidFill>
                <a:srgbClr val="8A0E5E"/>
              </a:solidFill>
              <a:miter lim="800000"/>
            </a:ln>
          </p:spPr>
          <p:txBody>
            <a:bodyPr/>
            <a:lstStyle/>
            <a:p>
              <a:pPr eaLnBrk="0" fontAlgn="base" hangingPunct="0">
                <a:lnSpc>
                  <a:spcPct val="100000"/>
                </a:lnSpc>
                <a:spcBef>
                  <a:spcPct val="0"/>
                </a:spcBef>
                <a:buClrTx/>
                <a:buFontTx/>
                <a:buNone/>
              </a:pPr>
              <a:endParaRPr lang="zh-CN" altLang="en-US" sz="1000">
                <a:solidFill>
                  <a:schemeClr val="bg2"/>
                </a:solidFill>
                <a:ea typeface="宋体" panose="02010600030101010101" pitchFamily="2" charset="-122"/>
              </a:endParaRPr>
            </a:p>
          </p:txBody>
        </p:sp>
        <p:sp>
          <p:nvSpPr>
            <p:cNvPr id="369667" name="Rectangle 3"/>
            <p:cNvSpPr>
              <a:spLocks noChangeArrowheads="1"/>
            </p:cNvSpPr>
            <p:nvPr/>
          </p:nvSpPr>
          <p:spPr bwMode="auto">
            <a:xfrm>
              <a:off x="528" y="3424"/>
              <a:ext cx="382"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ResultSet</a:t>
              </a:r>
              <a:endParaRPr lang="en-US" altLang="zh-CN" sz="1000">
                <a:solidFill>
                  <a:schemeClr val="bg2"/>
                </a:solidFill>
                <a:latin typeface="ZapfHumnst BT" pitchFamily="34" charset="0"/>
                <a:ea typeface="宋体" panose="02010600030101010101" pitchFamily="2" charset="-122"/>
              </a:endParaRPr>
            </a:p>
          </p:txBody>
        </p:sp>
        <p:sp>
          <p:nvSpPr>
            <p:cNvPr id="369670" name="Rectangle 6"/>
            <p:cNvSpPr>
              <a:spLocks noChangeArrowheads="1"/>
            </p:cNvSpPr>
            <p:nvPr/>
          </p:nvSpPr>
          <p:spPr bwMode="auto">
            <a:xfrm>
              <a:off x="288" y="3643"/>
              <a:ext cx="802" cy="267"/>
            </a:xfrm>
            <a:prstGeom prst="rect">
              <a:avLst/>
            </a:prstGeom>
            <a:solidFill>
              <a:srgbClr val="FFFFCC"/>
            </a:solidFill>
            <a:ln w="12700">
              <a:solidFill>
                <a:srgbClr val="8A0E5E"/>
              </a:solidFill>
              <a:miter lim="800000"/>
            </a:ln>
          </p:spPr>
          <p:txBody>
            <a:bodyPr/>
            <a:lstStyle/>
            <a:p>
              <a:endParaRPr lang="en-US"/>
            </a:p>
          </p:txBody>
        </p:sp>
        <p:sp>
          <p:nvSpPr>
            <p:cNvPr id="369671" name="Rectangle 7"/>
            <p:cNvSpPr>
              <a:spLocks noChangeArrowheads="1"/>
            </p:cNvSpPr>
            <p:nvPr/>
          </p:nvSpPr>
          <p:spPr bwMode="auto">
            <a:xfrm>
              <a:off x="288" y="3697"/>
              <a:ext cx="802" cy="213"/>
            </a:xfrm>
            <a:prstGeom prst="rect">
              <a:avLst/>
            </a:prstGeom>
            <a:solidFill>
              <a:srgbClr val="FFFFCC"/>
            </a:solidFill>
            <a:ln w="12700">
              <a:solidFill>
                <a:srgbClr val="8A0E5E"/>
              </a:solidFill>
              <a:miter lim="800000"/>
            </a:ln>
          </p:spPr>
          <p:txBody>
            <a:bodyPr/>
            <a:lstStyle/>
            <a:p>
              <a:endParaRPr lang="en-US"/>
            </a:p>
          </p:txBody>
        </p:sp>
        <p:sp>
          <p:nvSpPr>
            <p:cNvPr id="369672" name="Rectangle 8"/>
            <p:cNvSpPr>
              <a:spLocks noChangeArrowheads="1"/>
            </p:cNvSpPr>
            <p:nvPr/>
          </p:nvSpPr>
          <p:spPr bwMode="auto">
            <a:xfrm>
              <a:off x="336" y="3760"/>
              <a:ext cx="712"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getString() : String</a:t>
              </a:r>
              <a:endParaRPr lang="en-US" altLang="zh-CN" sz="1000">
                <a:solidFill>
                  <a:schemeClr val="bg2"/>
                </a:solidFill>
                <a:latin typeface="ZapfHumnst BT" pitchFamily="34" charset="0"/>
                <a:ea typeface="宋体" panose="02010600030101010101" pitchFamily="2" charset="-122"/>
              </a:endParaRPr>
            </a:p>
          </p:txBody>
        </p:sp>
        <p:sp>
          <p:nvSpPr>
            <p:cNvPr id="369673" name="Rectangle 9"/>
            <p:cNvSpPr>
              <a:spLocks noChangeArrowheads="1"/>
            </p:cNvSpPr>
            <p:nvPr/>
          </p:nvSpPr>
          <p:spPr bwMode="auto">
            <a:xfrm>
              <a:off x="493" y="3545"/>
              <a:ext cx="406" cy="7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800">
                  <a:solidFill>
                    <a:schemeClr val="bg2"/>
                  </a:solidFill>
                  <a:ea typeface="宋体" panose="02010600030101010101" pitchFamily="2" charset="-122"/>
                </a:rPr>
                <a:t>(from java.sql)</a:t>
              </a:r>
              <a:endParaRPr lang="en-US" altLang="zh-CN" sz="1000">
                <a:solidFill>
                  <a:schemeClr val="bg2"/>
                </a:solidFill>
                <a:latin typeface="ZapfHumnst BT" pitchFamily="34" charset="0"/>
                <a:ea typeface="宋体" panose="02010600030101010101" pitchFamily="2" charset="-122"/>
              </a:endParaRPr>
            </a:p>
          </p:txBody>
        </p:sp>
      </p:grpSp>
      <p:grpSp>
        <p:nvGrpSpPr>
          <p:cNvPr id="369755" name="Group 91"/>
          <p:cNvGrpSpPr/>
          <p:nvPr/>
        </p:nvGrpSpPr>
        <p:grpSpPr bwMode="auto">
          <a:xfrm>
            <a:off x="5192713" y="5888074"/>
            <a:ext cx="2208212" cy="793750"/>
            <a:chOff x="3271" y="3356"/>
            <a:chExt cx="1391" cy="500"/>
          </a:xfrm>
        </p:grpSpPr>
        <p:sp>
          <p:nvSpPr>
            <p:cNvPr id="369674" name="Rectangle 10"/>
            <p:cNvSpPr>
              <a:spLocks noChangeArrowheads="1"/>
            </p:cNvSpPr>
            <p:nvPr/>
          </p:nvSpPr>
          <p:spPr bwMode="auto">
            <a:xfrm>
              <a:off x="3271" y="3356"/>
              <a:ext cx="1391" cy="500"/>
            </a:xfrm>
            <a:prstGeom prst="rect">
              <a:avLst/>
            </a:prstGeom>
            <a:solidFill>
              <a:srgbClr val="FFFFCC"/>
            </a:solidFill>
            <a:ln w="12700">
              <a:solidFill>
                <a:srgbClr val="8A0E5E"/>
              </a:solidFill>
              <a:miter lim="800000"/>
            </a:ln>
          </p:spPr>
          <p:txBody>
            <a:bodyPr/>
            <a:lstStyle/>
            <a:p>
              <a:endParaRPr lang="en-US"/>
            </a:p>
          </p:txBody>
        </p:sp>
        <p:sp>
          <p:nvSpPr>
            <p:cNvPr id="369675" name="Rectangle 11"/>
            <p:cNvSpPr>
              <a:spLocks noChangeArrowheads="1"/>
            </p:cNvSpPr>
            <p:nvPr/>
          </p:nvSpPr>
          <p:spPr bwMode="auto">
            <a:xfrm>
              <a:off x="3742" y="3383"/>
              <a:ext cx="446"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Connection</a:t>
              </a:r>
              <a:endParaRPr lang="en-US" altLang="zh-CN" sz="1000">
                <a:solidFill>
                  <a:schemeClr val="bg2"/>
                </a:solidFill>
                <a:latin typeface="ZapfHumnst BT" pitchFamily="34" charset="0"/>
                <a:ea typeface="宋体" panose="02010600030101010101" pitchFamily="2" charset="-122"/>
              </a:endParaRPr>
            </a:p>
          </p:txBody>
        </p:sp>
        <p:sp>
          <p:nvSpPr>
            <p:cNvPr id="369676" name="Rectangle 12"/>
            <p:cNvSpPr>
              <a:spLocks noChangeArrowheads="1"/>
            </p:cNvSpPr>
            <p:nvPr/>
          </p:nvSpPr>
          <p:spPr bwMode="auto">
            <a:xfrm>
              <a:off x="3271" y="3627"/>
              <a:ext cx="1391" cy="69"/>
            </a:xfrm>
            <a:prstGeom prst="rect">
              <a:avLst/>
            </a:prstGeom>
            <a:noFill/>
            <a:ln w="12700">
              <a:solidFill>
                <a:srgbClr val="8A0E5E"/>
              </a:solidFill>
              <a:miter lim="800000"/>
            </a:ln>
          </p:spPr>
          <p:txBody>
            <a:bodyPr/>
            <a:lstStyle/>
            <a:p>
              <a:endParaRPr lang="en-US"/>
            </a:p>
          </p:txBody>
        </p:sp>
        <p:sp>
          <p:nvSpPr>
            <p:cNvPr id="369677" name="Rectangle 13"/>
            <p:cNvSpPr>
              <a:spLocks noChangeArrowheads="1"/>
            </p:cNvSpPr>
            <p:nvPr/>
          </p:nvSpPr>
          <p:spPr bwMode="auto">
            <a:xfrm>
              <a:off x="3292" y="3710"/>
              <a:ext cx="1174"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createStatement() : Statement</a:t>
              </a:r>
              <a:endParaRPr lang="en-US" altLang="zh-CN" sz="1000">
                <a:solidFill>
                  <a:schemeClr val="bg2"/>
                </a:solidFill>
                <a:latin typeface="ZapfHumnst BT" pitchFamily="34" charset="0"/>
                <a:ea typeface="宋体" panose="02010600030101010101" pitchFamily="2" charset="-122"/>
              </a:endParaRPr>
            </a:p>
          </p:txBody>
        </p:sp>
        <p:sp>
          <p:nvSpPr>
            <p:cNvPr id="369678" name="Rectangle 14"/>
            <p:cNvSpPr>
              <a:spLocks noChangeArrowheads="1"/>
            </p:cNvSpPr>
            <p:nvPr/>
          </p:nvSpPr>
          <p:spPr bwMode="auto">
            <a:xfrm>
              <a:off x="3678" y="3503"/>
              <a:ext cx="470" cy="77"/>
            </a:xfrm>
            <a:prstGeom prst="rect">
              <a:avLst/>
            </a:prstGeom>
            <a:noFill/>
            <a:ln w="9525">
              <a:noFill/>
              <a:miter lim="800000"/>
            </a:ln>
          </p:spPr>
          <p:txBody>
            <a:bodyPr lIns="0" tIns="0" rIns="0" bIns="0">
              <a:spAutoFit/>
            </a:bodyPr>
            <a:lstStyle/>
            <a:p>
              <a:pPr algn="r" eaLnBrk="0" fontAlgn="base" hangingPunct="0">
                <a:lnSpc>
                  <a:spcPct val="100000"/>
                </a:lnSpc>
                <a:spcBef>
                  <a:spcPct val="0"/>
                </a:spcBef>
                <a:buClrTx/>
                <a:buFontTx/>
                <a:buNone/>
              </a:pPr>
              <a:r>
                <a:rPr lang="en-US" altLang="zh-CN" sz="800">
                  <a:solidFill>
                    <a:schemeClr val="bg2"/>
                  </a:solidFill>
                  <a:ea typeface="宋体" panose="02010600030101010101" pitchFamily="2" charset="-122"/>
                </a:rPr>
                <a:t>(from</a:t>
              </a:r>
              <a:r>
                <a:rPr lang="en-US" altLang="zh-CN" sz="800">
                  <a:solidFill>
                    <a:schemeClr val="tx1"/>
                  </a:solidFill>
                  <a:ea typeface="宋体" panose="02010600030101010101" pitchFamily="2" charset="-122"/>
                </a:rPr>
                <a:t> </a:t>
              </a:r>
              <a:r>
                <a:rPr lang="en-US" altLang="zh-CN" sz="800">
                  <a:solidFill>
                    <a:schemeClr val="bg2"/>
                  </a:solidFill>
                  <a:ea typeface="宋体" panose="02010600030101010101" pitchFamily="2" charset="-122"/>
                </a:rPr>
                <a:t>java</a:t>
              </a:r>
              <a:r>
                <a:rPr lang="en-US" altLang="zh-CN" sz="800">
                  <a:solidFill>
                    <a:schemeClr val="tx1"/>
                  </a:solidFill>
                  <a:ea typeface="宋体" panose="02010600030101010101" pitchFamily="2" charset="-122"/>
                </a:rPr>
                <a:t>.</a:t>
              </a:r>
              <a:r>
                <a:rPr lang="en-US" altLang="zh-CN" sz="800">
                  <a:solidFill>
                    <a:schemeClr val="bg2"/>
                  </a:solidFill>
                  <a:ea typeface="宋体" panose="02010600030101010101" pitchFamily="2" charset="-122"/>
                </a:rPr>
                <a:t>sql)</a:t>
              </a:r>
              <a:endParaRPr lang="en-US" altLang="zh-CN" sz="1000">
                <a:solidFill>
                  <a:schemeClr val="bg2"/>
                </a:solidFill>
                <a:latin typeface="ZapfHumnst BT" pitchFamily="34" charset="0"/>
                <a:ea typeface="宋体" panose="02010600030101010101" pitchFamily="2" charset="-122"/>
              </a:endParaRPr>
            </a:p>
          </p:txBody>
        </p:sp>
      </p:grpSp>
      <p:grpSp>
        <p:nvGrpSpPr>
          <p:cNvPr id="369760" name="Group 96"/>
          <p:cNvGrpSpPr/>
          <p:nvPr/>
        </p:nvGrpSpPr>
        <p:grpSpPr bwMode="auto">
          <a:xfrm>
            <a:off x="5830888" y="4786349"/>
            <a:ext cx="2954337" cy="784225"/>
            <a:chOff x="3673" y="2662"/>
            <a:chExt cx="1861" cy="494"/>
          </a:xfrm>
        </p:grpSpPr>
        <p:sp>
          <p:nvSpPr>
            <p:cNvPr id="369687" name="Rectangle 23"/>
            <p:cNvSpPr>
              <a:spLocks noChangeArrowheads="1"/>
            </p:cNvSpPr>
            <p:nvPr/>
          </p:nvSpPr>
          <p:spPr bwMode="auto">
            <a:xfrm>
              <a:off x="3673" y="2662"/>
              <a:ext cx="1861" cy="494"/>
            </a:xfrm>
            <a:prstGeom prst="rect">
              <a:avLst/>
            </a:prstGeom>
            <a:solidFill>
              <a:srgbClr val="FFFFCC"/>
            </a:solidFill>
            <a:ln w="12700">
              <a:solidFill>
                <a:srgbClr val="990033"/>
              </a:solidFill>
              <a:miter lim="800000"/>
            </a:ln>
          </p:spPr>
          <p:txBody>
            <a:bodyPr/>
            <a:lstStyle/>
            <a:p>
              <a:endParaRPr lang="en-US"/>
            </a:p>
          </p:txBody>
        </p:sp>
        <p:sp>
          <p:nvSpPr>
            <p:cNvPr id="369688" name="Rectangle 24"/>
            <p:cNvSpPr>
              <a:spLocks noChangeArrowheads="1"/>
            </p:cNvSpPr>
            <p:nvPr/>
          </p:nvSpPr>
          <p:spPr bwMode="auto">
            <a:xfrm>
              <a:off x="4324" y="2688"/>
              <a:ext cx="582"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DriverManager</a:t>
              </a:r>
              <a:endParaRPr lang="en-US" altLang="zh-CN" sz="1000">
                <a:solidFill>
                  <a:schemeClr val="bg2"/>
                </a:solidFill>
                <a:latin typeface="ZapfHumnst BT" pitchFamily="34" charset="0"/>
                <a:ea typeface="宋体" panose="02010600030101010101" pitchFamily="2" charset="-122"/>
              </a:endParaRPr>
            </a:p>
          </p:txBody>
        </p:sp>
        <p:sp>
          <p:nvSpPr>
            <p:cNvPr id="369689" name="Rectangle 25"/>
            <p:cNvSpPr>
              <a:spLocks noChangeArrowheads="1"/>
            </p:cNvSpPr>
            <p:nvPr/>
          </p:nvSpPr>
          <p:spPr bwMode="auto">
            <a:xfrm>
              <a:off x="3673" y="2895"/>
              <a:ext cx="1861" cy="261"/>
            </a:xfrm>
            <a:prstGeom prst="rect">
              <a:avLst/>
            </a:prstGeom>
            <a:noFill/>
            <a:ln w="12700">
              <a:solidFill>
                <a:srgbClr val="8A0E5E"/>
              </a:solidFill>
              <a:miter lim="800000"/>
            </a:ln>
          </p:spPr>
          <p:txBody>
            <a:bodyPr/>
            <a:lstStyle/>
            <a:p>
              <a:endParaRPr lang="en-US"/>
            </a:p>
          </p:txBody>
        </p:sp>
        <p:sp>
          <p:nvSpPr>
            <p:cNvPr id="369690" name="Rectangle 26"/>
            <p:cNvSpPr>
              <a:spLocks noChangeArrowheads="1"/>
            </p:cNvSpPr>
            <p:nvPr/>
          </p:nvSpPr>
          <p:spPr bwMode="auto">
            <a:xfrm>
              <a:off x="3673" y="2949"/>
              <a:ext cx="1861" cy="207"/>
            </a:xfrm>
            <a:prstGeom prst="rect">
              <a:avLst/>
            </a:prstGeom>
            <a:solidFill>
              <a:srgbClr val="FFFFCC"/>
            </a:solidFill>
            <a:ln w="12700">
              <a:solidFill>
                <a:srgbClr val="8A0E5E"/>
              </a:solidFill>
              <a:miter lim="800000"/>
            </a:ln>
          </p:spPr>
          <p:txBody>
            <a:bodyPr/>
            <a:lstStyle/>
            <a:p>
              <a:endParaRPr lang="en-US"/>
            </a:p>
          </p:txBody>
        </p:sp>
        <p:sp>
          <p:nvSpPr>
            <p:cNvPr id="369691" name="Rectangle 27"/>
            <p:cNvSpPr>
              <a:spLocks noChangeArrowheads="1"/>
            </p:cNvSpPr>
            <p:nvPr/>
          </p:nvSpPr>
          <p:spPr bwMode="auto">
            <a:xfrm>
              <a:off x="3694" y="3016"/>
              <a:ext cx="1695"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getConnection(url, user, pass) : Connection</a:t>
              </a:r>
              <a:endParaRPr lang="en-US" altLang="zh-CN" sz="1000">
                <a:solidFill>
                  <a:schemeClr val="bg2"/>
                </a:solidFill>
                <a:latin typeface="ZapfHumnst BT" pitchFamily="34" charset="0"/>
                <a:ea typeface="宋体" panose="02010600030101010101" pitchFamily="2" charset="-122"/>
              </a:endParaRPr>
            </a:p>
          </p:txBody>
        </p:sp>
        <p:sp>
          <p:nvSpPr>
            <p:cNvPr id="369692" name="Rectangle 28"/>
            <p:cNvSpPr>
              <a:spLocks noChangeArrowheads="1"/>
            </p:cNvSpPr>
            <p:nvPr/>
          </p:nvSpPr>
          <p:spPr bwMode="auto">
            <a:xfrm>
              <a:off x="4379" y="2802"/>
              <a:ext cx="406" cy="7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800">
                  <a:solidFill>
                    <a:schemeClr val="bg2"/>
                  </a:solidFill>
                  <a:ea typeface="宋体" panose="02010600030101010101" pitchFamily="2" charset="-122"/>
                </a:rPr>
                <a:t>(from java.sql)</a:t>
              </a:r>
              <a:endParaRPr lang="en-US" altLang="zh-CN" sz="1000">
                <a:solidFill>
                  <a:schemeClr val="bg2"/>
                </a:solidFill>
                <a:latin typeface="ZapfHumnst BT" pitchFamily="34" charset="0"/>
                <a:ea typeface="宋体" panose="02010600030101010101" pitchFamily="2" charset="-122"/>
              </a:endParaRPr>
            </a:p>
          </p:txBody>
        </p:sp>
      </p:grpSp>
      <p:grpSp>
        <p:nvGrpSpPr>
          <p:cNvPr id="369756" name="Group 92"/>
          <p:cNvGrpSpPr/>
          <p:nvPr/>
        </p:nvGrpSpPr>
        <p:grpSpPr bwMode="auto">
          <a:xfrm>
            <a:off x="1054100" y="2706724"/>
            <a:ext cx="3295650" cy="1325563"/>
            <a:chOff x="1166" y="1352"/>
            <a:chExt cx="2076" cy="835"/>
          </a:xfrm>
        </p:grpSpPr>
        <p:sp>
          <p:nvSpPr>
            <p:cNvPr id="369693" name="Rectangle 29"/>
            <p:cNvSpPr>
              <a:spLocks noChangeArrowheads="1"/>
            </p:cNvSpPr>
            <p:nvPr/>
          </p:nvSpPr>
          <p:spPr bwMode="auto">
            <a:xfrm>
              <a:off x="1166" y="1352"/>
              <a:ext cx="2076" cy="835"/>
            </a:xfrm>
            <a:prstGeom prst="rect">
              <a:avLst/>
            </a:prstGeom>
            <a:solidFill>
              <a:srgbClr val="99CCFF"/>
            </a:solidFill>
            <a:ln w="12700">
              <a:solidFill>
                <a:srgbClr val="FF0000"/>
              </a:solidFill>
              <a:miter lim="800000"/>
            </a:ln>
          </p:spPr>
          <p:txBody>
            <a:bodyPr/>
            <a:lstStyle/>
            <a:p>
              <a:endParaRPr lang="en-US"/>
            </a:p>
          </p:txBody>
        </p:sp>
        <p:sp>
          <p:nvSpPr>
            <p:cNvPr id="369694" name="Rectangle 30"/>
            <p:cNvSpPr>
              <a:spLocks noChangeArrowheads="1"/>
            </p:cNvSpPr>
            <p:nvPr/>
          </p:nvSpPr>
          <p:spPr bwMode="auto">
            <a:xfrm>
              <a:off x="2031" y="1486"/>
              <a:ext cx="344"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i="1">
                  <a:solidFill>
                    <a:schemeClr val="bg2"/>
                  </a:solidFill>
                  <a:ea typeface="宋体" panose="02010600030101010101" pitchFamily="2" charset="-122"/>
                </a:rPr>
                <a:t>DBClass</a:t>
              </a:r>
              <a:endParaRPr lang="en-US" altLang="zh-CN" sz="1000" i="1">
                <a:solidFill>
                  <a:schemeClr val="bg2"/>
                </a:solidFill>
                <a:latin typeface="ZapfHumnst BT" pitchFamily="34" charset="0"/>
                <a:ea typeface="宋体" panose="02010600030101010101" pitchFamily="2" charset="-122"/>
              </a:endParaRPr>
            </a:p>
          </p:txBody>
        </p:sp>
        <p:sp>
          <p:nvSpPr>
            <p:cNvPr id="369695" name="Rectangle 31"/>
            <p:cNvSpPr>
              <a:spLocks noChangeArrowheads="1"/>
            </p:cNvSpPr>
            <p:nvPr/>
          </p:nvSpPr>
          <p:spPr bwMode="auto">
            <a:xfrm>
              <a:off x="1166" y="1599"/>
              <a:ext cx="2076" cy="588"/>
            </a:xfrm>
            <a:prstGeom prst="rect">
              <a:avLst/>
            </a:prstGeom>
            <a:noFill/>
            <a:ln w="12700">
              <a:solidFill>
                <a:srgbClr val="FF0000"/>
              </a:solidFill>
              <a:miter lim="800000"/>
            </a:ln>
          </p:spPr>
          <p:txBody>
            <a:bodyPr/>
            <a:lstStyle/>
            <a:p>
              <a:endParaRPr lang="en-US"/>
            </a:p>
          </p:txBody>
        </p:sp>
        <p:sp>
          <p:nvSpPr>
            <p:cNvPr id="369696" name="Rectangle 32"/>
            <p:cNvSpPr>
              <a:spLocks noChangeArrowheads="1"/>
            </p:cNvSpPr>
            <p:nvPr/>
          </p:nvSpPr>
          <p:spPr bwMode="auto">
            <a:xfrm>
              <a:off x="1166" y="1653"/>
              <a:ext cx="2076" cy="534"/>
            </a:xfrm>
            <a:prstGeom prst="rect">
              <a:avLst/>
            </a:prstGeom>
            <a:noFill/>
            <a:ln w="12700">
              <a:solidFill>
                <a:srgbClr val="FF0000"/>
              </a:solidFill>
              <a:miter lim="800000"/>
            </a:ln>
          </p:spPr>
          <p:txBody>
            <a:bodyPr/>
            <a:lstStyle/>
            <a:p>
              <a:endParaRPr lang="en-US"/>
            </a:p>
          </p:txBody>
        </p:sp>
        <p:sp>
          <p:nvSpPr>
            <p:cNvPr id="369697" name="Rectangle 33"/>
            <p:cNvSpPr>
              <a:spLocks noChangeArrowheads="1"/>
            </p:cNvSpPr>
            <p:nvPr/>
          </p:nvSpPr>
          <p:spPr bwMode="auto">
            <a:xfrm>
              <a:off x="1187" y="1720"/>
              <a:ext cx="986"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create() : PersistentClass</a:t>
              </a:r>
              <a:endParaRPr lang="en-US" altLang="zh-CN" sz="1000">
                <a:solidFill>
                  <a:schemeClr val="bg2"/>
                </a:solidFill>
                <a:latin typeface="ZapfHumnst BT" pitchFamily="34" charset="0"/>
                <a:ea typeface="宋体" panose="02010600030101010101" pitchFamily="2" charset="-122"/>
              </a:endParaRPr>
            </a:p>
          </p:txBody>
        </p:sp>
        <p:sp>
          <p:nvSpPr>
            <p:cNvPr id="369698" name="Rectangle 34"/>
            <p:cNvSpPr>
              <a:spLocks noChangeArrowheads="1"/>
            </p:cNvSpPr>
            <p:nvPr/>
          </p:nvSpPr>
          <p:spPr bwMode="auto">
            <a:xfrm>
              <a:off x="1187" y="1826"/>
              <a:ext cx="1929"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read(searchCriteria : String)  : PersistentClassList</a:t>
              </a:r>
              <a:endParaRPr lang="en-US" altLang="zh-CN" sz="1000">
                <a:solidFill>
                  <a:schemeClr val="bg2"/>
                </a:solidFill>
                <a:latin typeface="ZapfHumnst BT" pitchFamily="34" charset="0"/>
                <a:ea typeface="宋体" panose="02010600030101010101" pitchFamily="2" charset="-122"/>
              </a:endParaRPr>
            </a:p>
          </p:txBody>
        </p:sp>
        <p:sp>
          <p:nvSpPr>
            <p:cNvPr id="369699" name="Rectangle 35"/>
            <p:cNvSpPr>
              <a:spLocks noChangeArrowheads="1"/>
            </p:cNvSpPr>
            <p:nvPr/>
          </p:nvSpPr>
          <p:spPr bwMode="auto">
            <a:xfrm>
              <a:off x="1187" y="1933"/>
              <a:ext cx="1055"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update(c : PersistentClass)</a:t>
              </a:r>
              <a:endParaRPr lang="en-US" altLang="zh-CN" sz="1000">
                <a:solidFill>
                  <a:schemeClr val="bg2"/>
                </a:solidFill>
                <a:latin typeface="ZapfHumnst BT" pitchFamily="34" charset="0"/>
                <a:ea typeface="宋体" panose="02010600030101010101" pitchFamily="2" charset="-122"/>
              </a:endParaRPr>
            </a:p>
          </p:txBody>
        </p:sp>
        <p:sp>
          <p:nvSpPr>
            <p:cNvPr id="369700" name="Rectangle 36"/>
            <p:cNvSpPr>
              <a:spLocks noChangeArrowheads="1"/>
            </p:cNvSpPr>
            <p:nvPr/>
          </p:nvSpPr>
          <p:spPr bwMode="auto">
            <a:xfrm>
              <a:off x="1187" y="2040"/>
              <a:ext cx="1026"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delete(c : PersistentClass)</a:t>
              </a:r>
              <a:endParaRPr lang="en-US" altLang="zh-CN" sz="1000">
                <a:solidFill>
                  <a:schemeClr val="bg2"/>
                </a:solidFill>
                <a:latin typeface="ZapfHumnst BT" pitchFamily="34" charset="0"/>
                <a:ea typeface="宋体" panose="02010600030101010101" pitchFamily="2" charset="-122"/>
              </a:endParaRPr>
            </a:p>
          </p:txBody>
        </p:sp>
        <p:sp>
          <p:nvSpPr>
            <p:cNvPr id="369701" name="Rectangle 37"/>
            <p:cNvSpPr>
              <a:spLocks noChangeArrowheads="1"/>
            </p:cNvSpPr>
            <p:nvPr/>
          </p:nvSpPr>
          <p:spPr bwMode="auto">
            <a:xfrm>
              <a:off x="2024" y="1379"/>
              <a:ext cx="351"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&lt;&lt;role&gt;&gt;</a:t>
              </a:r>
              <a:endParaRPr lang="en-US" altLang="zh-CN" sz="1000">
                <a:solidFill>
                  <a:schemeClr val="bg2"/>
                </a:solidFill>
                <a:latin typeface="ZapfHumnst BT" pitchFamily="34" charset="0"/>
                <a:ea typeface="宋体" panose="02010600030101010101" pitchFamily="2" charset="-122"/>
              </a:endParaRPr>
            </a:p>
          </p:txBody>
        </p:sp>
      </p:grpSp>
      <p:sp>
        <p:nvSpPr>
          <p:cNvPr id="369704" name="Rectangle 40"/>
          <p:cNvSpPr>
            <a:spLocks noChangeArrowheads="1"/>
          </p:cNvSpPr>
          <p:nvPr/>
        </p:nvSpPr>
        <p:spPr bwMode="auto">
          <a:xfrm>
            <a:off x="5526088" y="5397537"/>
            <a:ext cx="77787" cy="1682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panose="02010600030101010101" pitchFamily="2" charset="-122"/>
              </a:rPr>
              <a:t>1</a:t>
            </a:r>
            <a:endParaRPr lang="en-US" altLang="zh-CN" sz="1000">
              <a:solidFill>
                <a:srgbClr val="FFFF00"/>
              </a:solidFill>
              <a:latin typeface="ZapfHumnst BT" pitchFamily="34" charset="0"/>
              <a:ea typeface="宋体" panose="02010600030101010101" pitchFamily="2" charset="-122"/>
            </a:endParaRPr>
          </a:p>
        </p:txBody>
      </p:sp>
      <p:sp>
        <p:nvSpPr>
          <p:cNvPr id="369706" name="Rectangle 42"/>
          <p:cNvSpPr>
            <a:spLocks noChangeArrowheads="1"/>
          </p:cNvSpPr>
          <p:nvPr/>
        </p:nvSpPr>
        <p:spPr bwMode="auto">
          <a:xfrm>
            <a:off x="3981450" y="4116424"/>
            <a:ext cx="77788" cy="1682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panose="02010600030101010101" pitchFamily="2" charset="-122"/>
              </a:rPr>
              <a:t>1</a:t>
            </a:r>
            <a:endParaRPr lang="en-US" altLang="zh-CN" sz="1000">
              <a:solidFill>
                <a:srgbClr val="FFFF00"/>
              </a:solidFill>
              <a:latin typeface="ZapfHumnst BT" pitchFamily="34" charset="0"/>
              <a:ea typeface="宋体" panose="02010600030101010101" pitchFamily="2" charset="-122"/>
            </a:endParaRPr>
          </a:p>
        </p:txBody>
      </p:sp>
      <p:grpSp>
        <p:nvGrpSpPr>
          <p:cNvPr id="369757" name="Group 93"/>
          <p:cNvGrpSpPr/>
          <p:nvPr/>
        </p:nvGrpSpPr>
        <p:grpSpPr bwMode="auto">
          <a:xfrm>
            <a:off x="1054100" y="1535149"/>
            <a:ext cx="1712913" cy="773113"/>
            <a:chOff x="664" y="614"/>
            <a:chExt cx="1079" cy="487"/>
          </a:xfrm>
        </p:grpSpPr>
        <p:sp>
          <p:nvSpPr>
            <p:cNvPr id="369709" name="Rectangle 45"/>
            <p:cNvSpPr>
              <a:spLocks noChangeArrowheads="1"/>
            </p:cNvSpPr>
            <p:nvPr/>
          </p:nvSpPr>
          <p:spPr bwMode="auto">
            <a:xfrm>
              <a:off x="664" y="614"/>
              <a:ext cx="1079" cy="487"/>
            </a:xfrm>
            <a:prstGeom prst="rect">
              <a:avLst/>
            </a:prstGeom>
            <a:solidFill>
              <a:srgbClr val="99CCFF"/>
            </a:solidFill>
            <a:ln w="12700">
              <a:solidFill>
                <a:srgbClr val="FF0000"/>
              </a:solidFill>
              <a:miter lim="800000"/>
            </a:ln>
          </p:spPr>
          <p:txBody>
            <a:bodyPr/>
            <a:lstStyle/>
            <a:p>
              <a:endParaRPr lang="en-US"/>
            </a:p>
          </p:txBody>
        </p:sp>
        <p:sp>
          <p:nvSpPr>
            <p:cNvPr id="369710" name="Rectangle 46"/>
            <p:cNvSpPr>
              <a:spLocks noChangeArrowheads="1"/>
            </p:cNvSpPr>
            <p:nvPr/>
          </p:nvSpPr>
          <p:spPr bwMode="auto">
            <a:xfrm>
              <a:off x="856" y="747"/>
              <a:ext cx="681" cy="106"/>
            </a:xfrm>
            <a:prstGeom prst="rect">
              <a:avLst/>
            </a:prstGeom>
            <a:solidFill>
              <a:srgbClr val="99CCFF"/>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i="1">
                  <a:solidFill>
                    <a:schemeClr val="bg2"/>
                  </a:solidFill>
                  <a:ea typeface="宋体" panose="02010600030101010101" pitchFamily="2" charset="-122"/>
                </a:rPr>
                <a:t>PersistencyClient</a:t>
              </a:r>
              <a:endParaRPr lang="en-US" altLang="zh-CN" sz="1000" i="1">
                <a:solidFill>
                  <a:schemeClr val="bg2"/>
                </a:solidFill>
                <a:latin typeface="ZapfHumnst BT" pitchFamily="34" charset="0"/>
                <a:ea typeface="宋体" panose="02010600030101010101" pitchFamily="2" charset="-122"/>
              </a:endParaRPr>
            </a:p>
          </p:txBody>
        </p:sp>
        <p:sp>
          <p:nvSpPr>
            <p:cNvPr id="369711" name="Rectangle 47"/>
            <p:cNvSpPr>
              <a:spLocks noChangeArrowheads="1"/>
            </p:cNvSpPr>
            <p:nvPr/>
          </p:nvSpPr>
          <p:spPr bwMode="auto">
            <a:xfrm>
              <a:off x="664" y="954"/>
              <a:ext cx="1079" cy="147"/>
            </a:xfrm>
            <a:prstGeom prst="rect">
              <a:avLst/>
            </a:prstGeom>
            <a:solidFill>
              <a:srgbClr val="99CCFF"/>
            </a:solidFill>
            <a:ln w="12700">
              <a:solidFill>
                <a:srgbClr val="FF0000"/>
              </a:solidFill>
              <a:miter lim="800000"/>
            </a:ln>
          </p:spPr>
          <p:txBody>
            <a:bodyPr/>
            <a:lstStyle/>
            <a:p>
              <a:endParaRPr lang="en-US"/>
            </a:p>
          </p:txBody>
        </p:sp>
        <p:sp>
          <p:nvSpPr>
            <p:cNvPr id="369712" name="Rectangle 48"/>
            <p:cNvSpPr>
              <a:spLocks noChangeArrowheads="1"/>
            </p:cNvSpPr>
            <p:nvPr/>
          </p:nvSpPr>
          <p:spPr bwMode="auto">
            <a:xfrm>
              <a:off x="664" y="1008"/>
              <a:ext cx="1079" cy="93"/>
            </a:xfrm>
            <a:prstGeom prst="rect">
              <a:avLst/>
            </a:prstGeom>
            <a:solidFill>
              <a:srgbClr val="99CCFF"/>
            </a:solidFill>
            <a:ln w="12700">
              <a:solidFill>
                <a:srgbClr val="FF0000"/>
              </a:solidFill>
              <a:miter lim="800000"/>
            </a:ln>
          </p:spPr>
          <p:txBody>
            <a:bodyPr/>
            <a:lstStyle/>
            <a:p>
              <a:endParaRPr lang="en-US"/>
            </a:p>
          </p:txBody>
        </p:sp>
        <p:sp>
          <p:nvSpPr>
            <p:cNvPr id="369713" name="Rectangle 49"/>
            <p:cNvSpPr>
              <a:spLocks noChangeArrowheads="1"/>
            </p:cNvSpPr>
            <p:nvPr/>
          </p:nvSpPr>
          <p:spPr bwMode="auto">
            <a:xfrm>
              <a:off x="712" y="861"/>
              <a:ext cx="920" cy="77"/>
            </a:xfrm>
            <a:prstGeom prst="rect">
              <a:avLst/>
            </a:prstGeom>
            <a:solidFill>
              <a:srgbClr val="99CCFF"/>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800" i="1">
                  <a:solidFill>
                    <a:schemeClr val="bg2"/>
                  </a:solidFill>
                  <a:ea typeface="宋体" panose="02010600030101010101" pitchFamily="2" charset="-122"/>
                </a:rPr>
                <a:t>(from SamplePersistency Client)</a:t>
              </a:r>
              <a:endParaRPr lang="en-US" altLang="zh-CN" sz="1000" i="1">
                <a:solidFill>
                  <a:schemeClr val="bg2"/>
                </a:solidFill>
                <a:latin typeface="ZapfHumnst BT" pitchFamily="34" charset="0"/>
                <a:ea typeface="宋体" panose="02010600030101010101" pitchFamily="2" charset="-122"/>
              </a:endParaRPr>
            </a:p>
          </p:txBody>
        </p:sp>
        <p:sp>
          <p:nvSpPr>
            <p:cNvPr id="369714" name="Rectangle 50"/>
            <p:cNvSpPr>
              <a:spLocks noChangeArrowheads="1"/>
            </p:cNvSpPr>
            <p:nvPr/>
          </p:nvSpPr>
          <p:spPr bwMode="auto">
            <a:xfrm>
              <a:off x="1000" y="640"/>
              <a:ext cx="351" cy="106"/>
            </a:xfrm>
            <a:prstGeom prst="rect">
              <a:avLst/>
            </a:prstGeom>
            <a:solidFill>
              <a:srgbClr val="99CCFF"/>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&lt;&lt;role&gt;&gt;</a:t>
              </a:r>
              <a:endParaRPr lang="en-US" altLang="zh-CN" sz="1000">
                <a:solidFill>
                  <a:schemeClr val="bg2"/>
                </a:solidFill>
                <a:latin typeface="ZapfHumnst BT" pitchFamily="34" charset="0"/>
                <a:ea typeface="宋体" panose="02010600030101010101" pitchFamily="2" charset="-122"/>
              </a:endParaRPr>
            </a:p>
          </p:txBody>
        </p:sp>
      </p:grpSp>
      <p:grpSp>
        <p:nvGrpSpPr>
          <p:cNvPr id="369759" name="Group 95"/>
          <p:cNvGrpSpPr/>
          <p:nvPr/>
        </p:nvGrpSpPr>
        <p:grpSpPr bwMode="auto">
          <a:xfrm>
            <a:off x="6961188" y="3140112"/>
            <a:ext cx="1560512" cy="1485900"/>
            <a:chOff x="4385" y="1625"/>
            <a:chExt cx="983" cy="936"/>
          </a:xfrm>
        </p:grpSpPr>
        <p:sp>
          <p:nvSpPr>
            <p:cNvPr id="369716" name="Rectangle 52"/>
            <p:cNvSpPr>
              <a:spLocks noChangeArrowheads="1"/>
            </p:cNvSpPr>
            <p:nvPr/>
          </p:nvSpPr>
          <p:spPr bwMode="auto">
            <a:xfrm>
              <a:off x="4385" y="1625"/>
              <a:ext cx="983" cy="935"/>
            </a:xfrm>
            <a:prstGeom prst="rect">
              <a:avLst/>
            </a:prstGeom>
            <a:solidFill>
              <a:srgbClr val="99CCFF"/>
            </a:solidFill>
            <a:ln w="12700">
              <a:solidFill>
                <a:srgbClr val="FF0000"/>
              </a:solidFill>
              <a:miter lim="800000"/>
            </a:ln>
          </p:spPr>
          <p:txBody>
            <a:bodyPr/>
            <a:lstStyle/>
            <a:p>
              <a:endParaRPr lang="en-US"/>
            </a:p>
          </p:txBody>
        </p:sp>
        <p:sp>
          <p:nvSpPr>
            <p:cNvPr id="369717" name="Rectangle 53"/>
            <p:cNvSpPr>
              <a:spLocks noChangeArrowheads="1"/>
            </p:cNvSpPr>
            <p:nvPr/>
          </p:nvSpPr>
          <p:spPr bwMode="auto">
            <a:xfrm>
              <a:off x="4542" y="1760"/>
              <a:ext cx="612"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i="1">
                  <a:solidFill>
                    <a:schemeClr val="bg2"/>
                  </a:solidFill>
                  <a:ea typeface="宋体" panose="02010600030101010101" pitchFamily="2" charset="-122"/>
                </a:rPr>
                <a:t>PersistentClass</a:t>
              </a:r>
              <a:endParaRPr lang="en-US" altLang="zh-CN" sz="1000" i="1">
                <a:solidFill>
                  <a:schemeClr val="bg2"/>
                </a:solidFill>
                <a:latin typeface="ZapfHumnst BT" pitchFamily="34" charset="0"/>
                <a:ea typeface="宋体" panose="02010600030101010101" pitchFamily="2" charset="-122"/>
              </a:endParaRPr>
            </a:p>
          </p:txBody>
        </p:sp>
        <p:sp>
          <p:nvSpPr>
            <p:cNvPr id="369718" name="Rectangle 54"/>
            <p:cNvSpPr>
              <a:spLocks noChangeArrowheads="1"/>
            </p:cNvSpPr>
            <p:nvPr/>
          </p:nvSpPr>
          <p:spPr bwMode="auto">
            <a:xfrm>
              <a:off x="4385" y="1967"/>
              <a:ext cx="983" cy="594"/>
            </a:xfrm>
            <a:prstGeom prst="rect">
              <a:avLst/>
            </a:prstGeom>
            <a:noFill/>
            <a:ln w="12700">
              <a:solidFill>
                <a:srgbClr val="FF0000"/>
              </a:solidFill>
              <a:miter lim="800000"/>
            </a:ln>
          </p:spPr>
          <p:txBody>
            <a:bodyPr/>
            <a:lstStyle/>
            <a:p>
              <a:endParaRPr lang="en-US"/>
            </a:p>
          </p:txBody>
        </p:sp>
        <p:sp>
          <p:nvSpPr>
            <p:cNvPr id="369719" name="Rectangle 55"/>
            <p:cNvSpPr>
              <a:spLocks noChangeArrowheads="1"/>
            </p:cNvSpPr>
            <p:nvPr/>
          </p:nvSpPr>
          <p:spPr bwMode="auto">
            <a:xfrm>
              <a:off x="4385" y="2020"/>
              <a:ext cx="983" cy="541"/>
            </a:xfrm>
            <a:prstGeom prst="rect">
              <a:avLst/>
            </a:prstGeom>
            <a:noFill/>
            <a:ln w="12700">
              <a:solidFill>
                <a:srgbClr val="FF0000"/>
              </a:solidFill>
              <a:miter lim="800000"/>
            </a:ln>
          </p:spPr>
          <p:txBody>
            <a:bodyPr/>
            <a:lstStyle/>
            <a:p>
              <a:endParaRPr lang="en-US"/>
            </a:p>
          </p:txBody>
        </p:sp>
        <p:sp>
          <p:nvSpPr>
            <p:cNvPr id="369720" name="Rectangle 56"/>
            <p:cNvSpPr>
              <a:spLocks noChangeArrowheads="1"/>
            </p:cNvSpPr>
            <p:nvPr/>
          </p:nvSpPr>
          <p:spPr bwMode="auto">
            <a:xfrm>
              <a:off x="4414" y="2087"/>
              <a:ext cx="366"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getData()</a:t>
              </a:r>
              <a:endParaRPr lang="en-US" altLang="zh-CN" sz="1000">
                <a:solidFill>
                  <a:schemeClr val="bg2"/>
                </a:solidFill>
                <a:latin typeface="ZapfHumnst BT" pitchFamily="34" charset="0"/>
                <a:ea typeface="宋体" panose="02010600030101010101" pitchFamily="2" charset="-122"/>
              </a:endParaRPr>
            </a:p>
          </p:txBody>
        </p:sp>
        <p:sp>
          <p:nvSpPr>
            <p:cNvPr id="369721" name="Rectangle 57"/>
            <p:cNvSpPr>
              <a:spLocks noChangeArrowheads="1"/>
            </p:cNvSpPr>
            <p:nvPr/>
          </p:nvSpPr>
          <p:spPr bwMode="auto">
            <a:xfrm>
              <a:off x="4414" y="2194"/>
              <a:ext cx="361"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setData()</a:t>
              </a:r>
              <a:endParaRPr lang="en-US" altLang="zh-CN" sz="1000">
                <a:solidFill>
                  <a:schemeClr val="bg2"/>
                </a:solidFill>
                <a:latin typeface="ZapfHumnst BT" pitchFamily="34" charset="0"/>
                <a:ea typeface="宋体" panose="02010600030101010101" pitchFamily="2" charset="-122"/>
              </a:endParaRPr>
            </a:p>
          </p:txBody>
        </p:sp>
        <p:sp>
          <p:nvSpPr>
            <p:cNvPr id="369722" name="Rectangle 58"/>
            <p:cNvSpPr>
              <a:spLocks noChangeArrowheads="1"/>
            </p:cNvSpPr>
            <p:nvPr/>
          </p:nvSpPr>
          <p:spPr bwMode="auto">
            <a:xfrm>
              <a:off x="4414" y="2301"/>
              <a:ext cx="444"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command()</a:t>
              </a:r>
              <a:endParaRPr lang="en-US" altLang="zh-CN" sz="1000">
                <a:solidFill>
                  <a:schemeClr val="bg2"/>
                </a:solidFill>
                <a:latin typeface="ZapfHumnst BT" pitchFamily="34" charset="0"/>
                <a:ea typeface="宋体" panose="02010600030101010101" pitchFamily="2" charset="-122"/>
              </a:endParaRPr>
            </a:p>
          </p:txBody>
        </p:sp>
        <p:sp>
          <p:nvSpPr>
            <p:cNvPr id="369723" name="Rectangle 59"/>
            <p:cNvSpPr>
              <a:spLocks noChangeArrowheads="1"/>
            </p:cNvSpPr>
            <p:nvPr/>
          </p:nvSpPr>
          <p:spPr bwMode="auto">
            <a:xfrm>
              <a:off x="4414" y="2408"/>
              <a:ext cx="220"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new()</a:t>
              </a:r>
              <a:endParaRPr lang="en-US" altLang="zh-CN" sz="1000">
                <a:solidFill>
                  <a:schemeClr val="bg2"/>
                </a:solidFill>
                <a:latin typeface="ZapfHumnst BT" pitchFamily="34" charset="0"/>
                <a:ea typeface="宋体" panose="02010600030101010101" pitchFamily="2" charset="-122"/>
              </a:endParaRPr>
            </a:p>
          </p:txBody>
        </p:sp>
        <p:sp>
          <p:nvSpPr>
            <p:cNvPr id="369724" name="Rectangle 60"/>
            <p:cNvSpPr>
              <a:spLocks noChangeArrowheads="1"/>
            </p:cNvSpPr>
            <p:nvPr/>
          </p:nvSpPr>
          <p:spPr bwMode="auto">
            <a:xfrm>
              <a:off x="4390" y="1873"/>
              <a:ext cx="852" cy="7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800" i="1">
                  <a:solidFill>
                    <a:schemeClr val="bg2"/>
                  </a:solidFill>
                  <a:ea typeface="宋体" panose="02010600030101010101" pitchFamily="2" charset="-122"/>
                </a:rPr>
                <a:t>(from SamplePersistentClass)</a:t>
              </a:r>
              <a:endParaRPr lang="en-US" altLang="zh-CN" sz="1000" i="1">
                <a:solidFill>
                  <a:schemeClr val="bg2"/>
                </a:solidFill>
                <a:latin typeface="ZapfHumnst BT" pitchFamily="34" charset="0"/>
                <a:ea typeface="宋体" panose="02010600030101010101" pitchFamily="2" charset="-122"/>
              </a:endParaRPr>
            </a:p>
          </p:txBody>
        </p:sp>
        <p:sp>
          <p:nvSpPr>
            <p:cNvPr id="369725" name="Rectangle 61"/>
            <p:cNvSpPr>
              <a:spLocks noChangeArrowheads="1"/>
            </p:cNvSpPr>
            <p:nvPr/>
          </p:nvSpPr>
          <p:spPr bwMode="auto">
            <a:xfrm>
              <a:off x="4681" y="1653"/>
              <a:ext cx="351"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&lt;&lt;role&gt;&gt;</a:t>
              </a:r>
              <a:endParaRPr lang="en-US" altLang="zh-CN" sz="1000">
                <a:solidFill>
                  <a:schemeClr val="bg2"/>
                </a:solidFill>
                <a:latin typeface="ZapfHumnst BT" pitchFamily="34" charset="0"/>
                <a:ea typeface="宋体" panose="02010600030101010101" pitchFamily="2" charset="-122"/>
              </a:endParaRPr>
            </a:p>
          </p:txBody>
        </p:sp>
      </p:grpSp>
      <p:grpSp>
        <p:nvGrpSpPr>
          <p:cNvPr id="369758" name="Group 94"/>
          <p:cNvGrpSpPr/>
          <p:nvPr/>
        </p:nvGrpSpPr>
        <p:grpSpPr bwMode="auto">
          <a:xfrm>
            <a:off x="6950075" y="1531974"/>
            <a:ext cx="1571625" cy="1146175"/>
            <a:chOff x="3691" y="612"/>
            <a:chExt cx="990" cy="722"/>
          </a:xfrm>
        </p:grpSpPr>
        <p:sp>
          <p:nvSpPr>
            <p:cNvPr id="369727" name="Rectangle 63"/>
            <p:cNvSpPr>
              <a:spLocks noChangeArrowheads="1"/>
            </p:cNvSpPr>
            <p:nvPr/>
          </p:nvSpPr>
          <p:spPr bwMode="auto">
            <a:xfrm>
              <a:off x="3691" y="612"/>
              <a:ext cx="990" cy="722"/>
            </a:xfrm>
            <a:prstGeom prst="rect">
              <a:avLst/>
            </a:prstGeom>
            <a:solidFill>
              <a:srgbClr val="99CCFF"/>
            </a:solidFill>
            <a:ln w="12700">
              <a:solidFill>
                <a:srgbClr val="FF0000"/>
              </a:solidFill>
              <a:miter lim="800000"/>
            </a:ln>
          </p:spPr>
          <p:txBody>
            <a:bodyPr/>
            <a:lstStyle/>
            <a:p>
              <a:endParaRPr lang="en-US"/>
            </a:p>
          </p:txBody>
        </p:sp>
        <p:sp>
          <p:nvSpPr>
            <p:cNvPr id="369728" name="Rectangle 64"/>
            <p:cNvSpPr>
              <a:spLocks noChangeArrowheads="1"/>
            </p:cNvSpPr>
            <p:nvPr/>
          </p:nvSpPr>
          <p:spPr bwMode="auto">
            <a:xfrm>
              <a:off x="3795" y="746"/>
              <a:ext cx="749"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i="1">
                  <a:solidFill>
                    <a:schemeClr val="bg2"/>
                  </a:solidFill>
                  <a:ea typeface="宋体" panose="02010600030101010101" pitchFamily="2" charset="-122"/>
                </a:rPr>
                <a:t>PersistentClassList</a:t>
              </a:r>
              <a:endParaRPr lang="en-US" altLang="zh-CN" sz="1000" i="1">
                <a:solidFill>
                  <a:schemeClr val="bg2"/>
                </a:solidFill>
                <a:latin typeface="ZapfHumnst BT" pitchFamily="34" charset="0"/>
                <a:ea typeface="宋体" panose="02010600030101010101" pitchFamily="2" charset="-122"/>
              </a:endParaRPr>
            </a:p>
          </p:txBody>
        </p:sp>
        <p:sp>
          <p:nvSpPr>
            <p:cNvPr id="369729" name="Rectangle 65"/>
            <p:cNvSpPr>
              <a:spLocks noChangeArrowheads="1"/>
            </p:cNvSpPr>
            <p:nvPr/>
          </p:nvSpPr>
          <p:spPr bwMode="auto">
            <a:xfrm>
              <a:off x="3691" y="953"/>
              <a:ext cx="990" cy="381"/>
            </a:xfrm>
            <a:prstGeom prst="rect">
              <a:avLst/>
            </a:prstGeom>
            <a:noFill/>
            <a:ln w="12700">
              <a:solidFill>
                <a:srgbClr val="FF0000"/>
              </a:solidFill>
              <a:miter lim="800000"/>
            </a:ln>
          </p:spPr>
          <p:txBody>
            <a:bodyPr/>
            <a:lstStyle/>
            <a:p>
              <a:endParaRPr lang="en-US"/>
            </a:p>
          </p:txBody>
        </p:sp>
        <p:sp>
          <p:nvSpPr>
            <p:cNvPr id="369730" name="Rectangle 66"/>
            <p:cNvSpPr>
              <a:spLocks noChangeArrowheads="1"/>
            </p:cNvSpPr>
            <p:nvPr/>
          </p:nvSpPr>
          <p:spPr bwMode="auto">
            <a:xfrm>
              <a:off x="3691" y="1007"/>
              <a:ext cx="990" cy="327"/>
            </a:xfrm>
            <a:prstGeom prst="rect">
              <a:avLst/>
            </a:prstGeom>
            <a:noFill/>
            <a:ln w="12700">
              <a:solidFill>
                <a:srgbClr val="FF0000"/>
              </a:solidFill>
              <a:miter lim="800000"/>
            </a:ln>
          </p:spPr>
          <p:txBody>
            <a:bodyPr/>
            <a:lstStyle/>
            <a:p>
              <a:endParaRPr lang="en-US"/>
            </a:p>
          </p:txBody>
        </p:sp>
        <p:sp>
          <p:nvSpPr>
            <p:cNvPr id="369731" name="Rectangle 67"/>
            <p:cNvSpPr>
              <a:spLocks noChangeArrowheads="1"/>
            </p:cNvSpPr>
            <p:nvPr/>
          </p:nvSpPr>
          <p:spPr bwMode="auto">
            <a:xfrm>
              <a:off x="3719" y="1073"/>
              <a:ext cx="220"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new()</a:t>
              </a:r>
              <a:endParaRPr lang="en-US" altLang="zh-CN" sz="1000">
                <a:solidFill>
                  <a:schemeClr val="bg2"/>
                </a:solidFill>
                <a:latin typeface="ZapfHumnst BT" pitchFamily="34" charset="0"/>
                <a:ea typeface="宋体" panose="02010600030101010101" pitchFamily="2" charset="-122"/>
              </a:endParaRPr>
            </a:p>
          </p:txBody>
        </p:sp>
        <p:sp>
          <p:nvSpPr>
            <p:cNvPr id="369732" name="Rectangle 68"/>
            <p:cNvSpPr>
              <a:spLocks noChangeArrowheads="1"/>
            </p:cNvSpPr>
            <p:nvPr/>
          </p:nvSpPr>
          <p:spPr bwMode="auto">
            <a:xfrm>
              <a:off x="3719" y="1180"/>
              <a:ext cx="909"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add(c: PersistentClass)</a:t>
              </a:r>
              <a:endParaRPr lang="en-US" altLang="zh-CN" sz="1000">
                <a:solidFill>
                  <a:schemeClr val="bg2"/>
                </a:solidFill>
                <a:latin typeface="ZapfHumnst BT" pitchFamily="34" charset="0"/>
                <a:ea typeface="宋体" panose="02010600030101010101" pitchFamily="2" charset="-122"/>
              </a:endParaRPr>
            </a:p>
          </p:txBody>
        </p:sp>
        <p:sp>
          <p:nvSpPr>
            <p:cNvPr id="369733" name="Rectangle 69"/>
            <p:cNvSpPr>
              <a:spLocks noChangeArrowheads="1"/>
            </p:cNvSpPr>
            <p:nvPr/>
          </p:nvSpPr>
          <p:spPr bwMode="auto">
            <a:xfrm>
              <a:off x="3719" y="860"/>
              <a:ext cx="852" cy="7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800" i="1">
                  <a:solidFill>
                    <a:schemeClr val="bg2"/>
                  </a:solidFill>
                  <a:ea typeface="宋体" panose="02010600030101010101" pitchFamily="2" charset="-122"/>
                </a:rPr>
                <a:t>(from SamplePersistentClass)</a:t>
              </a:r>
              <a:endParaRPr lang="en-US" altLang="zh-CN" sz="1000" i="1">
                <a:solidFill>
                  <a:schemeClr val="bg2"/>
                </a:solidFill>
                <a:latin typeface="ZapfHumnst BT" pitchFamily="34" charset="0"/>
                <a:ea typeface="宋体" panose="02010600030101010101" pitchFamily="2" charset="-122"/>
              </a:endParaRPr>
            </a:p>
          </p:txBody>
        </p:sp>
        <p:sp>
          <p:nvSpPr>
            <p:cNvPr id="369734" name="Rectangle 70"/>
            <p:cNvSpPr>
              <a:spLocks noChangeArrowheads="1"/>
            </p:cNvSpPr>
            <p:nvPr/>
          </p:nvSpPr>
          <p:spPr bwMode="auto">
            <a:xfrm>
              <a:off x="4003" y="639"/>
              <a:ext cx="351" cy="10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chemeClr val="bg2"/>
                  </a:solidFill>
                  <a:ea typeface="宋体" panose="02010600030101010101" pitchFamily="2" charset="-122"/>
                </a:rPr>
                <a:t>&lt;&lt;role&gt;&gt;</a:t>
              </a:r>
              <a:endParaRPr lang="en-US" altLang="zh-CN" sz="1000">
                <a:solidFill>
                  <a:schemeClr val="bg2"/>
                </a:solidFill>
                <a:latin typeface="ZapfHumnst BT" pitchFamily="34" charset="0"/>
                <a:ea typeface="宋体" panose="02010600030101010101" pitchFamily="2" charset="-122"/>
              </a:endParaRPr>
            </a:p>
          </p:txBody>
        </p:sp>
      </p:grpSp>
      <p:sp>
        <p:nvSpPr>
          <p:cNvPr id="369737" name="Rectangle 73"/>
          <p:cNvSpPr>
            <a:spLocks noChangeArrowheads="1"/>
          </p:cNvSpPr>
          <p:nvPr/>
        </p:nvSpPr>
        <p:spPr bwMode="auto">
          <a:xfrm>
            <a:off x="7977188" y="2932149"/>
            <a:ext cx="207962" cy="1682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0..*</a:t>
            </a:r>
            <a:endParaRPr lang="en-US" altLang="zh-CN" sz="1000">
              <a:solidFill>
                <a:schemeClr val="tx1"/>
              </a:solidFill>
              <a:latin typeface="ZapfHumnst BT" pitchFamily="34" charset="0"/>
              <a:ea typeface="宋体" panose="02010600030101010101" pitchFamily="2" charset="-122"/>
            </a:endParaRPr>
          </a:p>
        </p:txBody>
      </p:sp>
      <p:sp>
        <p:nvSpPr>
          <p:cNvPr id="369740" name="Rectangle 76"/>
          <p:cNvSpPr>
            <a:spLocks noChangeArrowheads="1"/>
          </p:cNvSpPr>
          <p:nvPr/>
        </p:nvSpPr>
        <p:spPr bwMode="auto">
          <a:xfrm>
            <a:off x="7329488" y="2716249"/>
            <a:ext cx="77787" cy="1682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000000"/>
                </a:solidFill>
                <a:ea typeface="宋体" panose="02010600030101010101" pitchFamily="2" charset="-122"/>
              </a:rPr>
              <a:t>1</a:t>
            </a:r>
            <a:endParaRPr lang="en-US" altLang="zh-CN" sz="1000">
              <a:solidFill>
                <a:schemeClr val="tx1"/>
              </a:solidFill>
              <a:latin typeface="ZapfHumnst BT" pitchFamily="34" charset="0"/>
              <a:ea typeface="宋体" panose="02010600030101010101" pitchFamily="2" charset="-122"/>
            </a:endParaRPr>
          </a:p>
        </p:txBody>
      </p:sp>
      <p:sp>
        <p:nvSpPr>
          <p:cNvPr id="369736" name="Line 72"/>
          <p:cNvSpPr>
            <a:spLocks noChangeShapeType="1"/>
          </p:cNvSpPr>
          <p:nvPr/>
        </p:nvSpPr>
        <p:spPr bwMode="auto">
          <a:xfrm rot="2795059">
            <a:off x="7571581" y="2917069"/>
            <a:ext cx="187325" cy="169862"/>
          </a:xfrm>
          <a:prstGeom prst="line">
            <a:avLst/>
          </a:prstGeom>
          <a:noFill/>
          <a:ln w="19050">
            <a:solidFill>
              <a:schemeClr val="tx1"/>
            </a:solidFill>
            <a:round/>
            <a:tailEnd type="arrow" w="lg" len="lg"/>
          </a:ln>
        </p:spPr>
        <p:txBody>
          <a:bodyPr/>
          <a:lstStyle/>
          <a:p>
            <a:endParaRPr lang="en-US"/>
          </a:p>
        </p:txBody>
      </p:sp>
      <p:sp>
        <p:nvSpPr>
          <p:cNvPr id="369741" name="Freeform 77"/>
          <p:cNvSpPr/>
          <p:nvPr/>
        </p:nvSpPr>
        <p:spPr bwMode="auto">
          <a:xfrm rot="1827895">
            <a:off x="7610475" y="2697199"/>
            <a:ext cx="98425" cy="158750"/>
          </a:xfrm>
          <a:custGeom>
            <a:avLst/>
            <a:gdLst/>
            <a:ahLst/>
            <a:cxnLst>
              <a:cxn ang="0">
                <a:pos x="0" y="0"/>
              </a:cxn>
              <a:cxn ang="0">
                <a:pos x="55" y="40"/>
              </a:cxn>
              <a:cxn ang="0">
                <a:pos x="62" y="100"/>
              </a:cxn>
              <a:cxn ang="0">
                <a:pos x="0" y="67"/>
              </a:cxn>
              <a:cxn ang="0">
                <a:pos x="0" y="0"/>
              </a:cxn>
            </a:cxnLst>
            <a:rect l="0" t="0" r="r" b="b"/>
            <a:pathLst>
              <a:path w="62" h="100">
                <a:moveTo>
                  <a:pt x="0" y="0"/>
                </a:moveTo>
                <a:lnTo>
                  <a:pt x="55" y="40"/>
                </a:lnTo>
                <a:lnTo>
                  <a:pt x="62" y="100"/>
                </a:lnTo>
                <a:lnTo>
                  <a:pt x="0" y="67"/>
                </a:lnTo>
                <a:lnTo>
                  <a:pt x="0" y="0"/>
                </a:lnTo>
                <a:close/>
              </a:path>
            </a:pathLst>
          </a:custGeom>
          <a:noFill/>
          <a:ln w="19050" cmpd="sng">
            <a:solidFill>
              <a:schemeClr val="tx1"/>
            </a:solidFill>
            <a:prstDash val="solid"/>
            <a:round/>
          </a:ln>
        </p:spPr>
        <p:txBody>
          <a:bodyPr/>
          <a:lstStyle/>
          <a:p>
            <a:endParaRPr lang="en-US"/>
          </a:p>
        </p:txBody>
      </p:sp>
      <p:sp>
        <p:nvSpPr>
          <p:cNvPr id="369742" name="Rectangle 78"/>
          <p:cNvSpPr>
            <a:spLocks noChangeArrowheads="1"/>
          </p:cNvSpPr>
          <p:nvPr/>
        </p:nvSpPr>
        <p:spPr bwMode="auto">
          <a:xfrm>
            <a:off x="7834313" y="2932149"/>
            <a:ext cx="207962" cy="1682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100">
                <a:solidFill>
                  <a:srgbClr val="FFFF00"/>
                </a:solidFill>
                <a:ea typeface="宋体" panose="02010600030101010101" pitchFamily="2" charset="-122"/>
              </a:rPr>
              <a:t>0..*</a:t>
            </a:r>
            <a:endParaRPr lang="en-US" altLang="zh-CN" sz="1000">
              <a:solidFill>
                <a:srgbClr val="FFFF00"/>
              </a:solidFill>
              <a:latin typeface="ZapfHumnst BT" pitchFamily="34" charset="0"/>
              <a:ea typeface="宋体" panose="02010600030101010101" pitchFamily="2" charset="-122"/>
            </a:endParaRPr>
          </a:p>
        </p:txBody>
      </p:sp>
      <p:sp>
        <p:nvSpPr>
          <p:cNvPr id="369747" name="Text Box 83"/>
          <p:cNvSpPr txBox="1">
            <a:spLocks noChangeArrowheads="1"/>
          </p:cNvSpPr>
          <p:nvPr/>
        </p:nvSpPr>
        <p:spPr bwMode="auto">
          <a:xfrm>
            <a:off x="3592513" y="1462124"/>
            <a:ext cx="2230437" cy="793750"/>
          </a:xfrm>
          <a:prstGeom prst="rect">
            <a:avLst/>
          </a:prstGeom>
          <a:noFill/>
          <a:ln w="9525">
            <a:noFill/>
            <a:miter lim="800000"/>
          </a:ln>
          <a:effectLst/>
        </p:spPr>
        <p:txBody>
          <a:bodyPr lIns="107950" tIns="53975" rIns="107950" bIns="53975">
            <a:spAutoFit/>
          </a:bodyPr>
          <a:lstStyle/>
          <a:p>
            <a:pPr algn="ctr" eaLnBrk="0" fontAlgn="base" hangingPunct="0">
              <a:lnSpc>
                <a:spcPct val="100000"/>
              </a:lnSpc>
              <a:spcBef>
                <a:spcPct val="50000"/>
              </a:spcBef>
              <a:buClrTx/>
              <a:buFontTx/>
              <a:buNone/>
            </a:pPr>
            <a:r>
              <a:rPr lang="en-US" altLang="zh-CN" sz="1500" i="1">
                <a:solidFill>
                  <a:srgbClr val="FFFFCC"/>
                </a:solidFill>
                <a:ea typeface="宋体" panose="02010600030101010101" pitchFamily="2" charset="-122"/>
              </a:rPr>
              <a:t>Roles to be filled by the designer applying the mechanism</a:t>
            </a:r>
            <a:endParaRPr lang="en-US" altLang="zh-CN" sz="1500" i="1">
              <a:solidFill>
                <a:srgbClr val="FFFFCC"/>
              </a:solidFill>
              <a:ea typeface="宋体" panose="02010600030101010101" pitchFamily="2" charset="-122"/>
            </a:endParaRPr>
          </a:p>
        </p:txBody>
      </p:sp>
      <p:sp>
        <p:nvSpPr>
          <p:cNvPr id="369748" name="Line 84"/>
          <p:cNvSpPr>
            <a:spLocks noChangeShapeType="1"/>
          </p:cNvSpPr>
          <p:nvPr/>
        </p:nvSpPr>
        <p:spPr bwMode="auto">
          <a:xfrm flipH="1" flipV="1">
            <a:off x="2806700" y="1855824"/>
            <a:ext cx="89535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69749" name="Line 85"/>
          <p:cNvSpPr>
            <a:spLocks noChangeShapeType="1"/>
          </p:cNvSpPr>
          <p:nvPr/>
        </p:nvSpPr>
        <p:spPr bwMode="auto">
          <a:xfrm flipH="1">
            <a:off x="3141663" y="1824074"/>
            <a:ext cx="571500" cy="8382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69750" name="Line 86"/>
          <p:cNvSpPr>
            <a:spLocks noChangeShapeType="1"/>
          </p:cNvSpPr>
          <p:nvPr/>
        </p:nvSpPr>
        <p:spPr bwMode="auto">
          <a:xfrm>
            <a:off x="5772150" y="1843124"/>
            <a:ext cx="1139825"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69751" name="Line 87"/>
          <p:cNvSpPr>
            <a:spLocks noChangeShapeType="1"/>
          </p:cNvSpPr>
          <p:nvPr/>
        </p:nvSpPr>
        <p:spPr bwMode="auto">
          <a:xfrm>
            <a:off x="5762625" y="1843124"/>
            <a:ext cx="1146175" cy="16002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Persistency: RDBMS: JDBC: Initialize</a:t>
            </a:r>
            <a:endParaRPr lang="en-US" altLang="zh-CN">
              <a:ea typeface="宋体" panose="02010600030101010101" pitchFamily="2" charset="-122"/>
            </a:endParaRPr>
          </a:p>
        </p:txBody>
      </p:sp>
      <p:sp>
        <p:nvSpPr>
          <p:cNvPr id="371715" name="Rectangle 3"/>
          <p:cNvSpPr>
            <a:spLocks noChangeArrowheads="1"/>
          </p:cNvSpPr>
          <p:nvPr/>
        </p:nvSpPr>
        <p:spPr bwMode="auto">
          <a:xfrm>
            <a:off x="1792288" y="1699389"/>
            <a:ext cx="1601787" cy="633412"/>
          </a:xfrm>
          <a:prstGeom prst="rect">
            <a:avLst/>
          </a:prstGeom>
          <a:solidFill>
            <a:srgbClr val="99CCFF"/>
          </a:solidFill>
          <a:ln w="0">
            <a:solidFill>
              <a:srgbClr val="FF0000"/>
            </a:solidFill>
            <a:miter lim="800000"/>
          </a:ln>
        </p:spPr>
        <p:txBody>
          <a:bodyPr/>
          <a:lstStyle/>
          <a:p>
            <a:endParaRPr lang="en-US"/>
          </a:p>
        </p:txBody>
      </p:sp>
      <p:sp>
        <p:nvSpPr>
          <p:cNvPr id="371716" name="Rectangle 4"/>
          <p:cNvSpPr>
            <a:spLocks noChangeArrowheads="1"/>
          </p:cNvSpPr>
          <p:nvPr/>
        </p:nvSpPr>
        <p:spPr bwMode="auto">
          <a:xfrm>
            <a:off x="2074863" y="1754951"/>
            <a:ext cx="1020762" cy="2587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700" i="1" u="sng">
                <a:solidFill>
                  <a:schemeClr val="bg2"/>
                </a:solidFill>
                <a:ea typeface="宋体" panose="02010600030101010101" pitchFamily="2" charset="-122"/>
              </a:rPr>
              <a:t> </a:t>
            </a:r>
            <a:r>
              <a:rPr lang="en-US" altLang="zh-CN" sz="1700" i="1" u="sng">
                <a:solidFill>
                  <a:schemeClr val="bg2"/>
                </a:solidFill>
                <a:ea typeface="宋体" panose="02010600030101010101" pitchFamily="2" charset="-122"/>
              </a:rPr>
              <a:t>: DBClass</a:t>
            </a:r>
            <a:endParaRPr lang="en-US" altLang="zh-CN" sz="1000" i="1">
              <a:solidFill>
                <a:schemeClr val="bg2"/>
              </a:solidFill>
              <a:latin typeface="ZapfHumnst BT" pitchFamily="34" charset="0"/>
              <a:ea typeface="宋体" panose="02010600030101010101" pitchFamily="2" charset="-122"/>
            </a:endParaRPr>
          </a:p>
        </p:txBody>
      </p:sp>
      <p:sp>
        <p:nvSpPr>
          <p:cNvPr id="371717" name="Line 5"/>
          <p:cNvSpPr>
            <a:spLocks noChangeShapeType="1"/>
          </p:cNvSpPr>
          <p:nvPr/>
        </p:nvSpPr>
        <p:spPr bwMode="auto">
          <a:xfrm>
            <a:off x="2600325" y="2550289"/>
            <a:ext cx="0" cy="398462"/>
          </a:xfrm>
          <a:prstGeom prst="line">
            <a:avLst/>
          </a:prstGeom>
          <a:noFill/>
          <a:ln w="6350">
            <a:solidFill>
              <a:schemeClr val="tx1"/>
            </a:solidFill>
            <a:prstDash val="lgDash"/>
            <a:round/>
          </a:ln>
        </p:spPr>
        <p:txBody>
          <a:bodyPr/>
          <a:lstStyle/>
          <a:p>
            <a:endParaRPr lang="en-US"/>
          </a:p>
        </p:txBody>
      </p:sp>
      <p:sp>
        <p:nvSpPr>
          <p:cNvPr id="371718" name="Rectangle 6"/>
          <p:cNvSpPr>
            <a:spLocks noChangeArrowheads="1"/>
          </p:cNvSpPr>
          <p:nvPr/>
        </p:nvSpPr>
        <p:spPr bwMode="auto">
          <a:xfrm>
            <a:off x="2525713" y="2950339"/>
            <a:ext cx="150812" cy="985837"/>
          </a:xfrm>
          <a:prstGeom prst="rect">
            <a:avLst/>
          </a:prstGeom>
          <a:noFill/>
          <a:ln w="6350">
            <a:solidFill>
              <a:srgbClr val="00CCFF"/>
            </a:solidFill>
            <a:miter lim="800000"/>
          </a:ln>
        </p:spPr>
        <p:txBody>
          <a:bodyPr/>
          <a:lstStyle/>
          <a:p>
            <a:endParaRPr lang="en-US"/>
          </a:p>
        </p:txBody>
      </p:sp>
      <p:sp>
        <p:nvSpPr>
          <p:cNvPr id="371719" name="Rectangle 7"/>
          <p:cNvSpPr>
            <a:spLocks noChangeArrowheads="1"/>
          </p:cNvSpPr>
          <p:nvPr/>
        </p:nvSpPr>
        <p:spPr bwMode="auto">
          <a:xfrm>
            <a:off x="5502275" y="1699389"/>
            <a:ext cx="1754188" cy="633412"/>
          </a:xfrm>
          <a:prstGeom prst="rect">
            <a:avLst/>
          </a:prstGeom>
          <a:solidFill>
            <a:srgbClr val="FFFFCC"/>
          </a:solidFill>
          <a:ln w="0">
            <a:solidFill>
              <a:srgbClr val="8A0E5E"/>
            </a:solidFill>
            <a:miter lim="800000"/>
          </a:ln>
        </p:spPr>
        <p:txBody>
          <a:bodyPr/>
          <a:lstStyle/>
          <a:p>
            <a:endParaRPr lang="en-US"/>
          </a:p>
        </p:txBody>
      </p:sp>
      <p:sp>
        <p:nvSpPr>
          <p:cNvPr id="371721" name="Rectangle 9"/>
          <p:cNvSpPr>
            <a:spLocks noChangeArrowheads="1"/>
          </p:cNvSpPr>
          <p:nvPr/>
        </p:nvSpPr>
        <p:spPr bwMode="auto">
          <a:xfrm>
            <a:off x="5578475" y="1748601"/>
            <a:ext cx="1628775" cy="258763"/>
          </a:xfrm>
          <a:prstGeom prst="rect">
            <a:avLst/>
          </a:prstGeom>
          <a:noFill/>
          <a:ln w="9525">
            <a:noFill/>
            <a:miter lim="800000"/>
          </a:ln>
        </p:spPr>
        <p:txBody>
          <a:bodyPr lIns="0" tIns="0" rIns="0" bIns="0">
            <a:spAutoFit/>
          </a:bodyPr>
          <a:lstStyle/>
          <a:p>
            <a:pPr eaLnBrk="0" fontAlgn="base" hangingPunct="0">
              <a:lnSpc>
                <a:spcPct val="100000"/>
              </a:lnSpc>
              <a:spcBef>
                <a:spcPct val="0"/>
              </a:spcBef>
              <a:buClrTx/>
              <a:buFontTx/>
              <a:buNone/>
            </a:pPr>
            <a:r>
              <a:rPr lang="zh-CN" altLang="en-US" sz="1700" u="sng">
                <a:solidFill>
                  <a:schemeClr val="bg2"/>
                </a:solidFill>
                <a:ea typeface="宋体" panose="02010600030101010101" pitchFamily="2" charset="-122"/>
              </a:rPr>
              <a:t> </a:t>
            </a:r>
            <a:r>
              <a:rPr lang="en-US" altLang="zh-CN" sz="1700" u="sng">
                <a:solidFill>
                  <a:schemeClr val="bg2"/>
                </a:solidFill>
                <a:ea typeface="宋体" panose="02010600030101010101" pitchFamily="2" charset="-122"/>
              </a:rPr>
              <a:t>: DriverManager</a:t>
            </a:r>
            <a:endParaRPr lang="en-US" altLang="zh-CN" sz="1700" u="sng">
              <a:solidFill>
                <a:schemeClr val="bg2"/>
              </a:solidFill>
              <a:ea typeface="宋体" panose="02010600030101010101" pitchFamily="2" charset="-122"/>
            </a:endParaRPr>
          </a:p>
        </p:txBody>
      </p:sp>
      <p:sp>
        <p:nvSpPr>
          <p:cNvPr id="371723" name="Rectangle 11"/>
          <p:cNvSpPr>
            <a:spLocks noChangeArrowheads="1"/>
          </p:cNvSpPr>
          <p:nvPr/>
        </p:nvSpPr>
        <p:spPr bwMode="auto">
          <a:xfrm>
            <a:off x="6296025" y="3301176"/>
            <a:ext cx="166688" cy="300038"/>
          </a:xfrm>
          <a:prstGeom prst="rect">
            <a:avLst/>
          </a:prstGeom>
          <a:noFill/>
          <a:ln w="6350">
            <a:solidFill>
              <a:srgbClr val="00CCFF"/>
            </a:solidFill>
            <a:miter lim="800000"/>
          </a:ln>
        </p:spPr>
        <p:txBody>
          <a:bodyPr/>
          <a:lstStyle/>
          <a:p>
            <a:endParaRPr lang="en-US"/>
          </a:p>
        </p:txBody>
      </p:sp>
      <p:sp>
        <p:nvSpPr>
          <p:cNvPr id="371724" name="Line 12"/>
          <p:cNvSpPr>
            <a:spLocks noChangeShapeType="1"/>
          </p:cNvSpPr>
          <p:nvPr/>
        </p:nvSpPr>
        <p:spPr bwMode="auto">
          <a:xfrm>
            <a:off x="2676525" y="3301176"/>
            <a:ext cx="3606800" cy="1588"/>
          </a:xfrm>
          <a:prstGeom prst="line">
            <a:avLst/>
          </a:prstGeom>
          <a:noFill/>
          <a:ln w="6350">
            <a:solidFill>
              <a:srgbClr val="00CCFF"/>
            </a:solidFill>
            <a:round/>
            <a:tailEnd type="triangle" w="lg" len="lg"/>
          </a:ln>
        </p:spPr>
        <p:txBody>
          <a:bodyPr/>
          <a:lstStyle/>
          <a:p>
            <a:endParaRPr lang="en-US"/>
          </a:p>
        </p:txBody>
      </p:sp>
      <p:sp>
        <p:nvSpPr>
          <p:cNvPr id="371727" name="Rectangle 15"/>
          <p:cNvSpPr>
            <a:spLocks noChangeArrowheads="1"/>
          </p:cNvSpPr>
          <p:nvPr/>
        </p:nvSpPr>
        <p:spPr bwMode="auto">
          <a:xfrm>
            <a:off x="2778125" y="2991614"/>
            <a:ext cx="3140075" cy="2587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700">
                <a:solidFill>
                  <a:schemeClr val="tx1"/>
                </a:solidFill>
                <a:ea typeface="宋体" panose="02010600030101010101" pitchFamily="2" charset="-122"/>
              </a:rPr>
              <a:t>1. getConnection(url, user, pass)</a:t>
            </a:r>
            <a:endParaRPr lang="en-US" altLang="zh-CN" sz="1000">
              <a:solidFill>
                <a:schemeClr val="tx1"/>
              </a:solidFill>
              <a:latin typeface="ZapfHumnst BT" pitchFamily="34" charset="0"/>
              <a:ea typeface="宋体" panose="02010600030101010101" pitchFamily="2" charset="-122"/>
            </a:endParaRPr>
          </a:p>
        </p:txBody>
      </p:sp>
      <p:sp>
        <p:nvSpPr>
          <p:cNvPr id="371729" name="Line 17"/>
          <p:cNvSpPr>
            <a:spLocks noChangeShapeType="1"/>
          </p:cNvSpPr>
          <p:nvPr/>
        </p:nvSpPr>
        <p:spPr bwMode="auto">
          <a:xfrm>
            <a:off x="6378575" y="2569339"/>
            <a:ext cx="0" cy="735012"/>
          </a:xfrm>
          <a:prstGeom prst="line">
            <a:avLst/>
          </a:prstGeom>
          <a:noFill/>
          <a:ln w="6350">
            <a:solidFill>
              <a:schemeClr val="tx1"/>
            </a:solidFill>
            <a:prstDash val="lgDash"/>
            <a:round/>
          </a:ln>
        </p:spPr>
        <p:txBody>
          <a:bodyPr/>
          <a:lstStyle/>
          <a:p>
            <a:endParaRPr lang="en-US"/>
          </a:p>
        </p:txBody>
      </p:sp>
      <p:sp>
        <p:nvSpPr>
          <p:cNvPr id="371730" name="Line 18"/>
          <p:cNvSpPr>
            <a:spLocks noChangeShapeType="1"/>
          </p:cNvSpPr>
          <p:nvPr/>
        </p:nvSpPr>
        <p:spPr bwMode="auto">
          <a:xfrm>
            <a:off x="2600325" y="3940939"/>
            <a:ext cx="0" cy="995362"/>
          </a:xfrm>
          <a:prstGeom prst="line">
            <a:avLst/>
          </a:prstGeom>
          <a:noFill/>
          <a:ln w="6350">
            <a:solidFill>
              <a:schemeClr val="tx1"/>
            </a:solidFill>
            <a:prstDash val="lgDash"/>
            <a:round/>
          </a:ln>
        </p:spPr>
        <p:txBody>
          <a:bodyPr/>
          <a:lstStyle/>
          <a:p>
            <a:endParaRPr lang="en-US"/>
          </a:p>
        </p:txBody>
      </p:sp>
      <p:sp>
        <p:nvSpPr>
          <p:cNvPr id="371731" name="Line 19"/>
          <p:cNvSpPr>
            <a:spLocks noChangeShapeType="1"/>
          </p:cNvSpPr>
          <p:nvPr/>
        </p:nvSpPr>
        <p:spPr bwMode="auto">
          <a:xfrm>
            <a:off x="6378575" y="3610739"/>
            <a:ext cx="1588" cy="1350962"/>
          </a:xfrm>
          <a:prstGeom prst="line">
            <a:avLst/>
          </a:prstGeom>
          <a:noFill/>
          <a:ln w="6350">
            <a:solidFill>
              <a:schemeClr val="tx1"/>
            </a:solidFill>
            <a:prstDash val="lgDash"/>
            <a:round/>
          </a:ln>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Persistency: RDBMS: JDBC: Create</a:t>
            </a:r>
            <a:endParaRPr lang="en-US" altLang="zh-CN">
              <a:ea typeface="宋体" panose="02010600030101010101" pitchFamily="2" charset="-122"/>
            </a:endParaRPr>
          </a:p>
        </p:txBody>
      </p:sp>
      <p:sp>
        <p:nvSpPr>
          <p:cNvPr id="373763" name="Rectangle 3"/>
          <p:cNvSpPr>
            <a:spLocks noChangeArrowheads="1"/>
          </p:cNvSpPr>
          <p:nvPr/>
        </p:nvSpPr>
        <p:spPr bwMode="auto">
          <a:xfrm>
            <a:off x="5543550" y="1559883"/>
            <a:ext cx="1265238" cy="512762"/>
          </a:xfrm>
          <a:prstGeom prst="rect">
            <a:avLst/>
          </a:prstGeom>
          <a:solidFill>
            <a:srgbClr val="FFFFCC"/>
          </a:solidFill>
          <a:ln w="12700">
            <a:solidFill>
              <a:srgbClr val="8A0E5E"/>
            </a:solidFill>
            <a:miter lim="800000"/>
          </a:ln>
        </p:spPr>
        <p:txBody>
          <a:bodyPr/>
          <a:lstStyle/>
          <a:p>
            <a:endParaRPr lang="en-US"/>
          </a:p>
        </p:txBody>
      </p:sp>
      <p:sp>
        <p:nvSpPr>
          <p:cNvPr id="373764" name="Rectangle 4"/>
          <p:cNvSpPr>
            <a:spLocks noChangeArrowheads="1"/>
          </p:cNvSpPr>
          <p:nvPr/>
        </p:nvSpPr>
        <p:spPr bwMode="auto">
          <a:xfrm>
            <a:off x="5602288" y="1607508"/>
            <a:ext cx="1130300" cy="212725"/>
          </a:xfrm>
          <a:prstGeom prst="rect">
            <a:avLst/>
          </a:prstGeom>
          <a:noFill/>
          <a:ln w="9525">
            <a:noFill/>
            <a:miter lim="800000"/>
          </a:ln>
        </p:spPr>
        <p:txBody>
          <a:bodyPr lIns="0" tIns="0" rIns="0" bIns="0">
            <a:spAutoFit/>
          </a:bodyPr>
          <a:lstStyle/>
          <a:p>
            <a:pPr eaLnBrk="0" fontAlgn="base" hangingPunct="0">
              <a:lnSpc>
                <a:spcPct val="100000"/>
              </a:lnSpc>
              <a:spcBef>
                <a:spcPct val="0"/>
              </a:spcBef>
              <a:buClrTx/>
              <a:buFontTx/>
              <a:buNone/>
            </a:pPr>
            <a:r>
              <a:rPr lang="zh-CN" altLang="en-US" sz="1400" u="sng">
                <a:solidFill>
                  <a:schemeClr val="bg2"/>
                </a:solidFill>
                <a:ea typeface="宋体" panose="02010600030101010101" pitchFamily="2" charset="-122"/>
              </a:rPr>
              <a:t> </a:t>
            </a:r>
            <a:r>
              <a:rPr lang="en-US" altLang="zh-CN" sz="1400" u="sng">
                <a:solidFill>
                  <a:schemeClr val="bg2"/>
                </a:solidFill>
                <a:ea typeface="宋体" panose="02010600030101010101" pitchFamily="2" charset="-122"/>
              </a:rPr>
              <a:t>: Connection</a:t>
            </a:r>
            <a:endParaRPr lang="en-US" altLang="zh-CN" sz="1000">
              <a:solidFill>
                <a:schemeClr val="bg2"/>
              </a:solidFill>
              <a:latin typeface="ZapfHumnst BT" pitchFamily="34" charset="0"/>
              <a:ea typeface="宋体" panose="02010600030101010101" pitchFamily="2" charset="-122"/>
            </a:endParaRPr>
          </a:p>
        </p:txBody>
      </p:sp>
      <p:sp>
        <p:nvSpPr>
          <p:cNvPr id="373765" name="Line 5"/>
          <p:cNvSpPr>
            <a:spLocks noChangeShapeType="1"/>
          </p:cNvSpPr>
          <p:nvPr/>
        </p:nvSpPr>
        <p:spPr bwMode="auto">
          <a:xfrm>
            <a:off x="6065838" y="2144083"/>
            <a:ext cx="0" cy="1784350"/>
          </a:xfrm>
          <a:prstGeom prst="line">
            <a:avLst/>
          </a:prstGeom>
          <a:noFill/>
          <a:ln w="6350">
            <a:solidFill>
              <a:schemeClr val="tx1"/>
            </a:solidFill>
            <a:prstDash val="lgDash"/>
            <a:round/>
          </a:ln>
        </p:spPr>
        <p:txBody>
          <a:bodyPr/>
          <a:lstStyle/>
          <a:p>
            <a:endParaRPr lang="en-US"/>
          </a:p>
        </p:txBody>
      </p:sp>
      <p:sp>
        <p:nvSpPr>
          <p:cNvPr id="373766" name="Rectangle 6"/>
          <p:cNvSpPr>
            <a:spLocks noChangeArrowheads="1"/>
          </p:cNvSpPr>
          <p:nvPr/>
        </p:nvSpPr>
        <p:spPr bwMode="auto">
          <a:xfrm>
            <a:off x="5999163" y="3925258"/>
            <a:ext cx="134937" cy="255587"/>
          </a:xfrm>
          <a:prstGeom prst="rect">
            <a:avLst/>
          </a:prstGeom>
          <a:noFill/>
          <a:ln w="0">
            <a:solidFill>
              <a:srgbClr val="00CCFF"/>
            </a:solidFill>
            <a:miter lim="800000"/>
          </a:ln>
        </p:spPr>
        <p:txBody>
          <a:bodyPr/>
          <a:lstStyle/>
          <a:p>
            <a:endParaRPr lang="en-US"/>
          </a:p>
        </p:txBody>
      </p:sp>
      <p:sp>
        <p:nvSpPr>
          <p:cNvPr id="373767" name="Rectangle 7"/>
          <p:cNvSpPr>
            <a:spLocks noChangeArrowheads="1"/>
          </p:cNvSpPr>
          <p:nvPr/>
        </p:nvSpPr>
        <p:spPr bwMode="auto">
          <a:xfrm>
            <a:off x="6875463" y="1559883"/>
            <a:ext cx="1295400" cy="512762"/>
          </a:xfrm>
          <a:prstGeom prst="rect">
            <a:avLst/>
          </a:prstGeom>
          <a:solidFill>
            <a:srgbClr val="FFFFCC"/>
          </a:solidFill>
          <a:ln w="12700">
            <a:solidFill>
              <a:srgbClr val="8A0E5E"/>
            </a:solidFill>
            <a:miter lim="800000"/>
          </a:ln>
        </p:spPr>
        <p:txBody>
          <a:bodyPr/>
          <a:lstStyle/>
          <a:p>
            <a:endParaRPr lang="en-US"/>
          </a:p>
        </p:txBody>
      </p:sp>
      <p:sp>
        <p:nvSpPr>
          <p:cNvPr id="373768" name="Rectangle 8"/>
          <p:cNvSpPr>
            <a:spLocks noChangeArrowheads="1"/>
          </p:cNvSpPr>
          <p:nvPr/>
        </p:nvSpPr>
        <p:spPr bwMode="auto">
          <a:xfrm>
            <a:off x="7037388" y="1607508"/>
            <a:ext cx="955675"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400" u="sng">
                <a:solidFill>
                  <a:schemeClr val="bg2"/>
                </a:solidFill>
                <a:ea typeface="宋体" panose="02010600030101010101" pitchFamily="2" charset="-122"/>
              </a:rPr>
              <a:t> </a:t>
            </a:r>
            <a:r>
              <a:rPr lang="en-US" altLang="zh-CN" sz="1400" u="sng">
                <a:solidFill>
                  <a:schemeClr val="bg2"/>
                </a:solidFill>
                <a:ea typeface="宋体" panose="02010600030101010101" pitchFamily="2" charset="-122"/>
              </a:rPr>
              <a:t>: Statement</a:t>
            </a:r>
            <a:endParaRPr lang="en-US" altLang="zh-CN" sz="1000">
              <a:solidFill>
                <a:schemeClr val="bg2"/>
              </a:solidFill>
              <a:latin typeface="ZapfHumnst BT" pitchFamily="34" charset="0"/>
              <a:ea typeface="宋体" panose="02010600030101010101" pitchFamily="2" charset="-122"/>
            </a:endParaRPr>
          </a:p>
        </p:txBody>
      </p:sp>
      <p:sp>
        <p:nvSpPr>
          <p:cNvPr id="373769" name="Line 9"/>
          <p:cNvSpPr>
            <a:spLocks noChangeShapeType="1"/>
          </p:cNvSpPr>
          <p:nvPr/>
        </p:nvSpPr>
        <p:spPr bwMode="auto">
          <a:xfrm>
            <a:off x="7516813" y="4973008"/>
            <a:ext cx="0" cy="1784350"/>
          </a:xfrm>
          <a:prstGeom prst="line">
            <a:avLst/>
          </a:prstGeom>
          <a:noFill/>
          <a:ln w="6350">
            <a:solidFill>
              <a:schemeClr val="tx1"/>
            </a:solidFill>
            <a:prstDash val="lgDash"/>
            <a:round/>
          </a:ln>
        </p:spPr>
        <p:txBody>
          <a:bodyPr/>
          <a:lstStyle/>
          <a:p>
            <a:endParaRPr lang="en-US"/>
          </a:p>
        </p:txBody>
      </p:sp>
      <p:sp>
        <p:nvSpPr>
          <p:cNvPr id="373770" name="Rectangle 10"/>
          <p:cNvSpPr>
            <a:spLocks noChangeArrowheads="1"/>
          </p:cNvSpPr>
          <p:nvPr/>
        </p:nvSpPr>
        <p:spPr bwMode="auto">
          <a:xfrm>
            <a:off x="912813" y="1559883"/>
            <a:ext cx="1604962" cy="512762"/>
          </a:xfrm>
          <a:prstGeom prst="rect">
            <a:avLst/>
          </a:prstGeom>
          <a:solidFill>
            <a:srgbClr val="99CCFF"/>
          </a:solidFill>
          <a:ln w="12700">
            <a:solidFill>
              <a:srgbClr val="FF0000"/>
            </a:solidFill>
            <a:miter lim="800000"/>
          </a:ln>
        </p:spPr>
        <p:txBody>
          <a:bodyPr/>
          <a:lstStyle/>
          <a:p>
            <a:endParaRPr lang="en-US"/>
          </a:p>
        </p:txBody>
      </p:sp>
      <p:sp>
        <p:nvSpPr>
          <p:cNvPr id="373772" name="Rectangle 12"/>
          <p:cNvSpPr>
            <a:spLocks noChangeArrowheads="1"/>
          </p:cNvSpPr>
          <p:nvPr/>
        </p:nvSpPr>
        <p:spPr bwMode="auto">
          <a:xfrm>
            <a:off x="936625" y="1607508"/>
            <a:ext cx="1524000" cy="212725"/>
          </a:xfrm>
          <a:prstGeom prst="rect">
            <a:avLst/>
          </a:prstGeom>
          <a:noFill/>
          <a:ln w="9525">
            <a:noFill/>
            <a:miter lim="800000"/>
          </a:ln>
        </p:spPr>
        <p:txBody>
          <a:bodyPr lIns="0" tIns="0" rIns="0" bIns="0">
            <a:spAutoFit/>
          </a:bodyPr>
          <a:lstStyle/>
          <a:p>
            <a:pPr eaLnBrk="0" fontAlgn="base" hangingPunct="0">
              <a:lnSpc>
                <a:spcPct val="100000"/>
              </a:lnSpc>
              <a:spcBef>
                <a:spcPct val="0"/>
              </a:spcBef>
              <a:buClrTx/>
              <a:buFontTx/>
              <a:buNone/>
            </a:pPr>
            <a:r>
              <a:rPr lang="zh-CN" altLang="en-US" sz="1400" u="sng">
                <a:solidFill>
                  <a:schemeClr val="bg2"/>
                </a:solidFill>
                <a:ea typeface="宋体" panose="02010600030101010101" pitchFamily="2" charset="-122"/>
              </a:rPr>
              <a:t> </a:t>
            </a:r>
            <a:r>
              <a:rPr lang="en-US" altLang="zh-CN" sz="1400" u="sng">
                <a:solidFill>
                  <a:schemeClr val="bg2"/>
                </a:solidFill>
                <a:ea typeface="宋体" panose="02010600030101010101" pitchFamily="2" charset="-122"/>
              </a:rPr>
              <a:t>: </a:t>
            </a:r>
            <a:r>
              <a:rPr lang="en-US" altLang="zh-CN" sz="1400" i="1" u="sng">
                <a:solidFill>
                  <a:schemeClr val="bg2"/>
                </a:solidFill>
                <a:ea typeface="宋体" panose="02010600030101010101" pitchFamily="2" charset="-122"/>
              </a:rPr>
              <a:t>PersistencyClient</a:t>
            </a:r>
            <a:endParaRPr lang="en-US" altLang="zh-CN" sz="1400" i="1" u="sng">
              <a:solidFill>
                <a:schemeClr val="bg2"/>
              </a:solidFill>
              <a:ea typeface="宋体" panose="02010600030101010101" pitchFamily="2" charset="-122"/>
            </a:endParaRPr>
          </a:p>
        </p:txBody>
      </p:sp>
      <p:sp>
        <p:nvSpPr>
          <p:cNvPr id="373773" name="Line 13"/>
          <p:cNvSpPr>
            <a:spLocks noChangeShapeType="1"/>
          </p:cNvSpPr>
          <p:nvPr/>
        </p:nvSpPr>
        <p:spPr bwMode="auto">
          <a:xfrm>
            <a:off x="1792288" y="5963608"/>
            <a:ext cx="0" cy="793750"/>
          </a:xfrm>
          <a:prstGeom prst="line">
            <a:avLst/>
          </a:prstGeom>
          <a:noFill/>
          <a:ln w="6350">
            <a:solidFill>
              <a:schemeClr val="tx1"/>
            </a:solidFill>
            <a:prstDash val="lgDash"/>
            <a:round/>
          </a:ln>
        </p:spPr>
        <p:txBody>
          <a:bodyPr/>
          <a:lstStyle/>
          <a:p>
            <a:endParaRPr lang="en-US"/>
          </a:p>
        </p:txBody>
      </p:sp>
      <p:sp>
        <p:nvSpPr>
          <p:cNvPr id="373774" name="Rectangle 14"/>
          <p:cNvSpPr>
            <a:spLocks noChangeArrowheads="1"/>
          </p:cNvSpPr>
          <p:nvPr/>
        </p:nvSpPr>
        <p:spPr bwMode="auto">
          <a:xfrm>
            <a:off x="1724025" y="2548895"/>
            <a:ext cx="134938" cy="3398838"/>
          </a:xfrm>
          <a:prstGeom prst="rect">
            <a:avLst/>
          </a:prstGeom>
          <a:noFill/>
          <a:ln w="0">
            <a:solidFill>
              <a:srgbClr val="00CCFF"/>
            </a:solidFill>
            <a:miter lim="800000"/>
          </a:ln>
        </p:spPr>
        <p:txBody>
          <a:bodyPr/>
          <a:lstStyle/>
          <a:p>
            <a:endParaRPr lang="en-US"/>
          </a:p>
        </p:txBody>
      </p:sp>
      <p:sp>
        <p:nvSpPr>
          <p:cNvPr id="373775" name="Rectangle 15"/>
          <p:cNvSpPr>
            <a:spLocks noChangeArrowheads="1"/>
          </p:cNvSpPr>
          <p:nvPr/>
        </p:nvSpPr>
        <p:spPr bwMode="auto">
          <a:xfrm>
            <a:off x="2600325" y="1559883"/>
            <a:ext cx="1281113" cy="512762"/>
          </a:xfrm>
          <a:prstGeom prst="rect">
            <a:avLst/>
          </a:prstGeom>
          <a:solidFill>
            <a:srgbClr val="99CCFF"/>
          </a:solidFill>
          <a:ln w="12700">
            <a:solidFill>
              <a:srgbClr val="FF0000"/>
            </a:solidFill>
            <a:miter lim="800000"/>
          </a:ln>
        </p:spPr>
        <p:txBody>
          <a:bodyPr/>
          <a:lstStyle/>
          <a:p>
            <a:endParaRPr lang="en-US"/>
          </a:p>
        </p:txBody>
      </p:sp>
      <p:sp>
        <p:nvSpPr>
          <p:cNvPr id="373776" name="Rectangle 16"/>
          <p:cNvSpPr>
            <a:spLocks noChangeArrowheads="1"/>
          </p:cNvSpPr>
          <p:nvPr/>
        </p:nvSpPr>
        <p:spPr bwMode="auto">
          <a:xfrm>
            <a:off x="2830513" y="1607508"/>
            <a:ext cx="839787"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400" i="1" u="sng">
                <a:solidFill>
                  <a:schemeClr val="bg2"/>
                </a:solidFill>
                <a:ea typeface="宋体" panose="02010600030101010101" pitchFamily="2" charset="-122"/>
              </a:rPr>
              <a:t> </a:t>
            </a:r>
            <a:r>
              <a:rPr lang="en-US" altLang="zh-CN" sz="1400" i="1" u="sng">
                <a:solidFill>
                  <a:schemeClr val="bg2"/>
                </a:solidFill>
                <a:ea typeface="宋体" panose="02010600030101010101" pitchFamily="2" charset="-122"/>
              </a:rPr>
              <a:t>: DBClass</a:t>
            </a:r>
            <a:endParaRPr lang="en-US" altLang="zh-CN" sz="1000" i="1">
              <a:solidFill>
                <a:schemeClr val="bg2"/>
              </a:solidFill>
              <a:latin typeface="ZapfHumnst BT" pitchFamily="34" charset="0"/>
              <a:ea typeface="宋体" panose="02010600030101010101" pitchFamily="2" charset="-122"/>
            </a:endParaRPr>
          </a:p>
        </p:txBody>
      </p:sp>
      <p:sp>
        <p:nvSpPr>
          <p:cNvPr id="373777" name="Line 17"/>
          <p:cNvSpPr>
            <a:spLocks noChangeShapeType="1"/>
          </p:cNvSpPr>
          <p:nvPr/>
        </p:nvSpPr>
        <p:spPr bwMode="auto">
          <a:xfrm>
            <a:off x="3243263" y="5715958"/>
            <a:ext cx="0" cy="1041400"/>
          </a:xfrm>
          <a:prstGeom prst="line">
            <a:avLst/>
          </a:prstGeom>
          <a:noFill/>
          <a:ln w="6350">
            <a:solidFill>
              <a:schemeClr val="tx1"/>
            </a:solidFill>
            <a:prstDash val="lgDash"/>
            <a:round/>
          </a:ln>
        </p:spPr>
        <p:txBody>
          <a:bodyPr/>
          <a:lstStyle/>
          <a:p>
            <a:endParaRPr lang="en-US"/>
          </a:p>
        </p:txBody>
      </p:sp>
      <p:sp>
        <p:nvSpPr>
          <p:cNvPr id="373778" name="Rectangle 18"/>
          <p:cNvSpPr>
            <a:spLocks noChangeArrowheads="1"/>
          </p:cNvSpPr>
          <p:nvPr/>
        </p:nvSpPr>
        <p:spPr bwMode="auto">
          <a:xfrm>
            <a:off x="3181350" y="2548895"/>
            <a:ext cx="120650" cy="3143250"/>
          </a:xfrm>
          <a:prstGeom prst="rect">
            <a:avLst/>
          </a:prstGeom>
          <a:noFill/>
          <a:ln w="0">
            <a:solidFill>
              <a:srgbClr val="00CCFF"/>
            </a:solidFill>
            <a:miter lim="800000"/>
          </a:ln>
        </p:spPr>
        <p:txBody>
          <a:bodyPr/>
          <a:lstStyle/>
          <a:p>
            <a:endParaRPr lang="en-US"/>
          </a:p>
        </p:txBody>
      </p:sp>
      <p:sp>
        <p:nvSpPr>
          <p:cNvPr id="373779" name="Rectangle 19"/>
          <p:cNvSpPr>
            <a:spLocks noChangeArrowheads="1"/>
          </p:cNvSpPr>
          <p:nvPr/>
        </p:nvSpPr>
        <p:spPr bwMode="auto">
          <a:xfrm>
            <a:off x="3957638" y="1559883"/>
            <a:ext cx="1511300" cy="512762"/>
          </a:xfrm>
          <a:prstGeom prst="rect">
            <a:avLst/>
          </a:prstGeom>
          <a:solidFill>
            <a:srgbClr val="99CCFF"/>
          </a:solidFill>
          <a:ln w="12700">
            <a:solidFill>
              <a:srgbClr val="FF0000"/>
            </a:solidFill>
            <a:miter lim="800000"/>
          </a:ln>
        </p:spPr>
        <p:txBody>
          <a:bodyPr/>
          <a:lstStyle/>
          <a:p>
            <a:endParaRPr lang="en-US"/>
          </a:p>
        </p:txBody>
      </p:sp>
      <p:sp>
        <p:nvSpPr>
          <p:cNvPr id="373781" name="Rectangle 21"/>
          <p:cNvSpPr>
            <a:spLocks noChangeArrowheads="1"/>
          </p:cNvSpPr>
          <p:nvPr/>
        </p:nvSpPr>
        <p:spPr bwMode="auto">
          <a:xfrm>
            <a:off x="4022725" y="1607508"/>
            <a:ext cx="1381125"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400" u="sng">
                <a:solidFill>
                  <a:schemeClr val="bg2"/>
                </a:solidFill>
                <a:ea typeface="宋体" panose="02010600030101010101" pitchFamily="2" charset="-122"/>
              </a:rPr>
              <a:t> </a:t>
            </a:r>
            <a:r>
              <a:rPr lang="en-US" altLang="zh-CN" sz="1400" u="sng">
                <a:solidFill>
                  <a:schemeClr val="bg2"/>
                </a:solidFill>
                <a:ea typeface="宋体" panose="02010600030101010101" pitchFamily="2" charset="-122"/>
              </a:rPr>
              <a:t>: </a:t>
            </a:r>
            <a:r>
              <a:rPr lang="en-US" altLang="zh-CN" sz="1400" i="1" u="sng">
                <a:solidFill>
                  <a:schemeClr val="bg2"/>
                </a:solidFill>
                <a:ea typeface="宋体" panose="02010600030101010101" pitchFamily="2" charset="-122"/>
              </a:rPr>
              <a:t>PersistentClass</a:t>
            </a:r>
            <a:endParaRPr lang="en-US" altLang="zh-CN" sz="1400" i="1" u="sng">
              <a:solidFill>
                <a:schemeClr val="bg2"/>
              </a:solidFill>
              <a:ea typeface="宋体" panose="02010600030101010101" pitchFamily="2" charset="-122"/>
            </a:endParaRPr>
          </a:p>
        </p:txBody>
      </p:sp>
      <p:sp>
        <p:nvSpPr>
          <p:cNvPr id="373782" name="Line 22"/>
          <p:cNvSpPr>
            <a:spLocks noChangeShapeType="1"/>
          </p:cNvSpPr>
          <p:nvPr/>
        </p:nvSpPr>
        <p:spPr bwMode="auto">
          <a:xfrm>
            <a:off x="4683125" y="3591883"/>
            <a:ext cx="0" cy="3152775"/>
          </a:xfrm>
          <a:prstGeom prst="line">
            <a:avLst/>
          </a:prstGeom>
          <a:noFill/>
          <a:ln w="6350">
            <a:solidFill>
              <a:schemeClr val="tx1"/>
            </a:solidFill>
            <a:prstDash val="lgDash"/>
            <a:round/>
          </a:ln>
        </p:spPr>
        <p:txBody>
          <a:bodyPr/>
          <a:lstStyle/>
          <a:p>
            <a:endParaRPr lang="en-US"/>
          </a:p>
        </p:txBody>
      </p:sp>
      <p:sp>
        <p:nvSpPr>
          <p:cNvPr id="373783" name="Rectangle 23"/>
          <p:cNvSpPr>
            <a:spLocks noChangeArrowheads="1"/>
          </p:cNvSpPr>
          <p:nvPr/>
        </p:nvSpPr>
        <p:spPr bwMode="auto">
          <a:xfrm>
            <a:off x="4622800" y="2818770"/>
            <a:ext cx="122238" cy="255588"/>
          </a:xfrm>
          <a:prstGeom prst="rect">
            <a:avLst/>
          </a:prstGeom>
          <a:noFill/>
          <a:ln w="0">
            <a:solidFill>
              <a:srgbClr val="00CCFF"/>
            </a:solidFill>
            <a:miter lim="800000"/>
          </a:ln>
        </p:spPr>
        <p:txBody>
          <a:bodyPr/>
          <a:lstStyle/>
          <a:p>
            <a:endParaRPr lang="en-US"/>
          </a:p>
        </p:txBody>
      </p:sp>
      <p:sp>
        <p:nvSpPr>
          <p:cNvPr id="373784" name="Rectangle 24"/>
          <p:cNvSpPr>
            <a:spLocks noChangeArrowheads="1"/>
          </p:cNvSpPr>
          <p:nvPr/>
        </p:nvSpPr>
        <p:spPr bwMode="auto">
          <a:xfrm>
            <a:off x="4622800" y="3304545"/>
            <a:ext cx="122238" cy="255588"/>
          </a:xfrm>
          <a:prstGeom prst="rect">
            <a:avLst/>
          </a:prstGeom>
          <a:noFill/>
          <a:ln w="0">
            <a:solidFill>
              <a:srgbClr val="00CCFF"/>
            </a:solidFill>
            <a:miter lim="800000"/>
          </a:ln>
        </p:spPr>
        <p:txBody>
          <a:bodyPr/>
          <a:lstStyle/>
          <a:p>
            <a:endParaRPr lang="en-US"/>
          </a:p>
        </p:txBody>
      </p:sp>
      <p:sp>
        <p:nvSpPr>
          <p:cNvPr id="373785" name="Line 25"/>
          <p:cNvSpPr>
            <a:spLocks noChangeShapeType="1"/>
          </p:cNvSpPr>
          <p:nvPr/>
        </p:nvSpPr>
        <p:spPr bwMode="auto">
          <a:xfrm>
            <a:off x="1858963" y="2548895"/>
            <a:ext cx="1322387" cy="1588"/>
          </a:xfrm>
          <a:prstGeom prst="line">
            <a:avLst/>
          </a:prstGeom>
          <a:noFill/>
          <a:ln w="0">
            <a:solidFill>
              <a:srgbClr val="00CCFF"/>
            </a:solidFill>
            <a:round/>
            <a:tailEnd type="triangle" w="lg" len="lg"/>
          </a:ln>
        </p:spPr>
        <p:txBody>
          <a:bodyPr/>
          <a:lstStyle/>
          <a:p>
            <a:endParaRPr lang="en-US"/>
          </a:p>
        </p:txBody>
      </p:sp>
      <p:sp>
        <p:nvSpPr>
          <p:cNvPr id="373788" name="Rectangle 28"/>
          <p:cNvSpPr>
            <a:spLocks noChangeArrowheads="1"/>
          </p:cNvSpPr>
          <p:nvPr/>
        </p:nvSpPr>
        <p:spPr bwMode="auto">
          <a:xfrm>
            <a:off x="1882775" y="2271083"/>
            <a:ext cx="855663"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tx1"/>
                </a:solidFill>
                <a:ea typeface="宋体" panose="02010600030101010101" pitchFamily="2" charset="-122"/>
              </a:rPr>
              <a:t>1. create( )</a:t>
            </a:r>
            <a:endParaRPr lang="en-US" altLang="zh-CN" sz="1000">
              <a:solidFill>
                <a:schemeClr val="tx1"/>
              </a:solidFill>
              <a:latin typeface="ZapfHumnst BT" pitchFamily="34" charset="0"/>
              <a:ea typeface="宋体" panose="02010600030101010101" pitchFamily="2" charset="-122"/>
            </a:endParaRPr>
          </a:p>
        </p:txBody>
      </p:sp>
      <p:sp>
        <p:nvSpPr>
          <p:cNvPr id="373789" name="Line 29"/>
          <p:cNvSpPr>
            <a:spLocks noChangeShapeType="1"/>
          </p:cNvSpPr>
          <p:nvPr/>
        </p:nvSpPr>
        <p:spPr bwMode="auto">
          <a:xfrm>
            <a:off x="3314700" y="2818770"/>
            <a:ext cx="1308100" cy="1588"/>
          </a:xfrm>
          <a:prstGeom prst="line">
            <a:avLst/>
          </a:prstGeom>
          <a:noFill/>
          <a:ln w="0">
            <a:solidFill>
              <a:srgbClr val="00CCFF"/>
            </a:solidFill>
            <a:round/>
            <a:tailEnd type="triangle" w="lg" len="lg"/>
          </a:ln>
        </p:spPr>
        <p:txBody>
          <a:bodyPr/>
          <a:lstStyle/>
          <a:p>
            <a:endParaRPr lang="en-US"/>
          </a:p>
        </p:txBody>
      </p:sp>
      <p:sp>
        <p:nvSpPr>
          <p:cNvPr id="373792" name="Rectangle 32"/>
          <p:cNvSpPr>
            <a:spLocks noChangeArrowheads="1"/>
          </p:cNvSpPr>
          <p:nvPr/>
        </p:nvSpPr>
        <p:spPr bwMode="auto">
          <a:xfrm>
            <a:off x="3409950" y="2521908"/>
            <a:ext cx="817563"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tx1"/>
                </a:solidFill>
                <a:ea typeface="宋体" panose="02010600030101010101" pitchFamily="2" charset="-122"/>
              </a:rPr>
              <a:t>1.1. New()</a:t>
            </a:r>
            <a:endParaRPr lang="en-US" altLang="zh-CN" sz="1000">
              <a:solidFill>
                <a:schemeClr val="tx1"/>
              </a:solidFill>
              <a:latin typeface="ZapfHumnst BT" pitchFamily="34" charset="0"/>
              <a:ea typeface="宋体" panose="02010600030101010101" pitchFamily="2" charset="-122"/>
            </a:endParaRPr>
          </a:p>
        </p:txBody>
      </p:sp>
      <p:sp>
        <p:nvSpPr>
          <p:cNvPr id="373793" name="Line 33"/>
          <p:cNvSpPr>
            <a:spLocks noChangeShapeType="1"/>
          </p:cNvSpPr>
          <p:nvPr/>
        </p:nvSpPr>
        <p:spPr bwMode="auto">
          <a:xfrm>
            <a:off x="3314700" y="3925258"/>
            <a:ext cx="2684463" cy="1587"/>
          </a:xfrm>
          <a:prstGeom prst="line">
            <a:avLst/>
          </a:prstGeom>
          <a:noFill/>
          <a:ln w="0">
            <a:solidFill>
              <a:srgbClr val="00CCFF"/>
            </a:solidFill>
            <a:round/>
            <a:tailEnd type="triangle" w="lg" len="lg"/>
          </a:ln>
        </p:spPr>
        <p:txBody>
          <a:bodyPr/>
          <a:lstStyle/>
          <a:p>
            <a:endParaRPr lang="en-US"/>
          </a:p>
        </p:txBody>
      </p:sp>
      <p:sp>
        <p:nvSpPr>
          <p:cNvPr id="373798" name="Rectangle 38"/>
          <p:cNvSpPr>
            <a:spLocks noChangeArrowheads="1"/>
          </p:cNvSpPr>
          <p:nvPr/>
        </p:nvSpPr>
        <p:spPr bwMode="auto">
          <a:xfrm>
            <a:off x="7454900" y="4688845"/>
            <a:ext cx="122238" cy="257175"/>
          </a:xfrm>
          <a:prstGeom prst="rect">
            <a:avLst/>
          </a:prstGeom>
          <a:noFill/>
          <a:ln w="0">
            <a:solidFill>
              <a:srgbClr val="00CCFF"/>
            </a:solidFill>
            <a:miter lim="800000"/>
          </a:ln>
        </p:spPr>
        <p:txBody>
          <a:bodyPr/>
          <a:lstStyle/>
          <a:p>
            <a:endParaRPr lang="en-US"/>
          </a:p>
        </p:txBody>
      </p:sp>
      <p:sp>
        <p:nvSpPr>
          <p:cNvPr id="373799" name="Line 39"/>
          <p:cNvSpPr>
            <a:spLocks noChangeShapeType="1"/>
          </p:cNvSpPr>
          <p:nvPr/>
        </p:nvSpPr>
        <p:spPr bwMode="auto">
          <a:xfrm>
            <a:off x="3314700" y="4688845"/>
            <a:ext cx="4140200" cy="1588"/>
          </a:xfrm>
          <a:prstGeom prst="line">
            <a:avLst/>
          </a:prstGeom>
          <a:noFill/>
          <a:ln w="0">
            <a:solidFill>
              <a:srgbClr val="00CCFF"/>
            </a:solidFill>
            <a:round/>
            <a:tailEnd type="triangle" w="lg" len="lg"/>
          </a:ln>
        </p:spPr>
        <p:txBody>
          <a:bodyPr/>
          <a:lstStyle/>
          <a:p>
            <a:endParaRPr lang="en-US"/>
          </a:p>
        </p:txBody>
      </p:sp>
      <p:sp>
        <p:nvSpPr>
          <p:cNvPr id="373803" name="Line 43"/>
          <p:cNvSpPr>
            <a:spLocks noChangeShapeType="1"/>
          </p:cNvSpPr>
          <p:nvPr/>
        </p:nvSpPr>
        <p:spPr bwMode="auto">
          <a:xfrm>
            <a:off x="3314700" y="3304545"/>
            <a:ext cx="1308100" cy="1588"/>
          </a:xfrm>
          <a:prstGeom prst="line">
            <a:avLst/>
          </a:prstGeom>
          <a:noFill/>
          <a:ln w="0">
            <a:solidFill>
              <a:srgbClr val="00CCFF"/>
            </a:solidFill>
            <a:round/>
            <a:tailEnd type="triangle" w="lg" len="lg"/>
          </a:ln>
        </p:spPr>
        <p:txBody>
          <a:bodyPr/>
          <a:lstStyle/>
          <a:p>
            <a:endParaRPr lang="en-US"/>
          </a:p>
        </p:txBody>
      </p:sp>
      <p:sp>
        <p:nvSpPr>
          <p:cNvPr id="373806" name="Rectangle 46"/>
          <p:cNvSpPr>
            <a:spLocks noChangeArrowheads="1"/>
          </p:cNvSpPr>
          <p:nvPr/>
        </p:nvSpPr>
        <p:spPr bwMode="auto">
          <a:xfrm>
            <a:off x="3409950" y="3007683"/>
            <a:ext cx="1131888"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tx1"/>
                </a:solidFill>
                <a:ea typeface="宋体" panose="02010600030101010101" pitchFamily="2" charset="-122"/>
              </a:rPr>
              <a:t>1.2. getData( )</a:t>
            </a:r>
            <a:endParaRPr lang="en-US" altLang="zh-CN" sz="1000">
              <a:solidFill>
                <a:schemeClr val="tx1"/>
              </a:solidFill>
              <a:latin typeface="ZapfHumnst BT" pitchFamily="34" charset="0"/>
              <a:ea typeface="宋体" panose="02010600030101010101" pitchFamily="2" charset="-122"/>
            </a:endParaRPr>
          </a:p>
        </p:txBody>
      </p:sp>
      <p:sp>
        <p:nvSpPr>
          <p:cNvPr id="373809" name="Line 49"/>
          <p:cNvSpPr>
            <a:spLocks noChangeShapeType="1"/>
          </p:cNvSpPr>
          <p:nvPr/>
        </p:nvSpPr>
        <p:spPr bwMode="auto">
          <a:xfrm>
            <a:off x="6065838" y="4201483"/>
            <a:ext cx="1587" cy="2555875"/>
          </a:xfrm>
          <a:prstGeom prst="line">
            <a:avLst/>
          </a:prstGeom>
          <a:noFill/>
          <a:ln w="6350">
            <a:solidFill>
              <a:schemeClr val="tx1"/>
            </a:solidFill>
            <a:prstDash val="lgDash"/>
            <a:round/>
          </a:ln>
        </p:spPr>
        <p:txBody>
          <a:bodyPr/>
          <a:lstStyle/>
          <a:p>
            <a:endParaRPr lang="en-US"/>
          </a:p>
        </p:txBody>
      </p:sp>
      <p:sp>
        <p:nvSpPr>
          <p:cNvPr id="373810" name="Line 50"/>
          <p:cNvSpPr>
            <a:spLocks noChangeShapeType="1"/>
          </p:cNvSpPr>
          <p:nvPr/>
        </p:nvSpPr>
        <p:spPr bwMode="auto">
          <a:xfrm>
            <a:off x="7515225" y="2144083"/>
            <a:ext cx="1588" cy="2517775"/>
          </a:xfrm>
          <a:prstGeom prst="line">
            <a:avLst/>
          </a:prstGeom>
          <a:noFill/>
          <a:ln w="6350">
            <a:solidFill>
              <a:schemeClr val="tx1"/>
            </a:solidFill>
            <a:prstDash val="lgDash"/>
            <a:round/>
          </a:ln>
        </p:spPr>
        <p:txBody>
          <a:bodyPr/>
          <a:lstStyle/>
          <a:p>
            <a:endParaRPr lang="en-US"/>
          </a:p>
        </p:txBody>
      </p:sp>
      <p:sp>
        <p:nvSpPr>
          <p:cNvPr id="373811" name="Line 51"/>
          <p:cNvSpPr>
            <a:spLocks noChangeShapeType="1"/>
          </p:cNvSpPr>
          <p:nvPr/>
        </p:nvSpPr>
        <p:spPr bwMode="auto">
          <a:xfrm>
            <a:off x="1790700" y="2144083"/>
            <a:ext cx="0" cy="403225"/>
          </a:xfrm>
          <a:prstGeom prst="line">
            <a:avLst/>
          </a:prstGeom>
          <a:noFill/>
          <a:ln w="6350">
            <a:solidFill>
              <a:schemeClr val="tx1"/>
            </a:solidFill>
            <a:prstDash val="lgDash"/>
            <a:round/>
          </a:ln>
        </p:spPr>
        <p:txBody>
          <a:bodyPr/>
          <a:lstStyle/>
          <a:p>
            <a:endParaRPr lang="en-US"/>
          </a:p>
        </p:txBody>
      </p:sp>
      <p:sp>
        <p:nvSpPr>
          <p:cNvPr id="373812" name="Line 52"/>
          <p:cNvSpPr>
            <a:spLocks noChangeShapeType="1"/>
          </p:cNvSpPr>
          <p:nvPr/>
        </p:nvSpPr>
        <p:spPr bwMode="auto">
          <a:xfrm>
            <a:off x="3241675" y="2144083"/>
            <a:ext cx="0" cy="384175"/>
          </a:xfrm>
          <a:prstGeom prst="line">
            <a:avLst/>
          </a:prstGeom>
          <a:noFill/>
          <a:ln w="6350">
            <a:solidFill>
              <a:schemeClr val="tx1"/>
            </a:solidFill>
            <a:prstDash val="lgDash"/>
            <a:round/>
          </a:ln>
        </p:spPr>
        <p:txBody>
          <a:bodyPr/>
          <a:lstStyle/>
          <a:p>
            <a:endParaRPr lang="en-US"/>
          </a:p>
        </p:txBody>
      </p:sp>
      <p:sp>
        <p:nvSpPr>
          <p:cNvPr id="373813" name="Line 53"/>
          <p:cNvSpPr>
            <a:spLocks noChangeShapeType="1"/>
          </p:cNvSpPr>
          <p:nvPr/>
        </p:nvSpPr>
        <p:spPr bwMode="auto">
          <a:xfrm>
            <a:off x="4683125" y="2144083"/>
            <a:ext cx="0" cy="669925"/>
          </a:xfrm>
          <a:prstGeom prst="line">
            <a:avLst/>
          </a:prstGeom>
          <a:noFill/>
          <a:ln w="6350">
            <a:solidFill>
              <a:schemeClr val="tx1"/>
            </a:solidFill>
            <a:prstDash val="lgDash"/>
            <a:round/>
          </a:ln>
        </p:spPr>
        <p:txBody>
          <a:bodyPr/>
          <a:lstStyle/>
          <a:p>
            <a:endParaRPr lang="en-US"/>
          </a:p>
        </p:txBody>
      </p:sp>
      <p:sp>
        <p:nvSpPr>
          <p:cNvPr id="373814" name="Line 54"/>
          <p:cNvSpPr>
            <a:spLocks noChangeShapeType="1"/>
          </p:cNvSpPr>
          <p:nvPr/>
        </p:nvSpPr>
        <p:spPr bwMode="auto">
          <a:xfrm>
            <a:off x="4683125" y="3106108"/>
            <a:ext cx="0" cy="193675"/>
          </a:xfrm>
          <a:prstGeom prst="line">
            <a:avLst/>
          </a:prstGeom>
          <a:noFill/>
          <a:ln w="0">
            <a:solidFill>
              <a:schemeClr val="tx1"/>
            </a:solidFill>
            <a:prstDash val="lgDash"/>
            <a:round/>
          </a:ln>
        </p:spPr>
        <p:txBody>
          <a:bodyPr/>
          <a:lstStyle/>
          <a:p>
            <a:endParaRPr lang="en-US"/>
          </a:p>
        </p:txBody>
      </p:sp>
      <p:sp>
        <p:nvSpPr>
          <p:cNvPr id="373796" name="Rectangle 36"/>
          <p:cNvSpPr>
            <a:spLocks noChangeArrowheads="1"/>
          </p:cNvSpPr>
          <p:nvPr/>
        </p:nvSpPr>
        <p:spPr bwMode="auto">
          <a:xfrm>
            <a:off x="3409950" y="3647445"/>
            <a:ext cx="1811338"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tx1"/>
                </a:solidFill>
                <a:ea typeface="宋体" panose="02010600030101010101" pitchFamily="2" charset="-122"/>
              </a:rPr>
              <a:t>1.3. createStatement( )</a:t>
            </a:r>
            <a:endParaRPr lang="en-US" altLang="zh-CN" sz="1000">
              <a:solidFill>
                <a:schemeClr val="tx1"/>
              </a:solidFill>
              <a:latin typeface="ZapfHumnst BT" pitchFamily="34" charset="0"/>
              <a:ea typeface="宋体" panose="02010600030101010101" pitchFamily="2" charset="-122"/>
            </a:endParaRPr>
          </a:p>
        </p:txBody>
      </p:sp>
      <p:sp>
        <p:nvSpPr>
          <p:cNvPr id="373802" name="Rectangle 42"/>
          <p:cNvSpPr>
            <a:spLocks noChangeArrowheads="1"/>
          </p:cNvSpPr>
          <p:nvPr/>
        </p:nvSpPr>
        <p:spPr bwMode="auto">
          <a:xfrm>
            <a:off x="3409950" y="4391983"/>
            <a:ext cx="2117725"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chemeClr val="tx1"/>
                </a:solidFill>
                <a:ea typeface="宋体" panose="02010600030101010101" pitchFamily="2" charset="-122"/>
              </a:rPr>
              <a:t>1.4. executeUpdate(String)</a:t>
            </a:r>
            <a:endParaRPr lang="en-US" altLang="zh-CN" sz="1000">
              <a:solidFill>
                <a:schemeClr val="tx1"/>
              </a:solidFill>
              <a:latin typeface="ZapfHumnst BT"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388938" y="156650"/>
            <a:ext cx="8229600" cy="1143000"/>
          </a:xfrm>
        </p:spPr>
        <p:txBody>
          <a:bodyPr/>
          <a:lstStyle/>
          <a:p>
            <a:r>
              <a:rPr lang="en-US" altLang="zh-CN" dirty="0">
                <a:ea typeface="宋体" panose="02010600030101010101" pitchFamily="2" charset="-122"/>
              </a:rPr>
              <a:t>What Is a Combined Fragment?</a:t>
            </a:r>
            <a:endParaRPr lang="en-US" altLang="zh-CN" dirty="0">
              <a:ea typeface="宋体" panose="02010600030101010101" pitchFamily="2" charset="-122"/>
            </a:endParaRPr>
          </a:p>
        </p:txBody>
      </p:sp>
      <p:sp>
        <p:nvSpPr>
          <p:cNvPr id="431107" name="Rectangle 3"/>
          <p:cNvSpPr>
            <a:spLocks noChangeArrowheads="1"/>
          </p:cNvSpPr>
          <p:nvPr/>
        </p:nvSpPr>
        <p:spPr bwMode="auto">
          <a:xfrm>
            <a:off x="304800" y="1052513"/>
            <a:ext cx="8770938" cy="2447925"/>
          </a:xfrm>
          <a:prstGeom prst="rect">
            <a:avLst/>
          </a:prstGeom>
          <a:noFill/>
          <a:ln w="9525">
            <a:noFill/>
            <a:miter lim="800000"/>
          </a:ln>
          <a:effectLst/>
        </p:spPr>
        <p:txBody>
          <a:bodyPr lIns="107950" tIns="53975" rIns="107950" bIns="53975"/>
          <a:lstStyle/>
          <a:p>
            <a:pPr marL="339725" indent="-339725" fontAlgn="base">
              <a:lnSpc>
                <a:spcPct val="70000"/>
              </a:lnSpc>
              <a:spcBef>
                <a:spcPct val="30000"/>
              </a:spcBef>
              <a:buFont typeface="Wingdings" panose="05000000000000000000" pitchFamily="2" charset="2"/>
              <a:buChar char="w"/>
            </a:pPr>
            <a:r>
              <a:rPr lang="en-US" altLang="zh-CN" sz="3200" dirty="0">
                <a:ea typeface="宋体" panose="02010600030101010101" pitchFamily="2" charset="-122"/>
              </a:rPr>
              <a:t>A construct within an interaction that comprises an operator keyword and one or more interaction operands, each of which is a fragment of an interaction.</a:t>
            </a:r>
            <a:endParaRPr lang="en-US" altLang="zh-CN" sz="3200" dirty="0">
              <a:ea typeface="宋体" panose="02010600030101010101" pitchFamily="2" charset="-122"/>
            </a:endParaRPr>
          </a:p>
          <a:p>
            <a:pPr marL="682625" lvl="1" indent="-228600" fontAlgn="base">
              <a:lnSpc>
                <a:spcPct val="70000"/>
              </a:lnSpc>
              <a:spcBef>
                <a:spcPct val="30000"/>
              </a:spcBef>
              <a:buClr>
                <a:srgbClr val="DDDDDD"/>
              </a:buClr>
              <a:buFont typeface="Wingdings" panose="05000000000000000000" pitchFamily="2" charset="2"/>
              <a:buChar char="§"/>
            </a:pPr>
            <a:r>
              <a:rPr lang="en-US" altLang="zh-CN" dirty="0">
                <a:solidFill>
                  <a:srgbClr val="DDDDDD"/>
                </a:solidFill>
                <a:ea typeface="宋体" panose="02010600030101010101" pitchFamily="2" charset="-122"/>
              </a:rPr>
              <a:t>It is shown as a nested region within a sequence diagram. </a:t>
            </a:r>
            <a:endParaRPr lang="en-US" altLang="zh-CN" dirty="0">
              <a:solidFill>
                <a:srgbClr val="DDDDDD"/>
              </a:solidFill>
              <a:ea typeface="宋体" panose="02010600030101010101" pitchFamily="2" charset="-122"/>
            </a:endParaRPr>
          </a:p>
        </p:txBody>
      </p:sp>
      <p:sp>
        <p:nvSpPr>
          <p:cNvPr id="431108" name="Text Box 4"/>
          <p:cNvSpPr txBox="1">
            <a:spLocks noChangeArrowheads="1"/>
          </p:cNvSpPr>
          <p:nvPr/>
        </p:nvSpPr>
        <p:spPr bwMode="auto">
          <a:xfrm>
            <a:off x="1925638" y="3357563"/>
            <a:ext cx="1308100" cy="274637"/>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Client Object</a:t>
            </a:r>
            <a:endParaRPr lang="en-US" altLang="zh-CN" sz="1800" i="1">
              <a:solidFill>
                <a:srgbClr val="00CCFF"/>
              </a:solidFill>
              <a:ea typeface="宋体" panose="02010600030101010101" pitchFamily="2" charset="-122"/>
            </a:endParaRPr>
          </a:p>
        </p:txBody>
      </p:sp>
      <p:sp>
        <p:nvSpPr>
          <p:cNvPr id="431109" name="Text Box 5"/>
          <p:cNvSpPr txBox="1">
            <a:spLocks noChangeArrowheads="1"/>
          </p:cNvSpPr>
          <p:nvPr/>
        </p:nvSpPr>
        <p:spPr bwMode="auto">
          <a:xfrm>
            <a:off x="5588000" y="3357563"/>
            <a:ext cx="1562100" cy="274637"/>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Supplier Object</a:t>
            </a:r>
            <a:endParaRPr lang="en-US" altLang="zh-CN" sz="1800" i="1">
              <a:solidFill>
                <a:srgbClr val="00CCFF"/>
              </a:solidFill>
              <a:ea typeface="宋体" panose="02010600030101010101" pitchFamily="2" charset="-122"/>
            </a:endParaRPr>
          </a:p>
        </p:txBody>
      </p:sp>
      <p:sp>
        <p:nvSpPr>
          <p:cNvPr id="431110" name="Line 6"/>
          <p:cNvSpPr>
            <a:spLocks noChangeShapeType="1"/>
          </p:cNvSpPr>
          <p:nvPr/>
        </p:nvSpPr>
        <p:spPr bwMode="auto">
          <a:xfrm flipH="1">
            <a:off x="2617788" y="4486275"/>
            <a:ext cx="0" cy="469900"/>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1111" name="Rectangle 7"/>
          <p:cNvSpPr>
            <a:spLocks noChangeArrowheads="1"/>
          </p:cNvSpPr>
          <p:nvPr/>
        </p:nvSpPr>
        <p:spPr bwMode="auto">
          <a:xfrm>
            <a:off x="1758950" y="4008438"/>
            <a:ext cx="176530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1112" name="Text Box 8"/>
          <p:cNvSpPr txBox="1">
            <a:spLocks noChangeArrowheads="1"/>
          </p:cNvSpPr>
          <p:nvPr/>
        </p:nvSpPr>
        <p:spPr bwMode="auto">
          <a:xfrm>
            <a:off x="2370138" y="4129088"/>
            <a:ext cx="503237" cy="212725"/>
          </a:xfrm>
          <a:prstGeom prst="rect">
            <a:avLst/>
          </a:prstGeom>
          <a:noFill/>
          <a:ln w="28575">
            <a:noFill/>
            <a:miter lim="800000"/>
            <a:headEnd type="none" w="sm" len="sm"/>
            <a:tailEnd type="none" w="lg" len="lg"/>
          </a:ln>
          <a:effectLst/>
        </p:spPr>
        <p:txBody>
          <a:bodyPr wrap="none" lIns="0" tIns="0" rIns="0" bIns="0">
            <a:spAutoFit/>
          </a:bodyPr>
          <a:lstStyle/>
          <a:p>
            <a:pPr algn="ctr" eaLnBrk="0" fontAlgn="base" hangingPunct="0">
              <a:lnSpc>
                <a:spcPct val="100000"/>
              </a:lnSpc>
              <a:spcBef>
                <a:spcPct val="0"/>
              </a:spcBef>
              <a:buClrTx/>
              <a:buFontTx/>
              <a:buNone/>
            </a:pPr>
            <a:r>
              <a:rPr lang="en-US" altLang="zh-CN" sz="1400" u="sng">
                <a:solidFill>
                  <a:schemeClr val="tx1"/>
                </a:solidFill>
                <a:ea typeface="宋体" panose="02010600030101010101" pitchFamily="2" charset="-122"/>
              </a:rPr>
              <a:t>:Client</a:t>
            </a:r>
            <a:endParaRPr lang="en-US" altLang="zh-CN" sz="1400" u="sng">
              <a:solidFill>
                <a:schemeClr val="tx1"/>
              </a:solidFill>
              <a:ea typeface="宋体" panose="02010600030101010101" pitchFamily="2" charset="-122"/>
            </a:endParaRPr>
          </a:p>
        </p:txBody>
      </p:sp>
      <p:sp>
        <p:nvSpPr>
          <p:cNvPr id="431113" name="Rectangle 9"/>
          <p:cNvSpPr>
            <a:spLocks noChangeArrowheads="1"/>
          </p:cNvSpPr>
          <p:nvPr/>
        </p:nvSpPr>
        <p:spPr bwMode="auto">
          <a:xfrm>
            <a:off x="5507038" y="4008438"/>
            <a:ext cx="176530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1114" name="Text Box 10"/>
          <p:cNvSpPr txBox="1">
            <a:spLocks noChangeArrowheads="1"/>
          </p:cNvSpPr>
          <p:nvPr/>
        </p:nvSpPr>
        <p:spPr bwMode="auto">
          <a:xfrm>
            <a:off x="6019800" y="4129088"/>
            <a:ext cx="700088" cy="212725"/>
          </a:xfrm>
          <a:prstGeom prst="rect">
            <a:avLst/>
          </a:prstGeom>
          <a:noFill/>
          <a:ln w="28575">
            <a:noFill/>
            <a:miter lim="800000"/>
            <a:headEnd type="none" w="sm" len="sm"/>
            <a:tailEnd type="none" w="lg" len="lg"/>
          </a:ln>
          <a:effectLst/>
        </p:spPr>
        <p:txBody>
          <a:bodyPr wrap="none" lIns="0" tIns="0" rIns="0" bIns="0">
            <a:spAutoFit/>
          </a:bodyPr>
          <a:lstStyle/>
          <a:p>
            <a:pPr algn="ctr" eaLnBrk="0" fontAlgn="base" hangingPunct="0">
              <a:lnSpc>
                <a:spcPct val="100000"/>
              </a:lnSpc>
              <a:spcBef>
                <a:spcPct val="0"/>
              </a:spcBef>
              <a:buClrTx/>
              <a:buFontTx/>
              <a:buNone/>
            </a:pPr>
            <a:r>
              <a:rPr lang="en-US" altLang="zh-CN" sz="1400" u="sng">
                <a:solidFill>
                  <a:schemeClr val="tx1"/>
                </a:solidFill>
                <a:ea typeface="宋体" panose="02010600030101010101" pitchFamily="2" charset="-122"/>
              </a:rPr>
              <a:t>:Supplier</a:t>
            </a:r>
            <a:endParaRPr lang="en-US" altLang="zh-CN" sz="1400" u="sng">
              <a:solidFill>
                <a:schemeClr val="tx1"/>
              </a:solidFill>
              <a:ea typeface="宋体" panose="02010600030101010101" pitchFamily="2" charset="-122"/>
            </a:endParaRPr>
          </a:p>
        </p:txBody>
      </p:sp>
      <p:grpSp>
        <p:nvGrpSpPr>
          <p:cNvPr id="431115" name="Group 11"/>
          <p:cNvGrpSpPr/>
          <p:nvPr/>
        </p:nvGrpSpPr>
        <p:grpSpPr bwMode="auto">
          <a:xfrm>
            <a:off x="2605088" y="3641725"/>
            <a:ext cx="3771900" cy="292100"/>
            <a:chOff x="1544" y="1088"/>
            <a:chExt cx="2376" cy="296"/>
          </a:xfrm>
        </p:grpSpPr>
        <p:sp>
          <p:nvSpPr>
            <p:cNvPr id="431116" name="Line 12"/>
            <p:cNvSpPr>
              <a:spLocks noChangeShapeType="1"/>
            </p:cNvSpPr>
            <p:nvPr/>
          </p:nvSpPr>
          <p:spPr bwMode="auto">
            <a:xfrm>
              <a:off x="1544" y="1088"/>
              <a:ext cx="0" cy="296"/>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31117" name="Line 13"/>
            <p:cNvSpPr>
              <a:spLocks noChangeShapeType="1"/>
            </p:cNvSpPr>
            <p:nvPr/>
          </p:nvSpPr>
          <p:spPr bwMode="auto">
            <a:xfrm>
              <a:off x="3920" y="1088"/>
              <a:ext cx="0" cy="296"/>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grpSp>
      <p:sp>
        <p:nvSpPr>
          <p:cNvPr id="431118" name="Rectangle 14"/>
          <p:cNvSpPr>
            <a:spLocks noChangeArrowheads="1"/>
          </p:cNvSpPr>
          <p:nvPr/>
        </p:nvSpPr>
        <p:spPr bwMode="auto">
          <a:xfrm>
            <a:off x="1766888" y="4956175"/>
            <a:ext cx="5383212" cy="1311275"/>
          </a:xfrm>
          <a:prstGeom prst="rect">
            <a:avLst/>
          </a:prstGeom>
          <a:noFill/>
          <a:ln w="12700">
            <a:solidFill>
              <a:srgbClr val="00CCFF"/>
            </a:solidFill>
            <a:miter lim="800000"/>
          </a:ln>
          <a:effectLst/>
        </p:spPr>
        <p:txBody>
          <a:bodyPr wrap="none" lIns="107950" tIns="53975" rIns="107950" bIns="53975" anchor="ctr"/>
          <a:lstStyle/>
          <a:p>
            <a:endParaRPr lang="en-US"/>
          </a:p>
        </p:txBody>
      </p:sp>
      <p:sp>
        <p:nvSpPr>
          <p:cNvPr id="431119" name="Line 15"/>
          <p:cNvSpPr>
            <a:spLocks noChangeShapeType="1"/>
          </p:cNvSpPr>
          <p:nvPr/>
        </p:nvSpPr>
        <p:spPr bwMode="auto">
          <a:xfrm>
            <a:off x="6388100" y="4486275"/>
            <a:ext cx="0" cy="469900"/>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1120" name="Text Box 16"/>
          <p:cNvSpPr txBox="1">
            <a:spLocks noChangeArrowheads="1"/>
          </p:cNvSpPr>
          <p:nvPr/>
        </p:nvSpPr>
        <p:spPr bwMode="auto">
          <a:xfrm>
            <a:off x="1906588" y="5010150"/>
            <a:ext cx="1955800" cy="274638"/>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interaction operand</a:t>
            </a:r>
            <a:endParaRPr lang="en-US" altLang="zh-CN" sz="1800" i="1">
              <a:solidFill>
                <a:srgbClr val="00CCFF"/>
              </a:solidFill>
              <a:ea typeface="宋体" panose="02010600030101010101" pitchFamily="2" charset="-122"/>
            </a:endParaRPr>
          </a:p>
        </p:txBody>
      </p:sp>
      <p:sp>
        <p:nvSpPr>
          <p:cNvPr id="431121" name="Rectangle 17"/>
          <p:cNvSpPr>
            <a:spLocks noChangeArrowheads="1"/>
          </p:cNvSpPr>
          <p:nvPr/>
        </p:nvSpPr>
        <p:spPr bwMode="auto">
          <a:xfrm>
            <a:off x="1766888" y="4956175"/>
            <a:ext cx="2351087" cy="439738"/>
          </a:xfrm>
          <a:prstGeom prst="rect">
            <a:avLst/>
          </a:prstGeom>
          <a:noFill/>
          <a:ln w="12700">
            <a:solidFill>
              <a:srgbClr val="00CCFF"/>
            </a:solidFill>
            <a:miter lim="800000"/>
          </a:ln>
          <a:effectLst/>
        </p:spPr>
        <p:txBody>
          <a:bodyPr wrap="none" lIns="107950" tIns="53975" rIns="107950" bIns="53975" anchor="ctr"/>
          <a:lstStyle/>
          <a:p>
            <a:endParaRPr lang="en-US"/>
          </a:p>
        </p:txBody>
      </p:sp>
      <p:sp>
        <p:nvSpPr>
          <p:cNvPr id="431122" name="Line 18"/>
          <p:cNvSpPr>
            <a:spLocks noChangeShapeType="1"/>
          </p:cNvSpPr>
          <p:nvPr/>
        </p:nvSpPr>
        <p:spPr bwMode="auto">
          <a:xfrm>
            <a:off x="6372225" y="6267450"/>
            <a:ext cx="0" cy="469900"/>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1123" name="Line 19"/>
          <p:cNvSpPr>
            <a:spLocks noChangeShapeType="1"/>
          </p:cNvSpPr>
          <p:nvPr/>
        </p:nvSpPr>
        <p:spPr bwMode="auto">
          <a:xfrm>
            <a:off x="2598738" y="6267450"/>
            <a:ext cx="0" cy="469900"/>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1124" name="Line 20"/>
          <p:cNvSpPr>
            <a:spLocks noChangeShapeType="1"/>
          </p:cNvSpPr>
          <p:nvPr/>
        </p:nvSpPr>
        <p:spPr bwMode="auto">
          <a:xfrm>
            <a:off x="1925638" y="5797550"/>
            <a:ext cx="4983162" cy="0"/>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457200" y="141902"/>
            <a:ext cx="8229600" cy="1143000"/>
          </a:xfrm>
        </p:spPr>
        <p:txBody>
          <a:bodyPr/>
          <a:lstStyle/>
          <a:p>
            <a:r>
              <a:rPr lang="en-US" altLang="zh-CN" dirty="0">
                <a:ea typeface="宋体" panose="02010600030101010101" pitchFamily="2" charset="-122"/>
              </a:rPr>
              <a:t>What is an Interaction Operand?</a:t>
            </a:r>
            <a:endParaRPr lang="en-US" altLang="zh-CN" dirty="0">
              <a:ea typeface="宋体" panose="02010600030101010101" pitchFamily="2" charset="-122"/>
            </a:endParaRPr>
          </a:p>
        </p:txBody>
      </p:sp>
      <p:sp>
        <p:nvSpPr>
          <p:cNvPr id="433155" name="Rectangle 3"/>
          <p:cNvSpPr>
            <a:spLocks noChangeArrowheads="1"/>
          </p:cNvSpPr>
          <p:nvPr/>
        </p:nvSpPr>
        <p:spPr bwMode="auto">
          <a:xfrm>
            <a:off x="304800" y="1052513"/>
            <a:ext cx="8770938" cy="5348287"/>
          </a:xfrm>
          <a:prstGeom prst="rect">
            <a:avLst/>
          </a:prstGeom>
          <a:noFill/>
          <a:ln w="9525">
            <a:noFill/>
            <a:miter lim="800000"/>
          </a:ln>
          <a:effectLst/>
        </p:spPr>
        <p:txBody>
          <a:bodyPr lIns="107950" tIns="53975" rIns="107950" bIns="53975"/>
          <a:lstStyle/>
          <a:p>
            <a:pPr marL="339725" indent="-339725" fontAlgn="base">
              <a:spcBef>
                <a:spcPct val="30000"/>
              </a:spcBef>
              <a:buFont typeface="Wingdings" panose="05000000000000000000" pitchFamily="2" charset="2"/>
              <a:buChar char="w"/>
            </a:pPr>
            <a:r>
              <a:rPr lang="en-US" altLang="zh-CN" sz="3200">
                <a:ea typeface="宋体" panose="02010600030101010101" pitchFamily="2" charset="-122"/>
              </a:rPr>
              <a:t>Each fragment comprises one or more interaction operands, each a subfragment of the interaction.</a:t>
            </a:r>
            <a:endParaRPr lang="en-US" altLang="zh-CN" sz="3200">
              <a:ea typeface="宋体" panose="02010600030101010101" pitchFamily="2" charset="-122"/>
            </a:endParaRPr>
          </a:p>
          <a:p>
            <a:pPr marL="682625" lvl="1" indent="-228600" fontAlgn="base">
              <a:lnSpc>
                <a:spcPct val="87000"/>
              </a:lnSpc>
              <a:spcBef>
                <a:spcPct val="30000"/>
              </a:spcBef>
              <a:buClr>
                <a:srgbClr val="DDDDDD"/>
              </a:buClr>
              <a:buFont typeface="Wingdings" panose="05000000000000000000" pitchFamily="2" charset="2"/>
              <a:buChar char="§"/>
            </a:pPr>
            <a:r>
              <a:rPr lang="en-US" altLang="zh-CN">
                <a:solidFill>
                  <a:srgbClr val="DDDDDD"/>
                </a:solidFill>
                <a:ea typeface="宋体" panose="02010600030101010101" pitchFamily="2" charset="-122"/>
              </a:rPr>
              <a:t>The number of operands depends on the type of combined fragment.</a:t>
            </a:r>
            <a:endParaRPr lang="en-US" altLang="zh-CN">
              <a:solidFill>
                <a:srgbClr val="DDDDDD"/>
              </a:solidFill>
              <a:ea typeface="宋体" panose="02010600030101010101" pitchFamily="2" charset="-122"/>
            </a:endParaRPr>
          </a:p>
          <a:p>
            <a:pPr marL="1025525" lvl="2" indent="-228600" fontAlgn="base">
              <a:lnSpc>
                <a:spcPct val="100000"/>
              </a:lnSpc>
              <a:buClr>
                <a:srgbClr val="73E1FF"/>
              </a:buClr>
              <a:buFontTx/>
              <a:buChar char="•"/>
            </a:pPr>
            <a:r>
              <a:rPr lang="en-US" altLang="zh-CN">
                <a:solidFill>
                  <a:srgbClr val="73E1FF"/>
                </a:solidFill>
                <a:ea typeface="宋体" panose="02010600030101010101" pitchFamily="2" charset="-122"/>
              </a:rPr>
              <a:t>For example, a loop has one operand (the loop body) and a conditional has one or more operands (the branches of the conditional).</a:t>
            </a:r>
            <a:endParaRPr lang="en-US" altLang="zh-CN">
              <a:solidFill>
                <a:srgbClr val="73E1FF"/>
              </a:solidFill>
              <a:ea typeface="宋体" panose="02010600030101010101" pitchFamily="2" charset="-122"/>
            </a:endParaRPr>
          </a:p>
          <a:p>
            <a:pPr marL="682625" lvl="1" indent="-228600" fontAlgn="base">
              <a:lnSpc>
                <a:spcPct val="87000"/>
              </a:lnSpc>
              <a:spcBef>
                <a:spcPct val="30000"/>
              </a:spcBef>
              <a:buClr>
                <a:srgbClr val="DDDDDD"/>
              </a:buClr>
              <a:buFont typeface="Wingdings" panose="05000000000000000000" pitchFamily="2" charset="2"/>
              <a:buChar char="§"/>
            </a:pPr>
            <a:r>
              <a:rPr lang="en-US" altLang="zh-CN">
                <a:solidFill>
                  <a:srgbClr val="DDDDDD"/>
                </a:solidFill>
                <a:ea typeface="宋体" panose="02010600030101010101" pitchFamily="2" charset="-122"/>
              </a:rPr>
              <a:t>An operand is a nested fragment of an interaction.</a:t>
            </a:r>
            <a:endParaRPr lang="en-US" altLang="zh-CN">
              <a:solidFill>
                <a:srgbClr val="DDDDDD"/>
              </a:solidFill>
              <a:ea typeface="宋体" panose="02010600030101010101" pitchFamily="2" charset="-122"/>
            </a:endParaRPr>
          </a:p>
          <a:p>
            <a:pPr marL="1025525" lvl="2" indent="-228600" fontAlgn="base">
              <a:lnSpc>
                <a:spcPct val="100000"/>
              </a:lnSpc>
              <a:buClr>
                <a:srgbClr val="73E1FF"/>
              </a:buClr>
              <a:buFontTx/>
              <a:buChar char="•"/>
            </a:pPr>
            <a:r>
              <a:rPr lang="en-US" altLang="zh-CN">
                <a:solidFill>
                  <a:srgbClr val="73E1FF"/>
                </a:solidFill>
                <a:ea typeface="宋体" panose="02010600030101010101" pitchFamily="2" charset="-122"/>
              </a:rPr>
              <a:t>Each operand covers the lifelines covered by the combined fragment or a subset of them.</a:t>
            </a:r>
            <a:endParaRPr lang="en-US" altLang="zh-CN" sz="320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367506" y="141903"/>
            <a:ext cx="8229600" cy="1143000"/>
          </a:xfrm>
        </p:spPr>
        <p:txBody>
          <a:bodyPr>
            <a:normAutofit fontScale="90000"/>
          </a:bodyPr>
          <a:lstStyle/>
          <a:p>
            <a:r>
              <a:rPr lang="en-US" altLang="zh-CN" dirty="0">
                <a:ea typeface="宋体" panose="02010600030101010101" pitchFamily="2" charset="-122"/>
              </a:rPr>
              <a:t>What is an Interaction Expression?</a:t>
            </a:r>
            <a:endParaRPr lang="en-US" altLang="zh-CN" dirty="0">
              <a:ea typeface="宋体" panose="02010600030101010101" pitchFamily="2" charset="-122"/>
            </a:endParaRPr>
          </a:p>
        </p:txBody>
      </p:sp>
      <p:sp>
        <p:nvSpPr>
          <p:cNvPr id="435203" name="Rectangle 3"/>
          <p:cNvSpPr>
            <a:spLocks noChangeArrowheads="1"/>
          </p:cNvSpPr>
          <p:nvPr/>
        </p:nvSpPr>
        <p:spPr bwMode="auto">
          <a:xfrm>
            <a:off x="304800" y="1052513"/>
            <a:ext cx="8770938" cy="2447925"/>
          </a:xfrm>
          <a:prstGeom prst="rect">
            <a:avLst/>
          </a:prstGeom>
          <a:noFill/>
          <a:ln w="9525">
            <a:noFill/>
            <a:miter lim="800000"/>
          </a:ln>
          <a:effectLst/>
        </p:spPr>
        <p:txBody>
          <a:bodyPr lIns="107950" tIns="53975" rIns="107950" bIns="53975"/>
          <a:lstStyle/>
          <a:p>
            <a:pPr marL="339725" indent="-339725" fontAlgn="base">
              <a:lnSpc>
                <a:spcPct val="70000"/>
              </a:lnSpc>
              <a:spcBef>
                <a:spcPct val="30000"/>
              </a:spcBef>
              <a:buFont typeface="Wingdings" panose="05000000000000000000" pitchFamily="2" charset="2"/>
              <a:buChar char="w"/>
            </a:pPr>
            <a:r>
              <a:rPr lang="en-US" altLang="zh-CN" sz="3200">
                <a:ea typeface="宋体" panose="02010600030101010101" pitchFamily="2" charset="-122"/>
              </a:rPr>
              <a:t>A specification of the range of number of iterations of a loop.</a:t>
            </a:r>
            <a:endParaRPr lang="en-US" altLang="zh-CN" sz="3200">
              <a:ea typeface="宋体" panose="02010600030101010101" pitchFamily="2" charset="-122"/>
            </a:endParaRPr>
          </a:p>
          <a:p>
            <a:pPr marL="682625" lvl="1" indent="-228600" fontAlgn="base">
              <a:lnSpc>
                <a:spcPct val="70000"/>
              </a:lnSpc>
              <a:spcBef>
                <a:spcPct val="30000"/>
              </a:spcBef>
              <a:buClr>
                <a:srgbClr val="DDDDDD"/>
              </a:buClr>
              <a:buFont typeface="Wingdings" panose="05000000000000000000" pitchFamily="2" charset="2"/>
              <a:buChar char="§"/>
            </a:pPr>
            <a:r>
              <a:rPr lang="en-US" altLang="zh-CN">
                <a:solidFill>
                  <a:srgbClr val="DDDDDD"/>
                </a:solidFill>
                <a:ea typeface="宋体" panose="02010600030101010101" pitchFamily="2" charset="-122"/>
              </a:rPr>
              <a:t>Range can be specified with minimum and maximum values</a:t>
            </a:r>
            <a:endParaRPr lang="en-US" altLang="zh-CN">
              <a:solidFill>
                <a:srgbClr val="DDDDDD"/>
              </a:solidFill>
              <a:ea typeface="宋体" panose="02010600030101010101" pitchFamily="2" charset="-122"/>
            </a:endParaRPr>
          </a:p>
          <a:p>
            <a:pPr marL="682625" lvl="1" indent="-228600" fontAlgn="base">
              <a:lnSpc>
                <a:spcPct val="70000"/>
              </a:lnSpc>
              <a:spcBef>
                <a:spcPct val="30000"/>
              </a:spcBef>
              <a:buClr>
                <a:srgbClr val="DDDDDD"/>
              </a:buClr>
              <a:buFont typeface="Wingdings" panose="05000000000000000000" pitchFamily="2" charset="2"/>
              <a:buChar char="§"/>
            </a:pPr>
            <a:r>
              <a:rPr lang="en-US" altLang="zh-CN">
                <a:solidFill>
                  <a:srgbClr val="DDDDDD"/>
                </a:solidFill>
                <a:ea typeface="宋体" panose="02010600030101010101" pitchFamily="2" charset="-122"/>
              </a:rPr>
              <a:t>A guard condition, enclosed in square brackets, can be included on a lifeline</a:t>
            </a:r>
            <a:r>
              <a:rPr lang="en-US" altLang="zh-CN" sz="3200">
                <a:ea typeface="宋体" panose="02010600030101010101" pitchFamily="2" charset="-122"/>
              </a:rPr>
              <a:t>.</a:t>
            </a:r>
            <a:endParaRPr lang="en-US" altLang="zh-CN" sz="3200">
              <a:ea typeface="宋体" panose="02010600030101010101" pitchFamily="2" charset="-122"/>
            </a:endParaRPr>
          </a:p>
        </p:txBody>
      </p:sp>
      <p:sp>
        <p:nvSpPr>
          <p:cNvPr id="435204" name="Text Box 4"/>
          <p:cNvSpPr txBox="1">
            <a:spLocks noChangeArrowheads="1"/>
          </p:cNvSpPr>
          <p:nvPr/>
        </p:nvSpPr>
        <p:spPr bwMode="auto">
          <a:xfrm>
            <a:off x="4421188" y="5905500"/>
            <a:ext cx="2144712" cy="425450"/>
          </a:xfrm>
          <a:prstGeom prst="rect">
            <a:avLst/>
          </a:prstGeom>
          <a:noFill/>
          <a:ln w="28575">
            <a:noFill/>
            <a:miter lim="800000"/>
            <a:headEnd type="none" w="sm" len="sm"/>
            <a:tailEnd type="none" w="lg" len="lg"/>
          </a:ln>
          <a:effectLst/>
        </p:spPr>
        <p:txBody>
          <a:bodyPr lIns="0" tIns="0" rIns="0" bIns="0">
            <a:spAutoFit/>
          </a:bodyPr>
          <a:lstStyle/>
          <a:p>
            <a:pPr marL="287655" indent="-287655" eaLnBrk="0" fontAlgn="base" hangingPunct="0">
              <a:lnSpc>
                <a:spcPct val="100000"/>
              </a:lnSpc>
              <a:spcBef>
                <a:spcPct val="0"/>
              </a:spcBef>
              <a:buClrTx/>
              <a:buFontTx/>
              <a:buNone/>
            </a:pPr>
            <a:r>
              <a:rPr lang="en-US" altLang="zh-CN" sz="1400">
                <a:solidFill>
                  <a:schemeClr val="tx2"/>
                </a:solidFill>
                <a:ea typeface="宋体" panose="02010600030101010101" pitchFamily="2" charset="-122"/>
              </a:rPr>
              <a:t>1: PerformResponsibility</a:t>
            </a:r>
            <a:r>
              <a:rPr lang="en-US" altLang="zh-CN" sz="1400">
                <a:solidFill>
                  <a:schemeClr val="tx1"/>
                </a:solidFill>
                <a:ea typeface="宋体" panose="02010600030101010101" pitchFamily="2" charset="-122"/>
              </a:rPr>
              <a:t>	</a:t>
            </a:r>
            <a:endParaRPr lang="en-US" altLang="zh-CN" sz="1400">
              <a:solidFill>
                <a:schemeClr val="tx1"/>
              </a:solidFill>
              <a:ea typeface="宋体" panose="02010600030101010101" pitchFamily="2" charset="-122"/>
            </a:endParaRPr>
          </a:p>
        </p:txBody>
      </p:sp>
      <p:sp>
        <p:nvSpPr>
          <p:cNvPr id="435205" name="Line 5"/>
          <p:cNvSpPr>
            <a:spLocks noChangeShapeType="1"/>
          </p:cNvSpPr>
          <p:nvPr/>
        </p:nvSpPr>
        <p:spPr bwMode="auto">
          <a:xfrm flipV="1">
            <a:off x="2087563" y="6172200"/>
            <a:ext cx="4425950" cy="3175"/>
          </a:xfrm>
          <a:prstGeom prst="line">
            <a:avLst/>
          </a:prstGeom>
          <a:noFill/>
          <a:ln w="28575">
            <a:solidFill>
              <a:schemeClr val="tx1"/>
            </a:solidFill>
            <a:round/>
            <a:headEnd type="none" w="sm" len="sm"/>
            <a:tailEnd type="triangle" w="med" len="med"/>
          </a:ln>
          <a:effectLst/>
        </p:spPr>
        <p:txBody>
          <a:bodyPr wrap="none" lIns="0" tIns="0" rIns="0" bIns="0" anchor="ctr"/>
          <a:lstStyle/>
          <a:p>
            <a:endParaRPr lang="en-US"/>
          </a:p>
        </p:txBody>
      </p:sp>
      <p:sp>
        <p:nvSpPr>
          <p:cNvPr id="435206" name="Text Box 6"/>
          <p:cNvSpPr txBox="1">
            <a:spLocks noChangeArrowheads="1"/>
          </p:cNvSpPr>
          <p:nvPr/>
        </p:nvSpPr>
        <p:spPr bwMode="auto">
          <a:xfrm>
            <a:off x="1314450" y="3592513"/>
            <a:ext cx="1308100" cy="274637"/>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Client Object</a:t>
            </a:r>
            <a:endParaRPr lang="en-US" altLang="zh-CN" sz="1800" i="1">
              <a:solidFill>
                <a:srgbClr val="00CCFF"/>
              </a:solidFill>
              <a:ea typeface="宋体" panose="02010600030101010101" pitchFamily="2" charset="-122"/>
            </a:endParaRPr>
          </a:p>
        </p:txBody>
      </p:sp>
      <p:sp>
        <p:nvSpPr>
          <p:cNvPr id="435207" name="Text Box 7"/>
          <p:cNvSpPr txBox="1">
            <a:spLocks noChangeArrowheads="1"/>
          </p:cNvSpPr>
          <p:nvPr/>
        </p:nvSpPr>
        <p:spPr bwMode="auto">
          <a:xfrm>
            <a:off x="5802313" y="3592513"/>
            <a:ext cx="1562100" cy="274637"/>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Supplier Object</a:t>
            </a:r>
            <a:endParaRPr lang="en-US" altLang="zh-CN" sz="1800" i="1">
              <a:solidFill>
                <a:srgbClr val="00CCFF"/>
              </a:solidFill>
              <a:ea typeface="宋体" panose="02010600030101010101" pitchFamily="2" charset="-122"/>
            </a:endParaRPr>
          </a:p>
        </p:txBody>
      </p:sp>
      <p:sp>
        <p:nvSpPr>
          <p:cNvPr id="435208" name="Text Box 8"/>
          <p:cNvSpPr txBox="1">
            <a:spLocks noChangeArrowheads="1"/>
          </p:cNvSpPr>
          <p:nvPr/>
        </p:nvSpPr>
        <p:spPr bwMode="auto">
          <a:xfrm>
            <a:off x="3908425" y="4167188"/>
            <a:ext cx="1130300" cy="549275"/>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Interaction</a:t>
            </a:r>
            <a:endParaRPr lang="en-US" altLang="zh-CN" sz="1800" i="1">
              <a:solidFill>
                <a:srgbClr val="00CCFF"/>
              </a:solidFill>
              <a:ea typeface="宋体" panose="02010600030101010101" pitchFamily="2" charset="-122"/>
            </a:endParaRPr>
          </a:p>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Expression</a:t>
            </a:r>
            <a:endParaRPr lang="en-US" altLang="zh-CN" sz="1800" i="1">
              <a:solidFill>
                <a:srgbClr val="00CCFF"/>
              </a:solidFill>
              <a:ea typeface="宋体" panose="02010600030101010101" pitchFamily="2" charset="-122"/>
            </a:endParaRPr>
          </a:p>
        </p:txBody>
      </p:sp>
      <p:sp>
        <p:nvSpPr>
          <p:cNvPr id="435209" name="Line 9"/>
          <p:cNvSpPr>
            <a:spLocks noChangeShapeType="1"/>
          </p:cNvSpPr>
          <p:nvPr/>
        </p:nvSpPr>
        <p:spPr bwMode="auto">
          <a:xfrm flipH="1">
            <a:off x="2622550" y="4392613"/>
            <a:ext cx="1236663" cy="852487"/>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35210" name="Line 10"/>
          <p:cNvSpPr>
            <a:spLocks noChangeShapeType="1"/>
          </p:cNvSpPr>
          <p:nvPr/>
        </p:nvSpPr>
        <p:spPr bwMode="auto">
          <a:xfrm flipH="1">
            <a:off x="1993900" y="4721225"/>
            <a:ext cx="12700" cy="1606550"/>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5211" name="Rectangle 11"/>
          <p:cNvSpPr>
            <a:spLocks noChangeArrowheads="1"/>
          </p:cNvSpPr>
          <p:nvPr/>
        </p:nvSpPr>
        <p:spPr bwMode="auto">
          <a:xfrm>
            <a:off x="1147763" y="4243388"/>
            <a:ext cx="176530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5212" name="Text Box 12"/>
          <p:cNvSpPr txBox="1">
            <a:spLocks noChangeArrowheads="1"/>
          </p:cNvSpPr>
          <p:nvPr/>
        </p:nvSpPr>
        <p:spPr bwMode="auto">
          <a:xfrm>
            <a:off x="1758950" y="4364038"/>
            <a:ext cx="503238" cy="212725"/>
          </a:xfrm>
          <a:prstGeom prst="rect">
            <a:avLst/>
          </a:prstGeom>
          <a:noFill/>
          <a:ln w="28575">
            <a:noFill/>
            <a:miter lim="800000"/>
            <a:headEnd type="none" w="sm" len="sm"/>
            <a:tailEnd type="none" w="lg" len="lg"/>
          </a:ln>
          <a:effectLst/>
        </p:spPr>
        <p:txBody>
          <a:bodyPr wrap="none" lIns="0" tIns="0" rIns="0" bIns="0">
            <a:spAutoFit/>
          </a:bodyPr>
          <a:lstStyle/>
          <a:p>
            <a:pPr algn="ctr" eaLnBrk="0" fontAlgn="base" hangingPunct="0">
              <a:lnSpc>
                <a:spcPct val="100000"/>
              </a:lnSpc>
              <a:spcBef>
                <a:spcPct val="0"/>
              </a:spcBef>
              <a:buClrTx/>
              <a:buFontTx/>
              <a:buNone/>
            </a:pPr>
            <a:r>
              <a:rPr lang="en-US" altLang="zh-CN" sz="1400" u="sng">
                <a:solidFill>
                  <a:schemeClr val="tx1"/>
                </a:solidFill>
                <a:ea typeface="宋体" panose="02010600030101010101" pitchFamily="2" charset="-122"/>
              </a:rPr>
              <a:t>:Client</a:t>
            </a:r>
            <a:endParaRPr lang="en-US" altLang="zh-CN" sz="1400" u="sng">
              <a:solidFill>
                <a:schemeClr val="tx1"/>
              </a:solidFill>
              <a:ea typeface="宋体" panose="02010600030101010101" pitchFamily="2" charset="-122"/>
            </a:endParaRPr>
          </a:p>
        </p:txBody>
      </p:sp>
      <p:sp>
        <p:nvSpPr>
          <p:cNvPr id="435213" name="Rectangle 13"/>
          <p:cNvSpPr>
            <a:spLocks noChangeArrowheads="1"/>
          </p:cNvSpPr>
          <p:nvPr/>
        </p:nvSpPr>
        <p:spPr bwMode="auto">
          <a:xfrm>
            <a:off x="5721350" y="4243388"/>
            <a:ext cx="1765300" cy="457200"/>
          </a:xfrm>
          <a:prstGeom prst="rect">
            <a:avLst/>
          </a:prstGeom>
          <a:noFill/>
          <a:ln w="28575">
            <a:solidFill>
              <a:schemeClr val="tx1"/>
            </a:solidFill>
            <a:miter lim="800000"/>
            <a:headEnd type="none" w="sm" len="sm"/>
            <a:tailEnd type="none" w="lg" len="lg"/>
          </a:ln>
          <a:effectLst/>
        </p:spPr>
        <p:txBody>
          <a:bodyPr lIns="0" tIns="0" rIns="0" bIns="0" anchor="ctr">
            <a:spAutoFit/>
          </a:bodyPr>
          <a:lstStyle/>
          <a:p>
            <a:endParaRPr lang="en-US"/>
          </a:p>
        </p:txBody>
      </p:sp>
      <p:sp>
        <p:nvSpPr>
          <p:cNvPr id="435214" name="Text Box 14"/>
          <p:cNvSpPr txBox="1">
            <a:spLocks noChangeArrowheads="1"/>
          </p:cNvSpPr>
          <p:nvPr/>
        </p:nvSpPr>
        <p:spPr bwMode="auto">
          <a:xfrm>
            <a:off x="6234113" y="4364038"/>
            <a:ext cx="700087" cy="212725"/>
          </a:xfrm>
          <a:prstGeom prst="rect">
            <a:avLst/>
          </a:prstGeom>
          <a:noFill/>
          <a:ln w="28575">
            <a:noFill/>
            <a:miter lim="800000"/>
            <a:headEnd type="none" w="sm" len="sm"/>
            <a:tailEnd type="none" w="lg" len="lg"/>
          </a:ln>
          <a:effectLst/>
        </p:spPr>
        <p:txBody>
          <a:bodyPr wrap="none" lIns="0" tIns="0" rIns="0" bIns="0">
            <a:spAutoFit/>
          </a:bodyPr>
          <a:lstStyle/>
          <a:p>
            <a:pPr algn="ctr" eaLnBrk="0" fontAlgn="base" hangingPunct="0">
              <a:lnSpc>
                <a:spcPct val="100000"/>
              </a:lnSpc>
              <a:spcBef>
                <a:spcPct val="0"/>
              </a:spcBef>
              <a:buClrTx/>
              <a:buFontTx/>
              <a:buNone/>
            </a:pPr>
            <a:r>
              <a:rPr lang="en-US" altLang="zh-CN" sz="1400" u="sng">
                <a:solidFill>
                  <a:schemeClr val="tx1"/>
                </a:solidFill>
                <a:ea typeface="宋体" panose="02010600030101010101" pitchFamily="2" charset="-122"/>
              </a:rPr>
              <a:t>:Supplier</a:t>
            </a:r>
            <a:endParaRPr lang="en-US" altLang="zh-CN" sz="1400" u="sng">
              <a:solidFill>
                <a:schemeClr val="tx1"/>
              </a:solidFill>
              <a:ea typeface="宋体" panose="02010600030101010101" pitchFamily="2" charset="-122"/>
            </a:endParaRPr>
          </a:p>
        </p:txBody>
      </p:sp>
      <p:sp>
        <p:nvSpPr>
          <p:cNvPr id="435216" name="Line 16"/>
          <p:cNvSpPr>
            <a:spLocks noChangeShapeType="1"/>
          </p:cNvSpPr>
          <p:nvPr/>
        </p:nvSpPr>
        <p:spPr bwMode="auto">
          <a:xfrm>
            <a:off x="1993900" y="3905250"/>
            <a:ext cx="0" cy="2921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35217" name="Line 17"/>
          <p:cNvSpPr>
            <a:spLocks noChangeShapeType="1"/>
          </p:cNvSpPr>
          <p:nvPr/>
        </p:nvSpPr>
        <p:spPr bwMode="auto">
          <a:xfrm>
            <a:off x="6629400" y="3905250"/>
            <a:ext cx="0" cy="292100"/>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
        <p:nvSpPr>
          <p:cNvPr id="435218" name="Rectangle 18"/>
          <p:cNvSpPr>
            <a:spLocks noChangeArrowheads="1"/>
          </p:cNvSpPr>
          <p:nvPr/>
        </p:nvSpPr>
        <p:spPr bwMode="auto">
          <a:xfrm>
            <a:off x="1155700" y="5191125"/>
            <a:ext cx="6653213" cy="1311275"/>
          </a:xfrm>
          <a:prstGeom prst="rect">
            <a:avLst/>
          </a:prstGeom>
          <a:noFill/>
          <a:ln w="12700">
            <a:solidFill>
              <a:srgbClr val="00CCFF"/>
            </a:solidFill>
            <a:miter lim="800000"/>
          </a:ln>
          <a:effectLst/>
        </p:spPr>
        <p:txBody>
          <a:bodyPr wrap="none" lIns="107950" tIns="53975" rIns="107950" bIns="53975" anchor="ctr"/>
          <a:lstStyle/>
          <a:p>
            <a:endParaRPr lang="en-US"/>
          </a:p>
        </p:txBody>
      </p:sp>
      <p:sp>
        <p:nvSpPr>
          <p:cNvPr id="435219" name="Line 19"/>
          <p:cNvSpPr>
            <a:spLocks noChangeShapeType="1"/>
          </p:cNvSpPr>
          <p:nvPr/>
        </p:nvSpPr>
        <p:spPr bwMode="auto">
          <a:xfrm>
            <a:off x="6602413" y="4721225"/>
            <a:ext cx="0" cy="1606550"/>
          </a:xfrm>
          <a:prstGeom prst="lin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435220" name="Text Box 20"/>
          <p:cNvSpPr txBox="1">
            <a:spLocks noChangeArrowheads="1"/>
          </p:cNvSpPr>
          <p:nvPr/>
        </p:nvSpPr>
        <p:spPr bwMode="auto">
          <a:xfrm>
            <a:off x="1295400" y="5245100"/>
            <a:ext cx="1231900" cy="274638"/>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loop (range)</a:t>
            </a:r>
            <a:endParaRPr lang="en-US" altLang="zh-CN" sz="1800" i="1">
              <a:solidFill>
                <a:srgbClr val="00CCFF"/>
              </a:solidFill>
              <a:ea typeface="宋体" panose="02010600030101010101" pitchFamily="2" charset="-122"/>
            </a:endParaRPr>
          </a:p>
        </p:txBody>
      </p:sp>
      <p:sp>
        <p:nvSpPr>
          <p:cNvPr id="435221" name="Text Box 21"/>
          <p:cNvSpPr txBox="1">
            <a:spLocks noChangeArrowheads="1"/>
          </p:cNvSpPr>
          <p:nvPr/>
        </p:nvSpPr>
        <p:spPr bwMode="auto">
          <a:xfrm>
            <a:off x="1479550" y="5716588"/>
            <a:ext cx="1143000" cy="274637"/>
          </a:xfrm>
          <a:prstGeom prst="rect">
            <a:avLst/>
          </a:prstGeom>
          <a:noFill/>
          <a:ln w="28575">
            <a:noFill/>
            <a:miter lim="800000"/>
            <a:headEnd type="none" w="sm" len="sm"/>
            <a:tailEnd type="none" w="lg" len="lg"/>
          </a:ln>
          <a:effectLst/>
        </p:spPr>
        <p:txBody>
          <a:bodyPr wrap="none" lIns="0" tIns="0" rIns="0" bIns="0">
            <a:spAutoFit/>
          </a:bodyPr>
          <a:lstStyle/>
          <a:p>
            <a:pPr eaLnBrk="0" fontAlgn="base" hangingPunct="0">
              <a:lnSpc>
                <a:spcPct val="100000"/>
              </a:lnSpc>
              <a:spcBef>
                <a:spcPct val="0"/>
              </a:spcBef>
              <a:buClrTx/>
              <a:buFontTx/>
              <a:buNone/>
            </a:pPr>
            <a:r>
              <a:rPr lang="en-US" altLang="zh-CN" sz="1800" i="1">
                <a:solidFill>
                  <a:srgbClr val="00CCFF"/>
                </a:solidFill>
                <a:ea typeface="宋体" panose="02010600030101010101" pitchFamily="2" charset="-122"/>
              </a:rPr>
              <a:t>[guard exp]</a:t>
            </a:r>
            <a:endParaRPr lang="en-US" altLang="zh-CN" sz="1800" i="1">
              <a:solidFill>
                <a:srgbClr val="00CCFF"/>
              </a:solidFill>
              <a:ea typeface="宋体" panose="02010600030101010101" pitchFamily="2" charset="-122"/>
            </a:endParaRPr>
          </a:p>
        </p:txBody>
      </p:sp>
      <p:sp>
        <p:nvSpPr>
          <p:cNvPr id="435222" name="Rectangle 22"/>
          <p:cNvSpPr>
            <a:spLocks noChangeArrowheads="1"/>
          </p:cNvSpPr>
          <p:nvPr/>
        </p:nvSpPr>
        <p:spPr bwMode="auto">
          <a:xfrm>
            <a:off x="1155700" y="5191125"/>
            <a:ext cx="1757363" cy="439738"/>
          </a:xfrm>
          <a:prstGeom prst="rect">
            <a:avLst/>
          </a:prstGeom>
          <a:noFill/>
          <a:ln w="12700">
            <a:solidFill>
              <a:srgbClr val="00CCFF"/>
            </a:solidFill>
            <a:miter lim="800000"/>
          </a:ln>
          <a:effectLst/>
        </p:spPr>
        <p:txBody>
          <a:bodyPr wrap="none" lIns="107950" tIns="53975" rIns="107950" bIns="53975" anchor="ctr"/>
          <a:lstStyle/>
          <a:p>
            <a:endParaRPr lang="en-US"/>
          </a:p>
        </p:txBody>
      </p:sp>
      <p:sp>
        <p:nvSpPr>
          <p:cNvPr id="435223" name="Line 23"/>
          <p:cNvSpPr>
            <a:spLocks noChangeShapeType="1"/>
          </p:cNvSpPr>
          <p:nvPr/>
        </p:nvSpPr>
        <p:spPr bwMode="auto">
          <a:xfrm flipH="1">
            <a:off x="2711450" y="4392613"/>
            <a:ext cx="1147763" cy="1387475"/>
          </a:xfrm>
          <a:prstGeom prst="line">
            <a:avLst/>
          </a:prstGeom>
          <a:noFill/>
          <a:ln w="28575">
            <a:solidFill>
              <a:schemeClr val="hlink"/>
            </a:solidFill>
            <a:round/>
            <a:headEnd type="none" w="sm" len="sm"/>
            <a:tailEnd type="triangle" w="med" len="me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Line 2"/>
          <p:cNvSpPr>
            <a:spLocks noChangeShapeType="1"/>
          </p:cNvSpPr>
          <p:nvPr/>
        </p:nvSpPr>
        <p:spPr bwMode="auto">
          <a:xfrm>
            <a:off x="3241675" y="2033830"/>
            <a:ext cx="0" cy="657225"/>
          </a:xfrm>
          <a:prstGeom prst="line">
            <a:avLst/>
          </a:prstGeom>
          <a:noFill/>
          <a:ln w="6350">
            <a:solidFill>
              <a:schemeClr val="tx1"/>
            </a:solidFill>
            <a:prstDash val="lgDash"/>
            <a:round/>
          </a:ln>
        </p:spPr>
        <p:txBody>
          <a:bodyPr/>
          <a:lstStyle/>
          <a:p>
            <a:endParaRPr lang="en-US"/>
          </a:p>
        </p:txBody>
      </p:sp>
      <p:sp>
        <p:nvSpPr>
          <p:cNvPr id="429059" name="Line 3"/>
          <p:cNvSpPr>
            <a:spLocks noChangeShapeType="1"/>
          </p:cNvSpPr>
          <p:nvPr/>
        </p:nvSpPr>
        <p:spPr bwMode="auto">
          <a:xfrm>
            <a:off x="4403725" y="3392730"/>
            <a:ext cx="1588" cy="3467100"/>
          </a:xfrm>
          <a:prstGeom prst="line">
            <a:avLst/>
          </a:prstGeom>
          <a:noFill/>
          <a:ln w="6350">
            <a:solidFill>
              <a:schemeClr val="tx1"/>
            </a:solidFill>
            <a:prstDash val="lgDash"/>
            <a:round/>
          </a:ln>
        </p:spPr>
        <p:txBody>
          <a:bodyPr/>
          <a:lstStyle/>
          <a:p>
            <a:endParaRPr lang="en-US"/>
          </a:p>
        </p:txBody>
      </p:sp>
      <p:sp>
        <p:nvSpPr>
          <p:cNvPr id="429060" name="Line 4"/>
          <p:cNvSpPr>
            <a:spLocks noChangeShapeType="1"/>
          </p:cNvSpPr>
          <p:nvPr/>
        </p:nvSpPr>
        <p:spPr bwMode="auto">
          <a:xfrm>
            <a:off x="5627688" y="2033830"/>
            <a:ext cx="1587" cy="3362325"/>
          </a:xfrm>
          <a:prstGeom prst="line">
            <a:avLst/>
          </a:prstGeom>
          <a:noFill/>
          <a:ln w="6350">
            <a:solidFill>
              <a:schemeClr val="tx1"/>
            </a:solidFill>
            <a:prstDash val="lgDash"/>
            <a:round/>
          </a:ln>
        </p:spPr>
        <p:txBody>
          <a:bodyPr/>
          <a:lstStyle/>
          <a:p>
            <a:endParaRPr lang="en-US"/>
          </a:p>
        </p:txBody>
      </p:sp>
      <p:sp>
        <p:nvSpPr>
          <p:cNvPr id="429061" name="Line 5"/>
          <p:cNvSpPr>
            <a:spLocks noChangeShapeType="1"/>
          </p:cNvSpPr>
          <p:nvPr/>
        </p:nvSpPr>
        <p:spPr bwMode="auto">
          <a:xfrm>
            <a:off x="8423275" y="2033830"/>
            <a:ext cx="0" cy="2547938"/>
          </a:xfrm>
          <a:prstGeom prst="line">
            <a:avLst/>
          </a:prstGeom>
          <a:noFill/>
          <a:ln w="6350">
            <a:solidFill>
              <a:schemeClr val="tx1"/>
            </a:solidFill>
            <a:prstDash val="lgDash"/>
            <a:round/>
          </a:ln>
        </p:spPr>
        <p:txBody>
          <a:bodyPr/>
          <a:lstStyle/>
          <a:p>
            <a:endParaRPr lang="en-US"/>
          </a:p>
        </p:txBody>
      </p:sp>
      <p:sp>
        <p:nvSpPr>
          <p:cNvPr id="429062" name="Line 6"/>
          <p:cNvSpPr>
            <a:spLocks noChangeShapeType="1"/>
          </p:cNvSpPr>
          <p:nvPr/>
        </p:nvSpPr>
        <p:spPr bwMode="auto">
          <a:xfrm>
            <a:off x="7018338" y="2033830"/>
            <a:ext cx="0" cy="1593850"/>
          </a:xfrm>
          <a:prstGeom prst="line">
            <a:avLst/>
          </a:prstGeom>
          <a:noFill/>
          <a:ln w="6350">
            <a:solidFill>
              <a:schemeClr val="tx1"/>
            </a:solidFill>
            <a:prstDash val="lgDash"/>
            <a:round/>
          </a:ln>
        </p:spPr>
        <p:txBody>
          <a:bodyPr/>
          <a:lstStyle/>
          <a:p>
            <a:endParaRPr lang="en-US"/>
          </a:p>
        </p:txBody>
      </p:sp>
      <p:sp>
        <p:nvSpPr>
          <p:cNvPr id="429063" name="Line 7"/>
          <p:cNvSpPr>
            <a:spLocks noChangeShapeType="1"/>
          </p:cNvSpPr>
          <p:nvPr/>
        </p:nvSpPr>
        <p:spPr bwMode="auto">
          <a:xfrm>
            <a:off x="3241675" y="2935530"/>
            <a:ext cx="1588" cy="3924300"/>
          </a:xfrm>
          <a:prstGeom prst="line">
            <a:avLst/>
          </a:prstGeom>
          <a:noFill/>
          <a:ln w="6350">
            <a:solidFill>
              <a:schemeClr val="tx1"/>
            </a:solidFill>
            <a:prstDash val="lgDash"/>
            <a:round/>
          </a:ln>
        </p:spPr>
        <p:txBody>
          <a:bodyPr/>
          <a:lstStyle/>
          <a:p>
            <a:endParaRPr lang="en-US"/>
          </a:p>
        </p:txBody>
      </p:sp>
      <p:sp>
        <p:nvSpPr>
          <p:cNvPr id="429064" name="Line 8"/>
          <p:cNvSpPr>
            <a:spLocks noChangeShapeType="1"/>
          </p:cNvSpPr>
          <p:nvPr/>
        </p:nvSpPr>
        <p:spPr bwMode="auto">
          <a:xfrm>
            <a:off x="4403725" y="2033830"/>
            <a:ext cx="0" cy="1130300"/>
          </a:xfrm>
          <a:prstGeom prst="line">
            <a:avLst/>
          </a:prstGeom>
          <a:noFill/>
          <a:ln w="6350">
            <a:solidFill>
              <a:schemeClr val="tx1"/>
            </a:solidFill>
            <a:prstDash val="lgDash"/>
            <a:round/>
          </a:ln>
        </p:spPr>
        <p:txBody>
          <a:bodyPr/>
          <a:lstStyle/>
          <a:p>
            <a:endParaRPr lang="en-US"/>
          </a:p>
        </p:txBody>
      </p:sp>
      <p:sp>
        <p:nvSpPr>
          <p:cNvPr id="429065" name="Line 9"/>
          <p:cNvSpPr>
            <a:spLocks noChangeShapeType="1"/>
          </p:cNvSpPr>
          <p:nvPr/>
        </p:nvSpPr>
        <p:spPr bwMode="auto">
          <a:xfrm>
            <a:off x="2054225" y="2033830"/>
            <a:ext cx="0" cy="317500"/>
          </a:xfrm>
          <a:prstGeom prst="line">
            <a:avLst/>
          </a:prstGeom>
          <a:noFill/>
          <a:ln w="6350">
            <a:solidFill>
              <a:schemeClr val="tx1"/>
            </a:solidFill>
            <a:prstDash val="lgDash"/>
            <a:round/>
          </a:ln>
        </p:spPr>
        <p:txBody>
          <a:bodyPr/>
          <a:lstStyle/>
          <a:p>
            <a:endParaRPr lang="en-US"/>
          </a:p>
        </p:txBody>
      </p:sp>
      <p:sp>
        <p:nvSpPr>
          <p:cNvPr id="429066" name="Line 10"/>
          <p:cNvSpPr>
            <a:spLocks noChangeShapeType="1"/>
          </p:cNvSpPr>
          <p:nvPr/>
        </p:nvSpPr>
        <p:spPr bwMode="auto">
          <a:xfrm>
            <a:off x="8423275" y="5961305"/>
            <a:ext cx="1588" cy="898525"/>
          </a:xfrm>
          <a:prstGeom prst="line">
            <a:avLst/>
          </a:prstGeom>
          <a:noFill/>
          <a:ln w="6350">
            <a:solidFill>
              <a:schemeClr val="tx1"/>
            </a:solidFill>
            <a:prstDash val="lgDash"/>
            <a:round/>
          </a:ln>
        </p:spPr>
        <p:txBody>
          <a:bodyPr/>
          <a:lstStyle/>
          <a:p>
            <a:endParaRPr lang="en-US"/>
          </a:p>
        </p:txBody>
      </p:sp>
      <p:sp>
        <p:nvSpPr>
          <p:cNvPr id="429067" name="Line 11"/>
          <p:cNvSpPr>
            <a:spLocks noChangeShapeType="1"/>
          </p:cNvSpPr>
          <p:nvPr/>
        </p:nvSpPr>
        <p:spPr bwMode="auto">
          <a:xfrm>
            <a:off x="7018338" y="3846755"/>
            <a:ext cx="0" cy="2532063"/>
          </a:xfrm>
          <a:prstGeom prst="line">
            <a:avLst/>
          </a:prstGeom>
          <a:noFill/>
          <a:ln w="6350">
            <a:solidFill>
              <a:schemeClr val="tx1"/>
            </a:solidFill>
            <a:prstDash val="lgDash"/>
            <a:round/>
          </a:ln>
        </p:spPr>
        <p:txBody>
          <a:bodyPr/>
          <a:lstStyle/>
          <a:p>
            <a:endParaRPr lang="en-US"/>
          </a:p>
        </p:txBody>
      </p:sp>
      <p:sp>
        <p:nvSpPr>
          <p:cNvPr id="429068" name="Rectangle 12"/>
          <p:cNvSpPr>
            <a:spLocks noGrp="1" noChangeArrowheads="1"/>
          </p:cNvSpPr>
          <p:nvPr>
            <p:ph type="title"/>
          </p:nvPr>
        </p:nvSpPr>
        <p:spPr/>
        <p:txBody>
          <a:bodyPr>
            <a:normAutofit fontScale="90000"/>
          </a:bodyPr>
          <a:lstStyle/>
          <a:p>
            <a:r>
              <a:rPr lang="en-US" altLang="zh-CN">
                <a:ea typeface="宋体" panose="02010600030101010101" pitchFamily="2" charset="-122"/>
              </a:rPr>
              <a:t>Example : Persistency: RDBMS: JDBC: Read</a:t>
            </a:r>
            <a:endParaRPr lang="en-US" altLang="zh-CN">
              <a:ea typeface="宋体" panose="02010600030101010101" pitchFamily="2" charset="-122"/>
            </a:endParaRPr>
          </a:p>
        </p:txBody>
      </p:sp>
      <p:sp>
        <p:nvSpPr>
          <p:cNvPr id="429069" name="Rectangle 13"/>
          <p:cNvSpPr>
            <a:spLocks noChangeArrowheads="1"/>
          </p:cNvSpPr>
          <p:nvPr/>
        </p:nvSpPr>
        <p:spPr bwMode="auto">
          <a:xfrm>
            <a:off x="7818438" y="1459155"/>
            <a:ext cx="1198562" cy="415925"/>
          </a:xfrm>
          <a:prstGeom prst="rect">
            <a:avLst/>
          </a:prstGeom>
          <a:solidFill>
            <a:srgbClr val="99CCFF"/>
          </a:solidFill>
          <a:ln w="12700">
            <a:solidFill>
              <a:srgbClr val="FF0000"/>
            </a:solidFill>
            <a:miter lim="800000"/>
          </a:ln>
        </p:spPr>
        <p:txBody>
          <a:bodyPr/>
          <a:lstStyle/>
          <a:p>
            <a:endParaRPr lang="en-US"/>
          </a:p>
        </p:txBody>
      </p:sp>
      <p:sp>
        <p:nvSpPr>
          <p:cNvPr id="429070" name="Rectangle 14"/>
          <p:cNvSpPr>
            <a:spLocks noChangeArrowheads="1"/>
          </p:cNvSpPr>
          <p:nvPr/>
        </p:nvSpPr>
        <p:spPr bwMode="auto">
          <a:xfrm>
            <a:off x="7804150" y="1502018"/>
            <a:ext cx="1184275"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u="sng">
                <a:solidFill>
                  <a:schemeClr val="bg2"/>
                </a:solidFill>
                <a:ea typeface="宋体" panose="02010600030101010101" pitchFamily="2" charset="-122"/>
              </a:rPr>
              <a:t> </a:t>
            </a:r>
            <a:r>
              <a:rPr lang="en-US" altLang="zh-CN" sz="1200" u="sng">
                <a:solidFill>
                  <a:schemeClr val="bg2"/>
                </a:solidFill>
                <a:ea typeface="宋体" panose="02010600030101010101" pitchFamily="2" charset="-122"/>
              </a:rPr>
              <a:t>: </a:t>
            </a:r>
            <a:r>
              <a:rPr lang="en-US" altLang="zh-CN" sz="1200" i="1" u="sng">
                <a:solidFill>
                  <a:schemeClr val="bg2"/>
                </a:solidFill>
                <a:ea typeface="宋体" panose="02010600030101010101" pitchFamily="2" charset="-122"/>
              </a:rPr>
              <a:t>PersistentClass</a:t>
            </a:r>
            <a:endParaRPr lang="en-US" altLang="zh-CN" sz="1200" i="1" u="sng">
              <a:solidFill>
                <a:schemeClr val="bg2"/>
              </a:solidFill>
              <a:ea typeface="宋体" panose="02010600030101010101" pitchFamily="2" charset="-122"/>
            </a:endParaRPr>
          </a:p>
        </p:txBody>
      </p:sp>
      <p:sp>
        <p:nvSpPr>
          <p:cNvPr id="429071" name="Rectangle 15"/>
          <p:cNvSpPr>
            <a:spLocks noChangeArrowheads="1"/>
          </p:cNvSpPr>
          <p:nvPr/>
        </p:nvSpPr>
        <p:spPr bwMode="auto">
          <a:xfrm>
            <a:off x="2727325" y="1459155"/>
            <a:ext cx="1046163" cy="415925"/>
          </a:xfrm>
          <a:prstGeom prst="rect">
            <a:avLst/>
          </a:prstGeom>
          <a:solidFill>
            <a:srgbClr val="FFFFCC"/>
          </a:solidFill>
          <a:ln w="12700">
            <a:solidFill>
              <a:srgbClr val="8A0E5E"/>
            </a:solidFill>
            <a:miter lim="800000"/>
          </a:ln>
        </p:spPr>
        <p:txBody>
          <a:bodyPr/>
          <a:lstStyle/>
          <a:p>
            <a:endParaRPr lang="en-US"/>
          </a:p>
        </p:txBody>
      </p:sp>
      <p:sp>
        <p:nvSpPr>
          <p:cNvPr id="429072" name="Rectangle 16"/>
          <p:cNvSpPr>
            <a:spLocks noChangeArrowheads="1"/>
          </p:cNvSpPr>
          <p:nvPr/>
        </p:nvSpPr>
        <p:spPr bwMode="auto">
          <a:xfrm>
            <a:off x="2836863" y="1502018"/>
            <a:ext cx="895350"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u="sng">
                <a:solidFill>
                  <a:schemeClr val="bg2"/>
                </a:solidFill>
                <a:ea typeface="宋体" panose="02010600030101010101" pitchFamily="2" charset="-122"/>
              </a:rPr>
              <a:t> </a:t>
            </a:r>
            <a:r>
              <a:rPr lang="en-US" altLang="zh-CN" sz="1200" u="sng">
                <a:solidFill>
                  <a:schemeClr val="bg2"/>
                </a:solidFill>
                <a:ea typeface="宋体" panose="02010600030101010101" pitchFamily="2" charset="-122"/>
              </a:rPr>
              <a:t>: Connection</a:t>
            </a:r>
            <a:endParaRPr lang="en-US" altLang="zh-CN" sz="1000">
              <a:solidFill>
                <a:schemeClr val="bg2"/>
              </a:solidFill>
              <a:latin typeface="ZapfHumnst BT" pitchFamily="34" charset="0"/>
              <a:ea typeface="宋体" panose="02010600030101010101" pitchFamily="2" charset="-122"/>
            </a:endParaRPr>
          </a:p>
        </p:txBody>
      </p:sp>
      <p:sp>
        <p:nvSpPr>
          <p:cNvPr id="429073" name="Rectangle 17"/>
          <p:cNvSpPr>
            <a:spLocks noChangeArrowheads="1"/>
          </p:cNvSpPr>
          <p:nvPr/>
        </p:nvSpPr>
        <p:spPr bwMode="auto">
          <a:xfrm>
            <a:off x="3187700" y="2708518"/>
            <a:ext cx="98425" cy="212725"/>
          </a:xfrm>
          <a:prstGeom prst="rect">
            <a:avLst/>
          </a:prstGeom>
          <a:noFill/>
          <a:ln w="0">
            <a:solidFill>
              <a:srgbClr val="00CCFF"/>
            </a:solidFill>
            <a:miter lim="800000"/>
          </a:ln>
        </p:spPr>
        <p:txBody>
          <a:bodyPr/>
          <a:lstStyle/>
          <a:p>
            <a:endParaRPr lang="en-US"/>
          </a:p>
        </p:txBody>
      </p:sp>
      <p:sp>
        <p:nvSpPr>
          <p:cNvPr id="429074" name="Rectangle 18"/>
          <p:cNvSpPr>
            <a:spLocks noChangeArrowheads="1"/>
          </p:cNvSpPr>
          <p:nvPr/>
        </p:nvSpPr>
        <p:spPr bwMode="auto">
          <a:xfrm>
            <a:off x="3897313" y="1459155"/>
            <a:ext cx="1033462" cy="415925"/>
          </a:xfrm>
          <a:prstGeom prst="rect">
            <a:avLst/>
          </a:prstGeom>
          <a:solidFill>
            <a:srgbClr val="FFFFCC"/>
          </a:solidFill>
          <a:ln w="12700">
            <a:solidFill>
              <a:srgbClr val="8A0E5E"/>
            </a:solidFill>
            <a:miter lim="800000"/>
          </a:ln>
        </p:spPr>
        <p:txBody>
          <a:bodyPr/>
          <a:lstStyle/>
          <a:p>
            <a:endParaRPr lang="en-US"/>
          </a:p>
        </p:txBody>
      </p:sp>
      <p:sp>
        <p:nvSpPr>
          <p:cNvPr id="429075" name="Rectangle 19"/>
          <p:cNvSpPr>
            <a:spLocks noChangeArrowheads="1"/>
          </p:cNvSpPr>
          <p:nvPr/>
        </p:nvSpPr>
        <p:spPr bwMode="auto">
          <a:xfrm>
            <a:off x="4027488" y="1502018"/>
            <a:ext cx="822325"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u="sng">
                <a:solidFill>
                  <a:schemeClr val="bg2"/>
                </a:solidFill>
                <a:ea typeface="宋体" panose="02010600030101010101" pitchFamily="2" charset="-122"/>
              </a:rPr>
              <a:t> </a:t>
            </a:r>
            <a:r>
              <a:rPr lang="en-US" altLang="zh-CN" sz="1200" u="sng">
                <a:solidFill>
                  <a:schemeClr val="bg2"/>
                </a:solidFill>
                <a:ea typeface="宋体" panose="02010600030101010101" pitchFamily="2" charset="-122"/>
              </a:rPr>
              <a:t>: Statement</a:t>
            </a:r>
            <a:endParaRPr lang="en-US" altLang="zh-CN" sz="1000">
              <a:solidFill>
                <a:schemeClr val="bg2"/>
              </a:solidFill>
              <a:latin typeface="ZapfHumnst BT" pitchFamily="34" charset="0"/>
              <a:ea typeface="宋体" panose="02010600030101010101" pitchFamily="2" charset="-122"/>
            </a:endParaRPr>
          </a:p>
        </p:txBody>
      </p:sp>
      <p:sp>
        <p:nvSpPr>
          <p:cNvPr id="429076" name="Rectangle 20"/>
          <p:cNvSpPr>
            <a:spLocks noChangeArrowheads="1"/>
          </p:cNvSpPr>
          <p:nvPr/>
        </p:nvSpPr>
        <p:spPr bwMode="auto">
          <a:xfrm>
            <a:off x="4352925" y="3168893"/>
            <a:ext cx="96838" cy="214312"/>
          </a:xfrm>
          <a:prstGeom prst="rect">
            <a:avLst/>
          </a:prstGeom>
          <a:noFill/>
          <a:ln w="0">
            <a:solidFill>
              <a:srgbClr val="00CCFF"/>
            </a:solidFill>
            <a:miter lim="800000"/>
          </a:ln>
        </p:spPr>
        <p:txBody>
          <a:bodyPr/>
          <a:lstStyle/>
          <a:p>
            <a:endParaRPr lang="en-US"/>
          </a:p>
        </p:txBody>
      </p:sp>
      <p:sp>
        <p:nvSpPr>
          <p:cNvPr id="429077" name="Rectangle 21"/>
          <p:cNvSpPr>
            <a:spLocks noChangeArrowheads="1"/>
          </p:cNvSpPr>
          <p:nvPr/>
        </p:nvSpPr>
        <p:spPr bwMode="auto">
          <a:xfrm>
            <a:off x="5043488" y="1459155"/>
            <a:ext cx="1044575" cy="415925"/>
          </a:xfrm>
          <a:prstGeom prst="rect">
            <a:avLst/>
          </a:prstGeom>
          <a:solidFill>
            <a:srgbClr val="FFFFCC"/>
          </a:solidFill>
          <a:ln w="12700">
            <a:solidFill>
              <a:srgbClr val="8A0E5E"/>
            </a:solidFill>
            <a:miter lim="800000"/>
          </a:ln>
        </p:spPr>
        <p:txBody>
          <a:bodyPr/>
          <a:lstStyle/>
          <a:p>
            <a:endParaRPr lang="en-US"/>
          </a:p>
        </p:txBody>
      </p:sp>
      <p:sp>
        <p:nvSpPr>
          <p:cNvPr id="429078" name="Rectangle 22"/>
          <p:cNvSpPr>
            <a:spLocks noChangeArrowheads="1"/>
          </p:cNvSpPr>
          <p:nvPr/>
        </p:nvSpPr>
        <p:spPr bwMode="auto">
          <a:xfrm>
            <a:off x="5195888" y="1502018"/>
            <a:ext cx="787400"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u="sng">
                <a:solidFill>
                  <a:schemeClr val="bg2"/>
                </a:solidFill>
                <a:ea typeface="宋体" panose="02010600030101010101" pitchFamily="2" charset="-122"/>
              </a:rPr>
              <a:t> </a:t>
            </a:r>
            <a:r>
              <a:rPr lang="en-US" altLang="zh-CN" sz="1200" u="sng">
                <a:solidFill>
                  <a:schemeClr val="bg2"/>
                </a:solidFill>
                <a:ea typeface="宋体" panose="02010600030101010101" pitchFamily="2" charset="-122"/>
              </a:rPr>
              <a:t>: ResultSet</a:t>
            </a:r>
            <a:endParaRPr lang="en-US" altLang="zh-CN" sz="1000">
              <a:solidFill>
                <a:schemeClr val="bg2"/>
              </a:solidFill>
              <a:latin typeface="ZapfHumnst BT" pitchFamily="34" charset="0"/>
              <a:ea typeface="宋体" panose="02010600030101010101" pitchFamily="2" charset="-122"/>
            </a:endParaRPr>
          </a:p>
        </p:txBody>
      </p:sp>
      <p:sp>
        <p:nvSpPr>
          <p:cNvPr id="429079" name="Rectangle 23"/>
          <p:cNvSpPr>
            <a:spLocks noChangeArrowheads="1"/>
          </p:cNvSpPr>
          <p:nvPr/>
        </p:nvSpPr>
        <p:spPr bwMode="auto">
          <a:xfrm>
            <a:off x="5583238" y="5396155"/>
            <a:ext cx="96837" cy="203200"/>
          </a:xfrm>
          <a:prstGeom prst="rect">
            <a:avLst/>
          </a:prstGeom>
          <a:noFill/>
          <a:ln w="0">
            <a:solidFill>
              <a:srgbClr val="00CCFF"/>
            </a:solidFill>
            <a:miter lim="800000"/>
          </a:ln>
        </p:spPr>
        <p:txBody>
          <a:bodyPr/>
          <a:lstStyle/>
          <a:p>
            <a:endParaRPr lang="en-US"/>
          </a:p>
        </p:txBody>
      </p:sp>
      <p:sp>
        <p:nvSpPr>
          <p:cNvPr id="429080" name="Rectangle 24"/>
          <p:cNvSpPr>
            <a:spLocks noChangeArrowheads="1"/>
          </p:cNvSpPr>
          <p:nvPr/>
        </p:nvSpPr>
        <p:spPr bwMode="auto">
          <a:xfrm>
            <a:off x="144463" y="1459155"/>
            <a:ext cx="1352550" cy="415925"/>
          </a:xfrm>
          <a:prstGeom prst="rect">
            <a:avLst/>
          </a:prstGeom>
          <a:solidFill>
            <a:srgbClr val="99CCFF"/>
          </a:solidFill>
          <a:ln w="12700">
            <a:solidFill>
              <a:srgbClr val="FF0000"/>
            </a:solidFill>
            <a:miter lim="800000"/>
          </a:ln>
        </p:spPr>
        <p:txBody>
          <a:bodyPr/>
          <a:lstStyle/>
          <a:p>
            <a:endParaRPr lang="en-US"/>
          </a:p>
        </p:txBody>
      </p:sp>
      <p:sp>
        <p:nvSpPr>
          <p:cNvPr id="429081" name="Rectangle 25"/>
          <p:cNvSpPr>
            <a:spLocks noChangeArrowheads="1"/>
          </p:cNvSpPr>
          <p:nvPr/>
        </p:nvSpPr>
        <p:spPr bwMode="auto">
          <a:xfrm>
            <a:off x="139700" y="1502018"/>
            <a:ext cx="1301750"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u="sng">
                <a:solidFill>
                  <a:schemeClr val="bg2"/>
                </a:solidFill>
                <a:ea typeface="宋体" panose="02010600030101010101" pitchFamily="2" charset="-122"/>
              </a:rPr>
              <a:t> </a:t>
            </a:r>
            <a:r>
              <a:rPr lang="en-US" altLang="zh-CN" sz="1200" u="sng">
                <a:solidFill>
                  <a:schemeClr val="bg2"/>
                </a:solidFill>
                <a:ea typeface="宋体" panose="02010600030101010101" pitchFamily="2" charset="-122"/>
              </a:rPr>
              <a:t>: </a:t>
            </a:r>
            <a:r>
              <a:rPr lang="en-US" altLang="zh-CN" sz="1200" i="1" u="sng">
                <a:solidFill>
                  <a:schemeClr val="bg2"/>
                </a:solidFill>
                <a:ea typeface="宋体" panose="02010600030101010101" pitchFamily="2" charset="-122"/>
              </a:rPr>
              <a:t>PersistencyClient</a:t>
            </a:r>
            <a:endParaRPr lang="en-US" altLang="zh-CN" sz="1200" i="1" u="sng">
              <a:solidFill>
                <a:schemeClr val="bg2"/>
              </a:solidFill>
              <a:ea typeface="宋体" panose="02010600030101010101" pitchFamily="2" charset="-122"/>
            </a:endParaRPr>
          </a:p>
        </p:txBody>
      </p:sp>
      <p:sp>
        <p:nvSpPr>
          <p:cNvPr id="429082" name="Line 26"/>
          <p:cNvSpPr>
            <a:spLocks noChangeShapeType="1"/>
          </p:cNvSpPr>
          <p:nvPr/>
        </p:nvSpPr>
        <p:spPr bwMode="auto">
          <a:xfrm>
            <a:off x="782638" y="2033830"/>
            <a:ext cx="0" cy="292100"/>
          </a:xfrm>
          <a:prstGeom prst="line">
            <a:avLst/>
          </a:prstGeom>
          <a:noFill/>
          <a:ln w="6350">
            <a:solidFill>
              <a:schemeClr val="tx1"/>
            </a:solidFill>
            <a:prstDash val="lgDash"/>
            <a:round/>
          </a:ln>
        </p:spPr>
        <p:txBody>
          <a:bodyPr/>
          <a:lstStyle/>
          <a:p>
            <a:endParaRPr lang="en-US"/>
          </a:p>
        </p:txBody>
      </p:sp>
      <p:sp>
        <p:nvSpPr>
          <p:cNvPr id="429083" name="Rectangle 27"/>
          <p:cNvSpPr>
            <a:spLocks noChangeArrowheads="1"/>
          </p:cNvSpPr>
          <p:nvPr/>
        </p:nvSpPr>
        <p:spPr bwMode="auto">
          <a:xfrm>
            <a:off x="727075" y="2359268"/>
            <a:ext cx="109538" cy="4672012"/>
          </a:xfrm>
          <a:prstGeom prst="rect">
            <a:avLst/>
          </a:prstGeom>
          <a:noFill/>
          <a:ln w="0">
            <a:solidFill>
              <a:srgbClr val="00CCFF"/>
            </a:solidFill>
            <a:miter lim="800000"/>
          </a:ln>
        </p:spPr>
        <p:txBody>
          <a:bodyPr/>
          <a:lstStyle/>
          <a:p>
            <a:endParaRPr lang="en-US"/>
          </a:p>
        </p:txBody>
      </p:sp>
      <p:sp>
        <p:nvSpPr>
          <p:cNvPr id="429084" name="Rectangle 28"/>
          <p:cNvSpPr>
            <a:spLocks noChangeArrowheads="1"/>
          </p:cNvSpPr>
          <p:nvPr/>
        </p:nvSpPr>
        <p:spPr bwMode="auto">
          <a:xfrm>
            <a:off x="1614488" y="1459155"/>
            <a:ext cx="987425" cy="415925"/>
          </a:xfrm>
          <a:prstGeom prst="rect">
            <a:avLst/>
          </a:prstGeom>
          <a:solidFill>
            <a:srgbClr val="99CCFF"/>
          </a:solidFill>
          <a:ln w="12700">
            <a:solidFill>
              <a:srgbClr val="FF0000"/>
            </a:solidFill>
            <a:miter lim="800000"/>
          </a:ln>
        </p:spPr>
        <p:txBody>
          <a:bodyPr/>
          <a:lstStyle/>
          <a:p>
            <a:endParaRPr lang="en-US"/>
          </a:p>
        </p:txBody>
      </p:sp>
      <p:sp>
        <p:nvSpPr>
          <p:cNvPr id="429085" name="Rectangle 29"/>
          <p:cNvSpPr>
            <a:spLocks noChangeArrowheads="1"/>
          </p:cNvSpPr>
          <p:nvPr/>
        </p:nvSpPr>
        <p:spPr bwMode="auto">
          <a:xfrm>
            <a:off x="1741488" y="1502018"/>
            <a:ext cx="719137"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i="1" u="sng">
                <a:solidFill>
                  <a:schemeClr val="bg2"/>
                </a:solidFill>
                <a:ea typeface="宋体" panose="02010600030101010101" pitchFamily="2" charset="-122"/>
              </a:rPr>
              <a:t> </a:t>
            </a:r>
            <a:r>
              <a:rPr lang="en-US" altLang="zh-CN" sz="1200" i="1" u="sng">
                <a:solidFill>
                  <a:schemeClr val="bg2"/>
                </a:solidFill>
                <a:ea typeface="宋体" panose="02010600030101010101" pitchFamily="2" charset="-122"/>
              </a:rPr>
              <a:t>: DBClass</a:t>
            </a:r>
            <a:endParaRPr lang="en-US" altLang="zh-CN" sz="1000" i="1">
              <a:solidFill>
                <a:schemeClr val="bg2"/>
              </a:solidFill>
              <a:latin typeface="ZapfHumnst BT" pitchFamily="34" charset="0"/>
              <a:ea typeface="宋体" panose="02010600030101010101" pitchFamily="2" charset="-122"/>
            </a:endParaRPr>
          </a:p>
        </p:txBody>
      </p:sp>
      <p:sp>
        <p:nvSpPr>
          <p:cNvPr id="429086" name="Rectangle 30"/>
          <p:cNvSpPr>
            <a:spLocks noChangeArrowheads="1"/>
          </p:cNvSpPr>
          <p:nvPr/>
        </p:nvSpPr>
        <p:spPr bwMode="auto">
          <a:xfrm>
            <a:off x="2011363" y="2359268"/>
            <a:ext cx="98425" cy="4672012"/>
          </a:xfrm>
          <a:prstGeom prst="rect">
            <a:avLst/>
          </a:prstGeom>
          <a:noFill/>
          <a:ln w="0">
            <a:solidFill>
              <a:srgbClr val="00CCFF"/>
            </a:solidFill>
            <a:miter lim="800000"/>
          </a:ln>
        </p:spPr>
        <p:txBody>
          <a:bodyPr/>
          <a:lstStyle/>
          <a:p>
            <a:endParaRPr lang="en-US"/>
          </a:p>
        </p:txBody>
      </p:sp>
      <p:sp>
        <p:nvSpPr>
          <p:cNvPr id="429087" name="Rectangle 31"/>
          <p:cNvSpPr>
            <a:spLocks noChangeArrowheads="1"/>
          </p:cNvSpPr>
          <p:nvPr/>
        </p:nvSpPr>
        <p:spPr bwMode="auto">
          <a:xfrm>
            <a:off x="8358188" y="4581768"/>
            <a:ext cx="109537" cy="225425"/>
          </a:xfrm>
          <a:prstGeom prst="rect">
            <a:avLst/>
          </a:prstGeom>
          <a:noFill/>
          <a:ln w="0">
            <a:solidFill>
              <a:srgbClr val="00CCFF"/>
            </a:solidFill>
            <a:miter lim="800000"/>
          </a:ln>
        </p:spPr>
        <p:txBody>
          <a:bodyPr/>
          <a:lstStyle/>
          <a:p>
            <a:endParaRPr lang="en-US"/>
          </a:p>
        </p:txBody>
      </p:sp>
      <p:sp>
        <p:nvSpPr>
          <p:cNvPr id="429088" name="Rectangle 32"/>
          <p:cNvSpPr>
            <a:spLocks noChangeArrowheads="1"/>
          </p:cNvSpPr>
          <p:nvPr/>
        </p:nvSpPr>
        <p:spPr bwMode="auto">
          <a:xfrm>
            <a:off x="8358188" y="5686668"/>
            <a:ext cx="109537" cy="201612"/>
          </a:xfrm>
          <a:prstGeom prst="rect">
            <a:avLst/>
          </a:prstGeom>
          <a:noFill/>
          <a:ln w="0">
            <a:solidFill>
              <a:srgbClr val="00CCFF"/>
            </a:solidFill>
            <a:miter lim="800000"/>
          </a:ln>
        </p:spPr>
        <p:txBody>
          <a:bodyPr/>
          <a:lstStyle/>
          <a:p>
            <a:endParaRPr lang="en-US"/>
          </a:p>
        </p:txBody>
      </p:sp>
      <p:sp>
        <p:nvSpPr>
          <p:cNvPr id="429089" name="Rectangle 33"/>
          <p:cNvSpPr>
            <a:spLocks noChangeArrowheads="1"/>
          </p:cNvSpPr>
          <p:nvPr/>
        </p:nvSpPr>
        <p:spPr bwMode="auto">
          <a:xfrm>
            <a:off x="6208713" y="1459155"/>
            <a:ext cx="1482725" cy="415925"/>
          </a:xfrm>
          <a:prstGeom prst="rect">
            <a:avLst/>
          </a:prstGeom>
          <a:solidFill>
            <a:srgbClr val="99CCFF"/>
          </a:solidFill>
          <a:ln w="12700">
            <a:solidFill>
              <a:srgbClr val="FF0000"/>
            </a:solidFill>
            <a:miter lim="800000"/>
          </a:ln>
        </p:spPr>
        <p:txBody>
          <a:bodyPr/>
          <a:lstStyle/>
          <a:p>
            <a:endParaRPr lang="en-US"/>
          </a:p>
        </p:txBody>
      </p:sp>
      <p:sp>
        <p:nvSpPr>
          <p:cNvPr id="429090" name="Rectangle 34"/>
          <p:cNvSpPr>
            <a:spLocks noChangeArrowheads="1"/>
          </p:cNvSpPr>
          <p:nvPr/>
        </p:nvSpPr>
        <p:spPr bwMode="auto">
          <a:xfrm>
            <a:off x="6226175" y="1502018"/>
            <a:ext cx="1420813"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200" u="sng">
                <a:solidFill>
                  <a:schemeClr val="bg2"/>
                </a:solidFill>
                <a:ea typeface="宋体" panose="02010600030101010101" pitchFamily="2" charset="-122"/>
              </a:rPr>
              <a:t> </a:t>
            </a:r>
            <a:r>
              <a:rPr lang="en-US" altLang="zh-CN" sz="1200" u="sng">
                <a:solidFill>
                  <a:schemeClr val="bg2"/>
                </a:solidFill>
                <a:ea typeface="宋体" panose="02010600030101010101" pitchFamily="2" charset="-122"/>
              </a:rPr>
              <a:t>: </a:t>
            </a:r>
            <a:r>
              <a:rPr lang="en-US" altLang="zh-CN" sz="1200" i="1" u="sng">
                <a:solidFill>
                  <a:schemeClr val="bg2"/>
                </a:solidFill>
                <a:ea typeface="宋体" panose="02010600030101010101" pitchFamily="2" charset="-122"/>
              </a:rPr>
              <a:t>PersistentClassList</a:t>
            </a:r>
            <a:endParaRPr lang="en-US" altLang="zh-CN" sz="1200" i="1" u="sng">
              <a:solidFill>
                <a:schemeClr val="bg2"/>
              </a:solidFill>
              <a:ea typeface="宋体" panose="02010600030101010101" pitchFamily="2" charset="-122"/>
            </a:endParaRPr>
          </a:p>
        </p:txBody>
      </p:sp>
      <p:sp>
        <p:nvSpPr>
          <p:cNvPr id="429091" name="Rectangle 35"/>
          <p:cNvSpPr>
            <a:spLocks noChangeArrowheads="1"/>
          </p:cNvSpPr>
          <p:nvPr/>
        </p:nvSpPr>
        <p:spPr bwMode="auto">
          <a:xfrm>
            <a:off x="6975475" y="3630855"/>
            <a:ext cx="98425" cy="214313"/>
          </a:xfrm>
          <a:prstGeom prst="rect">
            <a:avLst/>
          </a:prstGeom>
          <a:noFill/>
          <a:ln w="0">
            <a:solidFill>
              <a:srgbClr val="00CCFF"/>
            </a:solidFill>
            <a:miter lim="800000"/>
          </a:ln>
        </p:spPr>
        <p:txBody>
          <a:bodyPr/>
          <a:lstStyle/>
          <a:p>
            <a:endParaRPr lang="en-US"/>
          </a:p>
        </p:txBody>
      </p:sp>
      <p:sp>
        <p:nvSpPr>
          <p:cNvPr id="429092" name="Rectangle 36"/>
          <p:cNvSpPr>
            <a:spLocks noChangeArrowheads="1"/>
          </p:cNvSpPr>
          <p:nvPr/>
        </p:nvSpPr>
        <p:spPr bwMode="auto">
          <a:xfrm>
            <a:off x="6975475" y="6378818"/>
            <a:ext cx="98425" cy="212725"/>
          </a:xfrm>
          <a:prstGeom prst="rect">
            <a:avLst/>
          </a:prstGeom>
          <a:noFill/>
          <a:ln w="0">
            <a:solidFill>
              <a:srgbClr val="00CCFF"/>
            </a:solidFill>
            <a:miter lim="800000"/>
          </a:ln>
        </p:spPr>
        <p:txBody>
          <a:bodyPr/>
          <a:lstStyle/>
          <a:p>
            <a:endParaRPr lang="en-US"/>
          </a:p>
        </p:txBody>
      </p:sp>
      <p:sp>
        <p:nvSpPr>
          <p:cNvPr id="429093" name="Line 37"/>
          <p:cNvSpPr>
            <a:spLocks noChangeShapeType="1"/>
          </p:cNvSpPr>
          <p:nvPr/>
        </p:nvSpPr>
        <p:spPr bwMode="auto">
          <a:xfrm>
            <a:off x="836613" y="2359268"/>
            <a:ext cx="1174750" cy="1587"/>
          </a:xfrm>
          <a:prstGeom prst="line">
            <a:avLst/>
          </a:prstGeom>
          <a:noFill/>
          <a:ln w="0">
            <a:solidFill>
              <a:srgbClr val="00CCFF"/>
            </a:solidFill>
            <a:round/>
            <a:tailEnd type="triangle" w="lg" len="lg"/>
          </a:ln>
        </p:spPr>
        <p:txBody>
          <a:bodyPr/>
          <a:lstStyle/>
          <a:p>
            <a:endParaRPr lang="en-US"/>
          </a:p>
        </p:txBody>
      </p:sp>
      <p:sp>
        <p:nvSpPr>
          <p:cNvPr id="429094" name="Rectangle 38"/>
          <p:cNvSpPr>
            <a:spLocks noChangeArrowheads="1"/>
          </p:cNvSpPr>
          <p:nvPr/>
        </p:nvSpPr>
        <p:spPr bwMode="auto">
          <a:xfrm>
            <a:off x="989013" y="2111618"/>
            <a:ext cx="946150"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 read(string)</a:t>
            </a:r>
            <a:endParaRPr lang="en-US" altLang="zh-CN" sz="1000">
              <a:solidFill>
                <a:schemeClr val="tx1"/>
              </a:solidFill>
              <a:latin typeface="ZapfHumnst BT" pitchFamily="34" charset="0"/>
              <a:ea typeface="宋体" panose="02010600030101010101" pitchFamily="2" charset="-122"/>
            </a:endParaRPr>
          </a:p>
        </p:txBody>
      </p:sp>
      <p:sp>
        <p:nvSpPr>
          <p:cNvPr id="429095" name="Line 39"/>
          <p:cNvSpPr>
            <a:spLocks noChangeShapeType="1"/>
          </p:cNvSpPr>
          <p:nvPr/>
        </p:nvSpPr>
        <p:spPr bwMode="auto">
          <a:xfrm>
            <a:off x="2120900" y="2708518"/>
            <a:ext cx="1066800" cy="1587"/>
          </a:xfrm>
          <a:prstGeom prst="line">
            <a:avLst/>
          </a:prstGeom>
          <a:noFill/>
          <a:ln w="0">
            <a:solidFill>
              <a:srgbClr val="00CCFF"/>
            </a:solidFill>
            <a:round/>
            <a:tailEnd type="triangle" w="lg" len="lg"/>
          </a:ln>
        </p:spPr>
        <p:txBody>
          <a:bodyPr/>
          <a:lstStyle/>
          <a:p>
            <a:endParaRPr lang="en-US"/>
          </a:p>
        </p:txBody>
      </p:sp>
      <p:sp>
        <p:nvSpPr>
          <p:cNvPr id="429096" name="Rectangle 40"/>
          <p:cNvSpPr>
            <a:spLocks noChangeArrowheads="1"/>
          </p:cNvSpPr>
          <p:nvPr/>
        </p:nvSpPr>
        <p:spPr bwMode="auto">
          <a:xfrm>
            <a:off x="1925638" y="2460868"/>
            <a:ext cx="1557337"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1.1. createStatement( )</a:t>
            </a:r>
            <a:endParaRPr lang="en-US" altLang="zh-CN" sz="1000">
              <a:solidFill>
                <a:schemeClr val="tx1"/>
              </a:solidFill>
              <a:latin typeface="ZapfHumnst BT" pitchFamily="34" charset="0"/>
              <a:ea typeface="宋体" panose="02010600030101010101" pitchFamily="2" charset="-122"/>
            </a:endParaRPr>
          </a:p>
        </p:txBody>
      </p:sp>
      <p:sp>
        <p:nvSpPr>
          <p:cNvPr id="429097" name="Line 41"/>
          <p:cNvSpPr>
            <a:spLocks noChangeShapeType="1"/>
          </p:cNvSpPr>
          <p:nvPr/>
        </p:nvSpPr>
        <p:spPr bwMode="auto">
          <a:xfrm>
            <a:off x="2120900" y="3168893"/>
            <a:ext cx="2232025" cy="1587"/>
          </a:xfrm>
          <a:prstGeom prst="line">
            <a:avLst/>
          </a:prstGeom>
          <a:noFill/>
          <a:ln w="0">
            <a:solidFill>
              <a:srgbClr val="00CCFF"/>
            </a:solidFill>
            <a:round/>
            <a:tailEnd type="triangle" w="lg" len="lg"/>
          </a:ln>
        </p:spPr>
        <p:txBody>
          <a:bodyPr/>
          <a:lstStyle/>
          <a:p>
            <a:endParaRPr lang="en-US"/>
          </a:p>
        </p:txBody>
      </p:sp>
      <p:sp>
        <p:nvSpPr>
          <p:cNvPr id="429098" name="Rectangle 42"/>
          <p:cNvSpPr>
            <a:spLocks noChangeArrowheads="1"/>
          </p:cNvSpPr>
          <p:nvPr/>
        </p:nvSpPr>
        <p:spPr bwMode="auto">
          <a:xfrm>
            <a:off x="2425700" y="2921243"/>
            <a:ext cx="1716088"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1.2. executeQuery(string)</a:t>
            </a:r>
            <a:endParaRPr lang="en-US" altLang="zh-CN" sz="1000">
              <a:solidFill>
                <a:schemeClr val="tx1"/>
              </a:solidFill>
              <a:latin typeface="ZapfHumnst BT" pitchFamily="34" charset="0"/>
              <a:ea typeface="宋体" panose="02010600030101010101" pitchFamily="2" charset="-122"/>
            </a:endParaRPr>
          </a:p>
        </p:txBody>
      </p:sp>
      <p:sp>
        <p:nvSpPr>
          <p:cNvPr id="429099" name="Line 43"/>
          <p:cNvSpPr>
            <a:spLocks noChangeShapeType="1"/>
          </p:cNvSpPr>
          <p:nvPr/>
        </p:nvSpPr>
        <p:spPr bwMode="auto">
          <a:xfrm>
            <a:off x="2120900" y="4592880"/>
            <a:ext cx="6237288" cy="1588"/>
          </a:xfrm>
          <a:prstGeom prst="line">
            <a:avLst/>
          </a:prstGeom>
          <a:noFill/>
          <a:ln w="0">
            <a:solidFill>
              <a:srgbClr val="00CCFF"/>
            </a:solidFill>
            <a:round/>
            <a:tailEnd type="triangle" w="lg" len="lg"/>
          </a:ln>
        </p:spPr>
        <p:txBody>
          <a:bodyPr/>
          <a:lstStyle/>
          <a:p>
            <a:endParaRPr lang="en-US"/>
          </a:p>
        </p:txBody>
      </p:sp>
      <p:sp>
        <p:nvSpPr>
          <p:cNvPr id="429100" name="Rectangle 44"/>
          <p:cNvSpPr>
            <a:spLocks noChangeArrowheads="1"/>
          </p:cNvSpPr>
          <p:nvPr/>
        </p:nvSpPr>
        <p:spPr bwMode="auto">
          <a:xfrm>
            <a:off x="4702175" y="4316655"/>
            <a:ext cx="676275"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1.5. new()</a:t>
            </a:r>
            <a:endParaRPr lang="en-US" altLang="zh-CN" sz="1000">
              <a:solidFill>
                <a:schemeClr val="tx1"/>
              </a:solidFill>
              <a:latin typeface="ZapfHumnst BT" pitchFamily="34" charset="0"/>
              <a:ea typeface="宋体" panose="02010600030101010101" pitchFamily="2" charset="-122"/>
            </a:endParaRPr>
          </a:p>
        </p:txBody>
      </p:sp>
      <p:sp>
        <p:nvSpPr>
          <p:cNvPr id="429101" name="Line 45"/>
          <p:cNvSpPr>
            <a:spLocks noChangeShapeType="1"/>
          </p:cNvSpPr>
          <p:nvPr/>
        </p:nvSpPr>
        <p:spPr bwMode="auto">
          <a:xfrm>
            <a:off x="2120900" y="5396155"/>
            <a:ext cx="3462338" cy="1588"/>
          </a:xfrm>
          <a:prstGeom prst="line">
            <a:avLst/>
          </a:prstGeom>
          <a:noFill/>
          <a:ln w="0">
            <a:solidFill>
              <a:srgbClr val="00CCFF"/>
            </a:solidFill>
            <a:round/>
            <a:tailEnd type="triangle" w="lg" len="lg"/>
          </a:ln>
        </p:spPr>
        <p:txBody>
          <a:bodyPr/>
          <a:lstStyle/>
          <a:p>
            <a:endParaRPr lang="en-US"/>
          </a:p>
        </p:txBody>
      </p:sp>
      <p:sp>
        <p:nvSpPr>
          <p:cNvPr id="429102" name="Rectangle 46"/>
          <p:cNvSpPr>
            <a:spLocks noChangeArrowheads="1"/>
          </p:cNvSpPr>
          <p:nvPr/>
        </p:nvSpPr>
        <p:spPr bwMode="auto">
          <a:xfrm>
            <a:off x="4319588" y="5148505"/>
            <a:ext cx="1049337"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1.6. getString( )</a:t>
            </a:r>
            <a:endParaRPr lang="en-US" altLang="zh-CN" sz="1000">
              <a:solidFill>
                <a:schemeClr val="tx1"/>
              </a:solidFill>
              <a:latin typeface="ZapfHumnst BT" pitchFamily="34" charset="0"/>
              <a:ea typeface="宋体" panose="02010600030101010101" pitchFamily="2" charset="-122"/>
            </a:endParaRPr>
          </a:p>
        </p:txBody>
      </p:sp>
      <p:sp>
        <p:nvSpPr>
          <p:cNvPr id="429103" name="Line 47"/>
          <p:cNvSpPr>
            <a:spLocks noChangeShapeType="1"/>
          </p:cNvSpPr>
          <p:nvPr/>
        </p:nvSpPr>
        <p:spPr bwMode="auto">
          <a:xfrm>
            <a:off x="2120900" y="5686668"/>
            <a:ext cx="6237288" cy="1587"/>
          </a:xfrm>
          <a:prstGeom prst="line">
            <a:avLst/>
          </a:prstGeom>
          <a:noFill/>
          <a:ln w="0">
            <a:solidFill>
              <a:srgbClr val="00CCFF"/>
            </a:solidFill>
            <a:round/>
            <a:tailEnd type="triangle" w="lg" len="lg"/>
          </a:ln>
        </p:spPr>
        <p:txBody>
          <a:bodyPr/>
          <a:lstStyle/>
          <a:p>
            <a:endParaRPr lang="en-US"/>
          </a:p>
        </p:txBody>
      </p:sp>
      <p:sp>
        <p:nvSpPr>
          <p:cNvPr id="429104" name="Rectangle 48"/>
          <p:cNvSpPr>
            <a:spLocks noChangeArrowheads="1"/>
          </p:cNvSpPr>
          <p:nvPr/>
        </p:nvSpPr>
        <p:spPr bwMode="auto">
          <a:xfrm>
            <a:off x="5945188" y="5439018"/>
            <a:ext cx="965200"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1.7. setData( )</a:t>
            </a:r>
            <a:endParaRPr lang="en-US" altLang="zh-CN" sz="1000">
              <a:solidFill>
                <a:schemeClr val="tx1"/>
              </a:solidFill>
              <a:latin typeface="ZapfHumnst BT" pitchFamily="34" charset="0"/>
              <a:ea typeface="宋体" panose="02010600030101010101" pitchFamily="2" charset="-122"/>
            </a:endParaRPr>
          </a:p>
        </p:txBody>
      </p:sp>
      <p:sp>
        <p:nvSpPr>
          <p:cNvPr id="429105" name="Line 49"/>
          <p:cNvSpPr>
            <a:spLocks noChangeShapeType="1"/>
          </p:cNvSpPr>
          <p:nvPr/>
        </p:nvSpPr>
        <p:spPr bwMode="auto">
          <a:xfrm flipV="1">
            <a:off x="1184275" y="2292593"/>
            <a:ext cx="196850" cy="504825"/>
          </a:xfrm>
          <a:prstGeom prst="line">
            <a:avLst/>
          </a:prstGeom>
          <a:noFill/>
          <a:ln w="0">
            <a:solidFill>
              <a:srgbClr val="00CCFF"/>
            </a:solidFill>
            <a:prstDash val="sysDash"/>
            <a:round/>
          </a:ln>
        </p:spPr>
        <p:txBody>
          <a:bodyPr/>
          <a:lstStyle/>
          <a:p>
            <a:endParaRPr lang="en-US"/>
          </a:p>
        </p:txBody>
      </p:sp>
      <p:sp>
        <p:nvSpPr>
          <p:cNvPr id="429106" name="Freeform 50"/>
          <p:cNvSpPr/>
          <p:nvPr/>
        </p:nvSpPr>
        <p:spPr bwMode="auto">
          <a:xfrm>
            <a:off x="3611563" y="2057643"/>
            <a:ext cx="1023937" cy="449262"/>
          </a:xfrm>
          <a:custGeom>
            <a:avLst/>
            <a:gdLst/>
            <a:ahLst/>
            <a:cxnLst>
              <a:cxn ang="0">
                <a:pos x="0" y="0"/>
              </a:cxn>
              <a:cxn ang="0">
                <a:pos x="82" y="0"/>
              </a:cxn>
              <a:cxn ang="0">
                <a:pos x="94" y="12"/>
              </a:cxn>
              <a:cxn ang="0">
                <a:pos x="94" y="40"/>
              </a:cxn>
              <a:cxn ang="0">
                <a:pos x="0" y="40"/>
              </a:cxn>
              <a:cxn ang="0">
                <a:pos x="0" y="0"/>
              </a:cxn>
            </a:cxnLst>
            <a:rect l="0" t="0" r="r" b="b"/>
            <a:pathLst>
              <a:path w="94" h="40">
                <a:moveTo>
                  <a:pt x="0" y="0"/>
                </a:moveTo>
                <a:lnTo>
                  <a:pt x="82" y="0"/>
                </a:lnTo>
                <a:lnTo>
                  <a:pt x="94" y="12"/>
                </a:lnTo>
                <a:lnTo>
                  <a:pt x="94" y="40"/>
                </a:lnTo>
                <a:lnTo>
                  <a:pt x="0" y="40"/>
                </a:lnTo>
                <a:lnTo>
                  <a:pt x="0" y="0"/>
                </a:lnTo>
              </a:path>
            </a:pathLst>
          </a:custGeom>
          <a:solidFill>
            <a:srgbClr val="FFFFCC"/>
          </a:solidFill>
          <a:ln w="12700" cmpd="sng">
            <a:solidFill>
              <a:srgbClr val="8A0E5E"/>
            </a:solidFill>
            <a:prstDash val="solid"/>
            <a:round/>
          </a:ln>
        </p:spPr>
        <p:txBody>
          <a:bodyPr/>
          <a:lstStyle/>
          <a:p>
            <a:endParaRPr lang="en-US"/>
          </a:p>
        </p:txBody>
      </p:sp>
      <p:sp>
        <p:nvSpPr>
          <p:cNvPr id="429107" name="Freeform 51"/>
          <p:cNvSpPr/>
          <p:nvPr/>
        </p:nvSpPr>
        <p:spPr bwMode="auto">
          <a:xfrm>
            <a:off x="4505325" y="2067168"/>
            <a:ext cx="130175" cy="134937"/>
          </a:xfrm>
          <a:custGeom>
            <a:avLst/>
            <a:gdLst/>
            <a:ahLst/>
            <a:cxnLst>
              <a:cxn ang="0">
                <a:pos x="0" y="0"/>
              </a:cxn>
              <a:cxn ang="0">
                <a:pos x="0" y="12"/>
              </a:cxn>
              <a:cxn ang="0">
                <a:pos x="12" y="12"/>
              </a:cxn>
            </a:cxnLst>
            <a:rect l="0" t="0" r="r" b="b"/>
            <a:pathLst>
              <a:path w="12" h="12">
                <a:moveTo>
                  <a:pt x="0" y="0"/>
                </a:moveTo>
                <a:lnTo>
                  <a:pt x="0" y="12"/>
                </a:lnTo>
                <a:lnTo>
                  <a:pt x="12" y="12"/>
                </a:lnTo>
              </a:path>
            </a:pathLst>
          </a:custGeom>
          <a:noFill/>
          <a:ln w="12700" cmpd="sng">
            <a:solidFill>
              <a:srgbClr val="8A0E5E"/>
            </a:solidFill>
            <a:prstDash val="solid"/>
            <a:round/>
          </a:ln>
        </p:spPr>
        <p:txBody>
          <a:bodyPr/>
          <a:lstStyle/>
          <a:p>
            <a:endParaRPr lang="en-US"/>
          </a:p>
        </p:txBody>
      </p:sp>
      <p:sp>
        <p:nvSpPr>
          <p:cNvPr id="429108" name="Rectangle 52"/>
          <p:cNvSpPr>
            <a:spLocks noChangeArrowheads="1"/>
          </p:cNvSpPr>
          <p:nvPr/>
        </p:nvSpPr>
        <p:spPr bwMode="auto">
          <a:xfrm>
            <a:off x="3644900" y="2089393"/>
            <a:ext cx="701675"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Returns a </a:t>
            </a:r>
            <a:endParaRPr lang="en-US" altLang="zh-CN" sz="1000">
              <a:solidFill>
                <a:schemeClr val="bg2"/>
              </a:solidFill>
              <a:latin typeface="ZapfHumnst BT" pitchFamily="34" charset="0"/>
              <a:ea typeface="宋体" panose="02010600030101010101" pitchFamily="2" charset="-122"/>
            </a:endParaRPr>
          </a:p>
        </p:txBody>
      </p:sp>
      <p:sp>
        <p:nvSpPr>
          <p:cNvPr id="429109" name="Rectangle 53"/>
          <p:cNvSpPr>
            <a:spLocks noChangeArrowheads="1"/>
          </p:cNvSpPr>
          <p:nvPr/>
        </p:nvSpPr>
        <p:spPr bwMode="auto">
          <a:xfrm>
            <a:off x="3644900" y="2268780"/>
            <a:ext cx="693738"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Statement</a:t>
            </a:r>
            <a:endParaRPr lang="en-US" altLang="zh-CN" sz="1000">
              <a:solidFill>
                <a:schemeClr val="bg2"/>
              </a:solidFill>
              <a:latin typeface="ZapfHumnst BT" pitchFamily="34" charset="0"/>
              <a:ea typeface="宋体" panose="02010600030101010101" pitchFamily="2" charset="-122"/>
            </a:endParaRPr>
          </a:p>
        </p:txBody>
      </p:sp>
      <p:sp>
        <p:nvSpPr>
          <p:cNvPr id="429110" name="Line 54"/>
          <p:cNvSpPr>
            <a:spLocks noChangeShapeType="1"/>
          </p:cNvSpPr>
          <p:nvPr/>
        </p:nvSpPr>
        <p:spPr bwMode="auto">
          <a:xfrm flipH="1">
            <a:off x="3209925" y="2381493"/>
            <a:ext cx="392113" cy="68262"/>
          </a:xfrm>
          <a:prstGeom prst="line">
            <a:avLst/>
          </a:prstGeom>
          <a:noFill/>
          <a:ln w="0">
            <a:solidFill>
              <a:srgbClr val="00CCFF"/>
            </a:solidFill>
            <a:prstDash val="sysDash"/>
            <a:round/>
          </a:ln>
        </p:spPr>
        <p:txBody>
          <a:bodyPr/>
          <a:lstStyle/>
          <a:p>
            <a:endParaRPr lang="en-US"/>
          </a:p>
        </p:txBody>
      </p:sp>
      <p:sp>
        <p:nvSpPr>
          <p:cNvPr id="429111" name="Line 55"/>
          <p:cNvSpPr>
            <a:spLocks noChangeShapeType="1"/>
          </p:cNvSpPr>
          <p:nvPr/>
        </p:nvSpPr>
        <p:spPr bwMode="auto">
          <a:xfrm flipH="1">
            <a:off x="4068763" y="2710105"/>
            <a:ext cx="768350" cy="268288"/>
          </a:xfrm>
          <a:prstGeom prst="line">
            <a:avLst/>
          </a:prstGeom>
          <a:noFill/>
          <a:ln w="0">
            <a:solidFill>
              <a:srgbClr val="00CCFF"/>
            </a:solidFill>
            <a:prstDash val="sysDash"/>
            <a:round/>
          </a:ln>
        </p:spPr>
        <p:txBody>
          <a:bodyPr/>
          <a:lstStyle/>
          <a:p>
            <a:endParaRPr lang="en-US"/>
          </a:p>
        </p:txBody>
      </p:sp>
      <p:sp>
        <p:nvSpPr>
          <p:cNvPr id="429112" name="Line 56"/>
          <p:cNvSpPr>
            <a:spLocks noChangeShapeType="1"/>
          </p:cNvSpPr>
          <p:nvPr/>
        </p:nvSpPr>
        <p:spPr bwMode="auto">
          <a:xfrm>
            <a:off x="2120900" y="3630855"/>
            <a:ext cx="4854575" cy="1588"/>
          </a:xfrm>
          <a:prstGeom prst="line">
            <a:avLst/>
          </a:prstGeom>
          <a:noFill/>
          <a:ln w="0">
            <a:solidFill>
              <a:srgbClr val="00CCFF"/>
            </a:solidFill>
            <a:round/>
            <a:tailEnd type="triangle" w="lg" len="lg"/>
          </a:ln>
        </p:spPr>
        <p:txBody>
          <a:bodyPr/>
          <a:lstStyle/>
          <a:p>
            <a:endParaRPr lang="en-US"/>
          </a:p>
        </p:txBody>
      </p:sp>
      <p:sp>
        <p:nvSpPr>
          <p:cNvPr id="429113" name="Rectangle 57"/>
          <p:cNvSpPr>
            <a:spLocks noChangeArrowheads="1"/>
          </p:cNvSpPr>
          <p:nvPr/>
        </p:nvSpPr>
        <p:spPr bwMode="auto">
          <a:xfrm>
            <a:off x="3525838" y="3383205"/>
            <a:ext cx="719137"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1.4. new( )</a:t>
            </a:r>
            <a:endParaRPr lang="en-US" altLang="zh-CN" sz="1000">
              <a:solidFill>
                <a:schemeClr val="tx1"/>
              </a:solidFill>
              <a:latin typeface="ZapfHumnst BT" pitchFamily="34" charset="0"/>
              <a:ea typeface="宋体" panose="02010600030101010101" pitchFamily="2" charset="-122"/>
            </a:endParaRPr>
          </a:p>
        </p:txBody>
      </p:sp>
      <p:sp>
        <p:nvSpPr>
          <p:cNvPr id="429114" name="Freeform 58"/>
          <p:cNvSpPr/>
          <p:nvPr/>
        </p:nvSpPr>
        <p:spPr bwMode="auto">
          <a:xfrm>
            <a:off x="5876925" y="3899143"/>
            <a:ext cx="1927225" cy="417512"/>
          </a:xfrm>
          <a:custGeom>
            <a:avLst/>
            <a:gdLst/>
            <a:ahLst/>
            <a:cxnLst>
              <a:cxn ang="0">
                <a:pos x="0" y="0"/>
              </a:cxn>
              <a:cxn ang="0">
                <a:pos x="1139" y="0"/>
              </a:cxn>
              <a:cxn ang="0">
                <a:pos x="1214" y="78"/>
              </a:cxn>
              <a:cxn ang="0">
                <a:pos x="1214" y="263"/>
              </a:cxn>
              <a:cxn ang="0">
                <a:pos x="0" y="263"/>
              </a:cxn>
              <a:cxn ang="0">
                <a:pos x="0" y="0"/>
              </a:cxn>
            </a:cxnLst>
            <a:rect l="0" t="0" r="r" b="b"/>
            <a:pathLst>
              <a:path w="1214" h="263">
                <a:moveTo>
                  <a:pt x="0" y="0"/>
                </a:moveTo>
                <a:lnTo>
                  <a:pt x="1139" y="0"/>
                </a:lnTo>
                <a:lnTo>
                  <a:pt x="1214" y="78"/>
                </a:lnTo>
                <a:lnTo>
                  <a:pt x="1214" y="263"/>
                </a:lnTo>
                <a:lnTo>
                  <a:pt x="0" y="263"/>
                </a:lnTo>
                <a:lnTo>
                  <a:pt x="0" y="0"/>
                </a:lnTo>
                <a:close/>
              </a:path>
            </a:pathLst>
          </a:custGeom>
          <a:solidFill>
            <a:srgbClr val="FFFFCC"/>
          </a:solidFill>
          <a:ln w="0">
            <a:solidFill>
              <a:srgbClr val="990033"/>
            </a:solidFill>
            <a:prstDash val="solid"/>
            <a:round/>
          </a:ln>
        </p:spPr>
        <p:txBody>
          <a:bodyPr/>
          <a:lstStyle/>
          <a:p>
            <a:endParaRPr lang="en-US"/>
          </a:p>
        </p:txBody>
      </p:sp>
      <p:sp>
        <p:nvSpPr>
          <p:cNvPr id="429115" name="Freeform 59"/>
          <p:cNvSpPr/>
          <p:nvPr/>
        </p:nvSpPr>
        <p:spPr bwMode="auto">
          <a:xfrm>
            <a:off x="7685088" y="3899143"/>
            <a:ext cx="119062" cy="123825"/>
          </a:xfrm>
          <a:custGeom>
            <a:avLst/>
            <a:gdLst/>
            <a:ahLst/>
            <a:cxnLst>
              <a:cxn ang="0">
                <a:pos x="0" y="0"/>
              </a:cxn>
              <a:cxn ang="0">
                <a:pos x="0" y="11"/>
              </a:cxn>
              <a:cxn ang="0">
                <a:pos x="11" y="11"/>
              </a:cxn>
            </a:cxnLst>
            <a:rect l="0" t="0" r="r" b="b"/>
            <a:pathLst>
              <a:path w="11" h="11">
                <a:moveTo>
                  <a:pt x="0" y="0"/>
                </a:moveTo>
                <a:lnTo>
                  <a:pt x="0" y="11"/>
                </a:lnTo>
                <a:lnTo>
                  <a:pt x="11" y="11"/>
                </a:lnTo>
              </a:path>
            </a:pathLst>
          </a:custGeom>
          <a:solidFill>
            <a:srgbClr val="FFFFCC"/>
          </a:solidFill>
          <a:ln w="12700" cmpd="sng">
            <a:solidFill>
              <a:srgbClr val="8A0E5E"/>
            </a:solidFill>
            <a:prstDash val="solid"/>
            <a:round/>
          </a:ln>
        </p:spPr>
        <p:txBody>
          <a:bodyPr/>
          <a:lstStyle/>
          <a:p>
            <a:endParaRPr lang="en-US"/>
          </a:p>
        </p:txBody>
      </p:sp>
      <p:sp>
        <p:nvSpPr>
          <p:cNvPr id="429116" name="Rectangle 60"/>
          <p:cNvSpPr>
            <a:spLocks noChangeArrowheads="1"/>
          </p:cNvSpPr>
          <p:nvPr/>
        </p:nvSpPr>
        <p:spPr bwMode="auto">
          <a:xfrm>
            <a:off x="5910263" y="3922955"/>
            <a:ext cx="1546225"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Create a list to hold all </a:t>
            </a:r>
            <a:endParaRPr lang="en-US" altLang="zh-CN" sz="1000">
              <a:solidFill>
                <a:schemeClr val="bg2"/>
              </a:solidFill>
              <a:latin typeface="ZapfHumnst BT" pitchFamily="34" charset="0"/>
              <a:ea typeface="宋体" panose="02010600030101010101" pitchFamily="2" charset="-122"/>
            </a:endParaRPr>
          </a:p>
        </p:txBody>
      </p:sp>
      <p:sp>
        <p:nvSpPr>
          <p:cNvPr id="429117" name="Rectangle 61"/>
          <p:cNvSpPr>
            <a:spLocks noChangeArrowheads="1"/>
          </p:cNvSpPr>
          <p:nvPr/>
        </p:nvSpPr>
        <p:spPr bwMode="auto">
          <a:xfrm>
            <a:off x="5910263" y="4102343"/>
            <a:ext cx="928687"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retrieved data</a:t>
            </a:r>
            <a:endParaRPr lang="en-US" altLang="zh-CN" sz="1000">
              <a:solidFill>
                <a:schemeClr val="bg2"/>
              </a:solidFill>
              <a:latin typeface="ZapfHumnst BT" pitchFamily="34" charset="0"/>
              <a:ea typeface="宋体" panose="02010600030101010101" pitchFamily="2" charset="-122"/>
            </a:endParaRPr>
          </a:p>
        </p:txBody>
      </p:sp>
      <p:sp>
        <p:nvSpPr>
          <p:cNvPr id="429118" name="Line 62"/>
          <p:cNvSpPr>
            <a:spLocks noChangeShapeType="1"/>
          </p:cNvSpPr>
          <p:nvPr/>
        </p:nvSpPr>
        <p:spPr bwMode="auto">
          <a:xfrm flipH="1" flipV="1">
            <a:off x="4548188" y="3630855"/>
            <a:ext cx="1362075" cy="292100"/>
          </a:xfrm>
          <a:prstGeom prst="line">
            <a:avLst/>
          </a:prstGeom>
          <a:noFill/>
          <a:ln w="0">
            <a:solidFill>
              <a:srgbClr val="00CCFF"/>
            </a:solidFill>
            <a:prstDash val="sysDash"/>
            <a:round/>
          </a:ln>
        </p:spPr>
        <p:txBody>
          <a:bodyPr/>
          <a:lstStyle/>
          <a:p>
            <a:endParaRPr lang="en-US"/>
          </a:p>
        </p:txBody>
      </p:sp>
      <p:sp>
        <p:nvSpPr>
          <p:cNvPr id="429119" name="Line 63"/>
          <p:cNvSpPr>
            <a:spLocks noChangeShapeType="1"/>
          </p:cNvSpPr>
          <p:nvPr/>
        </p:nvSpPr>
        <p:spPr bwMode="auto">
          <a:xfrm>
            <a:off x="2120900" y="6378818"/>
            <a:ext cx="4854575" cy="1587"/>
          </a:xfrm>
          <a:prstGeom prst="line">
            <a:avLst/>
          </a:prstGeom>
          <a:noFill/>
          <a:ln w="0">
            <a:solidFill>
              <a:srgbClr val="00CCFF"/>
            </a:solidFill>
            <a:round/>
            <a:tailEnd type="triangle" w="lg" len="lg"/>
          </a:ln>
        </p:spPr>
        <p:txBody>
          <a:bodyPr/>
          <a:lstStyle/>
          <a:p>
            <a:endParaRPr lang="en-US"/>
          </a:p>
        </p:txBody>
      </p:sp>
      <p:sp>
        <p:nvSpPr>
          <p:cNvPr id="429120" name="Rectangle 64"/>
          <p:cNvSpPr>
            <a:spLocks noChangeArrowheads="1"/>
          </p:cNvSpPr>
          <p:nvPr/>
        </p:nvSpPr>
        <p:spPr bwMode="auto">
          <a:xfrm>
            <a:off x="4614863" y="6131168"/>
            <a:ext cx="1706562"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1.8. add(PersistentClass)</a:t>
            </a:r>
            <a:endParaRPr lang="en-US" altLang="zh-CN" sz="1000">
              <a:solidFill>
                <a:schemeClr val="tx1"/>
              </a:solidFill>
              <a:latin typeface="ZapfHumnst BT" pitchFamily="34" charset="0"/>
              <a:ea typeface="宋体" panose="02010600030101010101" pitchFamily="2" charset="-122"/>
            </a:endParaRPr>
          </a:p>
        </p:txBody>
      </p:sp>
      <p:sp>
        <p:nvSpPr>
          <p:cNvPr id="429121" name="Freeform 65"/>
          <p:cNvSpPr/>
          <p:nvPr/>
        </p:nvSpPr>
        <p:spPr bwMode="auto">
          <a:xfrm>
            <a:off x="4867275" y="2078280"/>
            <a:ext cx="1597025" cy="968375"/>
          </a:xfrm>
          <a:custGeom>
            <a:avLst/>
            <a:gdLst/>
            <a:ahLst/>
            <a:cxnLst>
              <a:cxn ang="0">
                <a:pos x="0" y="0"/>
              </a:cxn>
              <a:cxn ang="0">
                <a:pos x="928" y="0"/>
              </a:cxn>
              <a:cxn ang="0">
                <a:pos x="1006" y="85"/>
              </a:cxn>
              <a:cxn ang="0">
                <a:pos x="1006" y="610"/>
              </a:cxn>
              <a:cxn ang="0">
                <a:pos x="0" y="610"/>
              </a:cxn>
              <a:cxn ang="0">
                <a:pos x="0" y="0"/>
              </a:cxn>
            </a:cxnLst>
            <a:rect l="0" t="0" r="r" b="b"/>
            <a:pathLst>
              <a:path w="1006" h="610">
                <a:moveTo>
                  <a:pt x="0" y="0"/>
                </a:moveTo>
                <a:lnTo>
                  <a:pt x="928" y="0"/>
                </a:lnTo>
                <a:lnTo>
                  <a:pt x="1006" y="85"/>
                </a:lnTo>
                <a:lnTo>
                  <a:pt x="1006" y="610"/>
                </a:lnTo>
                <a:lnTo>
                  <a:pt x="0" y="610"/>
                </a:lnTo>
                <a:lnTo>
                  <a:pt x="0" y="0"/>
                </a:lnTo>
                <a:close/>
              </a:path>
            </a:pathLst>
          </a:custGeom>
          <a:solidFill>
            <a:srgbClr val="FFFFCC"/>
          </a:solidFill>
          <a:ln w="0">
            <a:solidFill>
              <a:srgbClr val="8A0E5E"/>
            </a:solidFill>
            <a:prstDash val="solid"/>
            <a:round/>
          </a:ln>
        </p:spPr>
        <p:txBody>
          <a:bodyPr/>
          <a:lstStyle/>
          <a:p>
            <a:endParaRPr lang="en-US"/>
          </a:p>
        </p:txBody>
      </p:sp>
      <p:sp>
        <p:nvSpPr>
          <p:cNvPr id="429122" name="Freeform 66"/>
          <p:cNvSpPr/>
          <p:nvPr/>
        </p:nvSpPr>
        <p:spPr bwMode="auto">
          <a:xfrm>
            <a:off x="6327775" y="2078280"/>
            <a:ext cx="123825" cy="134938"/>
          </a:xfrm>
          <a:custGeom>
            <a:avLst/>
            <a:gdLst/>
            <a:ahLst/>
            <a:cxnLst>
              <a:cxn ang="0">
                <a:pos x="0" y="0"/>
              </a:cxn>
              <a:cxn ang="0">
                <a:pos x="0" y="12"/>
              </a:cxn>
              <a:cxn ang="0">
                <a:pos x="11" y="12"/>
              </a:cxn>
            </a:cxnLst>
            <a:rect l="0" t="0" r="r" b="b"/>
            <a:pathLst>
              <a:path w="11" h="12">
                <a:moveTo>
                  <a:pt x="0" y="0"/>
                </a:moveTo>
                <a:lnTo>
                  <a:pt x="0" y="12"/>
                </a:lnTo>
                <a:lnTo>
                  <a:pt x="11" y="12"/>
                </a:lnTo>
              </a:path>
            </a:pathLst>
          </a:custGeom>
          <a:solidFill>
            <a:srgbClr val="FFFFCC"/>
          </a:solidFill>
          <a:ln w="12700" cmpd="sng">
            <a:solidFill>
              <a:srgbClr val="8A0E5E"/>
            </a:solidFill>
            <a:prstDash val="solid"/>
            <a:round/>
          </a:ln>
        </p:spPr>
        <p:txBody>
          <a:bodyPr/>
          <a:lstStyle/>
          <a:p>
            <a:endParaRPr lang="en-US"/>
          </a:p>
        </p:txBody>
      </p:sp>
      <p:sp>
        <p:nvSpPr>
          <p:cNvPr id="429123" name="Rectangle 67"/>
          <p:cNvSpPr>
            <a:spLocks noChangeArrowheads="1"/>
          </p:cNvSpPr>
          <p:nvPr/>
        </p:nvSpPr>
        <p:spPr bwMode="auto">
          <a:xfrm>
            <a:off x="4911725" y="2102093"/>
            <a:ext cx="1363663" cy="182562"/>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The SQL statement </a:t>
            </a:r>
            <a:endParaRPr lang="en-US" altLang="zh-CN" sz="1000">
              <a:solidFill>
                <a:schemeClr val="bg2"/>
              </a:solidFill>
              <a:latin typeface="ZapfHumnst BT" pitchFamily="34" charset="0"/>
              <a:ea typeface="宋体" panose="02010600030101010101" pitchFamily="2" charset="-122"/>
            </a:endParaRPr>
          </a:p>
        </p:txBody>
      </p:sp>
      <p:sp>
        <p:nvSpPr>
          <p:cNvPr id="429124" name="Rectangle 68"/>
          <p:cNvSpPr>
            <a:spLocks noChangeArrowheads="1"/>
          </p:cNvSpPr>
          <p:nvPr/>
        </p:nvSpPr>
        <p:spPr bwMode="auto">
          <a:xfrm>
            <a:off x="4911725" y="2281480"/>
            <a:ext cx="1411288" cy="182563"/>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built by the DBClass </a:t>
            </a:r>
            <a:endParaRPr lang="en-US" altLang="zh-CN" sz="1000">
              <a:solidFill>
                <a:schemeClr val="bg2"/>
              </a:solidFill>
              <a:latin typeface="ZapfHumnst BT" pitchFamily="34" charset="0"/>
              <a:ea typeface="宋体" panose="02010600030101010101" pitchFamily="2" charset="-122"/>
            </a:endParaRPr>
          </a:p>
        </p:txBody>
      </p:sp>
      <p:sp>
        <p:nvSpPr>
          <p:cNvPr id="429125" name="Rectangle 69"/>
          <p:cNvSpPr>
            <a:spLocks noChangeArrowheads="1"/>
          </p:cNvSpPr>
          <p:nvPr/>
        </p:nvSpPr>
        <p:spPr bwMode="auto">
          <a:xfrm>
            <a:off x="4911725" y="2460868"/>
            <a:ext cx="1063625" cy="182562"/>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using the given </a:t>
            </a:r>
            <a:endParaRPr lang="en-US" altLang="zh-CN" sz="1000">
              <a:solidFill>
                <a:schemeClr val="bg2"/>
              </a:solidFill>
              <a:latin typeface="ZapfHumnst BT" pitchFamily="34" charset="0"/>
              <a:ea typeface="宋体" panose="02010600030101010101" pitchFamily="2" charset="-122"/>
            </a:endParaRPr>
          </a:p>
        </p:txBody>
      </p:sp>
      <p:sp>
        <p:nvSpPr>
          <p:cNvPr id="429126" name="Rectangle 70"/>
          <p:cNvSpPr>
            <a:spLocks noChangeArrowheads="1"/>
          </p:cNvSpPr>
          <p:nvPr/>
        </p:nvSpPr>
        <p:spPr bwMode="auto">
          <a:xfrm>
            <a:off x="4911725" y="2641843"/>
            <a:ext cx="1352550" cy="182562"/>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criteria is passed to </a:t>
            </a:r>
            <a:endParaRPr lang="en-US" altLang="zh-CN" sz="1000">
              <a:solidFill>
                <a:schemeClr val="bg2"/>
              </a:solidFill>
              <a:latin typeface="ZapfHumnst BT" pitchFamily="34" charset="0"/>
              <a:ea typeface="宋体" panose="02010600030101010101" pitchFamily="2" charset="-122"/>
            </a:endParaRPr>
          </a:p>
        </p:txBody>
      </p:sp>
      <p:sp>
        <p:nvSpPr>
          <p:cNvPr id="429127" name="Rectangle 71"/>
          <p:cNvSpPr>
            <a:spLocks noChangeArrowheads="1"/>
          </p:cNvSpPr>
          <p:nvPr/>
        </p:nvSpPr>
        <p:spPr bwMode="auto">
          <a:xfrm>
            <a:off x="4911725" y="2821230"/>
            <a:ext cx="1047750" cy="182563"/>
          </a:xfrm>
          <a:prstGeom prst="rect">
            <a:avLst/>
          </a:prstGeom>
          <a:solidFill>
            <a:srgbClr val="FFFFCC"/>
          </a:solid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executeQuery()</a:t>
            </a:r>
            <a:endParaRPr lang="en-US" altLang="zh-CN" sz="1000">
              <a:solidFill>
                <a:schemeClr val="bg2"/>
              </a:solidFill>
              <a:latin typeface="ZapfHumnst BT" pitchFamily="34" charset="0"/>
              <a:ea typeface="宋体" panose="02010600030101010101" pitchFamily="2" charset="-122"/>
            </a:endParaRPr>
          </a:p>
        </p:txBody>
      </p:sp>
      <p:sp>
        <p:nvSpPr>
          <p:cNvPr id="429128" name="Freeform 72"/>
          <p:cNvSpPr/>
          <p:nvPr/>
        </p:nvSpPr>
        <p:spPr bwMode="auto">
          <a:xfrm>
            <a:off x="382588" y="2797418"/>
            <a:ext cx="1508125" cy="811212"/>
          </a:xfrm>
          <a:custGeom>
            <a:avLst/>
            <a:gdLst/>
            <a:ahLst/>
            <a:cxnLst>
              <a:cxn ang="0">
                <a:pos x="0" y="0"/>
              </a:cxn>
              <a:cxn ang="0">
                <a:pos x="139" y="0"/>
              </a:cxn>
              <a:cxn ang="0">
                <a:pos x="150" y="11"/>
              </a:cxn>
              <a:cxn ang="0">
                <a:pos x="150" y="53"/>
              </a:cxn>
              <a:cxn ang="0">
                <a:pos x="0" y="53"/>
              </a:cxn>
              <a:cxn ang="0">
                <a:pos x="0" y="0"/>
              </a:cxn>
            </a:cxnLst>
            <a:rect l="0" t="0" r="r" b="b"/>
            <a:pathLst>
              <a:path w="150" h="53">
                <a:moveTo>
                  <a:pt x="0" y="0"/>
                </a:moveTo>
                <a:lnTo>
                  <a:pt x="139" y="0"/>
                </a:lnTo>
                <a:lnTo>
                  <a:pt x="150" y="11"/>
                </a:lnTo>
                <a:lnTo>
                  <a:pt x="150" y="53"/>
                </a:lnTo>
                <a:lnTo>
                  <a:pt x="0" y="53"/>
                </a:lnTo>
                <a:lnTo>
                  <a:pt x="0" y="0"/>
                </a:lnTo>
              </a:path>
            </a:pathLst>
          </a:custGeom>
          <a:solidFill>
            <a:srgbClr val="FFFFCC"/>
          </a:solidFill>
          <a:ln w="12700" cmpd="sng">
            <a:solidFill>
              <a:srgbClr val="8A0E5E"/>
            </a:solidFill>
            <a:prstDash val="solid"/>
            <a:round/>
          </a:ln>
        </p:spPr>
        <p:txBody>
          <a:bodyPr/>
          <a:lstStyle/>
          <a:p>
            <a:endParaRPr lang="en-US"/>
          </a:p>
        </p:txBody>
      </p:sp>
      <p:sp>
        <p:nvSpPr>
          <p:cNvPr id="429129" name="Freeform 73"/>
          <p:cNvSpPr/>
          <p:nvPr/>
        </p:nvSpPr>
        <p:spPr bwMode="auto">
          <a:xfrm>
            <a:off x="1766888" y="2797418"/>
            <a:ext cx="123825" cy="123825"/>
          </a:xfrm>
          <a:custGeom>
            <a:avLst/>
            <a:gdLst/>
            <a:ahLst/>
            <a:cxnLst>
              <a:cxn ang="0">
                <a:pos x="0" y="0"/>
              </a:cxn>
              <a:cxn ang="0">
                <a:pos x="0" y="11"/>
              </a:cxn>
              <a:cxn ang="0">
                <a:pos x="11" y="11"/>
              </a:cxn>
            </a:cxnLst>
            <a:rect l="0" t="0" r="r" b="b"/>
            <a:pathLst>
              <a:path w="11" h="11">
                <a:moveTo>
                  <a:pt x="0" y="0"/>
                </a:moveTo>
                <a:lnTo>
                  <a:pt x="0" y="11"/>
                </a:lnTo>
                <a:lnTo>
                  <a:pt x="11" y="11"/>
                </a:lnTo>
              </a:path>
            </a:pathLst>
          </a:custGeom>
          <a:solidFill>
            <a:srgbClr val="FFFFCC"/>
          </a:solidFill>
          <a:ln w="12700" cmpd="sng">
            <a:solidFill>
              <a:srgbClr val="8A0E5E"/>
            </a:solidFill>
            <a:prstDash val="solid"/>
            <a:round/>
          </a:ln>
        </p:spPr>
        <p:txBody>
          <a:bodyPr/>
          <a:lstStyle/>
          <a:p>
            <a:endParaRPr lang="en-US"/>
          </a:p>
        </p:txBody>
      </p:sp>
      <p:sp>
        <p:nvSpPr>
          <p:cNvPr id="429130" name="Rectangle 74"/>
          <p:cNvSpPr>
            <a:spLocks noChangeArrowheads="1"/>
          </p:cNvSpPr>
          <p:nvPr/>
        </p:nvSpPr>
        <p:spPr bwMode="auto">
          <a:xfrm>
            <a:off x="492125" y="2833930"/>
            <a:ext cx="1249363" cy="730250"/>
          </a:xfrm>
          <a:prstGeom prst="rect">
            <a:avLst/>
          </a:prstGeom>
          <a:solidFill>
            <a:srgbClr val="FFFFCC"/>
          </a:solidFill>
          <a:ln w="9525">
            <a:noFill/>
            <a:miter lim="800000"/>
          </a:ln>
        </p:spPr>
        <p:txBody>
          <a:bodyPr lIns="0" tIns="0" rIns="0" bIns="0">
            <a:spAutoFit/>
          </a:bodyPr>
          <a:lstStyle/>
          <a:p>
            <a:pPr eaLnBrk="0" fontAlgn="base" hangingPunct="0">
              <a:lnSpc>
                <a:spcPct val="100000"/>
              </a:lnSpc>
              <a:spcBef>
                <a:spcPct val="0"/>
              </a:spcBef>
              <a:buClrTx/>
              <a:buFontTx/>
              <a:buNone/>
            </a:pPr>
            <a:r>
              <a:rPr lang="en-US" altLang="zh-CN" sz="1200">
                <a:solidFill>
                  <a:schemeClr val="bg2"/>
                </a:solidFill>
                <a:ea typeface="宋体" panose="02010600030101010101" pitchFamily="2" charset="-122"/>
              </a:rPr>
              <a:t>The criteria used to access data for the persistent class</a:t>
            </a:r>
            <a:r>
              <a:rPr lang="en-US" altLang="zh-CN" sz="1100">
                <a:solidFill>
                  <a:schemeClr val="bg2"/>
                </a:solidFill>
                <a:ea typeface="宋体" panose="02010600030101010101" pitchFamily="2" charset="-122"/>
              </a:rPr>
              <a:t> </a:t>
            </a:r>
            <a:endParaRPr lang="en-US" altLang="zh-CN" sz="1100">
              <a:solidFill>
                <a:schemeClr val="bg2"/>
              </a:solidFill>
              <a:ea typeface="宋体" panose="02010600030101010101" pitchFamily="2" charset="-122"/>
            </a:endParaRPr>
          </a:p>
        </p:txBody>
      </p:sp>
      <p:sp>
        <p:nvSpPr>
          <p:cNvPr id="429131" name="Rectangle 75"/>
          <p:cNvSpPr>
            <a:spLocks noChangeArrowheads="1"/>
          </p:cNvSpPr>
          <p:nvPr/>
        </p:nvSpPr>
        <p:spPr bwMode="auto">
          <a:xfrm>
            <a:off x="1381125" y="3846755"/>
            <a:ext cx="7607300" cy="3013075"/>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29132" name="Rectangle 76"/>
          <p:cNvSpPr>
            <a:spLocks noChangeArrowheads="1"/>
          </p:cNvSpPr>
          <p:nvPr/>
        </p:nvSpPr>
        <p:spPr bwMode="auto">
          <a:xfrm>
            <a:off x="1382713" y="3845168"/>
            <a:ext cx="684212" cy="285750"/>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29133" name="Rectangle 77"/>
          <p:cNvSpPr>
            <a:spLocks noChangeArrowheads="1"/>
          </p:cNvSpPr>
          <p:nvPr/>
        </p:nvSpPr>
        <p:spPr bwMode="auto">
          <a:xfrm>
            <a:off x="1492250" y="3894380"/>
            <a:ext cx="285750"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loop</a:t>
            </a:r>
            <a:endParaRPr lang="en-US" altLang="zh-CN" sz="1000">
              <a:solidFill>
                <a:schemeClr val="tx1"/>
              </a:solidFill>
              <a:latin typeface="ZapfHumnst BT" pitchFamily="34" charset="0"/>
              <a:ea typeface="宋体" panose="02010600030101010101" pitchFamily="2" charset="-122"/>
            </a:endParaRPr>
          </a:p>
        </p:txBody>
      </p:sp>
      <p:sp>
        <p:nvSpPr>
          <p:cNvPr id="429134" name="Rectangle 78"/>
          <p:cNvSpPr>
            <a:spLocks noChangeArrowheads="1"/>
          </p:cNvSpPr>
          <p:nvPr/>
        </p:nvSpPr>
        <p:spPr bwMode="auto">
          <a:xfrm>
            <a:off x="1504950" y="4224580"/>
            <a:ext cx="2368550"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[for each class from execute query]</a:t>
            </a:r>
            <a:endParaRPr lang="en-US" altLang="zh-CN" sz="1000">
              <a:solidFill>
                <a:schemeClr val="tx1"/>
              </a:solidFill>
              <a:latin typeface="ZapfHumnst BT" pitchFamily="34" charset="0"/>
              <a:ea typeface="宋体" panose="02010600030101010101" pitchFamily="2" charset="-122"/>
            </a:endParaRPr>
          </a:p>
        </p:txBody>
      </p:sp>
      <p:sp>
        <p:nvSpPr>
          <p:cNvPr id="429135" name="Rectangle 79"/>
          <p:cNvSpPr>
            <a:spLocks noChangeArrowheads="1"/>
          </p:cNvSpPr>
          <p:nvPr/>
        </p:nvSpPr>
        <p:spPr bwMode="auto">
          <a:xfrm>
            <a:off x="1492250" y="4856405"/>
            <a:ext cx="7218363" cy="1104900"/>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29136" name="Rectangle 80"/>
          <p:cNvSpPr>
            <a:spLocks noChangeArrowheads="1"/>
          </p:cNvSpPr>
          <p:nvPr/>
        </p:nvSpPr>
        <p:spPr bwMode="auto">
          <a:xfrm>
            <a:off x="1492250" y="4854818"/>
            <a:ext cx="557213" cy="260350"/>
          </a:xfrm>
          <a:prstGeom prst="rect">
            <a:avLst/>
          </a:prstGeom>
          <a:noFill/>
          <a:ln w="9525">
            <a:solidFill>
              <a:schemeClr val="tx1"/>
            </a:solidFill>
            <a:miter lim="800000"/>
          </a:ln>
          <a:effectLst/>
        </p:spPr>
        <p:txBody>
          <a:bodyPr wrap="none" lIns="107950" tIns="53975" rIns="107950" bIns="53975" anchor="ctr"/>
          <a:lstStyle/>
          <a:p>
            <a:endParaRPr lang="en-US"/>
          </a:p>
        </p:txBody>
      </p:sp>
      <p:sp>
        <p:nvSpPr>
          <p:cNvPr id="429137" name="Rectangle 81"/>
          <p:cNvSpPr>
            <a:spLocks noChangeArrowheads="1"/>
          </p:cNvSpPr>
          <p:nvPr/>
        </p:nvSpPr>
        <p:spPr bwMode="auto">
          <a:xfrm>
            <a:off x="1582738" y="4878630"/>
            <a:ext cx="285750"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loop</a:t>
            </a:r>
            <a:endParaRPr lang="en-US" altLang="zh-CN" sz="1000">
              <a:solidFill>
                <a:schemeClr val="tx1"/>
              </a:solidFill>
              <a:latin typeface="ZapfHumnst BT" pitchFamily="34" charset="0"/>
              <a:ea typeface="宋体" panose="02010600030101010101" pitchFamily="2" charset="-122"/>
            </a:endParaRPr>
          </a:p>
        </p:txBody>
      </p:sp>
      <p:sp>
        <p:nvSpPr>
          <p:cNvPr id="429138" name="Rectangle 82"/>
          <p:cNvSpPr>
            <a:spLocks noChangeArrowheads="1"/>
          </p:cNvSpPr>
          <p:nvPr/>
        </p:nvSpPr>
        <p:spPr bwMode="auto">
          <a:xfrm>
            <a:off x="1665288" y="5148505"/>
            <a:ext cx="1776412" cy="182563"/>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[for each attribute in class]</a:t>
            </a:r>
            <a:endParaRPr lang="en-US" altLang="zh-CN" sz="1000">
              <a:solidFill>
                <a:schemeClr val="tx1"/>
              </a:solidFill>
              <a:latin typeface="ZapfHumnst BT" pitchFamily="34" charset="0"/>
              <a:ea typeface="宋体" panose="02010600030101010101" pitchFamily="2" charset="-122"/>
            </a:endParaRPr>
          </a:p>
        </p:txBody>
      </p:sp>
      <p:sp>
        <p:nvSpPr>
          <p:cNvPr id="429139" name="Line 83"/>
          <p:cNvSpPr>
            <a:spLocks noChangeShapeType="1"/>
          </p:cNvSpPr>
          <p:nvPr/>
        </p:nvSpPr>
        <p:spPr bwMode="auto">
          <a:xfrm>
            <a:off x="5627688" y="5621580"/>
            <a:ext cx="0" cy="1409700"/>
          </a:xfrm>
          <a:prstGeom prst="line">
            <a:avLst/>
          </a:prstGeom>
          <a:noFill/>
          <a:ln w="6350">
            <a:solidFill>
              <a:schemeClr val="tx1"/>
            </a:solidFill>
            <a:prstDash val="lgDash"/>
            <a:round/>
          </a:ln>
        </p:spPr>
        <p:txBody>
          <a:bodyPr/>
          <a:lstStyle/>
          <a:p>
            <a:endParaRPr lang="en-US"/>
          </a:p>
        </p:txBody>
      </p:sp>
      <p:sp>
        <p:nvSpPr>
          <p:cNvPr id="429140" name="Line 84"/>
          <p:cNvSpPr>
            <a:spLocks noChangeShapeType="1"/>
          </p:cNvSpPr>
          <p:nvPr/>
        </p:nvSpPr>
        <p:spPr bwMode="auto">
          <a:xfrm>
            <a:off x="8423275" y="4854818"/>
            <a:ext cx="1588" cy="831850"/>
          </a:xfrm>
          <a:prstGeom prst="line">
            <a:avLst/>
          </a:prstGeom>
          <a:noFill/>
          <a:ln w="6350">
            <a:solidFill>
              <a:schemeClr val="tx1"/>
            </a:solidFill>
            <a:prstDash val="lgDash"/>
            <a:round/>
          </a:ln>
        </p:spPr>
        <p:txBody>
          <a:bodyPr/>
          <a:lstStyle/>
          <a:p>
            <a:endParaRPr lang="en-US"/>
          </a:p>
        </p:txBody>
      </p:sp>
      <p:sp>
        <p:nvSpPr>
          <p:cNvPr id="429141" name="Line 85"/>
          <p:cNvSpPr>
            <a:spLocks noChangeShapeType="1"/>
          </p:cNvSpPr>
          <p:nvPr/>
        </p:nvSpPr>
        <p:spPr bwMode="auto">
          <a:xfrm>
            <a:off x="4449763" y="3337168"/>
            <a:ext cx="4625975" cy="0"/>
          </a:xfrm>
          <a:prstGeom prst="line">
            <a:avLst/>
          </a:prstGeom>
          <a:noFill/>
          <a:ln w="0">
            <a:solidFill>
              <a:srgbClr val="00CCFF"/>
            </a:solidFill>
            <a:round/>
            <a:tailEnd type="triangle" w="lg" len="lg"/>
          </a:ln>
        </p:spPr>
        <p:txBody>
          <a:bodyPr/>
          <a:lstStyle/>
          <a:p>
            <a:endParaRPr lang="en-US"/>
          </a:p>
        </p:txBody>
      </p:sp>
      <p:sp>
        <p:nvSpPr>
          <p:cNvPr id="429142" name="Rectangle 86"/>
          <p:cNvSpPr>
            <a:spLocks noChangeArrowheads="1"/>
          </p:cNvSpPr>
          <p:nvPr/>
        </p:nvSpPr>
        <p:spPr bwMode="auto">
          <a:xfrm>
            <a:off x="6845300" y="3073643"/>
            <a:ext cx="1430338" cy="182562"/>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200">
                <a:solidFill>
                  <a:schemeClr val="tx1"/>
                </a:solidFill>
                <a:ea typeface="宋体" panose="02010600030101010101" pitchFamily="2" charset="-122"/>
              </a:rPr>
              <a:t>1.3 // executeQuery()</a:t>
            </a:r>
            <a:endParaRPr lang="en-US" altLang="zh-CN" sz="1000">
              <a:solidFill>
                <a:schemeClr val="tx1"/>
              </a:solidFill>
              <a:latin typeface="ZapfHumnst BT" pitchFamily="34" charset="0"/>
              <a:ea typeface="宋体" panose="02010600030101010101" pitchFamily="2" charset="-122"/>
            </a:endParaRPr>
          </a:p>
        </p:txBody>
      </p:sp>
      <p:sp>
        <p:nvSpPr>
          <p:cNvPr id="429143" name="Line 87"/>
          <p:cNvSpPr>
            <a:spLocks noChangeShapeType="1"/>
          </p:cNvSpPr>
          <p:nvPr/>
        </p:nvSpPr>
        <p:spPr bwMode="auto">
          <a:xfrm>
            <a:off x="7018338" y="6591543"/>
            <a:ext cx="0" cy="439737"/>
          </a:xfrm>
          <a:prstGeom prst="line">
            <a:avLst/>
          </a:prstGeom>
          <a:noFill/>
          <a:ln w="9525">
            <a:solidFill>
              <a:schemeClr val="tx1"/>
            </a:solidFill>
            <a:prstDash val="dash"/>
            <a:round/>
          </a:ln>
          <a:effectLst/>
        </p:spPr>
        <p:txBody>
          <a:bodyPr lIns="107950" tIns="53975" rIns="107950" bIns="53975"/>
          <a:lstStyle/>
          <a:p>
            <a:endParaRPr lang="en-US"/>
          </a:p>
        </p:txBody>
      </p:sp>
      <p:sp>
        <p:nvSpPr>
          <p:cNvPr id="429144" name="Line 88"/>
          <p:cNvSpPr>
            <a:spLocks noChangeShapeType="1"/>
          </p:cNvSpPr>
          <p:nvPr/>
        </p:nvSpPr>
        <p:spPr bwMode="auto">
          <a:xfrm>
            <a:off x="9075738" y="1309930"/>
            <a:ext cx="0" cy="5721350"/>
          </a:xfrm>
          <a:prstGeom prst="line">
            <a:avLst/>
          </a:prstGeom>
          <a:noFill/>
          <a:ln w="9525">
            <a:solidFill>
              <a:schemeClr val="tx1"/>
            </a:solidFill>
            <a:round/>
          </a:ln>
          <a:effectLst/>
        </p:spPr>
        <p:txBody>
          <a:bodyPr lIns="107950" tIns="53975" rIns="107950" bIns="53975"/>
          <a:lstStyle/>
          <a:p>
            <a:endParaRPr lang="en-US"/>
          </a:p>
        </p:txBody>
      </p:sp>
      <p:sp>
        <p:nvSpPr>
          <p:cNvPr id="429145" name="Line 89"/>
          <p:cNvSpPr>
            <a:spLocks noChangeShapeType="1"/>
          </p:cNvSpPr>
          <p:nvPr/>
        </p:nvSpPr>
        <p:spPr bwMode="auto">
          <a:xfrm flipH="1">
            <a:off x="139700" y="1309930"/>
            <a:ext cx="8936038" cy="0"/>
          </a:xfrm>
          <a:prstGeom prst="line">
            <a:avLst/>
          </a:prstGeom>
          <a:noFill/>
          <a:ln w="9525">
            <a:solidFill>
              <a:schemeClr val="tx1"/>
            </a:solidFill>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Persistency: RDBMS: JDBC: Update</a:t>
            </a:r>
            <a:endParaRPr lang="en-US" altLang="zh-CN">
              <a:ea typeface="宋体" panose="02010600030101010101" pitchFamily="2" charset="-122"/>
            </a:endParaRPr>
          </a:p>
        </p:txBody>
      </p:sp>
      <p:sp>
        <p:nvSpPr>
          <p:cNvPr id="377859" name="Line 3"/>
          <p:cNvSpPr>
            <a:spLocks noChangeShapeType="1"/>
          </p:cNvSpPr>
          <p:nvPr/>
        </p:nvSpPr>
        <p:spPr bwMode="auto">
          <a:xfrm flipV="1">
            <a:off x="3013075" y="3502268"/>
            <a:ext cx="2943225" cy="0"/>
          </a:xfrm>
          <a:prstGeom prst="line">
            <a:avLst/>
          </a:prstGeom>
          <a:noFill/>
          <a:ln w="0">
            <a:solidFill>
              <a:srgbClr val="00CCFF"/>
            </a:solidFill>
            <a:round/>
            <a:tailEnd type="triangle" w="lg" len="lg"/>
          </a:ln>
        </p:spPr>
        <p:txBody>
          <a:bodyPr/>
          <a:lstStyle/>
          <a:p>
            <a:endParaRPr lang="en-US"/>
          </a:p>
        </p:txBody>
      </p:sp>
      <p:sp>
        <p:nvSpPr>
          <p:cNvPr id="377862" name="Rectangle 6"/>
          <p:cNvSpPr>
            <a:spLocks noChangeArrowheads="1"/>
          </p:cNvSpPr>
          <p:nvPr/>
        </p:nvSpPr>
        <p:spPr bwMode="auto">
          <a:xfrm>
            <a:off x="2332038" y="1524243"/>
            <a:ext cx="1246187" cy="481012"/>
          </a:xfrm>
          <a:prstGeom prst="rect">
            <a:avLst/>
          </a:prstGeom>
          <a:solidFill>
            <a:srgbClr val="99CCFF"/>
          </a:solidFill>
          <a:ln w="12700">
            <a:solidFill>
              <a:srgbClr val="FF0000"/>
            </a:solidFill>
            <a:miter lim="800000"/>
          </a:ln>
        </p:spPr>
        <p:txBody>
          <a:bodyPr/>
          <a:lstStyle/>
          <a:p>
            <a:endParaRPr lang="en-US"/>
          </a:p>
        </p:txBody>
      </p:sp>
      <p:sp>
        <p:nvSpPr>
          <p:cNvPr id="377863" name="Rectangle 7"/>
          <p:cNvSpPr>
            <a:spLocks noChangeArrowheads="1"/>
          </p:cNvSpPr>
          <p:nvPr/>
        </p:nvSpPr>
        <p:spPr bwMode="auto">
          <a:xfrm>
            <a:off x="2552700" y="1563930"/>
            <a:ext cx="779463" cy="198438"/>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i="1" u="sng">
                <a:solidFill>
                  <a:schemeClr val="bg2"/>
                </a:solidFill>
                <a:ea typeface="宋体" panose="02010600030101010101" pitchFamily="2" charset="-122"/>
              </a:rPr>
              <a:t> </a:t>
            </a:r>
            <a:r>
              <a:rPr lang="en-US" altLang="zh-CN" sz="1300" i="1" u="sng">
                <a:solidFill>
                  <a:schemeClr val="bg2"/>
                </a:solidFill>
                <a:ea typeface="宋体" panose="02010600030101010101" pitchFamily="2" charset="-122"/>
              </a:rPr>
              <a:t>: DBClass</a:t>
            </a:r>
            <a:endParaRPr lang="en-US" altLang="zh-CN" sz="1000" i="1">
              <a:solidFill>
                <a:schemeClr val="bg2"/>
              </a:solidFill>
              <a:latin typeface="ZapfHumnst BT" pitchFamily="34" charset="0"/>
              <a:ea typeface="宋体" panose="02010600030101010101" pitchFamily="2" charset="-122"/>
            </a:endParaRPr>
          </a:p>
        </p:txBody>
      </p:sp>
      <p:sp>
        <p:nvSpPr>
          <p:cNvPr id="377864" name="Line 8"/>
          <p:cNvSpPr>
            <a:spLocks noChangeShapeType="1"/>
          </p:cNvSpPr>
          <p:nvPr/>
        </p:nvSpPr>
        <p:spPr bwMode="auto">
          <a:xfrm>
            <a:off x="2949575" y="5464418"/>
            <a:ext cx="0" cy="1022350"/>
          </a:xfrm>
          <a:prstGeom prst="line">
            <a:avLst/>
          </a:prstGeom>
          <a:noFill/>
          <a:ln w="6350">
            <a:solidFill>
              <a:schemeClr val="tx1"/>
            </a:solidFill>
            <a:prstDash val="lgDash"/>
            <a:round/>
          </a:ln>
        </p:spPr>
        <p:txBody>
          <a:bodyPr/>
          <a:lstStyle/>
          <a:p>
            <a:endParaRPr lang="en-US"/>
          </a:p>
        </p:txBody>
      </p:sp>
      <p:sp>
        <p:nvSpPr>
          <p:cNvPr id="377865" name="Rectangle 9"/>
          <p:cNvSpPr>
            <a:spLocks noChangeArrowheads="1"/>
          </p:cNvSpPr>
          <p:nvPr/>
        </p:nvSpPr>
        <p:spPr bwMode="auto">
          <a:xfrm>
            <a:off x="2884488" y="2564055"/>
            <a:ext cx="115887" cy="2882900"/>
          </a:xfrm>
          <a:prstGeom prst="rect">
            <a:avLst/>
          </a:prstGeom>
          <a:noFill/>
          <a:ln w="0">
            <a:solidFill>
              <a:srgbClr val="00CCFF"/>
            </a:solidFill>
            <a:miter lim="800000"/>
          </a:ln>
        </p:spPr>
        <p:txBody>
          <a:bodyPr/>
          <a:lstStyle/>
          <a:p>
            <a:endParaRPr lang="en-US"/>
          </a:p>
        </p:txBody>
      </p:sp>
      <p:sp>
        <p:nvSpPr>
          <p:cNvPr id="377866" name="Rectangle 10"/>
          <p:cNvSpPr>
            <a:spLocks noChangeArrowheads="1"/>
          </p:cNvSpPr>
          <p:nvPr/>
        </p:nvSpPr>
        <p:spPr bwMode="auto">
          <a:xfrm>
            <a:off x="617538" y="1524243"/>
            <a:ext cx="1503362" cy="481012"/>
          </a:xfrm>
          <a:prstGeom prst="rect">
            <a:avLst/>
          </a:prstGeom>
          <a:solidFill>
            <a:srgbClr val="99CCFF"/>
          </a:solidFill>
          <a:ln w="12700">
            <a:solidFill>
              <a:srgbClr val="FF0000"/>
            </a:solidFill>
            <a:miter lim="800000"/>
          </a:ln>
        </p:spPr>
        <p:txBody>
          <a:bodyPr/>
          <a:lstStyle/>
          <a:p>
            <a:endParaRPr lang="en-US"/>
          </a:p>
        </p:txBody>
      </p:sp>
      <p:sp>
        <p:nvSpPr>
          <p:cNvPr id="377868" name="Rectangle 12"/>
          <p:cNvSpPr>
            <a:spLocks noChangeArrowheads="1"/>
          </p:cNvSpPr>
          <p:nvPr/>
        </p:nvSpPr>
        <p:spPr bwMode="auto">
          <a:xfrm>
            <a:off x="644525" y="1555993"/>
            <a:ext cx="1414463" cy="1984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u="sng">
                <a:solidFill>
                  <a:schemeClr val="bg2"/>
                </a:solidFill>
                <a:ea typeface="宋体" panose="02010600030101010101" pitchFamily="2" charset="-122"/>
              </a:rPr>
              <a:t> </a:t>
            </a:r>
            <a:r>
              <a:rPr lang="en-US" altLang="zh-CN" sz="1300" u="sng">
                <a:solidFill>
                  <a:schemeClr val="bg2"/>
                </a:solidFill>
                <a:ea typeface="宋体" panose="02010600030101010101" pitchFamily="2" charset="-122"/>
              </a:rPr>
              <a:t>: </a:t>
            </a:r>
            <a:r>
              <a:rPr lang="en-US" altLang="zh-CN" sz="1300" i="1" u="sng">
                <a:solidFill>
                  <a:schemeClr val="bg2"/>
                </a:solidFill>
                <a:ea typeface="宋体" panose="02010600030101010101" pitchFamily="2" charset="-122"/>
              </a:rPr>
              <a:t>PersistencyClient</a:t>
            </a:r>
            <a:endParaRPr lang="en-US" altLang="zh-CN" sz="1300" i="1" u="sng">
              <a:solidFill>
                <a:schemeClr val="bg2"/>
              </a:solidFill>
              <a:ea typeface="宋体" panose="02010600030101010101" pitchFamily="2" charset="-122"/>
            </a:endParaRPr>
          </a:p>
        </p:txBody>
      </p:sp>
      <p:sp>
        <p:nvSpPr>
          <p:cNvPr id="377869" name="Line 13"/>
          <p:cNvSpPr>
            <a:spLocks noChangeShapeType="1"/>
          </p:cNvSpPr>
          <p:nvPr/>
        </p:nvSpPr>
        <p:spPr bwMode="auto">
          <a:xfrm>
            <a:off x="1370013" y="2187818"/>
            <a:ext cx="0" cy="349250"/>
          </a:xfrm>
          <a:prstGeom prst="line">
            <a:avLst/>
          </a:prstGeom>
          <a:noFill/>
          <a:ln w="6350">
            <a:solidFill>
              <a:schemeClr val="tx1"/>
            </a:solidFill>
            <a:prstDash val="lgDash"/>
            <a:round/>
          </a:ln>
        </p:spPr>
        <p:txBody>
          <a:bodyPr/>
          <a:lstStyle/>
          <a:p>
            <a:endParaRPr lang="en-US"/>
          </a:p>
        </p:txBody>
      </p:sp>
      <p:sp>
        <p:nvSpPr>
          <p:cNvPr id="377870" name="Rectangle 14"/>
          <p:cNvSpPr>
            <a:spLocks noChangeArrowheads="1"/>
          </p:cNvSpPr>
          <p:nvPr/>
        </p:nvSpPr>
        <p:spPr bwMode="auto">
          <a:xfrm>
            <a:off x="1304925" y="2564055"/>
            <a:ext cx="128588" cy="3130550"/>
          </a:xfrm>
          <a:prstGeom prst="rect">
            <a:avLst/>
          </a:prstGeom>
          <a:noFill/>
          <a:ln w="0">
            <a:solidFill>
              <a:srgbClr val="00CCFF"/>
            </a:solidFill>
            <a:miter lim="800000"/>
          </a:ln>
        </p:spPr>
        <p:txBody>
          <a:bodyPr/>
          <a:lstStyle/>
          <a:p>
            <a:endParaRPr lang="en-US"/>
          </a:p>
        </p:txBody>
      </p:sp>
      <p:sp>
        <p:nvSpPr>
          <p:cNvPr id="377871" name="Rectangle 15"/>
          <p:cNvSpPr>
            <a:spLocks noChangeArrowheads="1"/>
          </p:cNvSpPr>
          <p:nvPr/>
        </p:nvSpPr>
        <p:spPr bwMode="auto">
          <a:xfrm>
            <a:off x="3781425" y="1524243"/>
            <a:ext cx="1450975" cy="481012"/>
          </a:xfrm>
          <a:prstGeom prst="rect">
            <a:avLst/>
          </a:prstGeom>
          <a:solidFill>
            <a:srgbClr val="99CCFF"/>
          </a:solidFill>
          <a:ln w="12700">
            <a:solidFill>
              <a:srgbClr val="FF0000"/>
            </a:solidFill>
            <a:miter lim="800000"/>
          </a:ln>
        </p:spPr>
        <p:txBody>
          <a:bodyPr/>
          <a:lstStyle/>
          <a:p>
            <a:endParaRPr lang="en-US"/>
          </a:p>
        </p:txBody>
      </p:sp>
      <p:sp>
        <p:nvSpPr>
          <p:cNvPr id="377873" name="Rectangle 17"/>
          <p:cNvSpPr>
            <a:spLocks noChangeArrowheads="1"/>
          </p:cNvSpPr>
          <p:nvPr/>
        </p:nvSpPr>
        <p:spPr bwMode="auto">
          <a:xfrm>
            <a:off x="3821113" y="1568693"/>
            <a:ext cx="1285875" cy="1984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u="sng">
                <a:solidFill>
                  <a:schemeClr val="bg2"/>
                </a:solidFill>
                <a:ea typeface="宋体" panose="02010600030101010101" pitchFamily="2" charset="-122"/>
              </a:rPr>
              <a:t> </a:t>
            </a:r>
            <a:r>
              <a:rPr lang="en-US" altLang="zh-CN" sz="1300" u="sng">
                <a:solidFill>
                  <a:schemeClr val="bg2"/>
                </a:solidFill>
                <a:ea typeface="宋体" panose="02010600030101010101" pitchFamily="2" charset="-122"/>
              </a:rPr>
              <a:t>: </a:t>
            </a:r>
            <a:r>
              <a:rPr lang="en-US" altLang="zh-CN" sz="1300" i="1" u="sng">
                <a:solidFill>
                  <a:schemeClr val="bg2"/>
                </a:solidFill>
                <a:ea typeface="宋体" panose="02010600030101010101" pitchFamily="2" charset="-122"/>
              </a:rPr>
              <a:t>PersistentClass</a:t>
            </a:r>
            <a:endParaRPr lang="en-US" altLang="zh-CN" sz="1300" i="1" u="sng">
              <a:solidFill>
                <a:schemeClr val="bg2"/>
              </a:solidFill>
              <a:ea typeface="宋体" panose="02010600030101010101" pitchFamily="2" charset="-122"/>
            </a:endParaRPr>
          </a:p>
        </p:txBody>
      </p:sp>
      <p:sp>
        <p:nvSpPr>
          <p:cNvPr id="377874" name="Line 18"/>
          <p:cNvSpPr>
            <a:spLocks noChangeShapeType="1"/>
          </p:cNvSpPr>
          <p:nvPr/>
        </p:nvSpPr>
        <p:spPr bwMode="auto">
          <a:xfrm flipH="1">
            <a:off x="4467225" y="3191118"/>
            <a:ext cx="0" cy="3282950"/>
          </a:xfrm>
          <a:prstGeom prst="line">
            <a:avLst/>
          </a:prstGeom>
          <a:noFill/>
          <a:ln w="6350">
            <a:solidFill>
              <a:schemeClr val="tx1"/>
            </a:solidFill>
            <a:prstDash val="lgDash"/>
            <a:round/>
          </a:ln>
        </p:spPr>
        <p:txBody>
          <a:bodyPr/>
          <a:lstStyle/>
          <a:p>
            <a:endParaRPr lang="en-US"/>
          </a:p>
        </p:txBody>
      </p:sp>
      <p:sp>
        <p:nvSpPr>
          <p:cNvPr id="377875" name="Rectangle 19"/>
          <p:cNvSpPr>
            <a:spLocks noChangeArrowheads="1"/>
          </p:cNvSpPr>
          <p:nvPr/>
        </p:nvSpPr>
        <p:spPr bwMode="auto">
          <a:xfrm>
            <a:off x="4413250" y="2952993"/>
            <a:ext cx="117475" cy="247650"/>
          </a:xfrm>
          <a:prstGeom prst="rect">
            <a:avLst/>
          </a:prstGeom>
          <a:noFill/>
          <a:ln w="0">
            <a:solidFill>
              <a:srgbClr val="00CCFF"/>
            </a:solidFill>
            <a:miter lim="800000"/>
          </a:ln>
        </p:spPr>
        <p:txBody>
          <a:bodyPr/>
          <a:lstStyle/>
          <a:p>
            <a:endParaRPr lang="en-US"/>
          </a:p>
        </p:txBody>
      </p:sp>
      <p:sp>
        <p:nvSpPr>
          <p:cNvPr id="377876" name="Rectangle 20"/>
          <p:cNvSpPr>
            <a:spLocks noChangeArrowheads="1"/>
          </p:cNvSpPr>
          <p:nvPr/>
        </p:nvSpPr>
        <p:spPr bwMode="auto">
          <a:xfrm>
            <a:off x="5437188" y="1524243"/>
            <a:ext cx="1244600" cy="481012"/>
          </a:xfrm>
          <a:prstGeom prst="rect">
            <a:avLst/>
          </a:prstGeom>
          <a:solidFill>
            <a:srgbClr val="FFFFCC"/>
          </a:solidFill>
          <a:ln w="12700">
            <a:solidFill>
              <a:srgbClr val="8A0E5E"/>
            </a:solidFill>
            <a:miter lim="800000"/>
          </a:ln>
        </p:spPr>
        <p:txBody>
          <a:bodyPr/>
          <a:lstStyle/>
          <a:p>
            <a:endParaRPr lang="en-US"/>
          </a:p>
        </p:txBody>
      </p:sp>
      <p:sp>
        <p:nvSpPr>
          <p:cNvPr id="377877" name="Rectangle 21"/>
          <p:cNvSpPr>
            <a:spLocks noChangeArrowheads="1"/>
          </p:cNvSpPr>
          <p:nvPr/>
        </p:nvSpPr>
        <p:spPr bwMode="auto">
          <a:xfrm>
            <a:off x="5553075" y="1563930"/>
            <a:ext cx="974725" cy="198438"/>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u="sng">
                <a:solidFill>
                  <a:schemeClr val="bg2"/>
                </a:solidFill>
                <a:ea typeface="宋体" panose="02010600030101010101" pitchFamily="2" charset="-122"/>
              </a:rPr>
              <a:t> </a:t>
            </a:r>
            <a:r>
              <a:rPr lang="en-US" altLang="zh-CN" sz="1300" u="sng">
                <a:solidFill>
                  <a:schemeClr val="bg2"/>
                </a:solidFill>
                <a:ea typeface="宋体" panose="02010600030101010101" pitchFamily="2" charset="-122"/>
              </a:rPr>
              <a:t>: Connection</a:t>
            </a:r>
            <a:endParaRPr lang="en-US" altLang="zh-CN" sz="1000">
              <a:solidFill>
                <a:schemeClr val="bg2"/>
              </a:solidFill>
              <a:latin typeface="ZapfHumnst BT" pitchFamily="34" charset="0"/>
              <a:ea typeface="宋体" panose="02010600030101010101" pitchFamily="2" charset="-122"/>
            </a:endParaRPr>
          </a:p>
        </p:txBody>
      </p:sp>
      <p:sp>
        <p:nvSpPr>
          <p:cNvPr id="377878" name="Line 22"/>
          <p:cNvSpPr>
            <a:spLocks noChangeShapeType="1"/>
          </p:cNvSpPr>
          <p:nvPr/>
        </p:nvSpPr>
        <p:spPr bwMode="auto">
          <a:xfrm>
            <a:off x="6059488" y="2187818"/>
            <a:ext cx="0" cy="1289050"/>
          </a:xfrm>
          <a:prstGeom prst="line">
            <a:avLst/>
          </a:prstGeom>
          <a:noFill/>
          <a:ln w="6350">
            <a:solidFill>
              <a:schemeClr val="tx1"/>
            </a:solidFill>
            <a:prstDash val="lgDash"/>
            <a:round/>
          </a:ln>
        </p:spPr>
        <p:txBody>
          <a:bodyPr/>
          <a:lstStyle/>
          <a:p>
            <a:endParaRPr lang="en-US"/>
          </a:p>
        </p:txBody>
      </p:sp>
      <p:sp>
        <p:nvSpPr>
          <p:cNvPr id="377879" name="Rectangle 23"/>
          <p:cNvSpPr>
            <a:spLocks noChangeArrowheads="1"/>
          </p:cNvSpPr>
          <p:nvPr/>
        </p:nvSpPr>
        <p:spPr bwMode="auto">
          <a:xfrm>
            <a:off x="5994400" y="3486393"/>
            <a:ext cx="117475" cy="258762"/>
          </a:xfrm>
          <a:prstGeom prst="rect">
            <a:avLst/>
          </a:prstGeom>
          <a:noFill/>
          <a:ln w="0">
            <a:solidFill>
              <a:srgbClr val="00CCFF"/>
            </a:solidFill>
            <a:miter lim="800000"/>
          </a:ln>
        </p:spPr>
        <p:txBody>
          <a:bodyPr/>
          <a:lstStyle/>
          <a:p>
            <a:endParaRPr lang="en-US"/>
          </a:p>
        </p:txBody>
      </p:sp>
      <p:sp>
        <p:nvSpPr>
          <p:cNvPr id="377880" name="Rectangle 24"/>
          <p:cNvSpPr>
            <a:spLocks noChangeArrowheads="1"/>
          </p:cNvSpPr>
          <p:nvPr/>
        </p:nvSpPr>
        <p:spPr bwMode="auto">
          <a:xfrm>
            <a:off x="6861175" y="1524243"/>
            <a:ext cx="1246188" cy="481012"/>
          </a:xfrm>
          <a:prstGeom prst="rect">
            <a:avLst/>
          </a:prstGeom>
          <a:solidFill>
            <a:srgbClr val="FFFFCC"/>
          </a:solidFill>
          <a:ln w="12700">
            <a:solidFill>
              <a:srgbClr val="8A0E5E"/>
            </a:solidFill>
            <a:miter lim="800000"/>
          </a:ln>
        </p:spPr>
        <p:txBody>
          <a:bodyPr/>
          <a:lstStyle/>
          <a:p>
            <a:endParaRPr lang="en-US"/>
          </a:p>
        </p:txBody>
      </p:sp>
      <p:sp>
        <p:nvSpPr>
          <p:cNvPr id="377881" name="Rectangle 25"/>
          <p:cNvSpPr>
            <a:spLocks noChangeArrowheads="1"/>
          </p:cNvSpPr>
          <p:nvPr/>
        </p:nvSpPr>
        <p:spPr bwMode="auto">
          <a:xfrm>
            <a:off x="7018338" y="1563930"/>
            <a:ext cx="892175" cy="198438"/>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300" u="sng">
                <a:solidFill>
                  <a:schemeClr val="bg2"/>
                </a:solidFill>
                <a:ea typeface="宋体" panose="02010600030101010101" pitchFamily="2" charset="-122"/>
              </a:rPr>
              <a:t> </a:t>
            </a:r>
            <a:r>
              <a:rPr lang="en-US" altLang="zh-CN" sz="1300" u="sng">
                <a:solidFill>
                  <a:schemeClr val="bg2"/>
                </a:solidFill>
                <a:ea typeface="宋体" panose="02010600030101010101" pitchFamily="2" charset="-122"/>
              </a:rPr>
              <a:t>: Statement</a:t>
            </a:r>
            <a:endParaRPr lang="en-US" altLang="zh-CN" sz="1000">
              <a:solidFill>
                <a:schemeClr val="bg2"/>
              </a:solidFill>
              <a:latin typeface="ZapfHumnst BT" pitchFamily="34" charset="0"/>
              <a:ea typeface="宋体" panose="02010600030101010101" pitchFamily="2" charset="-122"/>
            </a:endParaRPr>
          </a:p>
        </p:txBody>
      </p:sp>
      <p:sp>
        <p:nvSpPr>
          <p:cNvPr id="377882" name="Line 26"/>
          <p:cNvSpPr>
            <a:spLocks noChangeShapeType="1"/>
          </p:cNvSpPr>
          <p:nvPr/>
        </p:nvSpPr>
        <p:spPr bwMode="auto">
          <a:xfrm>
            <a:off x="7502525" y="2187818"/>
            <a:ext cx="0" cy="2203450"/>
          </a:xfrm>
          <a:prstGeom prst="line">
            <a:avLst/>
          </a:prstGeom>
          <a:noFill/>
          <a:ln w="6350">
            <a:solidFill>
              <a:schemeClr val="tx1"/>
            </a:solidFill>
            <a:prstDash val="lgDash"/>
            <a:round/>
          </a:ln>
        </p:spPr>
        <p:txBody>
          <a:bodyPr/>
          <a:lstStyle/>
          <a:p>
            <a:endParaRPr lang="en-US"/>
          </a:p>
        </p:txBody>
      </p:sp>
      <p:sp>
        <p:nvSpPr>
          <p:cNvPr id="377883" name="Line 27"/>
          <p:cNvSpPr>
            <a:spLocks noChangeShapeType="1"/>
          </p:cNvSpPr>
          <p:nvPr/>
        </p:nvSpPr>
        <p:spPr bwMode="auto">
          <a:xfrm>
            <a:off x="1446213" y="2565643"/>
            <a:ext cx="1425575" cy="0"/>
          </a:xfrm>
          <a:prstGeom prst="line">
            <a:avLst/>
          </a:prstGeom>
          <a:noFill/>
          <a:ln w="0">
            <a:solidFill>
              <a:srgbClr val="00CCFF"/>
            </a:solidFill>
            <a:round/>
            <a:tailEnd type="triangle" w="lg" len="lg"/>
          </a:ln>
        </p:spPr>
        <p:txBody>
          <a:bodyPr/>
          <a:lstStyle/>
          <a:p>
            <a:endParaRPr lang="en-US"/>
          </a:p>
        </p:txBody>
      </p:sp>
      <p:sp>
        <p:nvSpPr>
          <p:cNvPr id="377886" name="Rectangle 30"/>
          <p:cNvSpPr>
            <a:spLocks noChangeArrowheads="1"/>
          </p:cNvSpPr>
          <p:nvPr/>
        </p:nvSpPr>
        <p:spPr bwMode="auto">
          <a:xfrm>
            <a:off x="1446213" y="2306880"/>
            <a:ext cx="1949450" cy="198438"/>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 update(PersistentClass)</a:t>
            </a:r>
            <a:endParaRPr lang="en-US" altLang="zh-CN" sz="1000">
              <a:solidFill>
                <a:schemeClr val="tx1"/>
              </a:solidFill>
              <a:latin typeface="ZapfHumnst BT" pitchFamily="34" charset="0"/>
              <a:ea typeface="宋体" panose="02010600030101010101" pitchFamily="2" charset="-122"/>
            </a:endParaRPr>
          </a:p>
        </p:txBody>
      </p:sp>
      <p:sp>
        <p:nvSpPr>
          <p:cNvPr id="377887" name="Rectangle 31"/>
          <p:cNvSpPr>
            <a:spLocks noChangeArrowheads="1"/>
          </p:cNvSpPr>
          <p:nvPr/>
        </p:nvSpPr>
        <p:spPr bwMode="auto">
          <a:xfrm>
            <a:off x="3098800" y="3213343"/>
            <a:ext cx="1693863" cy="1984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1.2. createStatement( )</a:t>
            </a:r>
            <a:endParaRPr lang="en-US" altLang="zh-CN" sz="1000">
              <a:solidFill>
                <a:schemeClr val="tx1"/>
              </a:solidFill>
              <a:latin typeface="ZapfHumnst BT" pitchFamily="34" charset="0"/>
              <a:ea typeface="宋体" panose="02010600030101010101" pitchFamily="2" charset="-122"/>
            </a:endParaRPr>
          </a:p>
        </p:txBody>
      </p:sp>
      <p:sp>
        <p:nvSpPr>
          <p:cNvPr id="377888" name="Line 32"/>
          <p:cNvSpPr>
            <a:spLocks noChangeShapeType="1"/>
          </p:cNvSpPr>
          <p:nvPr/>
        </p:nvSpPr>
        <p:spPr bwMode="auto">
          <a:xfrm flipV="1">
            <a:off x="3001963" y="2972043"/>
            <a:ext cx="1393825" cy="0"/>
          </a:xfrm>
          <a:prstGeom prst="line">
            <a:avLst/>
          </a:prstGeom>
          <a:noFill/>
          <a:ln w="0">
            <a:solidFill>
              <a:srgbClr val="00CCFF"/>
            </a:solidFill>
            <a:round/>
            <a:tailEnd type="triangle" w="lg" len="lg"/>
          </a:ln>
        </p:spPr>
        <p:txBody>
          <a:bodyPr/>
          <a:lstStyle/>
          <a:p>
            <a:endParaRPr lang="en-US"/>
          </a:p>
        </p:txBody>
      </p:sp>
      <p:sp>
        <p:nvSpPr>
          <p:cNvPr id="377891" name="Rectangle 35"/>
          <p:cNvSpPr>
            <a:spLocks noChangeArrowheads="1"/>
          </p:cNvSpPr>
          <p:nvPr/>
        </p:nvSpPr>
        <p:spPr bwMode="auto">
          <a:xfrm>
            <a:off x="3098800" y="2681530"/>
            <a:ext cx="1058863" cy="198438"/>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1.1. getData( )</a:t>
            </a:r>
            <a:endParaRPr lang="en-US" altLang="zh-CN" sz="1000">
              <a:solidFill>
                <a:schemeClr val="tx1"/>
              </a:solidFill>
              <a:latin typeface="ZapfHumnst BT" pitchFamily="34" charset="0"/>
              <a:ea typeface="宋体" panose="02010600030101010101" pitchFamily="2" charset="-122"/>
            </a:endParaRPr>
          </a:p>
        </p:txBody>
      </p:sp>
      <p:sp>
        <p:nvSpPr>
          <p:cNvPr id="377893" name="Rectangle 37"/>
          <p:cNvSpPr>
            <a:spLocks noChangeArrowheads="1"/>
          </p:cNvSpPr>
          <p:nvPr/>
        </p:nvSpPr>
        <p:spPr bwMode="auto">
          <a:xfrm>
            <a:off x="7443788" y="4419843"/>
            <a:ext cx="117475" cy="247650"/>
          </a:xfrm>
          <a:prstGeom prst="rect">
            <a:avLst/>
          </a:prstGeom>
          <a:noFill/>
          <a:ln w="0">
            <a:solidFill>
              <a:srgbClr val="00CCFF"/>
            </a:solidFill>
            <a:miter lim="800000"/>
          </a:ln>
        </p:spPr>
        <p:txBody>
          <a:bodyPr/>
          <a:lstStyle/>
          <a:p>
            <a:endParaRPr lang="en-US"/>
          </a:p>
        </p:txBody>
      </p:sp>
      <p:sp>
        <p:nvSpPr>
          <p:cNvPr id="377894" name="Line 38"/>
          <p:cNvSpPr>
            <a:spLocks noChangeShapeType="1"/>
          </p:cNvSpPr>
          <p:nvPr/>
        </p:nvSpPr>
        <p:spPr bwMode="auto">
          <a:xfrm>
            <a:off x="2998788" y="4421430"/>
            <a:ext cx="4445000" cy="0"/>
          </a:xfrm>
          <a:prstGeom prst="line">
            <a:avLst/>
          </a:prstGeom>
          <a:noFill/>
          <a:ln w="0">
            <a:solidFill>
              <a:srgbClr val="00CCFF"/>
            </a:solidFill>
            <a:round/>
            <a:tailEnd type="triangle" w="lg" len="lg"/>
          </a:ln>
        </p:spPr>
        <p:txBody>
          <a:bodyPr/>
          <a:lstStyle/>
          <a:p>
            <a:endParaRPr lang="en-US"/>
          </a:p>
        </p:txBody>
      </p:sp>
      <p:sp>
        <p:nvSpPr>
          <p:cNvPr id="377897" name="Rectangle 41"/>
          <p:cNvSpPr>
            <a:spLocks noChangeArrowheads="1"/>
          </p:cNvSpPr>
          <p:nvPr/>
        </p:nvSpPr>
        <p:spPr bwMode="auto">
          <a:xfrm>
            <a:off x="3098800" y="4134093"/>
            <a:ext cx="1951038" cy="1984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1.3. executeUpdate(string)</a:t>
            </a:r>
            <a:endParaRPr lang="en-US" altLang="zh-CN" sz="1000">
              <a:solidFill>
                <a:schemeClr val="tx1"/>
              </a:solidFill>
              <a:latin typeface="ZapfHumnst BT" pitchFamily="34" charset="0"/>
              <a:ea typeface="宋体" panose="02010600030101010101" pitchFamily="2" charset="-122"/>
            </a:endParaRPr>
          </a:p>
        </p:txBody>
      </p:sp>
      <p:grpSp>
        <p:nvGrpSpPr>
          <p:cNvPr id="377913" name="Group 57"/>
          <p:cNvGrpSpPr/>
          <p:nvPr/>
        </p:nvGrpSpPr>
        <p:grpSpPr bwMode="auto">
          <a:xfrm>
            <a:off x="7275513" y="4840530"/>
            <a:ext cx="1219200" cy="531813"/>
            <a:chOff x="4583" y="2034"/>
            <a:chExt cx="768" cy="335"/>
          </a:xfrm>
        </p:grpSpPr>
        <p:sp>
          <p:nvSpPr>
            <p:cNvPr id="377898" name="Freeform 42"/>
            <p:cNvSpPr/>
            <p:nvPr/>
          </p:nvSpPr>
          <p:spPr bwMode="auto">
            <a:xfrm>
              <a:off x="4583" y="2034"/>
              <a:ext cx="768" cy="335"/>
            </a:xfrm>
            <a:custGeom>
              <a:avLst/>
              <a:gdLst/>
              <a:ahLst/>
              <a:cxnLst>
                <a:cxn ang="0">
                  <a:pos x="0" y="0"/>
                </a:cxn>
                <a:cxn ang="0">
                  <a:pos x="670" y="0"/>
                </a:cxn>
                <a:cxn ang="0">
                  <a:pos x="768" y="98"/>
                </a:cxn>
                <a:cxn ang="0">
                  <a:pos x="768" y="335"/>
                </a:cxn>
                <a:cxn ang="0">
                  <a:pos x="0" y="335"/>
                </a:cxn>
                <a:cxn ang="0">
                  <a:pos x="0" y="0"/>
                </a:cxn>
              </a:cxnLst>
              <a:rect l="0" t="0" r="r" b="b"/>
              <a:pathLst>
                <a:path w="768" h="335">
                  <a:moveTo>
                    <a:pt x="0" y="0"/>
                  </a:moveTo>
                  <a:lnTo>
                    <a:pt x="670" y="0"/>
                  </a:lnTo>
                  <a:lnTo>
                    <a:pt x="768" y="98"/>
                  </a:lnTo>
                  <a:lnTo>
                    <a:pt x="768" y="335"/>
                  </a:lnTo>
                  <a:lnTo>
                    <a:pt x="0" y="335"/>
                  </a:lnTo>
                  <a:lnTo>
                    <a:pt x="0" y="0"/>
                  </a:lnTo>
                  <a:close/>
                </a:path>
              </a:pathLst>
            </a:custGeom>
            <a:noFill/>
            <a:ln w="0">
              <a:solidFill>
                <a:schemeClr val="tx1"/>
              </a:solidFill>
              <a:prstDash val="solid"/>
              <a:round/>
            </a:ln>
          </p:spPr>
          <p:txBody>
            <a:bodyPr/>
            <a:lstStyle/>
            <a:p>
              <a:endParaRPr lang="en-US"/>
            </a:p>
          </p:txBody>
        </p:sp>
        <p:sp>
          <p:nvSpPr>
            <p:cNvPr id="377899" name="Freeform 43"/>
            <p:cNvSpPr/>
            <p:nvPr/>
          </p:nvSpPr>
          <p:spPr bwMode="auto">
            <a:xfrm>
              <a:off x="4583" y="2034"/>
              <a:ext cx="768" cy="335"/>
            </a:xfrm>
            <a:custGeom>
              <a:avLst/>
              <a:gdLst/>
              <a:ahLst/>
              <a:cxnLst>
                <a:cxn ang="0">
                  <a:pos x="0" y="0"/>
                </a:cxn>
                <a:cxn ang="0">
                  <a:pos x="82" y="0"/>
                </a:cxn>
                <a:cxn ang="0">
                  <a:pos x="94" y="12"/>
                </a:cxn>
                <a:cxn ang="0">
                  <a:pos x="94" y="41"/>
                </a:cxn>
                <a:cxn ang="0">
                  <a:pos x="0" y="41"/>
                </a:cxn>
                <a:cxn ang="0">
                  <a:pos x="0" y="0"/>
                </a:cxn>
              </a:cxnLst>
              <a:rect l="0" t="0" r="r" b="b"/>
              <a:pathLst>
                <a:path w="94" h="41">
                  <a:moveTo>
                    <a:pt x="0" y="0"/>
                  </a:moveTo>
                  <a:lnTo>
                    <a:pt x="82" y="0"/>
                  </a:lnTo>
                  <a:lnTo>
                    <a:pt x="94" y="12"/>
                  </a:lnTo>
                  <a:lnTo>
                    <a:pt x="94" y="41"/>
                  </a:lnTo>
                  <a:lnTo>
                    <a:pt x="0" y="41"/>
                  </a:lnTo>
                  <a:lnTo>
                    <a:pt x="0" y="0"/>
                  </a:lnTo>
                </a:path>
              </a:pathLst>
            </a:custGeom>
            <a:solidFill>
              <a:srgbClr val="FFFFCC"/>
            </a:solidFill>
            <a:ln w="12700" cmpd="sng">
              <a:solidFill>
                <a:srgbClr val="8A0E5E"/>
              </a:solidFill>
              <a:prstDash val="solid"/>
              <a:round/>
            </a:ln>
          </p:spPr>
          <p:txBody>
            <a:bodyPr/>
            <a:lstStyle/>
            <a:p>
              <a:endParaRPr lang="en-US"/>
            </a:p>
          </p:txBody>
        </p:sp>
        <p:sp>
          <p:nvSpPr>
            <p:cNvPr id="377900" name="Freeform 44"/>
            <p:cNvSpPr/>
            <p:nvPr/>
          </p:nvSpPr>
          <p:spPr bwMode="auto">
            <a:xfrm>
              <a:off x="5247" y="2034"/>
              <a:ext cx="98" cy="98"/>
            </a:xfrm>
            <a:custGeom>
              <a:avLst/>
              <a:gdLst/>
              <a:ahLst/>
              <a:cxnLst>
                <a:cxn ang="0">
                  <a:pos x="0" y="0"/>
                </a:cxn>
                <a:cxn ang="0">
                  <a:pos x="0" y="12"/>
                </a:cxn>
                <a:cxn ang="0">
                  <a:pos x="12" y="12"/>
                </a:cxn>
              </a:cxnLst>
              <a:rect l="0" t="0" r="r" b="b"/>
              <a:pathLst>
                <a:path w="12" h="12">
                  <a:moveTo>
                    <a:pt x="0" y="0"/>
                  </a:moveTo>
                  <a:lnTo>
                    <a:pt x="0" y="12"/>
                  </a:lnTo>
                  <a:lnTo>
                    <a:pt x="12" y="12"/>
                  </a:lnTo>
                </a:path>
              </a:pathLst>
            </a:custGeom>
            <a:solidFill>
              <a:srgbClr val="FFFFCC"/>
            </a:solidFill>
            <a:ln w="12700" cmpd="sng">
              <a:solidFill>
                <a:srgbClr val="8A0E5E"/>
              </a:solidFill>
              <a:prstDash val="solid"/>
              <a:round/>
            </a:ln>
          </p:spPr>
          <p:txBody>
            <a:bodyPr/>
            <a:lstStyle/>
            <a:p>
              <a:endParaRPr lang="en-US"/>
            </a:p>
          </p:txBody>
        </p:sp>
        <p:sp>
          <p:nvSpPr>
            <p:cNvPr id="377901" name="Rectangle 45"/>
            <p:cNvSpPr>
              <a:spLocks noChangeArrowheads="1"/>
            </p:cNvSpPr>
            <p:nvPr/>
          </p:nvSpPr>
          <p:spPr bwMode="auto">
            <a:xfrm>
              <a:off x="4615" y="2050"/>
              <a:ext cx="631" cy="1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panose="02010600030101010101" pitchFamily="2" charset="-122"/>
                </a:rPr>
                <a:t>execute SQL </a:t>
              </a:r>
              <a:endParaRPr lang="en-US" altLang="zh-CN" sz="1000">
                <a:solidFill>
                  <a:schemeClr val="bg2"/>
                </a:solidFill>
                <a:latin typeface="ZapfHumnst BT" pitchFamily="34" charset="0"/>
                <a:ea typeface="宋体" panose="02010600030101010101" pitchFamily="2" charset="-122"/>
              </a:endParaRPr>
            </a:p>
          </p:txBody>
        </p:sp>
        <p:sp>
          <p:nvSpPr>
            <p:cNvPr id="377902" name="Rectangle 46"/>
            <p:cNvSpPr>
              <a:spLocks noChangeArrowheads="1"/>
            </p:cNvSpPr>
            <p:nvPr/>
          </p:nvSpPr>
          <p:spPr bwMode="auto">
            <a:xfrm>
              <a:off x="4615" y="2181"/>
              <a:ext cx="458" cy="1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bg2"/>
                  </a:solidFill>
                  <a:ea typeface="宋体" panose="02010600030101010101" pitchFamily="2" charset="-122"/>
                </a:rPr>
                <a:t>statement</a:t>
              </a:r>
              <a:endParaRPr lang="en-US" altLang="zh-CN" sz="1000">
                <a:solidFill>
                  <a:schemeClr val="bg2"/>
                </a:solidFill>
                <a:latin typeface="ZapfHumnst BT" pitchFamily="34" charset="0"/>
                <a:ea typeface="宋体" panose="02010600030101010101" pitchFamily="2" charset="-122"/>
              </a:endParaRPr>
            </a:p>
          </p:txBody>
        </p:sp>
      </p:grpSp>
      <p:sp>
        <p:nvSpPr>
          <p:cNvPr id="377903" name="Line 47"/>
          <p:cNvSpPr>
            <a:spLocks noChangeShapeType="1"/>
          </p:cNvSpPr>
          <p:nvPr/>
        </p:nvSpPr>
        <p:spPr bwMode="auto">
          <a:xfrm flipH="1" flipV="1">
            <a:off x="5964238" y="4419843"/>
            <a:ext cx="1311275" cy="641350"/>
          </a:xfrm>
          <a:prstGeom prst="line">
            <a:avLst/>
          </a:prstGeom>
          <a:noFill/>
          <a:ln w="0">
            <a:solidFill>
              <a:srgbClr val="00CCFF"/>
            </a:solidFill>
            <a:prstDash val="sysDash"/>
            <a:round/>
          </a:ln>
        </p:spPr>
        <p:txBody>
          <a:bodyPr/>
          <a:lstStyle/>
          <a:p>
            <a:endParaRPr lang="en-US"/>
          </a:p>
        </p:txBody>
      </p:sp>
      <p:sp>
        <p:nvSpPr>
          <p:cNvPr id="377908" name="Line 52"/>
          <p:cNvSpPr>
            <a:spLocks noChangeShapeType="1"/>
          </p:cNvSpPr>
          <p:nvPr/>
        </p:nvSpPr>
        <p:spPr bwMode="auto">
          <a:xfrm>
            <a:off x="2947988" y="2187818"/>
            <a:ext cx="0" cy="349250"/>
          </a:xfrm>
          <a:prstGeom prst="line">
            <a:avLst/>
          </a:prstGeom>
          <a:noFill/>
          <a:ln w="6350">
            <a:solidFill>
              <a:schemeClr val="tx1"/>
            </a:solidFill>
            <a:prstDash val="lgDash"/>
            <a:round/>
          </a:ln>
        </p:spPr>
        <p:txBody>
          <a:bodyPr/>
          <a:lstStyle/>
          <a:p>
            <a:endParaRPr lang="en-US"/>
          </a:p>
        </p:txBody>
      </p:sp>
      <p:sp>
        <p:nvSpPr>
          <p:cNvPr id="377909" name="Line 53"/>
          <p:cNvSpPr>
            <a:spLocks noChangeShapeType="1"/>
          </p:cNvSpPr>
          <p:nvPr/>
        </p:nvSpPr>
        <p:spPr bwMode="auto">
          <a:xfrm>
            <a:off x="1371600" y="5718418"/>
            <a:ext cx="0" cy="768350"/>
          </a:xfrm>
          <a:prstGeom prst="line">
            <a:avLst/>
          </a:prstGeom>
          <a:noFill/>
          <a:ln w="6350">
            <a:solidFill>
              <a:schemeClr val="tx1"/>
            </a:solidFill>
            <a:prstDash val="lgDash"/>
            <a:round/>
          </a:ln>
        </p:spPr>
        <p:txBody>
          <a:bodyPr/>
          <a:lstStyle/>
          <a:p>
            <a:endParaRPr lang="en-US"/>
          </a:p>
        </p:txBody>
      </p:sp>
      <p:sp>
        <p:nvSpPr>
          <p:cNvPr id="377910" name="Line 54"/>
          <p:cNvSpPr>
            <a:spLocks noChangeShapeType="1"/>
          </p:cNvSpPr>
          <p:nvPr/>
        </p:nvSpPr>
        <p:spPr bwMode="auto">
          <a:xfrm>
            <a:off x="4468813" y="2187818"/>
            <a:ext cx="0" cy="755650"/>
          </a:xfrm>
          <a:prstGeom prst="line">
            <a:avLst/>
          </a:prstGeom>
          <a:noFill/>
          <a:ln w="6350">
            <a:solidFill>
              <a:schemeClr val="tx1"/>
            </a:solidFill>
            <a:prstDash val="lgDash"/>
            <a:round/>
          </a:ln>
        </p:spPr>
        <p:txBody>
          <a:bodyPr/>
          <a:lstStyle/>
          <a:p>
            <a:endParaRPr lang="en-US"/>
          </a:p>
        </p:txBody>
      </p:sp>
      <p:sp>
        <p:nvSpPr>
          <p:cNvPr id="377911" name="Line 55"/>
          <p:cNvSpPr>
            <a:spLocks noChangeShapeType="1"/>
          </p:cNvSpPr>
          <p:nvPr/>
        </p:nvSpPr>
        <p:spPr bwMode="auto">
          <a:xfrm>
            <a:off x="6059488" y="3775318"/>
            <a:ext cx="1587" cy="2711450"/>
          </a:xfrm>
          <a:prstGeom prst="line">
            <a:avLst/>
          </a:prstGeom>
          <a:noFill/>
          <a:ln w="6350">
            <a:solidFill>
              <a:schemeClr val="tx1"/>
            </a:solidFill>
            <a:prstDash val="lgDash"/>
            <a:round/>
          </a:ln>
        </p:spPr>
        <p:txBody>
          <a:bodyPr/>
          <a:lstStyle/>
          <a:p>
            <a:endParaRPr lang="en-US"/>
          </a:p>
        </p:txBody>
      </p:sp>
      <p:sp>
        <p:nvSpPr>
          <p:cNvPr id="377912" name="Line 56"/>
          <p:cNvSpPr>
            <a:spLocks noChangeShapeType="1"/>
          </p:cNvSpPr>
          <p:nvPr/>
        </p:nvSpPr>
        <p:spPr bwMode="auto">
          <a:xfrm>
            <a:off x="7505700" y="4689718"/>
            <a:ext cx="0" cy="1797050"/>
          </a:xfrm>
          <a:prstGeom prst="line">
            <a:avLst/>
          </a:prstGeom>
          <a:noFill/>
          <a:ln w="6350">
            <a:solidFill>
              <a:schemeClr val="tx1"/>
            </a:solidFill>
            <a:prstDash val="lgDash"/>
            <a:roun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ChangeArrowheads="1"/>
          </p:cNvSpPr>
          <p:nvPr/>
        </p:nvSpPr>
        <p:spPr bwMode="auto">
          <a:xfrm>
            <a:off x="349868" y="576408"/>
            <a:ext cx="8999537" cy="533400"/>
          </a:xfrm>
          <a:prstGeom prst="rect">
            <a:avLst/>
          </a:prstGeom>
          <a:noFill/>
          <a:ln w="9525">
            <a:noFill/>
            <a:miter lim="800000"/>
          </a:ln>
          <a:effectLst/>
        </p:spPr>
        <p:txBody>
          <a:bodyPr lIns="92075" tIns="46038" rIns="92075" bIns="46038" anchor="ctr"/>
          <a:lstStyle/>
          <a:p>
            <a:pPr fontAlgn="base">
              <a:lnSpc>
                <a:spcPct val="100000"/>
              </a:lnSpc>
              <a:spcBef>
                <a:spcPct val="0"/>
              </a:spcBef>
              <a:buClr>
                <a:srgbClr val="73E1FF"/>
              </a:buClr>
              <a:buFontTx/>
              <a:buNone/>
            </a:pPr>
            <a:r>
              <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Identify Design Mechanisms in Context</a:t>
            </a:r>
            <a:endPar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42238" name="Rectangle 222"/>
          <p:cNvSpPr>
            <a:spLocks noChangeArrowheads="1"/>
          </p:cNvSpPr>
          <p:nvPr/>
        </p:nvSpPr>
        <p:spPr bwMode="auto">
          <a:xfrm>
            <a:off x="2565400" y="1109808"/>
            <a:ext cx="4013200" cy="5575300"/>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a:p>
        </p:txBody>
      </p:sp>
      <p:sp>
        <p:nvSpPr>
          <p:cNvPr id="342239" name="Oval 223"/>
          <p:cNvSpPr>
            <a:spLocks noChangeArrowheads="1"/>
          </p:cNvSpPr>
          <p:nvPr/>
        </p:nvSpPr>
        <p:spPr bwMode="auto">
          <a:xfrm>
            <a:off x="4330700" y="1212996"/>
            <a:ext cx="176213" cy="176212"/>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grpSp>
        <p:nvGrpSpPr>
          <p:cNvPr id="342240" name="Group 224"/>
          <p:cNvGrpSpPr/>
          <p:nvPr/>
        </p:nvGrpSpPr>
        <p:grpSpPr bwMode="auto">
          <a:xfrm>
            <a:off x="5272088" y="2898921"/>
            <a:ext cx="242887" cy="242887"/>
            <a:chOff x="3317" y="1579"/>
            <a:chExt cx="153" cy="153"/>
          </a:xfrm>
        </p:grpSpPr>
        <p:sp>
          <p:nvSpPr>
            <p:cNvPr id="342241" name="Oval 225"/>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242" name="Oval 226"/>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243" name="Group 227"/>
          <p:cNvGrpSpPr/>
          <p:nvPr/>
        </p:nvGrpSpPr>
        <p:grpSpPr bwMode="auto">
          <a:xfrm>
            <a:off x="4427538" y="6312046"/>
            <a:ext cx="242887" cy="242887"/>
            <a:chOff x="3317" y="1579"/>
            <a:chExt cx="153" cy="153"/>
          </a:xfrm>
        </p:grpSpPr>
        <p:sp>
          <p:nvSpPr>
            <p:cNvPr id="342244" name="Oval 228"/>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245" name="Oval 229"/>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246" name="Group 230"/>
          <p:cNvGrpSpPr/>
          <p:nvPr/>
        </p:nvGrpSpPr>
        <p:grpSpPr bwMode="auto">
          <a:xfrm>
            <a:off x="3525838" y="1897208"/>
            <a:ext cx="479425" cy="314325"/>
            <a:chOff x="2263" y="970"/>
            <a:chExt cx="288" cy="189"/>
          </a:xfrm>
        </p:grpSpPr>
        <p:sp>
          <p:nvSpPr>
            <p:cNvPr id="342247" name="AutoShape 231"/>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48" name="Group 232"/>
            <p:cNvGrpSpPr/>
            <p:nvPr/>
          </p:nvGrpSpPr>
          <p:grpSpPr bwMode="auto">
            <a:xfrm>
              <a:off x="2300" y="996"/>
              <a:ext cx="86" cy="128"/>
              <a:chOff x="2853" y="1773"/>
              <a:chExt cx="161" cy="237"/>
            </a:xfrm>
          </p:grpSpPr>
          <p:sp>
            <p:nvSpPr>
              <p:cNvPr id="342249" name="AutoShape 233"/>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50" name="Oval 234"/>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51" name="Group 235"/>
            <p:cNvGrpSpPr/>
            <p:nvPr/>
          </p:nvGrpSpPr>
          <p:grpSpPr bwMode="auto">
            <a:xfrm>
              <a:off x="2373" y="985"/>
              <a:ext cx="65" cy="93"/>
              <a:chOff x="3387" y="1863"/>
              <a:chExt cx="122" cy="174"/>
            </a:xfrm>
          </p:grpSpPr>
          <p:sp>
            <p:nvSpPr>
              <p:cNvPr id="342252" name="Freeform 236"/>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53" name="Line 237"/>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54" name="Line 238"/>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55" name="AutoShape 239"/>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56" name="Group 240"/>
          <p:cNvGrpSpPr/>
          <p:nvPr/>
        </p:nvGrpSpPr>
        <p:grpSpPr bwMode="auto">
          <a:xfrm>
            <a:off x="5140325" y="1897208"/>
            <a:ext cx="479425" cy="314325"/>
            <a:chOff x="2263" y="970"/>
            <a:chExt cx="288" cy="189"/>
          </a:xfrm>
        </p:grpSpPr>
        <p:sp>
          <p:nvSpPr>
            <p:cNvPr id="342257" name="AutoShape 241"/>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58" name="Group 242"/>
            <p:cNvGrpSpPr/>
            <p:nvPr/>
          </p:nvGrpSpPr>
          <p:grpSpPr bwMode="auto">
            <a:xfrm>
              <a:off x="2300" y="996"/>
              <a:ext cx="86" cy="128"/>
              <a:chOff x="2853" y="1773"/>
              <a:chExt cx="161" cy="237"/>
            </a:xfrm>
          </p:grpSpPr>
          <p:sp>
            <p:nvSpPr>
              <p:cNvPr id="342259" name="AutoShape 243"/>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60" name="Oval 244"/>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61" name="Group 245"/>
            <p:cNvGrpSpPr/>
            <p:nvPr/>
          </p:nvGrpSpPr>
          <p:grpSpPr bwMode="auto">
            <a:xfrm>
              <a:off x="2373" y="985"/>
              <a:ext cx="65" cy="93"/>
              <a:chOff x="3387" y="1863"/>
              <a:chExt cx="122" cy="174"/>
            </a:xfrm>
          </p:grpSpPr>
          <p:sp>
            <p:nvSpPr>
              <p:cNvPr id="342262" name="Freeform 246"/>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63" name="Line 247"/>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64" name="Line 248"/>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65" name="AutoShape 249"/>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66" name="Group 250"/>
          <p:cNvGrpSpPr/>
          <p:nvPr/>
        </p:nvGrpSpPr>
        <p:grpSpPr bwMode="auto">
          <a:xfrm>
            <a:off x="4716463" y="3297383"/>
            <a:ext cx="479425" cy="314325"/>
            <a:chOff x="2263" y="970"/>
            <a:chExt cx="288" cy="189"/>
          </a:xfrm>
        </p:grpSpPr>
        <p:sp>
          <p:nvSpPr>
            <p:cNvPr id="342267" name="AutoShape 251"/>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68" name="Group 252"/>
            <p:cNvGrpSpPr/>
            <p:nvPr/>
          </p:nvGrpSpPr>
          <p:grpSpPr bwMode="auto">
            <a:xfrm>
              <a:off x="2300" y="996"/>
              <a:ext cx="86" cy="128"/>
              <a:chOff x="2853" y="1773"/>
              <a:chExt cx="161" cy="237"/>
            </a:xfrm>
          </p:grpSpPr>
          <p:sp>
            <p:nvSpPr>
              <p:cNvPr id="342269" name="AutoShape 253"/>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70" name="Oval 254"/>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71" name="Group 255"/>
            <p:cNvGrpSpPr/>
            <p:nvPr/>
          </p:nvGrpSpPr>
          <p:grpSpPr bwMode="auto">
            <a:xfrm>
              <a:off x="2373" y="985"/>
              <a:ext cx="65" cy="93"/>
              <a:chOff x="3387" y="1863"/>
              <a:chExt cx="122" cy="174"/>
            </a:xfrm>
          </p:grpSpPr>
          <p:sp>
            <p:nvSpPr>
              <p:cNvPr id="342272" name="Freeform 256"/>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73" name="Line 257"/>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74" name="Line 258"/>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75" name="AutoShape 259"/>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76" name="Group 260"/>
          <p:cNvGrpSpPr/>
          <p:nvPr/>
        </p:nvGrpSpPr>
        <p:grpSpPr bwMode="auto">
          <a:xfrm>
            <a:off x="3192463" y="3816496"/>
            <a:ext cx="479425" cy="314325"/>
            <a:chOff x="2263" y="970"/>
            <a:chExt cx="288" cy="189"/>
          </a:xfrm>
        </p:grpSpPr>
        <p:sp>
          <p:nvSpPr>
            <p:cNvPr id="342277" name="AutoShape 261"/>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78" name="Group 262"/>
            <p:cNvGrpSpPr/>
            <p:nvPr/>
          </p:nvGrpSpPr>
          <p:grpSpPr bwMode="auto">
            <a:xfrm>
              <a:off x="2300" y="996"/>
              <a:ext cx="86" cy="128"/>
              <a:chOff x="2853" y="1773"/>
              <a:chExt cx="161" cy="237"/>
            </a:xfrm>
          </p:grpSpPr>
          <p:sp>
            <p:nvSpPr>
              <p:cNvPr id="342279" name="AutoShape 263"/>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80" name="Oval 264"/>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81" name="Group 265"/>
            <p:cNvGrpSpPr/>
            <p:nvPr/>
          </p:nvGrpSpPr>
          <p:grpSpPr bwMode="auto">
            <a:xfrm>
              <a:off x="2373" y="985"/>
              <a:ext cx="65" cy="93"/>
              <a:chOff x="3387" y="1863"/>
              <a:chExt cx="122" cy="174"/>
            </a:xfrm>
          </p:grpSpPr>
          <p:sp>
            <p:nvSpPr>
              <p:cNvPr id="342282" name="Freeform 266"/>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83" name="Line 267"/>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84" name="Line 268"/>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85" name="AutoShape 269"/>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86" name="Group 270"/>
          <p:cNvGrpSpPr/>
          <p:nvPr/>
        </p:nvGrpSpPr>
        <p:grpSpPr bwMode="auto">
          <a:xfrm>
            <a:off x="4083050" y="4635646"/>
            <a:ext cx="479425" cy="314325"/>
            <a:chOff x="2263" y="970"/>
            <a:chExt cx="288" cy="189"/>
          </a:xfrm>
        </p:grpSpPr>
        <p:sp>
          <p:nvSpPr>
            <p:cNvPr id="342287" name="AutoShape 271"/>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88" name="Group 272"/>
            <p:cNvGrpSpPr/>
            <p:nvPr/>
          </p:nvGrpSpPr>
          <p:grpSpPr bwMode="auto">
            <a:xfrm>
              <a:off x="2300" y="996"/>
              <a:ext cx="86" cy="128"/>
              <a:chOff x="2853" y="1773"/>
              <a:chExt cx="161" cy="237"/>
            </a:xfrm>
          </p:grpSpPr>
          <p:sp>
            <p:nvSpPr>
              <p:cNvPr id="342289" name="AutoShape 273"/>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290" name="Oval 274"/>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291" name="Group 275"/>
            <p:cNvGrpSpPr/>
            <p:nvPr/>
          </p:nvGrpSpPr>
          <p:grpSpPr bwMode="auto">
            <a:xfrm>
              <a:off x="2373" y="985"/>
              <a:ext cx="65" cy="93"/>
              <a:chOff x="3387" y="1863"/>
              <a:chExt cx="122" cy="174"/>
            </a:xfrm>
          </p:grpSpPr>
          <p:sp>
            <p:nvSpPr>
              <p:cNvPr id="342292" name="Freeform 276"/>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93" name="Line 277"/>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94" name="Line 278"/>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95" name="AutoShape 279"/>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296" name="Group 280"/>
          <p:cNvGrpSpPr/>
          <p:nvPr/>
        </p:nvGrpSpPr>
        <p:grpSpPr bwMode="auto">
          <a:xfrm>
            <a:off x="5368925" y="4635646"/>
            <a:ext cx="479425" cy="314325"/>
            <a:chOff x="2263" y="970"/>
            <a:chExt cx="288" cy="189"/>
          </a:xfrm>
        </p:grpSpPr>
        <p:sp>
          <p:nvSpPr>
            <p:cNvPr id="342297" name="AutoShape 281"/>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298" name="Group 282"/>
            <p:cNvGrpSpPr/>
            <p:nvPr/>
          </p:nvGrpSpPr>
          <p:grpSpPr bwMode="auto">
            <a:xfrm>
              <a:off x="2300" y="996"/>
              <a:ext cx="86" cy="128"/>
              <a:chOff x="2853" y="1773"/>
              <a:chExt cx="161" cy="237"/>
            </a:xfrm>
          </p:grpSpPr>
          <p:sp>
            <p:nvSpPr>
              <p:cNvPr id="342299" name="AutoShape 283"/>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300" name="Oval 284"/>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301" name="Group 285"/>
            <p:cNvGrpSpPr/>
            <p:nvPr/>
          </p:nvGrpSpPr>
          <p:grpSpPr bwMode="auto">
            <a:xfrm>
              <a:off x="2373" y="985"/>
              <a:ext cx="65" cy="93"/>
              <a:chOff x="3387" y="1863"/>
              <a:chExt cx="122" cy="174"/>
            </a:xfrm>
          </p:grpSpPr>
          <p:sp>
            <p:nvSpPr>
              <p:cNvPr id="342302" name="Freeform 286"/>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303" name="Line 287"/>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304" name="Line 288"/>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305" name="AutoShape 289"/>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sp>
        <p:nvSpPr>
          <p:cNvPr id="342306" name="Text Box 290"/>
          <p:cNvSpPr txBox="1">
            <a:spLocks noChangeArrowheads="1"/>
          </p:cNvSpPr>
          <p:nvPr/>
        </p:nvSpPr>
        <p:spPr bwMode="auto">
          <a:xfrm>
            <a:off x="3116263" y="1281258"/>
            <a:ext cx="1117600" cy="422275"/>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[Early</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Elaboration</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  Iteration]</a:t>
            </a:r>
            <a:endParaRPr lang="en-US" altLang="zh-CN" sz="1000">
              <a:solidFill>
                <a:schemeClr val="bg2"/>
              </a:solidFill>
              <a:ea typeface="宋体" panose="02010600030101010101" pitchFamily="2" charset="-122"/>
            </a:endParaRPr>
          </a:p>
        </p:txBody>
      </p:sp>
      <p:sp>
        <p:nvSpPr>
          <p:cNvPr id="342307" name="Text Box 291"/>
          <p:cNvSpPr txBox="1">
            <a:spLocks noChangeArrowheads="1"/>
          </p:cNvSpPr>
          <p:nvPr/>
        </p:nvSpPr>
        <p:spPr bwMode="auto">
          <a:xfrm>
            <a:off x="4579938" y="1428896"/>
            <a:ext cx="1433512" cy="292100"/>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[Inception</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  Iteration (Optional)]</a:t>
            </a:r>
            <a:endParaRPr lang="en-US" altLang="zh-CN" sz="1000">
              <a:solidFill>
                <a:schemeClr val="bg2"/>
              </a:solidFill>
              <a:ea typeface="宋体" panose="02010600030101010101" pitchFamily="2" charset="-122"/>
            </a:endParaRPr>
          </a:p>
        </p:txBody>
      </p:sp>
      <p:sp>
        <p:nvSpPr>
          <p:cNvPr id="342308" name="Text Box 292"/>
          <p:cNvSpPr txBox="1">
            <a:spLocks noChangeArrowheads="1"/>
          </p:cNvSpPr>
          <p:nvPr/>
        </p:nvSpPr>
        <p:spPr bwMode="auto">
          <a:xfrm>
            <a:off x="3055938" y="2273446"/>
            <a:ext cx="1433512" cy="292100"/>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Define a Candidate</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Architecture</a:t>
            </a:r>
            <a:endParaRPr lang="en-US" altLang="zh-CN" sz="1000">
              <a:solidFill>
                <a:schemeClr val="bg2"/>
              </a:solidFill>
              <a:ea typeface="宋体" panose="02010600030101010101" pitchFamily="2" charset="-122"/>
            </a:endParaRPr>
          </a:p>
        </p:txBody>
      </p:sp>
      <p:sp>
        <p:nvSpPr>
          <p:cNvPr id="342309" name="Text Box 293"/>
          <p:cNvSpPr txBox="1">
            <a:spLocks noChangeArrowheads="1"/>
          </p:cNvSpPr>
          <p:nvPr/>
        </p:nvSpPr>
        <p:spPr bwMode="auto">
          <a:xfrm>
            <a:off x="4818063" y="2271858"/>
            <a:ext cx="1117600" cy="422275"/>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Perform</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Architectural</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Synthesis</a:t>
            </a:r>
            <a:endParaRPr lang="en-US" altLang="zh-CN" sz="1000">
              <a:solidFill>
                <a:schemeClr val="bg2"/>
              </a:solidFill>
              <a:ea typeface="宋体" panose="02010600030101010101" pitchFamily="2" charset="-122"/>
            </a:endParaRPr>
          </a:p>
        </p:txBody>
      </p:sp>
      <p:sp>
        <p:nvSpPr>
          <p:cNvPr id="342310" name="Text Box 294"/>
          <p:cNvSpPr txBox="1">
            <a:spLocks noChangeArrowheads="1"/>
          </p:cNvSpPr>
          <p:nvPr/>
        </p:nvSpPr>
        <p:spPr bwMode="auto">
          <a:xfrm>
            <a:off x="4357688" y="3672033"/>
            <a:ext cx="1209675" cy="161925"/>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Analyze Behavior</a:t>
            </a:r>
            <a:endParaRPr lang="en-US" altLang="zh-CN" sz="1000">
              <a:solidFill>
                <a:schemeClr val="bg2"/>
              </a:solidFill>
              <a:ea typeface="宋体" panose="02010600030101010101" pitchFamily="2" charset="-122"/>
            </a:endParaRPr>
          </a:p>
        </p:txBody>
      </p:sp>
      <p:sp>
        <p:nvSpPr>
          <p:cNvPr id="342311" name="Text Box 295"/>
          <p:cNvSpPr txBox="1">
            <a:spLocks noChangeArrowheads="1"/>
          </p:cNvSpPr>
          <p:nvPr/>
        </p:nvSpPr>
        <p:spPr bwMode="auto">
          <a:xfrm>
            <a:off x="2984500" y="4191146"/>
            <a:ext cx="904875" cy="292100"/>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Refine the</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Architecture</a:t>
            </a:r>
            <a:endParaRPr lang="en-US" altLang="zh-CN" sz="1000">
              <a:solidFill>
                <a:schemeClr val="bg2"/>
              </a:solidFill>
              <a:ea typeface="宋体" panose="02010600030101010101" pitchFamily="2" charset="-122"/>
            </a:endParaRPr>
          </a:p>
        </p:txBody>
      </p:sp>
      <p:sp>
        <p:nvSpPr>
          <p:cNvPr id="342313" name="Text Box 297"/>
          <p:cNvSpPr txBox="1">
            <a:spLocks noChangeArrowheads="1"/>
          </p:cNvSpPr>
          <p:nvPr/>
        </p:nvSpPr>
        <p:spPr bwMode="auto">
          <a:xfrm>
            <a:off x="5143500" y="5011883"/>
            <a:ext cx="949325" cy="292100"/>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Design the</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Database</a:t>
            </a:r>
            <a:endParaRPr lang="en-US" altLang="zh-CN" sz="1000">
              <a:solidFill>
                <a:schemeClr val="bg2"/>
              </a:solidFill>
              <a:ea typeface="宋体" panose="02010600030101010101" pitchFamily="2" charset="-122"/>
            </a:endParaRPr>
          </a:p>
        </p:txBody>
      </p:sp>
      <p:sp>
        <p:nvSpPr>
          <p:cNvPr id="342314" name="Text Box 298"/>
          <p:cNvSpPr txBox="1">
            <a:spLocks noChangeArrowheads="1"/>
          </p:cNvSpPr>
          <p:nvPr/>
        </p:nvSpPr>
        <p:spPr bwMode="auto">
          <a:xfrm>
            <a:off x="5546725" y="4099071"/>
            <a:ext cx="774700" cy="161925"/>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(Optional)</a:t>
            </a:r>
            <a:endParaRPr lang="en-US" altLang="zh-CN" sz="1000">
              <a:solidFill>
                <a:schemeClr val="bg2"/>
              </a:solidFill>
              <a:ea typeface="宋体" panose="02010600030101010101" pitchFamily="2" charset="-122"/>
            </a:endParaRPr>
          </a:p>
        </p:txBody>
      </p:sp>
      <p:sp>
        <p:nvSpPr>
          <p:cNvPr id="342315" name="Freeform 299"/>
          <p:cNvSpPr/>
          <p:nvPr/>
        </p:nvSpPr>
        <p:spPr bwMode="auto">
          <a:xfrm>
            <a:off x="3756025" y="1720996"/>
            <a:ext cx="447675" cy="165100"/>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16" name="Line 300"/>
          <p:cNvSpPr>
            <a:spLocks noChangeShapeType="1"/>
          </p:cNvSpPr>
          <p:nvPr/>
        </p:nvSpPr>
        <p:spPr bwMode="auto">
          <a:xfrm>
            <a:off x="4421188" y="1397146"/>
            <a:ext cx="0" cy="204787"/>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17" name="Freeform 301"/>
          <p:cNvSpPr/>
          <p:nvPr/>
        </p:nvSpPr>
        <p:spPr bwMode="auto">
          <a:xfrm>
            <a:off x="4597400" y="1722583"/>
            <a:ext cx="782638" cy="166688"/>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18" name="Freeform 302"/>
          <p:cNvSpPr/>
          <p:nvPr/>
        </p:nvSpPr>
        <p:spPr bwMode="auto">
          <a:xfrm>
            <a:off x="4203700" y="1609871"/>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319" name="Freeform 303"/>
          <p:cNvSpPr/>
          <p:nvPr/>
        </p:nvSpPr>
        <p:spPr bwMode="auto">
          <a:xfrm>
            <a:off x="3749675" y="2544908"/>
            <a:ext cx="444500" cy="114300"/>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20" name="Line 304"/>
          <p:cNvSpPr>
            <a:spLocks noChangeShapeType="1"/>
          </p:cNvSpPr>
          <p:nvPr/>
        </p:nvSpPr>
        <p:spPr bwMode="auto">
          <a:xfrm>
            <a:off x="5392738" y="2654446"/>
            <a:ext cx="0" cy="228600"/>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1" name="Line 305"/>
          <p:cNvSpPr>
            <a:spLocks noChangeShapeType="1"/>
          </p:cNvSpPr>
          <p:nvPr/>
        </p:nvSpPr>
        <p:spPr bwMode="auto">
          <a:xfrm>
            <a:off x="4421188" y="1811483"/>
            <a:ext cx="0" cy="728663"/>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2" name="Line 306"/>
          <p:cNvSpPr>
            <a:spLocks noChangeShapeType="1"/>
          </p:cNvSpPr>
          <p:nvPr/>
        </p:nvSpPr>
        <p:spPr bwMode="auto">
          <a:xfrm>
            <a:off x="4421188" y="2749696"/>
            <a:ext cx="0" cy="204787"/>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3" name="Freeform 307"/>
          <p:cNvSpPr/>
          <p:nvPr/>
        </p:nvSpPr>
        <p:spPr bwMode="auto">
          <a:xfrm>
            <a:off x="4203700" y="2546496"/>
            <a:ext cx="431800" cy="196850"/>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324" name="Line 308"/>
          <p:cNvSpPr>
            <a:spLocks noChangeShapeType="1"/>
          </p:cNvSpPr>
          <p:nvPr/>
        </p:nvSpPr>
        <p:spPr bwMode="auto">
          <a:xfrm>
            <a:off x="4954588" y="3002108"/>
            <a:ext cx="0" cy="280988"/>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5" name="Line 309"/>
          <p:cNvSpPr>
            <a:spLocks noChangeShapeType="1"/>
          </p:cNvSpPr>
          <p:nvPr/>
        </p:nvSpPr>
        <p:spPr bwMode="auto">
          <a:xfrm>
            <a:off x="4954588" y="3806971"/>
            <a:ext cx="0" cy="180975"/>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6" name="Line 310"/>
          <p:cNvSpPr>
            <a:spLocks noChangeShapeType="1"/>
          </p:cNvSpPr>
          <p:nvPr/>
        </p:nvSpPr>
        <p:spPr bwMode="auto">
          <a:xfrm>
            <a:off x="5602288" y="4040333"/>
            <a:ext cx="0" cy="581025"/>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7" name="Line 311"/>
          <p:cNvSpPr>
            <a:spLocks noChangeShapeType="1"/>
          </p:cNvSpPr>
          <p:nvPr/>
        </p:nvSpPr>
        <p:spPr bwMode="auto">
          <a:xfrm>
            <a:off x="4306888" y="4040333"/>
            <a:ext cx="0" cy="581025"/>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28" name="Rectangle 312"/>
          <p:cNvSpPr>
            <a:spLocks noChangeArrowheads="1"/>
          </p:cNvSpPr>
          <p:nvPr/>
        </p:nvSpPr>
        <p:spPr bwMode="auto">
          <a:xfrm>
            <a:off x="4079875" y="4006996"/>
            <a:ext cx="1731963" cy="4921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329" name="Freeform 313"/>
          <p:cNvSpPr/>
          <p:nvPr/>
        </p:nvSpPr>
        <p:spPr bwMode="auto">
          <a:xfrm>
            <a:off x="3425825" y="3002108"/>
            <a:ext cx="495300" cy="804863"/>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330" name="Rectangle 314"/>
          <p:cNvSpPr>
            <a:spLocks noChangeArrowheads="1"/>
          </p:cNvSpPr>
          <p:nvPr/>
        </p:nvSpPr>
        <p:spPr bwMode="auto">
          <a:xfrm>
            <a:off x="3741738" y="2964008"/>
            <a:ext cx="1374775" cy="47625"/>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nvGrpSpPr>
          <p:cNvPr id="342331" name="Group 315"/>
          <p:cNvGrpSpPr/>
          <p:nvPr/>
        </p:nvGrpSpPr>
        <p:grpSpPr bwMode="auto">
          <a:xfrm>
            <a:off x="4306888" y="5278583"/>
            <a:ext cx="1295400" cy="422275"/>
            <a:chOff x="2745" y="3066"/>
            <a:chExt cx="816" cy="342"/>
          </a:xfrm>
        </p:grpSpPr>
        <p:sp>
          <p:nvSpPr>
            <p:cNvPr id="342332" name="Line 316"/>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33" name="Line 317"/>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grpSp>
      <p:sp>
        <p:nvSpPr>
          <p:cNvPr id="342334" name="Line 318"/>
          <p:cNvSpPr>
            <a:spLocks noChangeShapeType="1"/>
          </p:cNvSpPr>
          <p:nvPr/>
        </p:nvSpPr>
        <p:spPr bwMode="auto">
          <a:xfrm>
            <a:off x="4983163" y="5751658"/>
            <a:ext cx="0" cy="252413"/>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35" name="Line 319"/>
          <p:cNvSpPr>
            <a:spLocks noChangeShapeType="1"/>
          </p:cNvSpPr>
          <p:nvPr/>
        </p:nvSpPr>
        <p:spPr bwMode="auto">
          <a:xfrm>
            <a:off x="3425825" y="4464196"/>
            <a:ext cx="0" cy="1543050"/>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36" name="Line 320"/>
          <p:cNvSpPr>
            <a:spLocks noChangeShapeType="1"/>
          </p:cNvSpPr>
          <p:nvPr/>
        </p:nvSpPr>
        <p:spPr bwMode="auto">
          <a:xfrm>
            <a:off x="4549775" y="6051696"/>
            <a:ext cx="0" cy="25241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337" name="Rectangle 321"/>
          <p:cNvSpPr>
            <a:spLocks noChangeArrowheads="1"/>
          </p:cNvSpPr>
          <p:nvPr/>
        </p:nvSpPr>
        <p:spPr bwMode="auto">
          <a:xfrm>
            <a:off x="4089400" y="5708796"/>
            <a:ext cx="1731963" cy="4921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338" name="Rectangle 322"/>
          <p:cNvSpPr>
            <a:spLocks noChangeArrowheads="1"/>
          </p:cNvSpPr>
          <p:nvPr/>
        </p:nvSpPr>
        <p:spPr bwMode="auto">
          <a:xfrm>
            <a:off x="3238500" y="6013596"/>
            <a:ext cx="1955800" cy="5080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nvGrpSpPr>
          <p:cNvPr id="342032" name="Group 16"/>
          <p:cNvGrpSpPr/>
          <p:nvPr/>
        </p:nvGrpSpPr>
        <p:grpSpPr bwMode="auto">
          <a:xfrm>
            <a:off x="304800" y="2962421"/>
            <a:ext cx="2408238" cy="2097087"/>
            <a:chOff x="192" y="1671"/>
            <a:chExt cx="1517" cy="1321"/>
          </a:xfrm>
        </p:grpSpPr>
        <p:sp>
          <p:nvSpPr>
            <p:cNvPr id="342020" name="PubTriangle"/>
            <p:cNvSpPr>
              <a:spLocks noEditPoints="1" noChangeArrowheads="1"/>
            </p:cNvSpPr>
            <p:nvPr/>
          </p:nvSpPr>
          <p:spPr bwMode="auto">
            <a:xfrm rot="2353587" flipH="1" flipV="1">
              <a:off x="192" y="1671"/>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en-US"/>
            </a:p>
          </p:txBody>
        </p:sp>
        <p:sp>
          <p:nvSpPr>
            <p:cNvPr id="342021" name="Rectangle 5"/>
            <p:cNvSpPr>
              <a:spLocks noChangeArrowheads="1"/>
            </p:cNvSpPr>
            <p:nvPr/>
          </p:nvSpPr>
          <p:spPr bwMode="auto">
            <a:xfrm>
              <a:off x="487" y="2348"/>
              <a:ext cx="526" cy="9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25221E"/>
                  </a:solidFill>
                  <a:ea typeface="宋体" panose="02010600030101010101" pitchFamily="2" charset="-122"/>
                </a:rPr>
                <a:t>Identify Design</a:t>
              </a:r>
              <a:endParaRPr lang="en-US" altLang="zh-CN" sz="1000">
                <a:solidFill>
                  <a:schemeClr val="tx1"/>
                </a:solidFill>
                <a:latin typeface="ZapfHumnst BT" pitchFamily="34" charset="0"/>
                <a:ea typeface="宋体" panose="02010600030101010101" pitchFamily="2" charset="-122"/>
              </a:endParaRPr>
            </a:p>
          </p:txBody>
        </p:sp>
        <p:sp>
          <p:nvSpPr>
            <p:cNvPr id="342022" name="Rectangle 6"/>
            <p:cNvSpPr>
              <a:spLocks noChangeArrowheads="1"/>
            </p:cNvSpPr>
            <p:nvPr/>
          </p:nvSpPr>
          <p:spPr bwMode="auto">
            <a:xfrm>
              <a:off x="514" y="2434"/>
              <a:ext cx="448" cy="9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25221E"/>
                  </a:solidFill>
                  <a:ea typeface="宋体" panose="02010600030101010101" pitchFamily="2" charset="-122"/>
                </a:rPr>
                <a:t>Mechanisms</a:t>
              </a:r>
              <a:endParaRPr lang="en-US" altLang="zh-CN" sz="1000">
                <a:solidFill>
                  <a:schemeClr val="tx1"/>
                </a:solidFill>
                <a:latin typeface="ZapfHumnst BT" pitchFamily="34" charset="0"/>
                <a:ea typeface="宋体" panose="02010600030101010101" pitchFamily="2" charset="-122"/>
              </a:endParaRPr>
            </a:p>
          </p:txBody>
        </p:sp>
        <p:sp>
          <p:nvSpPr>
            <p:cNvPr id="342023" name="Freeform 7"/>
            <p:cNvSpPr/>
            <p:nvPr/>
          </p:nvSpPr>
          <p:spPr bwMode="auto">
            <a:xfrm>
              <a:off x="507" y="2136"/>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ln>
          </p:spPr>
          <p:txBody>
            <a:bodyPr/>
            <a:lstStyle/>
            <a:p>
              <a:endParaRPr lang="en-US"/>
            </a:p>
          </p:txBody>
        </p:sp>
        <p:sp>
          <p:nvSpPr>
            <p:cNvPr id="342024" name="Freeform 8"/>
            <p:cNvSpPr/>
            <p:nvPr/>
          </p:nvSpPr>
          <p:spPr bwMode="auto">
            <a:xfrm>
              <a:off x="548" y="2133"/>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ln>
          </p:spPr>
          <p:txBody>
            <a:bodyPr/>
            <a:lstStyle/>
            <a:p>
              <a:endParaRPr lang="en-US"/>
            </a:p>
          </p:txBody>
        </p:sp>
        <p:sp>
          <p:nvSpPr>
            <p:cNvPr id="342025" name="Oval 9"/>
            <p:cNvSpPr>
              <a:spLocks noChangeArrowheads="1"/>
            </p:cNvSpPr>
            <p:nvPr/>
          </p:nvSpPr>
          <p:spPr bwMode="auto">
            <a:xfrm>
              <a:off x="1130" y="2031"/>
              <a:ext cx="135" cy="132"/>
            </a:xfrm>
            <a:prstGeom prst="ellipse">
              <a:avLst/>
            </a:prstGeom>
            <a:solidFill>
              <a:srgbClr val="A9A8A7"/>
            </a:solidFill>
            <a:ln w="0">
              <a:solidFill>
                <a:srgbClr val="C2C1C1"/>
              </a:solidFill>
              <a:round/>
            </a:ln>
          </p:spPr>
          <p:txBody>
            <a:bodyPr/>
            <a:lstStyle/>
            <a:p>
              <a:endParaRPr lang="en-US"/>
            </a:p>
          </p:txBody>
        </p:sp>
        <p:sp>
          <p:nvSpPr>
            <p:cNvPr id="342026" name="Freeform 10"/>
            <p:cNvSpPr/>
            <p:nvPr/>
          </p:nvSpPr>
          <p:spPr bwMode="auto">
            <a:xfrm>
              <a:off x="1044" y="219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ln>
          </p:spPr>
          <p:txBody>
            <a:bodyPr/>
            <a:lstStyle/>
            <a:p>
              <a:endParaRPr lang="en-US"/>
            </a:p>
          </p:txBody>
        </p:sp>
        <p:sp>
          <p:nvSpPr>
            <p:cNvPr id="342027" name="Oval 11"/>
            <p:cNvSpPr>
              <a:spLocks noChangeArrowheads="1"/>
            </p:cNvSpPr>
            <p:nvPr/>
          </p:nvSpPr>
          <p:spPr bwMode="auto">
            <a:xfrm>
              <a:off x="1129" y="2016"/>
              <a:ext cx="136" cy="132"/>
            </a:xfrm>
            <a:prstGeom prst="ellipse">
              <a:avLst/>
            </a:prstGeom>
            <a:solidFill>
              <a:srgbClr val="FBC88D"/>
            </a:solidFill>
            <a:ln w="0">
              <a:solidFill>
                <a:srgbClr val="25221E"/>
              </a:solidFill>
              <a:round/>
            </a:ln>
          </p:spPr>
          <p:txBody>
            <a:bodyPr/>
            <a:lstStyle/>
            <a:p>
              <a:endParaRPr lang="en-US"/>
            </a:p>
          </p:txBody>
        </p:sp>
        <p:sp>
          <p:nvSpPr>
            <p:cNvPr id="342028" name="Freeform 12"/>
            <p:cNvSpPr/>
            <p:nvPr/>
          </p:nvSpPr>
          <p:spPr bwMode="auto">
            <a:xfrm>
              <a:off x="1044" y="2177"/>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ln>
          </p:spPr>
          <p:txBody>
            <a:bodyPr/>
            <a:lstStyle/>
            <a:p>
              <a:endParaRPr lang="en-US"/>
            </a:p>
          </p:txBody>
        </p:sp>
        <p:sp>
          <p:nvSpPr>
            <p:cNvPr id="342029" name="AutoShape 13"/>
            <p:cNvSpPr>
              <a:spLocks noChangeArrowheads="1"/>
            </p:cNvSpPr>
            <p:nvPr/>
          </p:nvSpPr>
          <p:spPr bwMode="auto">
            <a:xfrm>
              <a:off x="581" y="2098"/>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a:p>
          </p:txBody>
        </p:sp>
        <p:sp>
          <p:nvSpPr>
            <p:cNvPr id="342030" name="Rectangle 14"/>
            <p:cNvSpPr>
              <a:spLocks noChangeArrowheads="1"/>
            </p:cNvSpPr>
            <p:nvPr/>
          </p:nvSpPr>
          <p:spPr bwMode="auto">
            <a:xfrm>
              <a:off x="1039" y="2448"/>
              <a:ext cx="310" cy="9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25221E"/>
                  </a:solidFill>
                  <a:ea typeface="宋体" panose="02010600030101010101" pitchFamily="2" charset="-122"/>
                </a:rPr>
                <a:t>Architect</a:t>
              </a:r>
              <a:endParaRPr lang="en-US" altLang="zh-CN" sz="1000">
                <a:solidFill>
                  <a:schemeClr val="tx1"/>
                </a:solidFill>
                <a:latin typeface="ZapfHumnst BT" pitchFamily="34" charset="0"/>
                <a:ea typeface="宋体" panose="02010600030101010101" pitchFamily="2" charset="-122"/>
              </a:endParaRPr>
            </a:p>
          </p:txBody>
        </p:sp>
      </p:grpSp>
      <p:sp>
        <p:nvSpPr>
          <p:cNvPr id="342339" name="Text Box 323"/>
          <p:cNvSpPr txBox="1">
            <a:spLocks noChangeArrowheads="1"/>
          </p:cNvSpPr>
          <p:nvPr/>
        </p:nvSpPr>
        <p:spPr bwMode="auto">
          <a:xfrm>
            <a:off x="3657600" y="5018233"/>
            <a:ext cx="1308100" cy="292100"/>
          </a:xfrm>
          <a:prstGeom prst="rect">
            <a:avLst/>
          </a:prstGeom>
          <a:noFill/>
          <a:ln w="9525">
            <a:noFill/>
            <a:miter lim="800000"/>
          </a:ln>
          <a:effectLst/>
        </p:spPr>
        <p:txBody>
          <a:bodyPr lIns="107950" tIns="53975" rIns="107950" bIns="53975">
            <a:spAutoFit/>
          </a:bodyPr>
          <a:lstStyle/>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Design</a:t>
            </a:r>
            <a:endParaRPr lang="en-US" altLang="zh-CN" sz="1000">
              <a:solidFill>
                <a:schemeClr val="bg2"/>
              </a:solidFill>
              <a:ea typeface="宋体" panose="02010600030101010101" pitchFamily="2" charset="-122"/>
            </a:endParaRPr>
          </a:p>
          <a:p>
            <a:pPr algn="ctr" eaLnBrk="0" fontAlgn="base" hangingPunct="0">
              <a:lnSpc>
                <a:spcPct val="35000"/>
              </a:lnSpc>
              <a:spcBef>
                <a:spcPct val="50000"/>
              </a:spcBef>
              <a:buClrTx/>
              <a:buFontTx/>
              <a:buNone/>
            </a:pPr>
            <a:r>
              <a:rPr lang="en-US" altLang="zh-CN" sz="1000">
                <a:solidFill>
                  <a:schemeClr val="bg2"/>
                </a:solidFill>
                <a:ea typeface="宋体" panose="02010600030101010101" pitchFamily="2" charset="-122"/>
              </a:rPr>
              <a:t>Components</a:t>
            </a:r>
            <a:endParaRPr lang="en-US" altLang="zh-CN" sz="1000">
              <a:solidFill>
                <a:schemeClr val="bg2"/>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Persistency: RDBMS: JDBC: Delete</a:t>
            </a:r>
            <a:endParaRPr lang="en-US" altLang="zh-CN">
              <a:ea typeface="宋体" panose="02010600030101010101" pitchFamily="2" charset="-122"/>
            </a:endParaRPr>
          </a:p>
        </p:txBody>
      </p:sp>
      <p:sp>
        <p:nvSpPr>
          <p:cNvPr id="379907" name="Line 3"/>
          <p:cNvSpPr>
            <a:spLocks noChangeShapeType="1"/>
          </p:cNvSpPr>
          <p:nvPr/>
        </p:nvSpPr>
        <p:spPr bwMode="auto">
          <a:xfrm>
            <a:off x="3917950" y="4317734"/>
            <a:ext cx="3382963" cy="1587"/>
          </a:xfrm>
          <a:prstGeom prst="line">
            <a:avLst/>
          </a:prstGeom>
          <a:noFill/>
          <a:ln w="0">
            <a:solidFill>
              <a:srgbClr val="00CCFF"/>
            </a:solidFill>
            <a:round/>
            <a:tailEnd type="triangle" w="lg" len="lg"/>
          </a:ln>
        </p:spPr>
        <p:txBody>
          <a:bodyPr/>
          <a:lstStyle/>
          <a:p>
            <a:endParaRPr lang="en-US"/>
          </a:p>
        </p:txBody>
      </p:sp>
      <p:sp>
        <p:nvSpPr>
          <p:cNvPr id="379910" name="Rectangle 6"/>
          <p:cNvSpPr>
            <a:spLocks noChangeArrowheads="1"/>
          </p:cNvSpPr>
          <p:nvPr/>
        </p:nvSpPr>
        <p:spPr bwMode="auto">
          <a:xfrm>
            <a:off x="1030288" y="1476109"/>
            <a:ext cx="1801812" cy="577850"/>
          </a:xfrm>
          <a:prstGeom prst="rect">
            <a:avLst/>
          </a:prstGeom>
          <a:solidFill>
            <a:srgbClr val="99CCFF"/>
          </a:solidFill>
          <a:ln w="12700">
            <a:solidFill>
              <a:srgbClr val="FF0000"/>
            </a:solidFill>
            <a:miter lim="800000"/>
          </a:ln>
        </p:spPr>
        <p:txBody>
          <a:bodyPr/>
          <a:lstStyle/>
          <a:p>
            <a:endParaRPr lang="en-US"/>
          </a:p>
        </p:txBody>
      </p:sp>
      <p:sp>
        <p:nvSpPr>
          <p:cNvPr id="379912" name="Rectangle 8"/>
          <p:cNvSpPr>
            <a:spLocks noChangeArrowheads="1"/>
          </p:cNvSpPr>
          <p:nvPr/>
        </p:nvSpPr>
        <p:spPr bwMode="auto">
          <a:xfrm>
            <a:off x="1022350" y="1557071"/>
            <a:ext cx="1738313" cy="2444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600" u="sng">
                <a:solidFill>
                  <a:schemeClr val="bg2"/>
                </a:solidFill>
                <a:ea typeface="宋体" panose="02010600030101010101" pitchFamily="2" charset="-122"/>
              </a:rPr>
              <a:t> </a:t>
            </a:r>
            <a:r>
              <a:rPr lang="en-US" altLang="zh-CN" sz="1600" u="sng">
                <a:solidFill>
                  <a:schemeClr val="bg2"/>
                </a:solidFill>
                <a:ea typeface="宋体" panose="02010600030101010101" pitchFamily="2" charset="-122"/>
              </a:rPr>
              <a:t>: </a:t>
            </a:r>
            <a:r>
              <a:rPr lang="en-US" altLang="zh-CN" sz="1600" i="1" u="sng">
                <a:solidFill>
                  <a:schemeClr val="bg2"/>
                </a:solidFill>
                <a:ea typeface="宋体" panose="02010600030101010101" pitchFamily="2" charset="-122"/>
              </a:rPr>
              <a:t>PersistencyClient</a:t>
            </a:r>
            <a:endParaRPr lang="en-US" altLang="zh-CN" sz="1600" i="1" u="sng">
              <a:solidFill>
                <a:schemeClr val="bg2"/>
              </a:solidFill>
              <a:ea typeface="宋体" panose="02010600030101010101" pitchFamily="2" charset="-122"/>
            </a:endParaRPr>
          </a:p>
        </p:txBody>
      </p:sp>
      <p:sp>
        <p:nvSpPr>
          <p:cNvPr id="379913" name="Line 9"/>
          <p:cNvSpPr>
            <a:spLocks noChangeShapeType="1"/>
          </p:cNvSpPr>
          <p:nvPr/>
        </p:nvSpPr>
        <p:spPr bwMode="auto">
          <a:xfrm>
            <a:off x="1922463" y="5217846"/>
            <a:ext cx="0" cy="944563"/>
          </a:xfrm>
          <a:prstGeom prst="line">
            <a:avLst/>
          </a:prstGeom>
          <a:noFill/>
          <a:ln w="6350">
            <a:solidFill>
              <a:schemeClr val="tx1"/>
            </a:solidFill>
            <a:prstDash val="lgDash"/>
            <a:round/>
          </a:ln>
        </p:spPr>
        <p:txBody>
          <a:bodyPr/>
          <a:lstStyle/>
          <a:p>
            <a:endParaRPr lang="en-US"/>
          </a:p>
        </p:txBody>
      </p:sp>
      <p:sp>
        <p:nvSpPr>
          <p:cNvPr id="379914" name="Rectangle 10"/>
          <p:cNvSpPr>
            <a:spLocks noChangeArrowheads="1"/>
          </p:cNvSpPr>
          <p:nvPr/>
        </p:nvSpPr>
        <p:spPr bwMode="auto">
          <a:xfrm>
            <a:off x="1843088" y="2709596"/>
            <a:ext cx="141287" cy="2498725"/>
          </a:xfrm>
          <a:prstGeom prst="rect">
            <a:avLst/>
          </a:prstGeom>
          <a:noFill/>
          <a:ln w="0">
            <a:solidFill>
              <a:srgbClr val="00CCFF"/>
            </a:solidFill>
            <a:miter lim="800000"/>
          </a:ln>
        </p:spPr>
        <p:txBody>
          <a:bodyPr/>
          <a:lstStyle/>
          <a:p>
            <a:endParaRPr lang="en-US"/>
          </a:p>
        </p:txBody>
      </p:sp>
      <p:sp>
        <p:nvSpPr>
          <p:cNvPr id="379915" name="Rectangle 11"/>
          <p:cNvSpPr>
            <a:spLocks noChangeArrowheads="1"/>
          </p:cNvSpPr>
          <p:nvPr/>
        </p:nvSpPr>
        <p:spPr bwMode="auto">
          <a:xfrm>
            <a:off x="3068638" y="1476109"/>
            <a:ext cx="1501775" cy="577850"/>
          </a:xfrm>
          <a:prstGeom prst="rect">
            <a:avLst/>
          </a:prstGeom>
          <a:solidFill>
            <a:srgbClr val="99CCFF"/>
          </a:solidFill>
          <a:ln w="12700">
            <a:solidFill>
              <a:srgbClr val="FF0000"/>
            </a:solidFill>
            <a:miter lim="800000"/>
          </a:ln>
        </p:spPr>
        <p:txBody>
          <a:bodyPr/>
          <a:lstStyle/>
          <a:p>
            <a:endParaRPr lang="en-US"/>
          </a:p>
        </p:txBody>
      </p:sp>
      <p:sp>
        <p:nvSpPr>
          <p:cNvPr id="379916" name="Rectangle 12"/>
          <p:cNvSpPr>
            <a:spLocks noChangeArrowheads="1"/>
          </p:cNvSpPr>
          <p:nvPr/>
        </p:nvSpPr>
        <p:spPr bwMode="auto">
          <a:xfrm>
            <a:off x="3335338" y="1522146"/>
            <a:ext cx="958850" cy="2444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600" i="1" u="sng">
                <a:solidFill>
                  <a:schemeClr val="bg2"/>
                </a:solidFill>
                <a:ea typeface="宋体" panose="02010600030101010101" pitchFamily="2" charset="-122"/>
              </a:rPr>
              <a:t> </a:t>
            </a:r>
            <a:r>
              <a:rPr lang="en-US" altLang="zh-CN" sz="1600" i="1" u="sng">
                <a:solidFill>
                  <a:schemeClr val="bg2"/>
                </a:solidFill>
                <a:ea typeface="宋体" panose="02010600030101010101" pitchFamily="2" charset="-122"/>
              </a:rPr>
              <a:t>: DBClass</a:t>
            </a:r>
            <a:endParaRPr lang="en-US" altLang="zh-CN" sz="1000" i="1">
              <a:solidFill>
                <a:schemeClr val="bg2"/>
              </a:solidFill>
              <a:latin typeface="ZapfHumnst BT" pitchFamily="34" charset="0"/>
              <a:ea typeface="宋体" panose="02010600030101010101" pitchFamily="2" charset="-122"/>
            </a:endParaRPr>
          </a:p>
        </p:txBody>
      </p:sp>
      <p:sp>
        <p:nvSpPr>
          <p:cNvPr id="379917" name="Line 13"/>
          <p:cNvSpPr>
            <a:spLocks noChangeShapeType="1"/>
          </p:cNvSpPr>
          <p:nvPr/>
        </p:nvSpPr>
        <p:spPr bwMode="auto">
          <a:xfrm>
            <a:off x="3830638" y="4913046"/>
            <a:ext cx="0" cy="1249363"/>
          </a:xfrm>
          <a:prstGeom prst="line">
            <a:avLst/>
          </a:prstGeom>
          <a:noFill/>
          <a:ln w="6350">
            <a:solidFill>
              <a:schemeClr val="tx1"/>
            </a:solidFill>
            <a:prstDash val="lgDash"/>
            <a:round/>
          </a:ln>
        </p:spPr>
        <p:txBody>
          <a:bodyPr/>
          <a:lstStyle/>
          <a:p>
            <a:endParaRPr lang="en-US"/>
          </a:p>
        </p:txBody>
      </p:sp>
      <p:sp>
        <p:nvSpPr>
          <p:cNvPr id="379918" name="Rectangle 14"/>
          <p:cNvSpPr>
            <a:spLocks noChangeArrowheads="1"/>
          </p:cNvSpPr>
          <p:nvPr/>
        </p:nvSpPr>
        <p:spPr bwMode="auto">
          <a:xfrm>
            <a:off x="3751263" y="2709596"/>
            <a:ext cx="157162" cy="2201863"/>
          </a:xfrm>
          <a:prstGeom prst="rect">
            <a:avLst/>
          </a:prstGeom>
          <a:noFill/>
          <a:ln w="0">
            <a:solidFill>
              <a:srgbClr val="00CCFF"/>
            </a:solidFill>
            <a:miter lim="800000"/>
          </a:ln>
        </p:spPr>
        <p:txBody>
          <a:bodyPr/>
          <a:lstStyle/>
          <a:p>
            <a:endParaRPr lang="en-US"/>
          </a:p>
        </p:txBody>
      </p:sp>
      <p:sp>
        <p:nvSpPr>
          <p:cNvPr id="379919" name="Rectangle 15"/>
          <p:cNvSpPr>
            <a:spLocks noChangeArrowheads="1"/>
          </p:cNvSpPr>
          <p:nvPr/>
        </p:nvSpPr>
        <p:spPr bwMode="auto">
          <a:xfrm>
            <a:off x="4806950" y="1476109"/>
            <a:ext cx="1501775" cy="577850"/>
          </a:xfrm>
          <a:prstGeom prst="rect">
            <a:avLst/>
          </a:prstGeom>
          <a:solidFill>
            <a:srgbClr val="FFFFCC"/>
          </a:solidFill>
          <a:ln w="12700">
            <a:solidFill>
              <a:srgbClr val="8A0E5E"/>
            </a:solidFill>
            <a:miter lim="800000"/>
          </a:ln>
        </p:spPr>
        <p:txBody>
          <a:bodyPr/>
          <a:lstStyle/>
          <a:p>
            <a:endParaRPr lang="en-US"/>
          </a:p>
        </p:txBody>
      </p:sp>
      <p:sp>
        <p:nvSpPr>
          <p:cNvPr id="379920" name="Rectangle 16"/>
          <p:cNvSpPr>
            <a:spLocks noChangeArrowheads="1"/>
          </p:cNvSpPr>
          <p:nvPr/>
        </p:nvSpPr>
        <p:spPr bwMode="auto">
          <a:xfrm>
            <a:off x="4964113" y="1522146"/>
            <a:ext cx="1196975" cy="2444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600" u="sng">
                <a:solidFill>
                  <a:schemeClr val="bg2"/>
                </a:solidFill>
                <a:ea typeface="宋体" panose="02010600030101010101" pitchFamily="2" charset="-122"/>
              </a:rPr>
              <a:t> </a:t>
            </a:r>
            <a:r>
              <a:rPr lang="en-US" altLang="zh-CN" sz="1600" u="sng">
                <a:solidFill>
                  <a:schemeClr val="bg2"/>
                </a:solidFill>
                <a:ea typeface="宋体" panose="02010600030101010101" pitchFamily="2" charset="-122"/>
              </a:rPr>
              <a:t>: Connection</a:t>
            </a:r>
            <a:endParaRPr lang="en-US" altLang="zh-CN" sz="1000">
              <a:solidFill>
                <a:schemeClr val="bg2"/>
              </a:solidFill>
              <a:latin typeface="ZapfHumnst BT" pitchFamily="34" charset="0"/>
              <a:ea typeface="宋体" panose="02010600030101010101" pitchFamily="2" charset="-122"/>
            </a:endParaRPr>
          </a:p>
        </p:txBody>
      </p:sp>
      <p:sp>
        <p:nvSpPr>
          <p:cNvPr id="379921" name="Line 17"/>
          <p:cNvSpPr>
            <a:spLocks noChangeShapeType="1"/>
          </p:cNvSpPr>
          <p:nvPr/>
        </p:nvSpPr>
        <p:spPr bwMode="auto">
          <a:xfrm>
            <a:off x="5557838" y="2271446"/>
            <a:ext cx="0" cy="1173163"/>
          </a:xfrm>
          <a:prstGeom prst="line">
            <a:avLst/>
          </a:prstGeom>
          <a:noFill/>
          <a:ln w="6350">
            <a:solidFill>
              <a:schemeClr val="tx1"/>
            </a:solidFill>
            <a:prstDash val="lgDash"/>
            <a:round/>
          </a:ln>
        </p:spPr>
        <p:txBody>
          <a:bodyPr/>
          <a:lstStyle/>
          <a:p>
            <a:endParaRPr lang="en-US"/>
          </a:p>
        </p:txBody>
      </p:sp>
      <p:sp>
        <p:nvSpPr>
          <p:cNvPr id="379922" name="Rectangle 18"/>
          <p:cNvSpPr>
            <a:spLocks noChangeArrowheads="1"/>
          </p:cNvSpPr>
          <p:nvPr/>
        </p:nvSpPr>
        <p:spPr bwMode="auto">
          <a:xfrm>
            <a:off x="5480050" y="3443021"/>
            <a:ext cx="155575" cy="296863"/>
          </a:xfrm>
          <a:prstGeom prst="rect">
            <a:avLst/>
          </a:prstGeom>
          <a:noFill/>
          <a:ln w="0">
            <a:solidFill>
              <a:srgbClr val="00CCFF"/>
            </a:solidFill>
            <a:miter lim="800000"/>
          </a:ln>
        </p:spPr>
        <p:txBody>
          <a:bodyPr/>
          <a:lstStyle/>
          <a:p>
            <a:endParaRPr lang="en-US"/>
          </a:p>
        </p:txBody>
      </p:sp>
      <p:sp>
        <p:nvSpPr>
          <p:cNvPr id="379923" name="Rectangle 19"/>
          <p:cNvSpPr>
            <a:spLocks noChangeArrowheads="1"/>
          </p:cNvSpPr>
          <p:nvPr/>
        </p:nvSpPr>
        <p:spPr bwMode="auto">
          <a:xfrm>
            <a:off x="6599238" y="1476109"/>
            <a:ext cx="1485900" cy="577850"/>
          </a:xfrm>
          <a:prstGeom prst="rect">
            <a:avLst/>
          </a:prstGeom>
          <a:solidFill>
            <a:srgbClr val="FFFFCC"/>
          </a:solidFill>
          <a:ln w="12700">
            <a:solidFill>
              <a:srgbClr val="8A0E5E"/>
            </a:solidFill>
            <a:miter lim="800000"/>
          </a:ln>
        </p:spPr>
        <p:txBody>
          <a:bodyPr/>
          <a:lstStyle/>
          <a:p>
            <a:endParaRPr lang="en-US"/>
          </a:p>
        </p:txBody>
      </p:sp>
      <p:sp>
        <p:nvSpPr>
          <p:cNvPr id="379924" name="Rectangle 20"/>
          <p:cNvSpPr>
            <a:spLocks noChangeArrowheads="1"/>
          </p:cNvSpPr>
          <p:nvPr/>
        </p:nvSpPr>
        <p:spPr bwMode="auto">
          <a:xfrm>
            <a:off x="6786563" y="1522146"/>
            <a:ext cx="1098550" cy="24447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zh-CN" altLang="en-US" sz="1600" u="sng">
                <a:solidFill>
                  <a:schemeClr val="bg2"/>
                </a:solidFill>
                <a:ea typeface="宋体" panose="02010600030101010101" pitchFamily="2" charset="-122"/>
              </a:rPr>
              <a:t> </a:t>
            </a:r>
            <a:r>
              <a:rPr lang="en-US" altLang="zh-CN" sz="1600" u="sng">
                <a:solidFill>
                  <a:schemeClr val="bg2"/>
                </a:solidFill>
                <a:ea typeface="宋体" panose="02010600030101010101" pitchFamily="2" charset="-122"/>
              </a:rPr>
              <a:t>: Statement</a:t>
            </a:r>
            <a:endParaRPr lang="en-US" altLang="zh-CN" sz="1000">
              <a:solidFill>
                <a:schemeClr val="bg2"/>
              </a:solidFill>
              <a:latin typeface="ZapfHumnst BT" pitchFamily="34" charset="0"/>
              <a:ea typeface="宋体" panose="02010600030101010101" pitchFamily="2" charset="-122"/>
            </a:endParaRPr>
          </a:p>
        </p:txBody>
      </p:sp>
      <p:sp>
        <p:nvSpPr>
          <p:cNvPr id="379925" name="Line 21"/>
          <p:cNvSpPr>
            <a:spLocks noChangeShapeType="1"/>
          </p:cNvSpPr>
          <p:nvPr/>
        </p:nvSpPr>
        <p:spPr bwMode="auto">
          <a:xfrm>
            <a:off x="7388225" y="2271446"/>
            <a:ext cx="1588" cy="2024063"/>
          </a:xfrm>
          <a:prstGeom prst="line">
            <a:avLst/>
          </a:prstGeom>
          <a:noFill/>
          <a:ln w="6350">
            <a:solidFill>
              <a:schemeClr val="tx1"/>
            </a:solidFill>
            <a:prstDash val="lgDash"/>
            <a:round/>
          </a:ln>
        </p:spPr>
        <p:txBody>
          <a:bodyPr/>
          <a:lstStyle/>
          <a:p>
            <a:endParaRPr lang="en-US"/>
          </a:p>
        </p:txBody>
      </p:sp>
      <p:sp>
        <p:nvSpPr>
          <p:cNvPr id="379926" name="Rectangle 22"/>
          <p:cNvSpPr>
            <a:spLocks noChangeArrowheads="1"/>
          </p:cNvSpPr>
          <p:nvPr/>
        </p:nvSpPr>
        <p:spPr bwMode="auto">
          <a:xfrm>
            <a:off x="7310438" y="4317734"/>
            <a:ext cx="139700" cy="296862"/>
          </a:xfrm>
          <a:prstGeom prst="rect">
            <a:avLst/>
          </a:prstGeom>
          <a:noFill/>
          <a:ln w="0">
            <a:solidFill>
              <a:srgbClr val="00CCFF"/>
            </a:solidFill>
            <a:miter lim="800000"/>
          </a:ln>
        </p:spPr>
        <p:txBody>
          <a:bodyPr/>
          <a:lstStyle/>
          <a:p>
            <a:endParaRPr lang="en-US"/>
          </a:p>
        </p:txBody>
      </p:sp>
      <p:sp>
        <p:nvSpPr>
          <p:cNvPr id="379927" name="Line 23"/>
          <p:cNvSpPr>
            <a:spLocks noChangeShapeType="1"/>
          </p:cNvSpPr>
          <p:nvPr/>
        </p:nvSpPr>
        <p:spPr bwMode="auto">
          <a:xfrm>
            <a:off x="1979613" y="2712771"/>
            <a:ext cx="1765300" cy="1588"/>
          </a:xfrm>
          <a:prstGeom prst="line">
            <a:avLst/>
          </a:prstGeom>
          <a:noFill/>
          <a:ln w="0">
            <a:solidFill>
              <a:srgbClr val="00CCFF"/>
            </a:solidFill>
            <a:round/>
            <a:tailEnd type="triangle" w="lg" len="lg"/>
          </a:ln>
        </p:spPr>
        <p:txBody>
          <a:bodyPr/>
          <a:lstStyle/>
          <a:p>
            <a:endParaRPr lang="en-US"/>
          </a:p>
        </p:txBody>
      </p:sp>
      <p:sp>
        <p:nvSpPr>
          <p:cNvPr id="379930" name="Rectangle 26"/>
          <p:cNvSpPr>
            <a:spLocks noChangeArrowheads="1"/>
          </p:cNvSpPr>
          <p:nvPr/>
        </p:nvSpPr>
        <p:spPr bwMode="auto">
          <a:xfrm>
            <a:off x="1939925" y="2466709"/>
            <a:ext cx="1893888" cy="1984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 delete(PersistentClass)</a:t>
            </a:r>
            <a:endParaRPr lang="en-US" altLang="zh-CN" sz="1300">
              <a:solidFill>
                <a:schemeClr val="tx1"/>
              </a:solidFill>
              <a:ea typeface="宋体" panose="02010600030101010101" pitchFamily="2" charset="-122"/>
            </a:endParaRPr>
          </a:p>
        </p:txBody>
      </p:sp>
      <p:sp>
        <p:nvSpPr>
          <p:cNvPr id="379931" name="Line 27"/>
          <p:cNvSpPr>
            <a:spLocks noChangeShapeType="1"/>
          </p:cNvSpPr>
          <p:nvPr/>
        </p:nvSpPr>
        <p:spPr bwMode="auto">
          <a:xfrm flipV="1">
            <a:off x="3910013" y="3447784"/>
            <a:ext cx="1566862" cy="7937"/>
          </a:xfrm>
          <a:prstGeom prst="line">
            <a:avLst/>
          </a:prstGeom>
          <a:noFill/>
          <a:ln w="0">
            <a:solidFill>
              <a:srgbClr val="00CCFF"/>
            </a:solidFill>
            <a:round/>
            <a:tailEnd type="triangle" w="lg" len="lg"/>
          </a:ln>
        </p:spPr>
        <p:txBody>
          <a:bodyPr/>
          <a:lstStyle/>
          <a:p>
            <a:endParaRPr lang="en-US"/>
          </a:p>
        </p:txBody>
      </p:sp>
      <p:sp>
        <p:nvSpPr>
          <p:cNvPr id="379934" name="Rectangle 30"/>
          <p:cNvSpPr>
            <a:spLocks noChangeArrowheads="1"/>
          </p:cNvSpPr>
          <p:nvPr/>
        </p:nvSpPr>
        <p:spPr bwMode="auto">
          <a:xfrm>
            <a:off x="3946525" y="3185846"/>
            <a:ext cx="1693863" cy="198438"/>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1.1. createStatement( )</a:t>
            </a:r>
            <a:endParaRPr lang="en-US" altLang="zh-CN" sz="1300">
              <a:solidFill>
                <a:schemeClr val="tx1"/>
              </a:solidFill>
              <a:ea typeface="宋体" panose="02010600030101010101" pitchFamily="2" charset="-122"/>
            </a:endParaRPr>
          </a:p>
        </p:txBody>
      </p:sp>
      <p:sp>
        <p:nvSpPr>
          <p:cNvPr id="379935" name="Rectangle 31"/>
          <p:cNvSpPr>
            <a:spLocks noChangeArrowheads="1"/>
          </p:cNvSpPr>
          <p:nvPr/>
        </p:nvSpPr>
        <p:spPr bwMode="auto">
          <a:xfrm>
            <a:off x="3946525" y="4060559"/>
            <a:ext cx="1951038" cy="1984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300">
                <a:solidFill>
                  <a:schemeClr val="tx1"/>
                </a:solidFill>
                <a:ea typeface="宋体" panose="02010600030101010101" pitchFamily="2" charset="-122"/>
              </a:rPr>
              <a:t>1.2. executeUpdate(string)</a:t>
            </a:r>
            <a:endParaRPr lang="en-US" altLang="zh-CN" sz="1300">
              <a:solidFill>
                <a:schemeClr val="tx1"/>
              </a:solidFill>
              <a:ea typeface="宋体" panose="02010600030101010101" pitchFamily="2" charset="-122"/>
            </a:endParaRPr>
          </a:p>
        </p:txBody>
      </p:sp>
      <p:grpSp>
        <p:nvGrpSpPr>
          <p:cNvPr id="379948" name="Group 44"/>
          <p:cNvGrpSpPr/>
          <p:nvPr/>
        </p:nvGrpSpPr>
        <p:grpSpPr bwMode="auto">
          <a:xfrm>
            <a:off x="6810375" y="3238234"/>
            <a:ext cx="1470025" cy="639762"/>
            <a:chOff x="4230" y="1909"/>
            <a:chExt cx="926" cy="403"/>
          </a:xfrm>
        </p:grpSpPr>
        <p:sp>
          <p:nvSpPr>
            <p:cNvPr id="379936" name="Freeform 32"/>
            <p:cNvSpPr/>
            <p:nvPr/>
          </p:nvSpPr>
          <p:spPr bwMode="auto">
            <a:xfrm>
              <a:off x="4230" y="1909"/>
              <a:ext cx="926" cy="403"/>
            </a:xfrm>
            <a:custGeom>
              <a:avLst/>
              <a:gdLst/>
              <a:ahLst/>
              <a:cxnLst>
                <a:cxn ang="0">
                  <a:pos x="0" y="0"/>
                </a:cxn>
                <a:cxn ang="0">
                  <a:pos x="807" y="0"/>
                </a:cxn>
                <a:cxn ang="0">
                  <a:pos x="926" y="118"/>
                </a:cxn>
                <a:cxn ang="0">
                  <a:pos x="926" y="403"/>
                </a:cxn>
                <a:cxn ang="0">
                  <a:pos x="0" y="403"/>
                </a:cxn>
                <a:cxn ang="0">
                  <a:pos x="0" y="0"/>
                </a:cxn>
              </a:cxnLst>
              <a:rect l="0" t="0" r="r" b="b"/>
              <a:pathLst>
                <a:path w="926" h="403">
                  <a:moveTo>
                    <a:pt x="0" y="0"/>
                  </a:moveTo>
                  <a:lnTo>
                    <a:pt x="807" y="0"/>
                  </a:lnTo>
                  <a:lnTo>
                    <a:pt x="926" y="118"/>
                  </a:lnTo>
                  <a:lnTo>
                    <a:pt x="926" y="403"/>
                  </a:lnTo>
                  <a:lnTo>
                    <a:pt x="0" y="403"/>
                  </a:lnTo>
                  <a:lnTo>
                    <a:pt x="0" y="0"/>
                  </a:lnTo>
                  <a:close/>
                </a:path>
              </a:pathLst>
            </a:custGeom>
            <a:noFill/>
            <a:ln w="0">
              <a:solidFill>
                <a:schemeClr val="tx1"/>
              </a:solidFill>
              <a:prstDash val="solid"/>
              <a:round/>
            </a:ln>
          </p:spPr>
          <p:txBody>
            <a:bodyPr/>
            <a:lstStyle/>
            <a:p>
              <a:endParaRPr lang="en-US"/>
            </a:p>
          </p:txBody>
        </p:sp>
        <p:sp>
          <p:nvSpPr>
            <p:cNvPr id="379937" name="Freeform 33"/>
            <p:cNvSpPr/>
            <p:nvPr/>
          </p:nvSpPr>
          <p:spPr bwMode="auto">
            <a:xfrm>
              <a:off x="4230" y="1909"/>
              <a:ext cx="926" cy="403"/>
            </a:xfrm>
            <a:custGeom>
              <a:avLst/>
              <a:gdLst/>
              <a:ahLst/>
              <a:cxnLst>
                <a:cxn ang="0">
                  <a:pos x="0" y="0"/>
                </a:cxn>
                <a:cxn ang="0">
                  <a:pos x="82" y="0"/>
                </a:cxn>
                <a:cxn ang="0">
                  <a:pos x="94" y="12"/>
                </a:cxn>
                <a:cxn ang="0">
                  <a:pos x="94" y="41"/>
                </a:cxn>
                <a:cxn ang="0">
                  <a:pos x="0" y="41"/>
                </a:cxn>
                <a:cxn ang="0">
                  <a:pos x="0" y="0"/>
                </a:cxn>
              </a:cxnLst>
              <a:rect l="0" t="0" r="r" b="b"/>
              <a:pathLst>
                <a:path w="94" h="41">
                  <a:moveTo>
                    <a:pt x="0" y="0"/>
                  </a:moveTo>
                  <a:lnTo>
                    <a:pt x="82" y="0"/>
                  </a:lnTo>
                  <a:lnTo>
                    <a:pt x="94" y="12"/>
                  </a:lnTo>
                  <a:lnTo>
                    <a:pt x="94" y="41"/>
                  </a:lnTo>
                  <a:lnTo>
                    <a:pt x="0" y="41"/>
                  </a:lnTo>
                  <a:lnTo>
                    <a:pt x="0" y="0"/>
                  </a:lnTo>
                </a:path>
              </a:pathLst>
            </a:custGeom>
            <a:solidFill>
              <a:srgbClr val="FFFFCC"/>
            </a:solidFill>
            <a:ln w="12700" cmpd="sng">
              <a:solidFill>
                <a:srgbClr val="990033"/>
              </a:solidFill>
              <a:prstDash val="solid"/>
              <a:round/>
            </a:ln>
          </p:spPr>
          <p:txBody>
            <a:bodyPr/>
            <a:lstStyle/>
            <a:p>
              <a:endParaRPr lang="en-US"/>
            </a:p>
          </p:txBody>
        </p:sp>
        <p:sp>
          <p:nvSpPr>
            <p:cNvPr id="379938" name="Freeform 34"/>
            <p:cNvSpPr/>
            <p:nvPr/>
          </p:nvSpPr>
          <p:spPr bwMode="auto">
            <a:xfrm>
              <a:off x="5037" y="1909"/>
              <a:ext cx="119" cy="118"/>
            </a:xfrm>
            <a:custGeom>
              <a:avLst/>
              <a:gdLst/>
              <a:ahLst/>
              <a:cxnLst>
                <a:cxn ang="0">
                  <a:pos x="0" y="0"/>
                </a:cxn>
                <a:cxn ang="0">
                  <a:pos x="0" y="12"/>
                </a:cxn>
                <a:cxn ang="0">
                  <a:pos x="12" y="12"/>
                </a:cxn>
              </a:cxnLst>
              <a:rect l="0" t="0" r="r" b="b"/>
              <a:pathLst>
                <a:path w="12" h="12">
                  <a:moveTo>
                    <a:pt x="0" y="0"/>
                  </a:moveTo>
                  <a:lnTo>
                    <a:pt x="0" y="12"/>
                  </a:lnTo>
                  <a:lnTo>
                    <a:pt x="12" y="12"/>
                  </a:lnTo>
                </a:path>
              </a:pathLst>
            </a:custGeom>
            <a:noFill/>
            <a:ln w="12700" cmpd="sng">
              <a:solidFill>
                <a:srgbClr val="990033"/>
              </a:solidFill>
              <a:prstDash val="solid"/>
              <a:round/>
            </a:ln>
          </p:spPr>
          <p:txBody>
            <a:bodyPr/>
            <a:lstStyle/>
            <a:p>
              <a:endParaRPr lang="en-US"/>
            </a:p>
          </p:txBody>
        </p:sp>
        <p:sp>
          <p:nvSpPr>
            <p:cNvPr id="379939" name="Rectangle 35"/>
            <p:cNvSpPr>
              <a:spLocks noChangeArrowheads="1"/>
            </p:cNvSpPr>
            <p:nvPr/>
          </p:nvSpPr>
          <p:spPr bwMode="auto">
            <a:xfrm>
              <a:off x="4269" y="1928"/>
              <a:ext cx="776" cy="154"/>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chemeClr val="bg2"/>
                  </a:solidFill>
                  <a:ea typeface="宋体" panose="02010600030101010101" pitchFamily="2" charset="-122"/>
                </a:rPr>
                <a:t>execute SQL </a:t>
              </a:r>
              <a:endParaRPr lang="en-US" altLang="zh-CN" sz="1000">
                <a:solidFill>
                  <a:schemeClr val="bg2"/>
                </a:solidFill>
                <a:latin typeface="ZapfHumnst BT" pitchFamily="34" charset="0"/>
                <a:ea typeface="宋体" panose="02010600030101010101" pitchFamily="2" charset="-122"/>
              </a:endParaRPr>
            </a:p>
          </p:txBody>
        </p:sp>
        <p:sp>
          <p:nvSpPr>
            <p:cNvPr id="379940" name="Rectangle 36"/>
            <p:cNvSpPr>
              <a:spLocks noChangeArrowheads="1"/>
            </p:cNvSpPr>
            <p:nvPr/>
          </p:nvSpPr>
          <p:spPr bwMode="auto">
            <a:xfrm>
              <a:off x="4269" y="2086"/>
              <a:ext cx="563" cy="154"/>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600">
                  <a:solidFill>
                    <a:schemeClr val="bg2"/>
                  </a:solidFill>
                  <a:ea typeface="宋体" panose="02010600030101010101" pitchFamily="2" charset="-122"/>
                </a:rPr>
                <a:t>statement</a:t>
              </a:r>
              <a:endParaRPr lang="en-US" altLang="zh-CN" sz="1000">
                <a:solidFill>
                  <a:schemeClr val="bg2"/>
                </a:solidFill>
                <a:latin typeface="ZapfHumnst BT" pitchFamily="34" charset="0"/>
                <a:ea typeface="宋体" panose="02010600030101010101" pitchFamily="2" charset="-122"/>
              </a:endParaRPr>
            </a:p>
          </p:txBody>
        </p:sp>
      </p:grpSp>
      <p:sp>
        <p:nvSpPr>
          <p:cNvPr id="379941" name="Line 37"/>
          <p:cNvSpPr>
            <a:spLocks noChangeShapeType="1"/>
          </p:cNvSpPr>
          <p:nvPr/>
        </p:nvSpPr>
        <p:spPr bwMode="auto">
          <a:xfrm flipH="1">
            <a:off x="5894388" y="3623996"/>
            <a:ext cx="947737" cy="506413"/>
          </a:xfrm>
          <a:prstGeom prst="line">
            <a:avLst/>
          </a:prstGeom>
          <a:noFill/>
          <a:ln w="0">
            <a:solidFill>
              <a:srgbClr val="00CCFF"/>
            </a:solidFill>
            <a:prstDash val="sysDash"/>
            <a:round/>
          </a:ln>
        </p:spPr>
        <p:txBody>
          <a:bodyPr/>
          <a:lstStyle/>
          <a:p>
            <a:endParaRPr lang="en-US"/>
          </a:p>
        </p:txBody>
      </p:sp>
      <p:sp>
        <p:nvSpPr>
          <p:cNvPr id="379944" name="Line 40"/>
          <p:cNvSpPr>
            <a:spLocks noChangeShapeType="1"/>
          </p:cNvSpPr>
          <p:nvPr/>
        </p:nvSpPr>
        <p:spPr bwMode="auto">
          <a:xfrm>
            <a:off x="1920875" y="2271446"/>
            <a:ext cx="0" cy="423863"/>
          </a:xfrm>
          <a:prstGeom prst="line">
            <a:avLst/>
          </a:prstGeom>
          <a:noFill/>
          <a:ln w="6350">
            <a:solidFill>
              <a:schemeClr val="tx1"/>
            </a:solidFill>
            <a:prstDash val="lgDash"/>
            <a:round/>
          </a:ln>
        </p:spPr>
        <p:txBody>
          <a:bodyPr/>
          <a:lstStyle/>
          <a:p>
            <a:endParaRPr lang="en-US"/>
          </a:p>
        </p:txBody>
      </p:sp>
      <p:sp>
        <p:nvSpPr>
          <p:cNvPr id="379945" name="Line 41"/>
          <p:cNvSpPr>
            <a:spLocks noChangeShapeType="1"/>
          </p:cNvSpPr>
          <p:nvPr/>
        </p:nvSpPr>
        <p:spPr bwMode="auto">
          <a:xfrm>
            <a:off x="3829050" y="2271446"/>
            <a:ext cx="0" cy="423863"/>
          </a:xfrm>
          <a:prstGeom prst="line">
            <a:avLst/>
          </a:prstGeom>
          <a:noFill/>
          <a:ln w="6350">
            <a:solidFill>
              <a:schemeClr val="tx1"/>
            </a:solidFill>
            <a:prstDash val="lgDash"/>
            <a:round/>
          </a:ln>
        </p:spPr>
        <p:txBody>
          <a:bodyPr/>
          <a:lstStyle/>
          <a:p>
            <a:endParaRPr lang="en-US"/>
          </a:p>
        </p:txBody>
      </p:sp>
      <p:sp>
        <p:nvSpPr>
          <p:cNvPr id="379946" name="Line 42"/>
          <p:cNvSpPr>
            <a:spLocks noChangeShapeType="1"/>
          </p:cNvSpPr>
          <p:nvPr/>
        </p:nvSpPr>
        <p:spPr bwMode="auto">
          <a:xfrm>
            <a:off x="5557838" y="3731946"/>
            <a:ext cx="1587" cy="2430463"/>
          </a:xfrm>
          <a:prstGeom prst="line">
            <a:avLst/>
          </a:prstGeom>
          <a:noFill/>
          <a:ln w="6350">
            <a:solidFill>
              <a:schemeClr val="tx1"/>
            </a:solidFill>
            <a:prstDash val="lgDash"/>
            <a:round/>
          </a:ln>
        </p:spPr>
        <p:txBody>
          <a:bodyPr/>
          <a:lstStyle/>
          <a:p>
            <a:endParaRPr lang="en-US"/>
          </a:p>
        </p:txBody>
      </p:sp>
      <p:sp>
        <p:nvSpPr>
          <p:cNvPr id="379947" name="Line 43"/>
          <p:cNvSpPr>
            <a:spLocks noChangeShapeType="1"/>
          </p:cNvSpPr>
          <p:nvPr/>
        </p:nvSpPr>
        <p:spPr bwMode="auto">
          <a:xfrm>
            <a:off x="7389813" y="4608246"/>
            <a:ext cx="0" cy="1554163"/>
          </a:xfrm>
          <a:prstGeom prst="line">
            <a:avLst/>
          </a:prstGeom>
          <a:noFill/>
          <a:ln w="6350">
            <a:solidFill>
              <a:schemeClr val="tx1"/>
            </a:solidFill>
            <a:prstDash val="lgDash"/>
            <a:round/>
          </a:ln>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7" name="Rectangle 5"/>
          <p:cNvSpPr>
            <a:spLocks noGrp="1" noChangeArrowheads="1"/>
          </p:cNvSpPr>
          <p:nvPr>
            <p:ph idx="1"/>
          </p:nvPr>
        </p:nvSpPr>
        <p:spPr>
          <a:xfrm>
            <a:off x="361950" y="1052513"/>
            <a:ext cx="7588250" cy="5043487"/>
          </a:xfrm>
        </p:spPr>
        <p:txBody>
          <a:bodyPr>
            <a:normAutofit lnSpcReduction="10000"/>
          </a:bodyPr>
          <a:lstStyle/>
          <a:p>
            <a:pPr marL="533400" indent="-533400">
              <a:buFont typeface="Wingdings" panose="05000000000000000000" pitchFamily="2" charset="2"/>
              <a:buAutoNum type="arabicPeriod"/>
            </a:pPr>
            <a:r>
              <a:rPr lang="en-US" altLang="zh-CN" sz="2400">
                <a:ea typeface="宋体" panose="02010600030101010101" pitchFamily="2" charset="-122"/>
              </a:rPr>
              <a:t>Provide access to the class libraries needed to implement JDBC </a:t>
            </a:r>
            <a:endParaRPr lang="en-US" altLang="zh-CN" sz="2400">
              <a:ea typeface="宋体" panose="02010600030101010101" pitchFamily="2" charset="-122"/>
            </a:endParaRPr>
          </a:p>
          <a:p>
            <a:pPr marL="913130" lvl="1" indent="-457200"/>
            <a:r>
              <a:rPr lang="en-US" altLang="zh-CN" sz="2400" i="1">
                <a:solidFill>
                  <a:srgbClr val="00CCFF"/>
                </a:solidFill>
                <a:ea typeface="宋体" panose="02010600030101010101" pitchFamily="2" charset="-122"/>
              </a:rPr>
              <a:t>Provide java.sql package</a:t>
            </a:r>
            <a:endParaRPr lang="en-US" altLang="zh-CN" sz="2400">
              <a:solidFill>
                <a:srgbClr val="00CCFF"/>
              </a:solidFill>
              <a:ea typeface="宋体" panose="02010600030101010101" pitchFamily="2" charset="-122"/>
            </a:endParaRPr>
          </a:p>
          <a:p>
            <a:pPr marL="533400" indent="-533400">
              <a:buFont typeface="Wingdings" panose="05000000000000000000" pitchFamily="2" charset="2"/>
              <a:buAutoNum type="arabicPeriod"/>
            </a:pPr>
            <a:r>
              <a:rPr lang="en-US" altLang="zh-CN" sz="2400">
                <a:ea typeface="宋体" panose="02010600030101010101" pitchFamily="2" charset="-122"/>
              </a:rPr>
              <a:t>Create the necessary DBClasses</a:t>
            </a:r>
            <a:endParaRPr lang="en-US" altLang="zh-CN" sz="2400">
              <a:ea typeface="宋体" panose="02010600030101010101" pitchFamily="2" charset="-122"/>
            </a:endParaRPr>
          </a:p>
          <a:p>
            <a:pPr marL="913130" lvl="1" indent="-457200"/>
            <a:r>
              <a:rPr lang="en-US" altLang="zh-CN" sz="2400">
                <a:solidFill>
                  <a:schemeClr val="tx1"/>
                </a:solidFill>
                <a:ea typeface="宋体" panose="02010600030101010101" pitchFamily="2" charset="-122"/>
              </a:rPr>
              <a:t>Assign one DBClass per persistent class</a:t>
            </a:r>
            <a:endParaRPr lang="en-US" altLang="zh-CN" sz="2400">
              <a:solidFill>
                <a:schemeClr val="tx1"/>
              </a:solidFill>
              <a:ea typeface="宋体" panose="02010600030101010101" pitchFamily="2" charset="-122"/>
            </a:endParaRPr>
          </a:p>
          <a:p>
            <a:pPr marL="533400" indent="-533400">
              <a:buFont typeface="Wingdings" panose="05000000000000000000" pitchFamily="2" charset="2"/>
              <a:buAutoNum type="arabicPeriod"/>
            </a:pPr>
            <a:r>
              <a:rPr lang="en-US" altLang="zh-CN" sz="2400">
                <a:ea typeface="宋体" panose="02010600030101010101" pitchFamily="2" charset="-122"/>
              </a:rPr>
              <a:t>Incorporate DBClasses into the design</a:t>
            </a:r>
            <a:endParaRPr lang="en-US" altLang="zh-CN" sz="2400">
              <a:ea typeface="宋体" panose="02010600030101010101" pitchFamily="2" charset="-122"/>
            </a:endParaRPr>
          </a:p>
          <a:p>
            <a:pPr marL="913130" lvl="1" indent="-457200"/>
            <a:r>
              <a:rPr lang="en-US" altLang="zh-CN" sz="2400">
                <a:ea typeface="宋体" panose="02010600030101010101" pitchFamily="2" charset="-122"/>
              </a:rPr>
              <a:t>Allocate to package/layer</a:t>
            </a:r>
            <a:endParaRPr lang="en-US" altLang="zh-CN" sz="2400">
              <a:ea typeface="宋体" panose="02010600030101010101" pitchFamily="2" charset="-122"/>
            </a:endParaRPr>
          </a:p>
          <a:p>
            <a:pPr marL="913130" lvl="1" indent="-457200"/>
            <a:r>
              <a:rPr lang="en-US" altLang="zh-CN" sz="2400">
                <a:ea typeface="宋体" panose="02010600030101010101" pitchFamily="2" charset="-122"/>
              </a:rPr>
              <a:t>Add relationships from persistency clients</a:t>
            </a:r>
            <a:endParaRPr lang="en-US" altLang="zh-CN" sz="2400">
              <a:ea typeface="宋体" panose="02010600030101010101" pitchFamily="2" charset="-122"/>
            </a:endParaRPr>
          </a:p>
          <a:p>
            <a:pPr marL="533400" indent="-533400">
              <a:buFont typeface="Wingdings" panose="05000000000000000000" pitchFamily="2" charset="2"/>
              <a:buAutoNum type="arabicPeriod"/>
            </a:pPr>
            <a:r>
              <a:rPr lang="en-US" altLang="zh-CN" sz="2400">
                <a:ea typeface="宋体" panose="02010600030101010101" pitchFamily="2" charset="-122"/>
              </a:rPr>
              <a:t>Create/Update interaction diagrams that describe:</a:t>
            </a:r>
            <a:endParaRPr lang="en-US" altLang="zh-CN" sz="2400">
              <a:ea typeface="宋体" panose="02010600030101010101" pitchFamily="2" charset="-122"/>
            </a:endParaRPr>
          </a:p>
          <a:p>
            <a:pPr marL="913130" lvl="1" indent="-457200"/>
            <a:r>
              <a:rPr lang="en-US" altLang="zh-CN" sz="2400">
                <a:ea typeface="宋体" panose="02010600030101010101" pitchFamily="2" charset="-122"/>
              </a:rPr>
              <a:t>Database initialization</a:t>
            </a:r>
            <a:endParaRPr lang="en-US" altLang="zh-CN" sz="2400">
              <a:ea typeface="宋体" panose="02010600030101010101" pitchFamily="2" charset="-122"/>
            </a:endParaRPr>
          </a:p>
          <a:p>
            <a:pPr marL="913130" lvl="1" indent="-457200"/>
            <a:r>
              <a:rPr lang="en-US" altLang="zh-CN" sz="2400">
                <a:ea typeface="宋体" panose="02010600030101010101" pitchFamily="2" charset="-122"/>
              </a:rPr>
              <a:t>Persistent class access: Create, Read, Update, Delete</a:t>
            </a:r>
            <a:endParaRPr lang="en-US" altLang="zh-CN" sz="2400">
              <a:ea typeface="宋体" panose="02010600030101010101" pitchFamily="2" charset="-122"/>
            </a:endParaRPr>
          </a:p>
        </p:txBody>
      </p:sp>
      <p:sp>
        <p:nvSpPr>
          <p:cNvPr id="381956" name="Rectangle 4"/>
          <p:cNvSpPr>
            <a:spLocks noGrp="1" noChangeArrowheads="1"/>
          </p:cNvSpPr>
          <p:nvPr>
            <p:ph type="title"/>
          </p:nvPr>
        </p:nvSpPr>
        <p:spPr>
          <a:xfrm>
            <a:off x="457200" y="127154"/>
            <a:ext cx="8229600" cy="1143000"/>
          </a:xfrm>
        </p:spPr>
        <p:txBody>
          <a:bodyPr/>
          <a:lstStyle/>
          <a:p>
            <a:r>
              <a:rPr lang="en-US" altLang="zh-CN" dirty="0">
                <a:ea typeface="宋体" panose="02010600030101010101" pitchFamily="2" charset="-122"/>
              </a:rPr>
              <a:t>Incorporating JDBC: Steps</a:t>
            </a:r>
            <a:endParaRPr lang="en-US" altLang="zh-CN" dirty="0">
              <a:ea typeface="宋体" panose="02010600030101010101" pitchFamily="2" charset="-122"/>
            </a:endParaRPr>
          </a:p>
        </p:txBody>
      </p:sp>
      <p:sp>
        <p:nvSpPr>
          <p:cNvPr id="381954" name="Text Box 2"/>
          <p:cNvSpPr txBox="1">
            <a:spLocks noChangeArrowheads="1"/>
          </p:cNvSpPr>
          <p:nvPr/>
        </p:nvSpPr>
        <p:spPr bwMode="auto">
          <a:xfrm>
            <a:off x="8013700" y="4076700"/>
            <a:ext cx="1117600" cy="382588"/>
          </a:xfrm>
          <a:prstGeom prst="rect">
            <a:avLst/>
          </a:prstGeom>
          <a:noFill/>
          <a:ln w="9525">
            <a:noFill/>
            <a:miter lim="800000"/>
          </a:ln>
          <a:effectLst/>
        </p:spPr>
        <p:txBody>
          <a:bodyPr lIns="107950" tIns="53975" rIns="107950" bIns="53975">
            <a:spAutoFit/>
          </a:bodyPr>
          <a:lstStyle/>
          <a:p>
            <a:pPr algn="ctr" eaLnBrk="0" fontAlgn="base" hangingPunct="0">
              <a:lnSpc>
                <a:spcPct val="100000"/>
              </a:lnSpc>
              <a:spcBef>
                <a:spcPct val="50000"/>
              </a:spcBef>
              <a:buClrTx/>
              <a:buFontTx/>
              <a:buNone/>
            </a:pPr>
            <a:r>
              <a:rPr lang="en-US" altLang="zh-CN" sz="1800" i="1">
                <a:solidFill>
                  <a:schemeClr val="tx1"/>
                </a:solidFill>
                <a:ea typeface="宋体" panose="02010600030101010101" pitchFamily="2" charset="-122"/>
              </a:rPr>
              <a:t>Deferred</a:t>
            </a:r>
            <a:endParaRPr lang="en-US" altLang="zh-CN" sz="1800" i="1">
              <a:solidFill>
                <a:schemeClr val="tx1"/>
              </a:solidFill>
              <a:ea typeface="宋体" panose="02010600030101010101" pitchFamily="2" charset="-122"/>
            </a:endParaRPr>
          </a:p>
        </p:txBody>
      </p:sp>
      <p:sp>
        <p:nvSpPr>
          <p:cNvPr id="381955" name="AutoShape 3"/>
          <p:cNvSpPr/>
          <p:nvPr/>
        </p:nvSpPr>
        <p:spPr bwMode="auto">
          <a:xfrm>
            <a:off x="7632700" y="2438400"/>
            <a:ext cx="457200" cy="3657600"/>
          </a:xfrm>
          <a:prstGeom prst="rightBrace">
            <a:avLst>
              <a:gd name="adj1" fmla="val 66667"/>
              <a:gd name="adj2" fmla="val 50000"/>
            </a:avLst>
          </a:prstGeom>
          <a:noFill/>
          <a:ln w="22225">
            <a:solidFill>
              <a:srgbClr val="FF0000"/>
            </a:solidFill>
            <a:round/>
          </a:ln>
          <a:effectLst/>
        </p:spPr>
        <p:txBody>
          <a:bodyPr wrap="none" lIns="107950" tIns="53975" rIns="107950" bIns="53975"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ChangeArrowheads="1"/>
          </p:cNvSpPr>
          <p:nvPr/>
        </p:nvSpPr>
        <p:spPr bwMode="auto">
          <a:xfrm>
            <a:off x="2590800" y="3993120"/>
            <a:ext cx="3886200" cy="2328863"/>
          </a:xfrm>
          <a:prstGeom prst="rect">
            <a:avLst/>
          </a:prstGeom>
          <a:noFill/>
          <a:ln w="0">
            <a:solidFill>
              <a:srgbClr val="00CCFF"/>
            </a:solidFill>
            <a:miter lim="800000"/>
          </a:ln>
        </p:spPr>
        <p:txBody>
          <a:bodyPr/>
          <a:lstStyle/>
          <a:p>
            <a:endParaRPr lang="en-US"/>
          </a:p>
        </p:txBody>
      </p:sp>
      <p:sp>
        <p:nvSpPr>
          <p:cNvPr id="384004" name="Rectangle 4"/>
          <p:cNvSpPr>
            <a:spLocks noChangeArrowheads="1"/>
          </p:cNvSpPr>
          <p:nvPr/>
        </p:nvSpPr>
        <p:spPr bwMode="auto">
          <a:xfrm>
            <a:off x="2590800" y="3535920"/>
            <a:ext cx="1000125" cy="457200"/>
          </a:xfrm>
          <a:prstGeom prst="rect">
            <a:avLst/>
          </a:prstGeom>
          <a:noFill/>
          <a:ln w="9525">
            <a:solidFill>
              <a:srgbClr val="00CCFF"/>
            </a:solidFill>
            <a:miter lim="800000"/>
          </a:ln>
        </p:spPr>
        <p:txBody>
          <a:bodyPr/>
          <a:lstStyle/>
          <a:p>
            <a:endParaRPr lang="en-US"/>
          </a:p>
        </p:txBody>
      </p:sp>
      <p:sp>
        <p:nvSpPr>
          <p:cNvPr id="384005" name="Rectangle 5"/>
          <p:cNvSpPr>
            <a:spLocks noChangeArrowheads="1"/>
          </p:cNvSpPr>
          <p:nvPr/>
        </p:nvSpPr>
        <p:spPr bwMode="auto">
          <a:xfrm>
            <a:off x="4114800" y="4023283"/>
            <a:ext cx="774700" cy="274637"/>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800">
                <a:solidFill>
                  <a:srgbClr val="00CCFF"/>
                </a:solidFill>
                <a:ea typeface="宋体" panose="02010600030101010101" pitchFamily="2" charset="-122"/>
              </a:rPr>
              <a:t>java.sql</a:t>
            </a:r>
            <a:endParaRPr lang="en-US" altLang="zh-CN" sz="1800">
              <a:solidFill>
                <a:srgbClr val="00CCFF"/>
              </a:solidFill>
              <a:latin typeface="ZapfHumnst BT" pitchFamily="34" charset="0"/>
              <a:ea typeface="宋体" panose="02010600030101010101" pitchFamily="2" charset="-122"/>
            </a:endParaRPr>
          </a:p>
        </p:txBody>
      </p:sp>
      <p:sp>
        <p:nvSpPr>
          <p:cNvPr id="384006" name="Rectangle 6"/>
          <p:cNvSpPr>
            <a:spLocks noChangeArrowheads="1"/>
          </p:cNvSpPr>
          <p:nvPr/>
        </p:nvSpPr>
        <p:spPr bwMode="auto">
          <a:xfrm>
            <a:off x="5016500" y="5305983"/>
            <a:ext cx="939800" cy="528637"/>
          </a:xfrm>
          <a:prstGeom prst="rect">
            <a:avLst/>
          </a:prstGeom>
          <a:noFill/>
          <a:ln w="0">
            <a:solidFill>
              <a:srgbClr val="00CCFF"/>
            </a:solidFill>
            <a:miter lim="800000"/>
          </a:ln>
        </p:spPr>
        <p:txBody>
          <a:bodyPr/>
          <a:lstStyle/>
          <a:p>
            <a:endParaRPr lang="en-US"/>
          </a:p>
        </p:txBody>
      </p:sp>
      <p:sp>
        <p:nvSpPr>
          <p:cNvPr id="384007" name="Rectangle 7"/>
          <p:cNvSpPr>
            <a:spLocks noChangeArrowheads="1"/>
          </p:cNvSpPr>
          <p:nvPr/>
        </p:nvSpPr>
        <p:spPr bwMode="auto">
          <a:xfrm>
            <a:off x="5106988" y="5358370"/>
            <a:ext cx="769937"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CCFF"/>
                </a:solidFill>
                <a:ea typeface="宋体" panose="02010600030101010101" pitchFamily="2" charset="-122"/>
              </a:rPr>
              <a:t>ResultSet</a:t>
            </a:r>
            <a:endParaRPr lang="en-US" altLang="zh-CN" sz="1000">
              <a:solidFill>
                <a:srgbClr val="00CCFF"/>
              </a:solidFill>
              <a:latin typeface="ZapfHumnst BT" pitchFamily="34" charset="0"/>
              <a:ea typeface="宋体" panose="02010600030101010101" pitchFamily="2" charset="-122"/>
            </a:endParaRPr>
          </a:p>
        </p:txBody>
      </p:sp>
      <p:sp>
        <p:nvSpPr>
          <p:cNvPr id="384008" name="Rectangle 8"/>
          <p:cNvSpPr>
            <a:spLocks noChangeArrowheads="1"/>
          </p:cNvSpPr>
          <p:nvPr/>
        </p:nvSpPr>
        <p:spPr bwMode="auto">
          <a:xfrm>
            <a:off x="5078413" y="5583795"/>
            <a:ext cx="803275" cy="152400"/>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00CCFF"/>
                </a:solidFill>
                <a:ea typeface="宋体" panose="02010600030101010101" pitchFamily="2" charset="-122"/>
              </a:rPr>
              <a:t>(from java.sql)</a:t>
            </a:r>
            <a:endParaRPr lang="en-US" altLang="zh-CN" sz="1000">
              <a:solidFill>
                <a:srgbClr val="00CCFF"/>
              </a:solidFill>
              <a:latin typeface="ZapfHumnst BT" pitchFamily="34" charset="0"/>
              <a:ea typeface="宋体" panose="02010600030101010101" pitchFamily="2" charset="-122"/>
            </a:endParaRPr>
          </a:p>
        </p:txBody>
      </p:sp>
      <p:sp>
        <p:nvSpPr>
          <p:cNvPr id="384009" name="Rectangle 9"/>
          <p:cNvSpPr>
            <a:spLocks noChangeArrowheads="1"/>
          </p:cNvSpPr>
          <p:nvPr/>
        </p:nvSpPr>
        <p:spPr bwMode="auto">
          <a:xfrm>
            <a:off x="4864100" y="4543983"/>
            <a:ext cx="1219200" cy="528637"/>
          </a:xfrm>
          <a:prstGeom prst="rect">
            <a:avLst/>
          </a:prstGeom>
          <a:noFill/>
          <a:ln w="0">
            <a:solidFill>
              <a:srgbClr val="00CCFF"/>
            </a:solidFill>
            <a:miter lim="800000"/>
          </a:ln>
        </p:spPr>
        <p:txBody>
          <a:bodyPr/>
          <a:lstStyle/>
          <a:p>
            <a:endParaRPr lang="en-US"/>
          </a:p>
        </p:txBody>
      </p:sp>
      <p:sp>
        <p:nvSpPr>
          <p:cNvPr id="384010" name="Rectangle 10"/>
          <p:cNvSpPr>
            <a:spLocks noChangeArrowheads="1"/>
          </p:cNvSpPr>
          <p:nvPr/>
        </p:nvSpPr>
        <p:spPr bwMode="auto">
          <a:xfrm>
            <a:off x="5024438" y="4596370"/>
            <a:ext cx="896937"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CCFF"/>
                </a:solidFill>
                <a:ea typeface="宋体" panose="02010600030101010101" pitchFamily="2" charset="-122"/>
              </a:rPr>
              <a:t>Connection</a:t>
            </a:r>
            <a:endParaRPr lang="en-US" altLang="zh-CN" sz="1000">
              <a:solidFill>
                <a:srgbClr val="00CCFF"/>
              </a:solidFill>
              <a:latin typeface="ZapfHumnst BT" pitchFamily="34" charset="0"/>
              <a:ea typeface="宋体" panose="02010600030101010101" pitchFamily="2" charset="-122"/>
            </a:endParaRPr>
          </a:p>
        </p:txBody>
      </p:sp>
      <p:sp>
        <p:nvSpPr>
          <p:cNvPr id="384011" name="Rectangle 11"/>
          <p:cNvSpPr>
            <a:spLocks noChangeArrowheads="1"/>
          </p:cNvSpPr>
          <p:nvPr/>
        </p:nvSpPr>
        <p:spPr bwMode="auto">
          <a:xfrm>
            <a:off x="5064125" y="4821795"/>
            <a:ext cx="803275" cy="152400"/>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00CCFF"/>
                </a:solidFill>
                <a:ea typeface="宋体" panose="02010600030101010101" pitchFamily="2" charset="-122"/>
              </a:rPr>
              <a:t>(from java.sql)</a:t>
            </a:r>
            <a:endParaRPr lang="en-US" altLang="zh-CN" sz="1000">
              <a:solidFill>
                <a:srgbClr val="00CCFF"/>
              </a:solidFill>
              <a:latin typeface="ZapfHumnst BT" pitchFamily="34" charset="0"/>
              <a:ea typeface="宋体" panose="02010600030101010101" pitchFamily="2" charset="-122"/>
            </a:endParaRPr>
          </a:p>
        </p:txBody>
      </p:sp>
      <p:sp>
        <p:nvSpPr>
          <p:cNvPr id="384012" name="Rectangle 12"/>
          <p:cNvSpPr>
            <a:spLocks noChangeArrowheads="1"/>
          </p:cNvSpPr>
          <p:nvPr/>
        </p:nvSpPr>
        <p:spPr bwMode="auto">
          <a:xfrm>
            <a:off x="3263900" y="5305983"/>
            <a:ext cx="1150938" cy="528637"/>
          </a:xfrm>
          <a:prstGeom prst="rect">
            <a:avLst/>
          </a:prstGeom>
          <a:noFill/>
          <a:ln w="0">
            <a:solidFill>
              <a:srgbClr val="00CCFF"/>
            </a:solidFill>
            <a:miter lim="800000"/>
          </a:ln>
        </p:spPr>
        <p:txBody>
          <a:bodyPr/>
          <a:lstStyle/>
          <a:p>
            <a:endParaRPr lang="en-US"/>
          </a:p>
        </p:txBody>
      </p:sp>
      <p:sp>
        <p:nvSpPr>
          <p:cNvPr id="384013" name="Rectangle 13"/>
          <p:cNvSpPr>
            <a:spLocks noChangeArrowheads="1"/>
          </p:cNvSpPr>
          <p:nvPr/>
        </p:nvSpPr>
        <p:spPr bwMode="auto">
          <a:xfrm>
            <a:off x="3435350" y="5358370"/>
            <a:ext cx="808038" cy="212725"/>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CCFF"/>
                </a:solidFill>
                <a:ea typeface="宋体" panose="02010600030101010101" pitchFamily="2" charset="-122"/>
              </a:rPr>
              <a:t>Statement</a:t>
            </a:r>
            <a:endParaRPr lang="en-US" altLang="zh-CN" sz="1000">
              <a:solidFill>
                <a:srgbClr val="00CCFF"/>
              </a:solidFill>
              <a:latin typeface="ZapfHumnst BT" pitchFamily="34" charset="0"/>
              <a:ea typeface="宋体" panose="02010600030101010101" pitchFamily="2" charset="-122"/>
            </a:endParaRPr>
          </a:p>
        </p:txBody>
      </p:sp>
      <p:sp>
        <p:nvSpPr>
          <p:cNvPr id="384014" name="Rectangle 14"/>
          <p:cNvSpPr>
            <a:spLocks noChangeArrowheads="1"/>
          </p:cNvSpPr>
          <p:nvPr/>
        </p:nvSpPr>
        <p:spPr bwMode="auto">
          <a:xfrm>
            <a:off x="3430588" y="5583795"/>
            <a:ext cx="803275" cy="152400"/>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00CCFF"/>
                </a:solidFill>
                <a:ea typeface="宋体" panose="02010600030101010101" pitchFamily="2" charset="-122"/>
              </a:rPr>
              <a:t>(from java.sql)</a:t>
            </a:r>
            <a:endParaRPr lang="en-US" altLang="zh-CN" sz="1000">
              <a:solidFill>
                <a:srgbClr val="00CCFF"/>
              </a:solidFill>
              <a:latin typeface="ZapfHumnst BT" pitchFamily="34" charset="0"/>
              <a:ea typeface="宋体" panose="02010600030101010101" pitchFamily="2" charset="-122"/>
            </a:endParaRPr>
          </a:p>
        </p:txBody>
      </p:sp>
      <p:sp>
        <p:nvSpPr>
          <p:cNvPr id="384015" name="Rectangle 15"/>
          <p:cNvSpPr>
            <a:spLocks noChangeArrowheads="1"/>
          </p:cNvSpPr>
          <p:nvPr/>
        </p:nvSpPr>
        <p:spPr bwMode="auto">
          <a:xfrm>
            <a:off x="2946400" y="4543983"/>
            <a:ext cx="1460500" cy="533400"/>
          </a:xfrm>
          <a:prstGeom prst="rect">
            <a:avLst/>
          </a:prstGeom>
          <a:noFill/>
          <a:ln w="0">
            <a:solidFill>
              <a:srgbClr val="00CCFF"/>
            </a:solidFill>
            <a:miter lim="800000"/>
          </a:ln>
        </p:spPr>
        <p:txBody>
          <a:bodyPr/>
          <a:lstStyle/>
          <a:p>
            <a:endParaRPr lang="en-US"/>
          </a:p>
        </p:txBody>
      </p:sp>
      <p:grpSp>
        <p:nvGrpSpPr>
          <p:cNvPr id="384016" name="Group 16"/>
          <p:cNvGrpSpPr/>
          <p:nvPr/>
        </p:nvGrpSpPr>
        <p:grpSpPr bwMode="auto">
          <a:xfrm>
            <a:off x="3092450" y="4596370"/>
            <a:ext cx="1171575" cy="377825"/>
            <a:chOff x="3252" y="2865"/>
            <a:chExt cx="738" cy="238"/>
          </a:xfrm>
        </p:grpSpPr>
        <p:sp>
          <p:nvSpPr>
            <p:cNvPr id="384017" name="Rectangle 17"/>
            <p:cNvSpPr>
              <a:spLocks noChangeArrowheads="1"/>
            </p:cNvSpPr>
            <p:nvPr/>
          </p:nvSpPr>
          <p:spPr bwMode="auto">
            <a:xfrm>
              <a:off x="3252" y="2865"/>
              <a:ext cx="738" cy="134"/>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400">
                  <a:solidFill>
                    <a:srgbClr val="00CCFF"/>
                  </a:solidFill>
                  <a:ea typeface="宋体" panose="02010600030101010101" pitchFamily="2" charset="-122"/>
                </a:rPr>
                <a:t>DriverManager</a:t>
              </a:r>
              <a:endParaRPr lang="en-US" altLang="zh-CN" sz="1000">
                <a:solidFill>
                  <a:srgbClr val="00CCFF"/>
                </a:solidFill>
                <a:latin typeface="ZapfHumnst BT" pitchFamily="34" charset="0"/>
                <a:ea typeface="宋体" panose="02010600030101010101" pitchFamily="2" charset="-122"/>
              </a:endParaRPr>
            </a:p>
          </p:txBody>
        </p:sp>
        <p:sp>
          <p:nvSpPr>
            <p:cNvPr id="384018" name="Rectangle 18"/>
            <p:cNvSpPr>
              <a:spLocks noChangeArrowheads="1"/>
            </p:cNvSpPr>
            <p:nvPr/>
          </p:nvSpPr>
          <p:spPr bwMode="auto">
            <a:xfrm>
              <a:off x="3363" y="3007"/>
              <a:ext cx="506" cy="96"/>
            </a:xfrm>
            <a:prstGeom prst="rect">
              <a:avLst/>
            </a:prstGeom>
            <a:noFill/>
            <a:ln w="9525">
              <a:noFill/>
              <a:miter lim="800000"/>
            </a:ln>
          </p:spPr>
          <p:txBody>
            <a:bodyPr wrap="none" lIns="0" tIns="0" rIns="0" bIns="0">
              <a:spAutoFit/>
            </a:bodyPr>
            <a:lstStyle/>
            <a:p>
              <a:pPr eaLnBrk="0" fontAlgn="base" hangingPunct="0">
                <a:lnSpc>
                  <a:spcPct val="100000"/>
                </a:lnSpc>
                <a:spcBef>
                  <a:spcPct val="0"/>
                </a:spcBef>
                <a:buClrTx/>
                <a:buFontTx/>
                <a:buNone/>
              </a:pPr>
              <a:r>
                <a:rPr lang="en-US" altLang="zh-CN" sz="1000">
                  <a:solidFill>
                    <a:srgbClr val="00CCFF"/>
                  </a:solidFill>
                  <a:ea typeface="宋体" panose="02010600030101010101" pitchFamily="2" charset="-122"/>
                </a:rPr>
                <a:t>(from java.sql)</a:t>
              </a:r>
              <a:endParaRPr lang="en-US" altLang="zh-CN" sz="1000">
                <a:solidFill>
                  <a:srgbClr val="00CCFF"/>
                </a:solidFill>
                <a:latin typeface="ZapfHumnst BT" pitchFamily="34" charset="0"/>
                <a:ea typeface="宋体" panose="02010600030101010101" pitchFamily="2" charset="-122"/>
              </a:endParaRPr>
            </a:p>
          </p:txBody>
        </p:sp>
      </p:grpSp>
      <p:sp>
        <p:nvSpPr>
          <p:cNvPr id="384019" name="Line 19"/>
          <p:cNvSpPr>
            <a:spLocks noChangeShapeType="1"/>
          </p:cNvSpPr>
          <p:nvPr/>
        </p:nvSpPr>
        <p:spPr bwMode="auto">
          <a:xfrm flipH="1">
            <a:off x="4533900" y="2634220"/>
            <a:ext cx="0" cy="1282700"/>
          </a:xfrm>
          <a:prstGeom prst="line">
            <a:avLst/>
          </a:prstGeom>
          <a:noFill/>
          <a:ln w="28575">
            <a:solidFill>
              <a:srgbClr val="00CCFF"/>
            </a:solidFill>
            <a:prstDash val="lgDash"/>
            <a:round/>
            <a:tailEnd type="arrow" w="lg" len="lg"/>
          </a:ln>
          <a:effectLst/>
        </p:spPr>
        <p:txBody>
          <a:bodyPr wrap="none" lIns="107950" tIns="53975" rIns="107950" bIns="53975" anchor="ctr"/>
          <a:lstStyle/>
          <a:p>
            <a:endParaRPr lang="en-US"/>
          </a:p>
        </p:txBody>
      </p:sp>
      <p:sp>
        <p:nvSpPr>
          <p:cNvPr id="384022" name="Rectangle 22"/>
          <p:cNvSpPr>
            <a:spLocks noChangeArrowheads="1"/>
          </p:cNvSpPr>
          <p:nvPr/>
        </p:nvSpPr>
        <p:spPr bwMode="auto">
          <a:xfrm>
            <a:off x="3517900" y="1575358"/>
            <a:ext cx="1930400" cy="1262062"/>
          </a:xfrm>
          <a:prstGeom prst="rect">
            <a:avLst/>
          </a:prstGeom>
          <a:solidFill>
            <a:srgbClr val="FFFFCC"/>
          </a:solidFill>
          <a:ln w="19050">
            <a:solidFill>
              <a:srgbClr val="8A0E5E"/>
            </a:solidFill>
            <a:miter lim="800000"/>
          </a:ln>
        </p:spPr>
        <p:txBody>
          <a:bodyPr/>
          <a:lstStyle/>
          <a:p>
            <a:endParaRPr lang="en-US"/>
          </a:p>
        </p:txBody>
      </p:sp>
      <p:sp>
        <p:nvSpPr>
          <p:cNvPr id="384023" name="Rectangle 23"/>
          <p:cNvSpPr>
            <a:spLocks noChangeArrowheads="1"/>
          </p:cNvSpPr>
          <p:nvPr/>
        </p:nvSpPr>
        <p:spPr bwMode="auto">
          <a:xfrm>
            <a:off x="3517900" y="1288020"/>
            <a:ext cx="628650" cy="287338"/>
          </a:xfrm>
          <a:prstGeom prst="rect">
            <a:avLst/>
          </a:prstGeom>
          <a:solidFill>
            <a:srgbClr val="FFFFCC"/>
          </a:solidFill>
          <a:ln w="19050">
            <a:solidFill>
              <a:srgbClr val="8A0E5E"/>
            </a:solidFill>
            <a:miter lim="800000"/>
          </a:ln>
        </p:spPr>
        <p:txBody>
          <a:bodyPr/>
          <a:lstStyle/>
          <a:p>
            <a:endParaRPr lang="en-US"/>
          </a:p>
        </p:txBody>
      </p:sp>
      <p:sp>
        <p:nvSpPr>
          <p:cNvPr id="384024" name="Text Box 24"/>
          <p:cNvSpPr txBox="1">
            <a:spLocks noChangeArrowheads="1"/>
          </p:cNvSpPr>
          <p:nvPr/>
        </p:nvSpPr>
        <p:spPr bwMode="auto">
          <a:xfrm>
            <a:off x="3619500" y="1669020"/>
            <a:ext cx="1752600" cy="931863"/>
          </a:xfrm>
          <a:prstGeom prst="rect">
            <a:avLst/>
          </a:prstGeom>
          <a:noFill/>
          <a:ln w="9525">
            <a:noFill/>
            <a:miter lim="800000"/>
          </a:ln>
          <a:effectLst/>
        </p:spPr>
        <p:txBody>
          <a:bodyPr lIns="107950" tIns="53975" rIns="107950" bIns="53975">
            <a:spAutoFit/>
          </a:bodyPr>
          <a:lstStyle/>
          <a:p>
            <a:pPr algn="ctr" eaLnBrk="0" fontAlgn="base" hangingPunct="0">
              <a:lnSpc>
                <a:spcPct val="100000"/>
              </a:lnSpc>
              <a:spcBef>
                <a:spcPct val="0"/>
              </a:spcBef>
              <a:buClrTx/>
              <a:buFontTx/>
              <a:buNone/>
            </a:pPr>
            <a:r>
              <a:rPr lang="en-US" altLang="zh-CN" sz="1800">
                <a:solidFill>
                  <a:schemeClr val="bg2"/>
                </a:solidFill>
                <a:ea typeface="宋体" panose="02010600030101010101" pitchFamily="2" charset="-122"/>
              </a:rPr>
              <a:t>Sample Persistency Client Package</a:t>
            </a:r>
            <a:endParaRPr lang="en-US" altLang="zh-CN" sz="1800">
              <a:solidFill>
                <a:schemeClr val="bg2"/>
              </a:solidFill>
              <a:ea typeface="宋体" panose="02010600030101010101" pitchFamily="2" charset="-122"/>
            </a:endParaRPr>
          </a:p>
        </p:txBody>
      </p:sp>
      <p:sp>
        <p:nvSpPr>
          <p:cNvPr id="384025" name="Rectangle 25"/>
          <p:cNvSpPr>
            <a:spLocks noGrp="1" noChangeArrowheads="1"/>
          </p:cNvSpPr>
          <p:nvPr>
            <p:ph type="title"/>
          </p:nvPr>
        </p:nvSpPr>
        <p:spPr>
          <a:xfrm>
            <a:off x="419100" y="211138"/>
            <a:ext cx="8229600" cy="1143000"/>
          </a:xfrm>
        </p:spPr>
        <p:txBody>
          <a:bodyPr/>
          <a:lstStyle/>
          <a:p>
            <a:r>
              <a:rPr lang="en-US" altLang="zh-CN" dirty="0">
                <a:ea typeface="宋体" panose="02010600030101010101" pitchFamily="2" charset="-122"/>
              </a:rPr>
              <a:t>Example: Incorporating JDBC</a:t>
            </a:r>
            <a:endParaRPr lang="en-US" altLang="zh-CN"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Rectangle 5"/>
          <p:cNvSpPr>
            <a:spLocks noGrp="1" noChangeArrowheads="1"/>
          </p:cNvSpPr>
          <p:nvPr>
            <p:ph idx="1"/>
          </p:nvPr>
        </p:nvSpPr>
        <p:spPr>
          <a:noFill/>
        </p:spPr>
        <p:txBody>
          <a:bodyPr/>
          <a:lstStyle/>
          <a:p>
            <a:r>
              <a:rPr lang="en-US" altLang="zh-CN" dirty="0">
                <a:ea typeface="宋体" panose="02010600030101010101" pitchFamily="2" charset="-122"/>
              </a:rPr>
              <a:t>What does an analysis mechanism do? </a:t>
            </a:r>
            <a:endParaRPr lang="en-US" altLang="zh-CN" dirty="0">
              <a:ea typeface="宋体" panose="02010600030101010101" pitchFamily="2" charset="-122"/>
            </a:endParaRPr>
          </a:p>
          <a:p>
            <a:r>
              <a:rPr lang="en-US" altLang="zh-CN" dirty="0">
                <a:ea typeface="宋体" panose="02010600030101010101" pitchFamily="2" charset="-122"/>
              </a:rPr>
              <a:t>What is a pattern?  What makes a framework different from a pattern?</a:t>
            </a:r>
            <a:endParaRPr lang="en-US" altLang="zh-CN" dirty="0">
              <a:ea typeface="宋体" panose="02010600030101010101" pitchFamily="2" charset="-122"/>
            </a:endParaRPr>
          </a:p>
          <a:p>
            <a:r>
              <a:rPr lang="en-US" altLang="zh-CN" dirty="0">
                <a:ea typeface="宋体" panose="02010600030101010101" pitchFamily="2" charset="-122"/>
              </a:rPr>
              <a:t>Why should you categorize analysis mechanisms?  </a:t>
            </a:r>
            <a:r>
              <a:rPr lang="en-US" altLang="zh-CN">
                <a:ea typeface="宋体" panose="02010600030101010101" pitchFamily="2" charset="-122"/>
              </a:rPr>
              <a:t>Identify the steps</a:t>
            </a:r>
            <a:r>
              <a:rPr lang="en-US" altLang="zh-CN" smtClean="0">
                <a:ea typeface="宋体" panose="02010600030101010101" pitchFamily="2" charset="-122"/>
              </a:rPr>
              <a:t>.</a:t>
            </a:r>
            <a:endParaRPr lang="en-US" altLang="zh-CN" smtClean="0">
              <a:ea typeface="宋体" panose="02010600030101010101" pitchFamily="2" charset="-122"/>
            </a:endParaRPr>
          </a:p>
          <a:p>
            <a:endParaRPr lang="en-US" altLang="zh-CN">
              <a:ea typeface="宋体" panose="02010600030101010101" pitchFamily="2" charset="-122"/>
            </a:endParaRPr>
          </a:p>
        </p:txBody>
      </p:sp>
      <p:sp>
        <p:nvSpPr>
          <p:cNvPr id="404484" name="Rectangle 4"/>
          <p:cNvSpPr>
            <a:spLocks noGrp="1" noChangeArrowheads="1"/>
          </p:cNvSpPr>
          <p:nvPr>
            <p:ph type="title"/>
          </p:nvPr>
        </p:nvSpPr>
        <p:spPr>
          <a:noFill/>
        </p:spPr>
        <p:txBody>
          <a:bodyPr>
            <a:normAutofit fontScale="90000"/>
          </a:bodyPr>
          <a:lstStyle/>
          <a:p>
            <a:r>
              <a:rPr lang="en-US" altLang="zh-CN">
                <a:ea typeface="宋体" panose="02010600030101010101" pitchFamily="2" charset="-122"/>
              </a:rPr>
              <a:t>Review: Identify Design Mechanisms</a:t>
            </a:r>
            <a:endParaRPr lang="en-US" altLang="zh-CN">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188" name="Rectangle 124"/>
          <p:cNvSpPr>
            <a:spLocks noChangeArrowheads="1"/>
          </p:cNvSpPr>
          <p:nvPr/>
        </p:nvSpPr>
        <p:spPr bwMode="auto">
          <a:xfrm>
            <a:off x="119856" y="381615"/>
            <a:ext cx="8999537" cy="533400"/>
          </a:xfrm>
          <a:prstGeom prst="rect">
            <a:avLst/>
          </a:prstGeom>
          <a:noFill/>
          <a:ln w="9525">
            <a:noFill/>
            <a:miter lim="800000"/>
          </a:ln>
          <a:effectLst/>
        </p:spPr>
        <p:txBody>
          <a:bodyPr lIns="92075" tIns="46038" rIns="92075" bIns="46038" anchor="ctr"/>
          <a:lstStyle/>
          <a:p>
            <a:pPr fontAlgn="base">
              <a:lnSpc>
                <a:spcPct val="100000"/>
              </a:lnSpc>
              <a:spcBef>
                <a:spcPct val="0"/>
              </a:spcBef>
              <a:buClr>
                <a:srgbClr val="73E1FF"/>
              </a:buClr>
            </a:pPr>
            <a:r>
              <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Identify Design Mechanisms Overview</a:t>
            </a:r>
            <a:endPar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344189" name="Group 125"/>
          <p:cNvGrpSpPr/>
          <p:nvPr/>
        </p:nvGrpSpPr>
        <p:grpSpPr bwMode="auto">
          <a:xfrm>
            <a:off x="558800" y="1271588"/>
            <a:ext cx="1720850" cy="1860550"/>
            <a:chOff x="3971" y="1776"/>
            <a:chExt cx="1084" cy="1172"/>
          </a:xfrm>
        </p:grpSpPr>
        <p:grpSp>
          <p:nvGrpSpPr>
            <p:cNvPr id="344190" name="Group 126"/>
            <p:cNvGrpSpPr/>
            <p:nvPr/>
          </p:nvGrpSpPr>
          <p:grpSpPr bwMode="auto">
            <a:xfrm>
              <a:off x="4297" y="1776"/>
              <a:ext cx="432" cy="720"/>
              <a:chOff x="1249" y="2496"/>
              <a:chExt cx="432" cy="720"/>
            </a:xfrm>
          </p:grpSpPr>
          <p:sp>
            <p:nvSpPr>
              <p:cNvPr id="344191" name="Rectangle 12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92" name="Line 12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3" name="Line 12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4" name="Line 13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5" name="Line 13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6" name="Line 13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7" name="Line 13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8" name="Line 13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99" name="Line 13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0" name="Line 13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1" name="Line 13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2" name="Line 13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3" name="Line 13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4" name="Line 14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5" name="Line 14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6" name="Line 14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7" name="Line 14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8" name="Line 14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09" name="Text Box 145"/>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Supplementary</a:t>
              </a:r>
              <a:endParaRPr lang="en-US" altLang="zh-CN" sz="1800">
                <a:solidFill>
                  <a:schemeClr val="tx1"/>
                </a:solidFill>
                <a:ea typeface="宋体" panose="02010600030101010101" pitchFamily="2" charset="-122"/>
              </a:endParaRPr>
            </a:p>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Specifications</a:t>
              </a:r>
              <a:endParaRPr lang="en-US" altLang="zh-CN" sz="1800">
                <a:solidFill>
                  <a:schemeClr val="tx1"/>
                </a:solidFill>
                <a:ea typeface="宋体" panose="02010600030101010101" pitchFamily="2" charset="-122"/>
              </a:endParaRPr>
            </a:p>
          </p:txBody>
        </p:sp>
      </p:grpSp>
      <p:sp>
        <p:nvSpPr>
          <p:cNvPr id="344210" name="AutoShape 146"/>
          <p:cNvSpPr>
            <a:spLocks noChangeArrowheads="1"/>
          </p:cNvSpPr>
          <p:nvPr/>
        </p:nvSpPr>
        <p:spPr bwMode="auto">
          <a:xfrm>
            <a:off x="3721100" y="4000500"/>
            <a:ext cx="2222500" cy="1143000"/>
          </a:xfrm>
          <a:prstGeom prst="homePlate">
            <a:avLst>
              <a:gd name="adj" fmla="val 61871"/>
            </a:avLst>
          </a:prstGeom>
          <a:solidFill>
            <a:srgbClr val="00CCFF"/>
          </a:solidFill>
          <a:ln w="28575">
            <a:solidFill>
              <a:schemeClr val="bg2"/>
            </a:solidFill>
            <a:miter lim="800000"/>
            <a:headEnd type="none" w="sm" len="sm"/>
            <a:tailEnd type="none" w="lg" len="lg"/>
          </a:ln>
          <a:effectLst/>
        </p:spPr>
        <p:txBody>
          <a:bodyPr wrap="none" anchor="ctr"/>
          <a:lstStyle/>
          <a:p>
            <a:pPr algn="ctr" eaLnBrk="0" fontAlgn="base" hangingPunct="0">
              <a:lnSpc>
                <a:spcPct val="100000"/>
              </a:lnSpc>
              <a:spcBef>
                <a:spcPct val="0"/>
              </a:spcBef>
              <a:buClrTx/>
              <a:buFontTx/>
              <a:buNone/>
            </a:pPr>
            <a:r>
              <a:rPr lang="en-US" altLang="zh-CN" sz="2000" b="1">
                <a:solidFill>
                  <a:schemeClr val="bg2"/>
                </a:solidFill>
                <a:ea typeface="宋体" panose="02010600030101010101" pitchFamily="2" charset="-122"/>
              </a:rPr>
              <a:t>Identify </a:t>
            </a:r>
            <a:endParaRPr lang="en-US" altLang="zh-CN" sz="2000" b="1">
              <a:solidFill>
                <a:schemeClr val="bg2"/>
              </a:solidFill>
              <a:ea typeface="宋体" panose="02010600030101010101" pitchFamily="2" charset="-122"/>
            </a:endParaRPr>
          </a:p>
          <a:p>
            <a:pPr algn="ctr" eaLnBrk="0" fontAlgn="base" hangingPunct="0">
              <a:lnSpc>
                <a:spcPct val="100000"/>
              </a:lnSpc>
              <a:spcBef>
                <a:spcPct val="0"/>
              </a:spcBef>
              <a:buClrTx/>
              <a:buFontTx/>
              <a:buNone/>
            </a:pPr>
            <a:r>
              <a:rPr lang="en-US" altLang="zh-CN" sz="2000" b="1">
                <a:solidFill>
                  <a:schemeClr val="bg2"/>
                </a:solidFill>
                <a:ea typeface="宋体" panose="02010600030101010101" pitchFamily="2" charset="-122"/>
              </a:rPr>
              <a:t>Design</a:t>
            </a:r>
            <a:endParaRPr lang="en-US" altLang="zh-CN" sz="2000" b="1">
              <a:solidFill>
                <a:schemeClr val="bg2"/>
              </a:solidFill>
              <a:ea typeface="宋体" panose="02010600030101010101" pitchFamily="2" charset="-122"/>
            </a:endParaRPr>
          </a:p>
          <a:p>
            <a:pPr algn="ctr" eaLnBrk="0" fontAlgn="base" hangingPunct="0">
              <a:lnSpc>
                <a:spcPct val="100000"/>
              </a:lnSpc>
              <a:spcBef>
                <a:spcPct val="0"/>
              </a:spcBef>
              <a:buClrTx/>
              <a:buFontTx/>
              <a:buNone/>
            </a:pPr>
            <a:r>
              <a:rPr lang="en-US" altLang="zh-CN" sz="2000" b="1">
                <a:solidFill>
                  <a:schemeClr val="bg2"/>
                </a:solidFill>
                <a:ea typeface="宋体" panose="02010600030101010101" pitchFamily="2" charset="-122"/>
              </a:rPr>
              <a:t>Mechanisms</a:t>
            </a:r>
            <a:endParaRPr lang="en-US" altLang="zh-CN" sz="1800">
              <a:solidFill>
                <a:schemeClr val="bg2"/>
              </a:solidFill>
              <a:ea typeface="宋体" panose="02010600030101010101" pitchFamily="2" charset="-122"/>
            </a:endParaRPr>
          </a:p>
        </p:txBody>
      </p:sp>
      <p:grpSp>
        <p:nvGrpSpPr>
          <p:cNvPr id="344211" name="Group 147"/>
          <p:cNvGrpSpPr/>
          <p:nvPr/>
        </p:nvGrpSpPr>
        <p:grpSpPr bwMode="auto">
          <a:xfrm>
            <a:off x="3917950" y="1271588"/>
            <a:ext cx="1403350" cy="2120900"/>
            <a:chOff x="2796" y="585"/>
            <a:chExt cx="884" cy="1336"/>
          </a:xfrm>
        </p:grpSpPr>
        <p:grpSp>
          <p:nvGrpSpPr>
            <p:cNvPr id="344212" name="Group 148"/>
            <p:cNvGrpSpPr/>
            <p:nvPr/>
          </p:nvGrpSpPr>
          <p:grpSpPr bwMode="auto">
            <a:xfrm>
              <a:off x="3022" y="585"/>
              <a:ext cx="432" cy="720"/>
              <a:chOff x="1249" y="2496"/>
              <a:chExt cx="432" cy="720"/>
            </a:xfrm>
          </p:grpSpPr>
          <p:sp>
            <p:nvSpPr>
              <p:cNvPr id="344213" name="Rectangle 149"/>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14" name="Line 15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5" name="Line 15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6" name="Line 15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7" name="Line 15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8" name="Line 15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19" name="Line 15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0" name="Line 15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1" name="Line 15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2" name="Line 15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3" name="Line 15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4" name="Line 16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5" name="Line 16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6" name="Line 16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7" name="Line 16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8" name="Line 16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29" name="Line 16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30" name="Line 16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31" name="Text Box 167"/>
            <p:cNvSpPr txBox="1">
              <a:spLocks noChangeArrowheads="1"/>
            </p:cNvSpPr>
            <p:nvPr/>
          </p:nvSpPr>
          <p:spPr bwMode="auto">
            <a:xfrm>
              <a:off x="2796" y="1344"/>
              <a:ext cx="884" cy="577"/>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Software</a:t>
              </a:r>
              <a:endParaRPr lang="en-US" altLang="zh-CN" sz="1800">
                <a:solidFill>
                  <a:schemeClr val="tx1"/>
                </a:solidFill>
                <a:ea typeface="宋体" panose="02010600030101010101" pitchFamily="2" charset="-122"/>
              </a:endParaRPr>
            </a:p>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Architecture</a:t>
              </a:r>
              <a:endParaRPr lang="en-US" altLang="zh-CN" sz="1800">
                <a:solidFill>
                  <a:schemeClr val="tx1"/>
                </a:solidFill>
                <a:ea typeface="宋体" panose="02010600030101010101" pitchFamily="2" charset="-122"/>
              </a:endParaRPr>
            </a:p>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Document</a:t>
              </a:r>
              <a:endParaRPr lang="en-US" altLang="zh-CN" sz="1800">
                <a:solidFill>
                  <a:schemeClr val="tx1"/>
                </a:solidFill>
                <a:ea typeface="宋体" panose="02010600030101010101" pitchFamily="2" charset="-122"/>
              </a:endParaRPr>
            </a:p>
          </p:txBody>
        </p:sp>
      </p:grpSp>
      <p:sp>
        <p:nvSpPr>
          <p:cNvPr id="344232" name="Line 168"/>
          <p:cNvSpPr>
            <a:spLocks noChangeShapeType="1"/>
          </p:cNvSpPr>
          <p:nvPr/>
        </p:nvSpPr>
        <p:spPr bwMode="auto">
          <a:xfrm>
            <a:off x="4635500" y="3352800"/>
            <a:ext cx="0" cy="62230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grpSp>
        <p:nvGrpSpPr>
          <p:cNvPr id="344233" name="Group 169"/>
          <p:cNvGrpSpPr/>
          <p:nvPr/>
        </p:nvGrpSpPr>
        <p:grpSpPr bwMode="auto">
          <a:xfrm>
            <a:off x="6545263" y="3543300"/>
            <a:ext cx="1976437" cy="1724025"/>
            <a:chOff x="1309" y="1072"/>
            <a:chExt cx="1245" cy="1086"/>
          </a:xfrm>
        </p:grpSpPr>
        <p:grpSp>
          <p:nvGrpSpPr>
            <p:cNvPr id="344234" name="Group 170"/>
            <p:cNvGrpSpPr/>
            <p:nvPr/>
          </p:nvGrpSpPr>
          <p:grpSpPr bwMode="auto">
            <a:xfrm>
              <a:off x="1309" y="1072"/>
              <a:ext cx="1245" cy="766"/>
              <a:chOff x="1309" y="1072"/>
              <a:chExt cx="1245" cy="766"/>
            </a:xfrm>
          </p:grpSpPr>
          <p:grpSp>
            <p:nvGrpSpPr>
              <p:cNvPr id="344235" name="Group 171"/>
              <p:cNvGrpSpPr/>
              <p:nvPr/>
            </p:nvGrpSpPr>
            <p:grpSpPr bwMode="auto">
              <a:xfrm>
                <a:off x="1309" y="1231"/>
                <a:ext cx="302" cy="175"/>
                <a:chOff x="144" y="1440"/>
                <a:chExt cx="881" cy="510"/>
              </a:xfrm>
            </p:grpSpPr>
            <p:sp>
              <p:nvSpPr>
                <p:cNvPr id="344236" name="Rectangle 17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37" name="Line 17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38" name="Line 17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239" name="Group 175"/>
              <p:cNvGrpSpPr/>
              <p:nvPr/>
            </p:nvGrpSpPr>
            <p:grpSpPr bwMode="auto">
              <a:xfrm>
                <a:off x="1950" y="1072"/>
                <a:ext cx="302" cy="175"/>
                <a:chOff x="144" y="1440"/>
                <a:chExt cx="881" cy="510"/>
              </a:xfrm>
            </p:grpSpPr>
            <p:sp>
              <p:nvSpPr>
                <p:cNvPr id="344240" name="Rectangle 17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41" name="Line 17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42" name="Line 17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243" name="Group 179"/>
              <p:cNvGrpSpPr/>
              <p:nvPr/>
            </p:nvGrpSpPr>
            <p:grpSpPr bwMode="auto">
              <a:xfrm>
                <a:off x="1648" y="1663"/>
                <a:ext cx="302" cy="175"/>
                <a:chOff x="144" y="1440"/>
                <a:chExt cx="881" cy="510"/>
              </a:xfrm>
            </p:grpSpPr>
            <p:sp>
              <p:nvSpPr>
                <p:cNvPr id="344244" name="Rectangle 18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45" name="Line 18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46" name="Line 18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247" name="Group 183"/>
              <p:cNvGrpSpPr/>
              <p:nvPr/>
            </p:nvGrpSpPr>
            <p:grpSpPr bwMode="auto">
              <a:xfrm>
                <a:off x="2252" y="1581"/>
                <a:ext cx="302" cy="175"/>
                <a:chOff x="144" y="1440"/>
                <a:chExt cx="881" cy="510"/>
              </a:xfrm>
            </p:grpSpPr>
            <p:sp>
              <p:nvSpPr>
                <p:cNvPr id="344248" name="Rectangle 18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49" name="Line 18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50" name="Line 18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251" name="Line 187"/>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2" name="Line 188"/>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3" name="Line 189"/>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4" name="Line 190"/>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55" name="Text Box 191"/>
            <p:cNvSpPr txBox="1">
              <a:spLocks noChangeArrowheads="1"/>
            </p:cNvSpPr>
            <p:nvPr/>
          </p:nvSpPr>
          <p:spPr bwMode="auto">
            <a:xfrm>
              <a:off x="1434" y="1927"/>
              <a:ext cx="996" cy="231"/>
            </a:xfrm>
            <a:prstGeom prst="rect">
              <a:avLst/>
            </a:prstGeom>
            <a:noFill/>
            <a:ln w="28575">
              <a:noFill/>
              <a:miter lim="800000"/>
              <a:headEnd type="none" w="sm" len="sm"/>
              <a:tailEnd type="none" w="lg" len="lg"/>
            </a:ln>
            <a:effectLst/>
          </p:spPr>
          <p:txBody>
            <a:bodyPr wrap="none">
              <a:spAutoFit/>
            </a:bodyPr>
            <a:lstStyle/>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Design Model</a:t>
              </a:r>
              <a:endParaRPr lang="en-US" altLang="zh-CN" sz="1800">
                <a:solidFill>
                  <a:schemeClr val="tx1"/>
                </a:solidFill>
                <a:ea typeface="宋体" panose="02010600030101010101" pitchFamily="2" charset="-122"/>
              </a:endParaRPr>
            </a:p>
          </p:txBody>
        </p:sp>
      </p:grpSp>
      <p:sp>
        <p:nvSpPr>
          <p:cNvPr id="344277" name="Line 213"/>
          <p:cNvSpPr>
            <a:spLocks noChangeShapeType="1"/>
          </p:cNvSpPr>
          <p:nvPr/>
        </p:nvSpPr>
        <p:spPr bwMode="auto">
          <a:xfrm flipH="1" flipV="1">
            <a:off x="6019800" y="4572000"/>
            <a:ext cx="812800" cy="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sp>
        <p:nvSpPr>
          <p:cNvPr id="344279" name="Line 215"/>
          <p:cNvSpPr>
            <a:spLocks noChangeShapeType="1"/>
          </p:cNvSpPr>
          <p:nvPr/>
        </p:nvSpPr>
        <p:spPr bwMode="auto">
          <a:xfrm flipH="1">
            <a:off x="2270125" y="4902200"/>
            <a:ext cx="1425575" cy="368300"/>
          </a:xfrm>
          <a:prstGeom prst="line">
            <a:avLst/>
          </a:prstGeom>
          <a:noFill/>
          <a:ln w="28575">
            <a:solidFill>
              <a:schemeClr val="hlink"/>
            </a:solidFill>
            <a:round/>
            <a:headEnd type="triangle" w="med" len="med"/>
          </a:ln>
          <a:effectLst/>
        </p:spPr>
        <p:txBody>
          <a:bodyPr wrap="none" anchor="ctr"/>
          <a:lstStyle/>
          <a:p>
            <a:endParaRPr lang="en-US"/>
          </a:p>
        </p:txBody>
      </p:sp>
      <p:sp>
        <p:nvSpPr>
          <p:cNvPr id="344308" name="Line 244"/>
          <p:cNvSpPr>
            <a:spLocks noChangeShapeType="1"/>
          </p:cNvSpPr>
          <p:nvPr/>
        </p:nvSpPr>
        <p:spPr bwMode="auto">
          <a:xfrm flipH="1" flipV="1">
            <a:off x="2200275" y="2978150"/>
            <a:ext cx="1470025" cy="1171575"/>
          </a:xfrm>
          <a:prstGeom prst="line">
            <a:avLst/>
          </a:prstGeom>
          <a:noFill/>
          <a:ln w="28575">
            <a:solidFill>
              <a:schemeClr val="hlink"/>
            </a:solidFill>
            <a:round/>
            <a:headEnd type="triangle" w="med" len="med"/>
          </a:ln>
          <a:effectLst/>
        </p:spPr>
        <p:txBody>
          <a:bodyPr wrap="none" anchor="ctr"/>
          <a:lstStyle/>
          <a:p>
            <a:endParaRPr lang="en-US"/>
          </a:p>
        </p:txBody>
      </p:sp>
      <p:grpSp>
        <p:nvGrpSpPr>
          <p:cNvPr id="344331" name="Group 267"/>
          <p:cNvGrpSpPr/>
          <p:nvPr/>
        </p:nvGrpSpPr>
        <p:grpSpPr bwMode="auto">
          <a:xfrm>
            <a:off x="944563" y="4987925"/>
            <a:ext cx="1485900" cy="1042988"/>
            <a:chOff x="4223" y="1200"/>
            <a:chExt cx="936" cy="657"/>
          </a:xfrm>
        </p:grpSpPr>
        <p:sp>
          <p:nvSpPr>
            <p:cNvPr id="344332" name="Text Box 268"/>
            <p:cNvSpPr txBox="1">
              <a:spLocks noChangeArrowheads="1"/>
            </p:cNvSpPr>
            <p:nvPr/>
          </p:nvSpPr>
          <p:spPr bwMode="auto">
            <a:xfrm>
              <a:off x="4223" y="1684"/>
              <a:ext cx="936" cy="173"/>
            </a:xfrm>
            <a:prstGeom prst="rect">
              <a:avLst/>
            </a:prstGeom>
            <a:noFill/>
            <a:ln w="28575">
              <a:noFill/>
              <a:miter lim="800000"/>
              <a:headEnd type="none" w="sm" len="sm"/>
              <a:tailEnd type="none" w="lg" len="lg"/>
            </a:ln>
            <a:effectLst/>
          </p:spPr>
          <p:txBody>
            <a:bodyPr wrap="none" lIns="0" tIns="0" rIns="0" bIns="0">
              <a:spAutoFit/>
            </a:bodyPr>
            <a:lstStyle/>
            <a:p>
              <a:pPr algn="ctr" eaLnBrk="0" fontAlgn="base" hangingPunct="0">
                <a:lnSpc>
                  <a:spcPct val="100000"/>
                </a:lnSpc>
                <a:spcBef>
                  <a:spcPct val="0"/>
                </a:spcBef>
                <a:buClrTx/>
                <a:buFontTx/>
                <a:buNone/>
              </a:pPr>
              <a:r>
                <a:rPr lang="en-US" altLang="zh-CN" sz="1800">
                  <a:solidFill>
                    <a:schemeClr val="tx1"/>
                  </a:solidFill>
                  <a:ea typeface="宋体" panose="02010600030101010101" pitchFamily="2" charset="-122"/>
                </a:rPr>
                <a:t>Analysis Class</a:t>
              </a:r>
              <a:endParaRPr lang="en-US" altLang="zh-CN" sz="1800">
                <a:solidFill>
                  <a:schemeClr val="tx1"/>
                </a:solidFill>
                <a:ea typeface="宋体" panose="02010600030101010101" pitchFamily="2" charset="-122"/>
              </a:endParaRPr>
            </a:p>
          </p:txBody>
        </p:sp>
        <p:grpSp>
          <p:nvGrpSpPr>
            <p:cNvPr id="344333" name="Group 269"/>
            <p:cNvGrpSpPr/>
            <p:nvPr/>
          </p:nvGrpSpPr>
          <p:grpSpPr bwMode="auto">
            <a:xfrm>
              <a:off x="4416" y="1200"/>
              <a:ext cx="576" cy="384"/>
              <a:chOff x="144" y="1440"/>
              <a:chExt cx="881" cy="510"/>
            </a:xfrm>
          </p:grpSpPr>
          <p:sp>
            <p:nvSpPr>
              <p:cNvPr id="344334" name="Rectangle 27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335" name="Line 27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336" name="Line 27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idx="1"/>
          </p:nvPr>
        </p:nvSpPr>
        <p:spPr/>
        <p:txBody>
          <a:bodyPr/>
          <a:lstStyle/>
          <a:p>
            <a:r>
              <a:rPr lang="en-US" altLang="zh-CN">
                <a:ea typeface="宋体" panose="02010600030101010101" pitchFamily="2" charset="-122"/>
              </a:rPr>
              <a:t>Categorize clients of analysis mechanisms</a:t>
            </a:r>
            <a:endParaRPr lang="en-US" altLang="zh-CN">
              <a:ea typeface="宋体" panose="02010600030101010101" pitchFamily="2" charset="-122"/>
            </a:endParaRPr>
          </a:p>
          <a:p>
            <a:r>
              <a:rPr lang="en-US" altLang="zh-CN">
                <a:ea typeface="宋体" panose="02010600030101010101" pitchFamily="2" charset="-122"/>
              </a:rPr>
              <a:t>Document architectural mechanisms</a:t>
            </a:r>
            <a:endParaRPr lang="en-US" altLang="zh-CN">
              <a:ea typeface="宋体" panose="02010600030101010101" pitchFamily="2" charset="-122"/>
            </a:endParaRPr>
          </a:p>
          <a:p>
            <a:endParaRPr lang="zh-CN" altLang="en-US">
              <a:ea typeface="宋体" panose="02010600030101010101" pitchFamily="2" charset="-122"/>
            </a:endParaRPr>
          </a:p>
        </p:txBody>
      </p:sp>
      <p:sp>
        <p:nvSpPr>
          <p:cNvPr id="34611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Identify Design Mechanisms: Steps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252412" y="342900"/>
            <a:ext cx="8999538" cy="533400"/>
          </a:xfrm>
          <a:prstGeom prst="rect">
            <a:avLst/>
          </a:prstGeom>
          <a:noFill/>
          <a:ln w="9525">
            <a:noFill/>
            <a:miter lim="800000"/>
          </a:ln>
          <a:effectLst/>
        </p:spPr>
        <p:txBody>
          <a:bodyPr lIns="92075" tIns="46038" rIns="92075" bIns="46038" anchor="ctr"/>
          <a:lstStyle/>
          <a:p>
            <a:pPr fontAlgn="base">
              <a:lnSpc>
                <a:spcPct val="100000"/>
              </a:lnSpc>
              <a:spcBef>
                <a:spcPct val="0"/>
              </a:spcBef>
              <a:buClr>
                <a:srgbClr val="73E1FF"/>
              </a:buClr>
              <a:buFontTx/>
              <a:buNone/>
            </a:pPr>
            <a:r>
              <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Identify Design Mechanisms: Steps</a:t>
            </a:r>
            <a:endPar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4816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fontAlgn="base">
              <a:spcBef>
                <a:spcPct val="30000"/>
              </a:spcBef>
              <a:buFont typeface="Wingdings" panose="05000000000000000000" pitchFamily="2" charset="2"/>
              <a:buChar char="w"/>
            </a:pPr>
            <a:r>
              <a:rPr lang="en-US" altLang="zh-CN" sz="3200" dirty="0">
                <a:solidFill>
                  <a:schemeClr val="tx1"/>
                </a:solidFill>
                <a:ea typeface="宋体" panose="02010600030101010101" pitchFamily="2" charset="-122"/>
              </a:rPr>
              <a:t>Categorize clients of analysis mechanisms</a:t>
            </a:r>
            <a:endParaRPr lang="en-US" altLang="zh-CN" sz="3200" dirty="0">
              <a:solidFill>
                <a:schemeClr val="tx1"/>
              </a:solidFill>
              <a:ea typeface="宋体" panose="02010600030101010101" pitchFamily="2" charset="-122"/>
            </a:endParaRPr>
          </a:p>
          <a:p>
            <a:pPr marL="339725" indent="-339725" fontAlgn="base">
              <a:spcBef>
                <a:spcPct val="30000"/>
              </a:spcBef>
              <a:buFont typeface="Wingdings" panose="05000000000000000000" pitchFamily="2" charset="2"/>
              <a:buChar char="w"/>
            </a:pPr>
            <a:r>
              <a:rPr lang="en-US" altLang="zh-CN" sz="3200" dirty="0">
                <a:solidFill>
                  <a:schemeClr val="folHlink"/>
                </a:solidFill>
                <a:ea typeface="宋体" panose="02010600030101010101" pitchFamily="2" charset="-122"/>
              </a:rPr>
              <a:t>Documenting architectural mechanisms</a:t>
            </a:r>
            <a:endParaRPr lang="en-US" altLang="zh-CN" sz="3200" dirty="0">
              <a:solidFill>
                <a:schemeClr val="folHlink"/>
              </a:solidFill>
              <a:ea typeface="宋体" panose="02010600030101010101" pitchFamily="2" charset="-122"/>
            </a:endParaRPr>
          </a:p>
          <a:p>
            <a:pPr marL="339725" indent="-339725" fontAlgn="base">
              <a:spcBef>
                <a:spcPct val="30000"/>
              </a:spcBef>
              <a:buFont typeface="Wingdings" panose="05000000000000000000" pitchFamily="2" charset="2"/>
              <a:buChar char="w"/>
            </a:pPr>
            <a:endParaRPr lang="zh-CN" altLang="en-US" sz="3200" dirty="0">
              <a:solidFill>
                <a:schemeClr val="folHlink"/>
              </a:solidFill>
              <a:ea typeface="宋体" panose="02010600030101010101" pitchFamily="2" charset="-122"/>
            </a:endParaRPr>
          </a:p>
        </p:txBody>
      </p:sp>
      <p:sp>
        <p:nvSpPr>
          <p:cNvPr id="348164" name="AutoShape 4"/>
          <p:cNvSpPr>
            <a:spLocks noChangeArrowheads="1"/>
          </p:cNvSpPr>
          <p:nvPr/>
        </p:nvSpPr>
        <p:spPr bwMode="auto">
          <a:xfrm>
            <a:off x="76200" y="10668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342" name="Rectangle 110"/>
          <p:cNvSpPr>
            <a:spLocks noChangeArrowheads="1"/>
          </p:cNvSpPr>
          <p:nvPr/>
        </p:nvSpPr>
        <p:spPr bwMode="auto">
          <a:xfrm>
            <a:off x="267929" y="345358"/>
            <a:ext cx="8999538" cy="533400"/>
          </a:xfrm>
          <a:prstGeom prst="rect">
            <a:avLst/>
          </a:prstGeom>
          <a:noFill/>
          <a:ln w="9525">
            <a:noFill/>
            <a:miter lim="800000"/>
          </a:ln>
          <a:effectLst/>
        </p:spPr>
        <p:txBody>
          <a:bodyPr lIns="92075" tIns="46038" rIns="92075" bIns="46038" anchor="ctr"/>
          <a:lstStyle/>
          <a:p>
            <a:pPr fontAlgn="base">
              <a:lnSpc>
                <a:spcPct val="100000"/>
              </a:lnSpc>
              <a:spcBef>
                <a:spcPct val="0"/>
              </a:spcBef>
              <a:buClr>
                <a:srgbClr val="73E1FF"/>
              </a:buClr>
            </a:pPr>
            <a:r>
              <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Describing Analysis Mechanisms</a:t>
            </a:r>
            <a:endPar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51352" name="Rectangle 120"/>
          <p:cNvSpPr>
            <a:spLocks noGrp="1" noChangeArrowheads="1"/>
          </p:cNvSpPr>
          <p:nvPr>
            <p:ph idx="1"/>
          </p:nvPr>
        </p:nvSpPr>
        <p:spPr>
          <a:xfrm>
            <a:off x="493713" y="1121936"/>
            <a:ext cx="8229600" cy="5086888"/>
          </a:xfrm>
          <a:noFill/>
        </p:spPr>
        <p:txBody>
          <a:bodyPr>
            <a:normAutofit/>
          </a:bodyPr>
          <a:lstStyle/>
          <a:p>
            <a:r>
              <a:rPr lang="en-US" altLang="zh-CN" dirty="0">
                <a:ea typeface="宋体" panose="02010600030101010101" pitchFamily="2" charset="-122"/>
              </a:rPr>
              <a:t>Collect all analysis mechanisms in a list</a:t>
            </a:r>
            <a:endParaRPr lang="en-US" altLang="zh-CN" dirty="0">
              <a:ea typeface="宋体" panose="02010600030101010101" pitchFamily="2" charset="-122"/>
            </a:endParaRPr>
          </a:p>
          <a:p>
            <a:r>
              <a:rPr lang="en-US" altLang="zh-CN" dirty="0">
                <a:ea typeface="宋体" panose="02010600030101010101" pitchFamily="2" charset="-122"/>
              </a:rPr>
              <a:t>Draw a map of the client classes to the analysis mechanisms</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pPr>
              <a:buFont typeface="Wingdings" panose="05000000000000000000" pitchFamily="2" charset="2"/>
              <a:buNone/>
            </a:pPr>
            <a:endParaRPr lang="en-US" altLang="zh-CN" dirty="0">
              <a:ea typeface="宋体" panose="02010600030101010101" pitchFamily="2" charset="-122"/>
            </a:endParaRPr>
          </a:p>
          <a:p>
            <a:endParaRPr lang="en-US" altLang="zh-CN" dirty="0">
              <a:ea typeface="宋体" panose="02010600030101010101" pitchFamily="2" charset="-122"/>
            </a:endParaRPr>
          </a:p>
          <a:p>
            <a:endParaRPr lang="fr-FR" dirty="0"/>
          </a:p>
          <a:p>
            <a:endParaRPr lang="en-US" altLang="zh-CN" dirty="0" smtClean="0">
              <a:ea typeface="宋体" panose="02010600030101010101" pitchFamily="2" charset="-122"/>
            </a:endParaRPr>
          </a:p>
          <a:p>
            <a:r>
              <a:rPr lang="en-US" altLang="zh-CN" dirty="0" smtClean="0">
                <a:ea typeface="宋体" panose="02010600030101010101" pitchFamily="2" charset="-122"/>
              </a:rPr>
              <a:t>Identify </a:t>
            </a:r>
            <a:r>
              <a:rPr lang="en-US" altLang="zh-CN" dirty="0">
                <a:ea typeface="宋体" panose="02010600030101010101" pitchFamily="2" charset="-122"/>
              </a:rPr>
              <a:t>characteristics of the Analysis mechanisms</a:t>
            </a:r>
            <a:endParaRPr lang="en-US" altLang="zh-CN" dirty="0">
              <a:ea typeface="宋体" panose="02010600030101010101" pitchFamily="2" charset="-122"/>
            </a:endParaRPr>
          </a:p>
        </p:txBody>
      </p:sp>
      <p:sp>
        <p:nvSpPr>
          <p:cNvPr id="351354" name="Text Box 122"/>
          <p:cNvSpPr txBox="1">
            <a:spLocks noChangeArrowheads="1"/>
          </p:cNvSpPr>
          <p:nvPr/>
        </p:nvSpPr>
        <p:spPr bwMode="auto">
          <a:xfrm>
            <a:off x="1435100" y="2789080"/>
            <a:ext cx="2398713" cy="366713"/>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b="1" dirty="0">
                <a:solidFill>
                  <a:schemeClr val="accent2"/>
                </a:solidFill>
                <a:ea typeface="宋体" panose="02010600030101010101" pitchFamily="2" charset="-122"/>
              </a:rPr>
              <a:t>Analysis Class</a:t>
            </a:r>
            <a:endParaRPr lang="en-US" altLang="zh-CN" sz="1800" b="1" dirty="0">
              <a:solidFill>
                <a:schemeClr val="accent2"/>
              </a:solidFill>
              <a:ea typeface="宋体" panose="02010600030101010101" pitchFamily="2" charset="-122"/>
            </a:endParaRPr>
          </a:p>
        </p:txBody>
      </p:sp>
      <p:sp>
        <p:nvSpPr>
          <p:cNvPr id="351355" name="Text Box 123"/>
          <p:cNvSpPr txBox="1">
            <a:spLocks noChangeArrowheads="1"/>
          </p:cNvSpPr>
          <p:nvPr/>
        </p:nvSpPr>
        <p:spPr bwMode="auto">
          <a:xfrm>
            <a:off x="4608513" y="4032093"/>
            <a:ext cx="3468687" cy="366712"/>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Persistence, Legacy Interface</a:t>
            </a:r>
            <a:endParaRPr lang="en-US" altLang="zh-CN" sz="1800">
              <a:solidFill>
                <a:schemeClr val="tx1"/>
              </a:solidFill>
              <a:ea typeface="宋体" panose="02010600030101010101" pitchFamily="2" charset="-122"/>
            </a:endParaRPr>
          </a:p>
        </p:txBody>
      </p:sp>
      <p:sp>
        <p:nvSpPr>
          <p:cNvPr id="351356" name="Text Box 124"/>
          <p:cNvSpPr txBox="1">
            <a:spLocks noChangeArrowheads="1"/>
          </p:cNvSpPr>
          <p:nvPr/>
        </p:nvSpPr>
        <p:spPr bwMode="auto">
          <a:xfrm>
            <a:off x="4608513" y="4398805"/>
            <a:ext cx="3468687" cy="366713"/>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Persistence, Legacy Interface</a:t>
            </a:r>
            <a:endParaRPr lang="en-US" altLang="zh-CN" sz="1800">
              <a:solidFill>
                <a:schemeClr val="tx1"/>
              </a:solidFill>
              <a:ea typeface="宋体" panose="02010600030101010101" pitchFamily="2" charset="-122"/>
            </a:endParaRPr>
          </a:p>
        </p:txBody>
      </p:sp>
      <p:sp>
        <p:nvSpPr>
          <p:cNvPr id="351357" name="Line 125"/>
          <p:cNvSpPr>
            <a:spLocks noChangeShapeType="1"/>
          </p:cNvSpPr>
          <p:nvPr/>
        </p:nvSpPr>
        <p:spPr bwMode="auto">
          <a:xfrm>
            <a:off x="4456113" y="2674780"/>
            <a:ext cx="0" cy="245745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1358" name="Rectangle 126"/>
          <p:cNvSpPr>
            <a:spLocks noChangeArrowheads="1"/>
          </p:cNvSpPr>
          <p:nvPr/>
        </p:nvSpPr>
        <p:spPr bwMode="auto">
          <a:xfrm>
            <a:off x="1408113" y="2674780"/>
            <a:ext cx="6400800" cy="245745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51359" name="Line 127"/>
          <p:cNvSpPr>
            <a:spLocks noChangeShapeType="1"/>
          </p:cNvSpPr>
          <p:nvPr/>
        </p:nvSpPr>
        <p:spPr bwMode="auto">
          <a:xfrm>
            <a:off x="1408113" y="328438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1360" name="Text Box 128"/>
          <p:cNvSpPr txBox="1">
            <a:spLocks noChangeArrowheads="1"/>
          </p:cNvSpPr>
          <p:nvPr/>
        </p:nvSpPr>
        <p:spPr bwMode="auto">
          <a:xfrm>
            <a:off x="4622800" y="2789080"/>
            <a:ext cx="2895600" cy="366713"/>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b="1" dirty="0">
                <a:solidFill>
                  <a:schemeClr val="accent2"/>
                </a:solidFill>
                <a:ea typeface="宋体" panose="02010600030101010101" pitchFamily="2" charset="-122"/>
              </a:rPr>
              <a:t>Analysis Mechanism(s)</a:t>
            </a:r>
            <a:endParaRPr lang="en-US" altLang="zh-CN" sz="1800" b="1" dirty="0">
              <a:solidFill>
                <a:schemeClr val="accent2"/>
              </a:solidFill>
              <a:ea typeface="宋体" panose="02010600030101010101" pitchFamily="2" charset="-122"/>
            </a:endParaRPr>
          </a:p>
        </p:txBody>
      </p:sp>
      <p:sp>
        <p:nvSpPr>
          <p:cNvPr id="351361" name="Text Box 129"/>
          <p:cNvSpPr txBox="1">
            <a:spLocks noChangeArrowheads="1"/>
          </p:cNvSpPr>
          <p:nvPr/>
        </p:nvSpPr>
        <p:spPr bwMode="auto">
          <a:xfrm>
            <a:off x="1408113" y="3298668"/>
            <a:ext cx="1905000" cy="366712"/>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Student</a:t>
            </a:r>
            <a:endParaRPr lang="en-US" altLang="zh-CN" sz="1800">
              <a:solidFill>
                <a:schemeClr val="tx1"/>
              </a:solidFill>
              <a:ea typeface="宋体" panose="02010600030101010101" pitchFamily="2" charset="-122"/>
            </a:endParaRPr>
          </a:p>
        </p:txBody>
      </p:sp>
      <p:sp>
        <p:nvSpPr>
          <p:cNvPr id="351362" name="Line 130"/>
          <p:cNvSpPr>
            <a:spLocks noChangeShapeType="1"/>
          </p:cNvSpPr>
          <p:nvPr/>
        </p:nvSpPr>
        <p:spPr bwMode="auto">
          <a:xfrm>
            <a:off x="1408113" y="366538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1363" name="Text Box 131"/>
          <p:cNvSpPr txBox="1">
            <a:spLocks noChangeArrowheads="1"/>
          </p:cNvSpPr>
          <p:nvPr/>
        </p:nvSpPr>
        <p:spPr bwMode="auto">
          <a:xfrm>
            <a:off x="1408113" y="3665380"/>
            <a:ext cx="1905000" cy="366713"/>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Schedule</a:t>
            </a:r>
            <a:endParaRPr lang="en-US" altLang="zh-CN" sz="1800">
              <a:solidFill>
                <a:schemeClr val="tx1"/>
              </a:solidFill>
              <a:ea typeface="宋体" panose="02010600030101010101" pitchFamily="2" charset="-122"/>
            </a:endParaRPr>
          </a:p>
        </p:txBody>
      </p:sp>
      <p:sp>
        <p:nvSpPr>
          <p:cNvPr id="351364" name="Line 132"/>
          <p:cNvSpPr>
            <a:spLocks noChangeShapeType="1"/>
          </p:cNvSpPr>
          <p:nvPr/>
        </p:nvSpPr>
        <p:spPr bwMode="auto">
          <a:xfrm>
            <a:off x="1408113" y="4032093"/>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1365" name="Text Box 133"/>
          <p:cNvSpPr txBox="1">
            <a:spLocks noChangeArrowheads="1"/>
          </p:cNvSpPr>
          <p:nvPr/>
        </p:nvSpPr>
        <p:spPr bwMode="auto">
          <a:xfrm>
            <a:off x="1408113" y="4032093"/>
            <a:ext cx="1905000" cy="366712"/>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CourseOffering</a:t>
            </a:r>
            <a:endParaRPr lang="en-US" altLang="zh-CN" sz="1800">
              <a:solidFill>
                <a:schemeClr val="tx1"/>
              </a:solidFill>
              <a:ea typeface="宋体" panose="02010600030101010101" pitchFamily="2" charset="-122"/>
            </a:endParaRPr>
          </a:p>
        </p:txBody>
      </p:sp>
      <p:sp>
        <p:nvSpPr>
          <p:cNvPr id="351366" name="Line 134"/>
          <p:cNvSpPr>
            <a:spLocks noChangeShapeType="1"/>
          </p:cNvSpPr>
          <p:nvPr/>
        </p:nvSpPr>
        <p:spPr bwMode="auto">
          <a:xfrm>
            <a:off x="1408113" y="4398805"/>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1367" name="Text Box 135"/>
          <p:cNvSpPr txBox="1">
            <a:spLocks noChangeArrowheads="1"/>
          </p:cNvSpPr>
          <p:nvPr/>
        </p:nvSpPr>
        <p:spPr bwMode="auto">
          <a:xfrm>
            <a:off x="1408113" y="4398805"/>
            <a:ext cx="1905000" cy="366713"/>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Course</a:t>
            </a:r>
            <a:endParaRPr lang="en-US" altLang="zh-CN" sz="1800">
              <a:solidFill>
                <a:schemeClr val="tx1"/>
              </a:solidFill>
              <a:ea typeface="宋体" panose="02010600030101010101" pitchFamily="2" charset="-122"/>
            </a:endParaRPr>
          </a:p>
        </p:txBody>
      </p:sp>
      <p:sp>
        <p:nvSpPr>
          <p:cNvPr id="351368" name="Line 136"/>
          <p:cNvSpPr>
            <a:spLocks noChangeShapeType="1"/>
          </p:cNvSpPr>
          <p:nvPr/>
        </p:nvSpPr>
        <p:spPr bwMode="auto">
          <a:xfrm>
            <a:off x="1408113" y="476551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51369" name="Text Box 137"/>
          <p:cNvSpPr txBox="1">
            <a:spLocks noChangeArrowheads="1"/>
          </p:cNvSpPr>
          <p:nvPr/>
        </p:nvSpPr>
        <p:spPr bwMode="auto">
          <a:xfrm>
            <a:off x="1408113" y="4765518"/>
            <a:ext cx="2590800" cy="366712"/>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RegistrationController</a:t>
            </a:r>
            <a:endParaRPr lang="en-US" altLang="zh-CN" sz="1800">
              <a:solidFill>
                <a:schemeClr val="tx1"/>
              </a:solidFill>
              <a:ea typeface="宋体" panose="02010600030101010101" pitchFamily="2" charset="-122"/>
            </a:endParaRPr>
          </a:p>
        </p:txBody>
      </p:sp>
      <p:sp>
        <p:nvSpPr>
          <p:cNvPr id="351370" name="Text Box 138"/>
          <p:cNvSpPr txBox="1">
            <a:spLocks noChangeArrowheads="1"/>
          </p:cNvSpPr>
          <p:nvPr/>
        </p:nvSpPr>
        <p:spPr bwMode="auto">
          <a:xfrm>
            <a:off x="4608513" y="3298668"/>
            <a:ext cx="2667000" cy="366712"/>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Persistence, Security</a:t>
            </a:r>
            <a:endParaRPr lang="en-US" altLang="zh-CN" sz="1800">
              <a:solidFill>
                <a:schemeClr val="tx1"/>
              </a:solidFill>
              <a:ea typeface="宋体" panose="02010600030101010101" pitchFamily="2" charset="-122"/>
            </a:endParaRPr>
          </a:p>
        </p:txBody>
      </p:sp>
      <p:sp>
        <p:nvSpPr>
          <p:cNvPr id="351371" name="Text Box 139"/>
          <p:cNvSpPr txBox="1">
            <a:spLocks noChangeArrowheads="1"/>
          </p:cNvSpPr>
          <p:nvPr/>
        </p:nvSpPr>
        <p:spPr bwMode="auto">
          <a:xfrm>
            <a:off x="4608513" y="4765518"/>
            <a:ext cx="1868487" cy="366712"/>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Distribution</a:t>
            </a:r>
            <a:endParaRPr lang="en-US" altLang="zh-CN" sz="1800">
              <a:solidFill>
                <a:schemeClr val="tx1"/>
              </a:solidFill>
              <a:ea typeface="宋体" panose="02010600030101010101" pitchFamily="2" charset="-122"/>
            </a:endParaRPr>
          </a:p>
        </p:txBody>
      </p:sp>
      <p:sp>
        <p:nvSpPr>
          <p:cNvPr id="351372" name="Text Box 140"/>
          <p:cNvSpPr txBox="1">
            <a:spLocks noChangeArrowheads="1"/>
          </p:cNvSpPr>
          <p:nvPr/>
        </p:nvSpPr>
        <p:spPr bwMode="auto">
          <a:xfrm>
            <a:off x="4608513" y="3665380"/>
            <a:ext cx="2667000" cy="366713"/>
          </a:xfrm>
          <a:prstGeom prst="rect">
            <a:avLst/>
          </a:prstGeom>
          <a:noFill/>
          <a:ln w="12700">
            <a:noFill/>
            <a:miter lim="800000"/>
            <a:headEnd type="none" w="sm" len="sm"/>
            <a:tailEnd type="none" w="lg" len="lg"/>
          </a:ln>
          <a:effectLst/>
        </p:spPr>
        <p:txBody>
          <a:bodyPr>
            <a:spAutoFit/>
          </a:bodyPr>
          <a:lstStyle/>
          <a:p>
            <a:pPr eaLnBrk="0" fontAlgn="base" hangingPunct="0">
              <a:lnSpc>
                <a:spcPct val="100000"/>
              </a:lnSpc>
              <a:spcBef>
                <a:spcPct val="50000"/>
              </a:spcBef>
              <a:buClrTx/>
              <a:buFontTx/>
              <a:buNone/>
            </a:pPr>
            <a:r>
              <a:rPr lang="en-US" altLang="zh-CN" sz="1800">
                <a:solidFill>
                  <a:schemeClr val="tx1"/>
                </a:solidFill>
                <a:ea typeface="宋体" panose="02010600030101010101" pitchFamily="2" charset="-122"/>
              </a:rPr>
              <a:t>Persistence, Security</a:t>
            </a:r>
            <a:endParaRPr lang="en-US" altLang="zh-CN" sz="1800">
              <a:solidFill>
                <a:schemeClr val="tx1"/>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p:txBody>
          <a:bodyPr/>
          <a:lstStyle/>
          <a:p>
            <a:pPr>
              <a:lnSpc>
                <a:spcPct val="70000"/>
              </a:lnSpc>
            </a:pPr>
            <a:r>
              <a:rPr lang="en-US" altLang="zh-CN">
                <a:ea typeface="宋体" panose="02010600030101010101" pitchFamily="2" charset="-122"/>
              </a:rPr>
              <a:t>Purpose</a:t>
            </a:r>
            <a:endParaRPr lang="en-US" altLang="zh-CN">
              <a:ea typeface="宋体" panose="02010600030101010101" pitchFamily="2" charset="-122"/>
            </a:endParaRPr>
          </a:p>
          <a:p>
            <a:pPr lvl="1" fontAlgn="t">
              <a:lnSpc>
                <a:spcPct val="77000"/>
              </a:lnSpc>
            </a:pPr>
            <a:r>
              <a:rPr lang="en-US" altLang="zh-CN">
                <a:ea typeface="宋体" panose="02010600030101010101" pitchFamily="2" charset="-122"/>
              </a:rPr>
              <a:t>To refine the information gathered on the analysis mechanisms</a:t>
            </a:r>
            <a:endParaRPr lang="en-US" altLang="zh-CN">
              <a:ea typeface="宋体" panose="02010600030101010101" pitchFamily="2" charset="-122"/>
            </a:endParaRPr>
          </a:p>
          <a:p>
            <a:pPr fontAlgn="t">
              <a:lnSpc>
                <a:spcPct val="70000"/>
              </a:lnSpc>
            </a:pPr>
            <a:r>
              <a:rPr lang="en-US" altLang="zh-CN">
                <a:ea typeface="宋体" panose="02010600030101010101" pitchFamily="2" charset="-122"/>
              </a:rPr>
              <a:t>Steps</a:t>
            </a:r>
            <a:endParaRPr lang="en-US" altLang="zh-CN">
              <a:ea typeface="宋体" panose="02010600030101010101" pitchFamily="2" charset="-122"/>
            </a:endParaRPr>
          </a:p>
          <a:p>
            <a:pPr lvl="1" fontAlgn="t">
              <a:lnSpc>
                <a:spcPct val="77000"/>
              </a:lnSpc>
            </a:pPr>
            <a:r>
              <a:rPr lang="en-US" altLang="zh-CN">
                <a:ea typeface="宋体" panose="02010600030101010101" pitchFamily="2" charset="-122"/>
              </a:rPr>
              <a:t>Identify the clients of each analysis mechanism</a:t>
            </a:r>
            <a:endParaRPr lang="en-US" altLang="zh-CN">
              <a:ea typeface="宋体" panose="02010600030101010101" pitchFamily="2" charset="-122"/>
            </a:endParaRPr>
          </a:p>
          <a:p>
            <a:pPr lvl="1" fontAlgn="t">
              <a:lnSpc>
                <a:spcPct val="77000"/>
              </a:lnSpc>
            </a:pPr>
            <a:r>
              <a:rPr lang="en-US" altLang="zh-CN">
                <a:ea typeface="宋体" panose="02010600030101010101" pitchFamily="2" charset="-122"/>
              </a:rPr>
              <a:t>Identify characteristic profiles for each analysis mechanism</a:t>
            </a:r>
            <a:endParaRPr lang="en-US" altLang="zh-CN">
              <a:ea typeface="宋体" panose="02010600030101010101" pitchFamily="2" charset="-122"/>
            </a:endParaRPr>
          </a:p>
          <a:p>
            <a:pPr lvl="1" fontAlgn="t">
              <a:lnSpc>
                <a:spcPct val="77000"/>
              </a:lnSpc>
            </a:pPr>
            <a:r>
              <a:rPr lang="en-US" altLang="zh-CN">
                <a:ea typeface="宋体" panose="02010600030101010101" pitchFamily="2" charset="-122"/>
              </a:rPr>
              <a:t>Group clients according to their use of characteristic profiles</a:t>
            </a:r>
            <a:endParaRPr lang="en-US" altLang="zh-CN">
              <a:ea typeface="宋体" panose="02010600030101010101" pitchFamily="2" charset="-122"/>
            </a:endParaRPr>
          </a:p>
          <a:p>
            <a:pPr lvl="1" fontAlgn="t">
              <a:lnSpc>
                <a:spcPct val="77000"/>
              </a:lnSpc>
            </a:pPr>
            <a:r>
              <a:rPr lang="en-US" altLang="zh-CN">
                <a:ea typeface="宋体" panose="02010600030101010101" pitchFamily="2" charset="-122"/>
              </a:rPr>
              <a:t>Proceed bottom up and make an inventory of the implementation mechanisms that you have at your disposal</a:t>
            </a:r>
            <a:endParaRPr lang="en-US" altLang="zh-CN">
              <a:ea typeface="宋体" panose="02010600030101010101" pitchFamily="2" charset="-122"/>
            </a:endParaRPr>
          </a:p>
        </p:txBody>
      </p:sp>
      <p:sp>
        <p:nvSpPr>
          <p:cNvPr id="36147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Categorize Analysis Mechanisms</a:t>
            </a:r>
            <a:endParaRPr lang="en-US" altLang="zh-CN">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1026"/>
          <p:cNvSpPr>
            <a:spLocks noChangeArrowheads="1"/>
          </p:cNvSpPr>
          <p:nvPr/>
        </p:nvSpPr>
        <p:spPr bwMode="auto">
          <a:xfrm>
            <a:off x="252412" y="342900"/>
            <a:ext cx="8999538" cy="533400"/>
          </a:xfrm>
          <a:prstGeom prst="rect">
            <a:avLst/>
          </a:prstGeom>
          <a:noFill/>
          <a:ln w="9525">
            <a:noFill/>
            <a:miter lim="800000"/>
          </a:ln>
          <a:effectLst/>
        </p:spPr>
        <p:txBody>
          <a:bodyPr lIns="92075" tIns="46038" rIns="92075" bIns="46038" anchor="ctr"/>
          <a:lstStyle/>
          <a:p>
            <a:pPr fontAlgn="base">
              <a:lnSpc>
                <a:spcPct val="100000"/>
              </a:lnSpc>
              <a:spcBef>
                <a:spcPct val="0"/>
              </a:spcBef>
              <a:buClr>
                <a:srgbClr val="73E1FF"/>
              </a:buClr>
              <a:buFont typeface="Wingdings" panose="05000000000000000000" pitchFamily="2" charset="2"/>
              <a:buNone/>
            </a:pPr>
            <a:r>
              <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Identify Design Mechanisms: Steps</a:t>
            </a:r>
            <a:endParaRPr lang="en-US" altLang="zh-CN" sz="37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63523" name="Rectangle 1027"/>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fontAlgn="base">
              <a:spcBef>
                <a:spcPct val="30000"/>
              </a:spcBef>
              <a:buFont typeface="Wingdings" panose="05000000000000000000" pitchFamily="2" charset="2"/>
              <a:buChar char="w"/>
            </a:pPr>
            <a:r>
              <a:rPr lang="en-US" altLang="zh-CN" sz="3200" dirty="0">
                <a:solidFill>
                  <a:schemeClr val="folHlink"/>
                </a:solidFill>
                <a:ea typeface="宋体" panose="02010600030101010101" pitchFamily="2" charset="-122"/>
              </a:rPr>
              <a:t>Categorize clients of analysis mechanisms</a:t>
            </a:r>
            <a:endParaRPr lang="en-US" altLang="zh-CN" sz="3200" dirty="0">
              <a:solidFill>
                <a:schemeClr val="folHlink"/>
              </a:solidFill>
              <a:ea typeface="宋体" panose="02010600030101010101" pitchFamily="2" charset="-122"/>
            </a:endParaRPr>
          </a:p>
          <a:p>
            <a:pPr marL="339725" indent="-339725" fontAlgn="base">
              <a:spcBef>
                <a:spcPct val="30000"/>
              </a:spcBef>
              <a:buFont typeface="Wingdings" panose="05000000000000000000" pitchFamily="2" charset="2"/>
              <a:buChar char="w"/>
            </a:pPr>
            <a:r>
              <a:rPr lang="en-US" altLang="zh-CN" sz="3200" dirty="0">
                <a:solidFill>
                  <a:schemeClr val="tx1"/>
                </a:solidFill>
                <a:ea typeface="宋体" panose="02010600030101010101" pitchFamily="2" charset="-122"/>
              </a:rPr>
              <a:t>Documenting architectural mechanisms</a:t>
            </a:r>
            <a:endParaRPr lang="en-US" altLang="zh-CN" sz="3200" dirty="0">
              <a:solidFill>
                <a:schemeClr val="tx1"/>
              </a:solidFill>
              <a:ea typeface="宋体" panose="02010600030101010101" pitchFamily="2" charset="-122"/>
            </a:endParaRPr>
          </a:p>
          <a:p>
            <a:pPr marL="339725" indent="-339725" fontAlgn="base">
              <a:spcBef>
                <a:spcPct val="30000"/>
              </a:spcBef>
              <a:buFont typeface="Wingdings" panose="05000000000000000000" pitchFamily="2" charset="2"/>
              <a:buChar char="w"/>
            </a:pPr>
            <a:endParaRPr lang="zh-CN" altLang="en-US" sz="3200" dirty="0">
              <a:ea typeface="宋体" panose="02010600030101010101" pitchFamily="2" charset="-122"/>
            </a:endParaRPr>
          </a:p>
        </p:txBody>
      </p:sp>
      <p:sp>
        <p:nvSpPr>
          <p:cNvPr id="363524" name="AutoShape 1028"/>
          <p:cNvSpPr>
            <a:spLocks noChangeArrowheads="1"/>
          </p:cNvSpPr>
          <p:nvPr/>
        </p:nvSpPr>
        <p:spPr bwMode="auto">
          <a:xfrm>
            <a:off x="76200" y="16002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
        <p:nvSpPr>
          <p:cNvPr id="363530" name="Cloud"/>
          <p:cNvSpPr>
            <a:spLocks noChangeAspect="1" noEditPoints="1" noChangeArrowheads="1"/>
          </p:cNvSpPr>
          <p:nvPr/>
        </p:nvSpPr>
        <p:spPr bwMode="auto">
          <a:xfrm>
            <a:off x="4973638" y="2605088"/>
            <a:ext cx="2705100" cy="19319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ln>
          <a:effectLst>
            <a:outerShdw dist="137372" dir="2021404" algn="ctr" rotWithShape="0">
              <a:srgbClr val="808080"/>
            </a:outerShdw>
          </a:effectLst>
        </p:spPr>
        <p:txBody>
          <a:bodyPr/>
          <a:lstStyle/>
          <a:p>
            <a:pPr eaLnBrk="0" fontAlgn="base" hangingPunct="0">
              <a:lnSpc>
                <a:spcPct val="100000"/>
              </a:lnSpc>
              <a:spcBef>
                <a:spcPct val="0"/>
              </a:spcBef>
              <a:buClrTx/>
              <a:buFontTx/>
              <a:buNone/>
            </a:pPr>
            <a:endParaRPr lang="zh-CN" altLang="en-US" sz="1000">
              <a:solidFill>
                <a:schemeClr val="tx1"/>
              </a:solidFill>
              <a:ea typeface="宋体" panose="02010600030101010101" pitchFamily="2" charset="-122"/>
            </a:endParaRPr>
          </a:p>
        </p:txBody>
      </p:sp>
      <p:pic>
        <p:nvPicPr>
          <p:cNvPr id="363528" name="Picture 1032" descr="pe01709_"/>
          <p:cNvPicPr>
            <a:picLocks noChangeAspect="1" noChangeArrowheads="1"/>
          </p:cNvPicPr>
          <p:nvPr/>
        </p:nvPicPr>
        <p:blipFill>
          <a:blip r:embed="rId1" cstate="print"/>
          <a:srcRect/>
          <a:stretch>
            <a:fillRect/>
          </a:stretch>
        </p:blipFill>
        <p:spPr bwMode="auto">
          <a:xfrm>
            <a:off x="1643063" y="3373438"/>
            <a:ext cx="2759075" cy="2787650"/>
          </a:xfrm>
          <a:prstGeom prst="rect">
            <a:avLst/>
          </a:prstGeom>
          <a:noFill/>
        </p:spPr>
      </p:pic>
      <p:pic>
        <p:nvPicPr>
          <p:cNvPr id="363527" name="Picture 1031" descr="bl00001a"/>
          <p:cNvPicPr>
            <a:picLocks noChangeAspect="1" noChangeArrowheads="1"/>
          </p:cNvPicPr>
          <p:nvPr/>
        </p:nvPicPr>
        <p:blipFill>
          <a:blip r:embed="rId2" cstate="print"/>
          <a:srcRect/>
          <a:stretch>
            <a:fillRect/>
          </a:stretch>
        </p:blipFill>
        <p:spPr bwMode="auto">
          <a:xfrm>
            <a:off x="5438775" y="3006725"/>
            <a:ext cx="1644650" cy="938213"/>
          </a:xfrm>
          <a:prstGeom prst="rect">
            <a:avLst/>
          </a:prstGeom>
          <a:noFill/>
        </p:spPr>
      </p:pic>
      <p:sp>
        <p:nvSpPr>
          <p:cNvPr id="363534" name="Oval 1038"/>
          <p:cNvSpPr>
            <a:spLocks noChangeArrowheads="1"/>
          </p:cNvSpPr>
          <p:nvPr/>
        </p:nvSpPr>
        <p:spPr bwMode="auto">
          <a:xfrm>
            <a:off x="3767138" y="3162300"/>
            <a:ext cx="134937" cy="134938"/>
          </a:xfrm>
          <a:prstGeom prst="ellipse">
            <a:avLst/>
          </a:prstGeom>
          <a:solidFill>
            <a:srgbClr val="FFCC99"/>
          </a:solidFill>
          <a:ln w="9525">
            <a:noFill/>
            <a:round/>
          </a:ln>
          <a:effectLst/>
        </p:spPr>
        <p:txBody>
          <a:bodyPr wrap="none" lIns="107950" tIns="53975" rIns="107950" bIns="53975" anchor="ctr"/>
          <a:lstStyle/>
          <a:p>
            <a:endParaRPr lang="en-US"/>
          </a:p>
        </p:txBody>
      </p:sp>
      <p:sp>
        <p:nvSpPr>
          <p:cNvPr id="363535" name="Oval 1039"/>
          <p:cNvSpPr>
            <a:spLocks noChangeArrowheads="1"/>
          </p:cNvSpPr>
          <p:nvPr/>
        </p:nvSpPr>
        <p:spPr bwMode="auto">
          <a:xfrm>
            <a:off x="4008438" y="2965450"/>
            <a:ext cx="223837" cy="179388"/>
          </a:xfrm>
          <a:prstGeom prst="ellipse">
            <a:avLst/>
          </a:prstGeom>
          <a:solidFill>
            <a:srgbClr val="FFCC99"/>
          </a:solidFill>
          <a:ln w="9525">
            <a:noFill/>
            <a:round/>
          </a:ln>
          <a:effectLst/>
        </p:spPr>
        <p:txBody>
          <a:bodyPr wrap="none" lIns="107950" tIns="53975" rIns="107950" bIns="53975" anchor="ctr"/>
          <a:lstStyle/>
          <a:p>
            <a:endParaRPr lang="en-US"/>
          </a:p>
        </p:txBody>
      </p:sp>
      <p:sp>
        <p:nvSpPr>
          <p:cNvPr id="363536" name="Oval 1040"/>
          <p:cNvSpPr>
            <a:spLocks noChangeArrowheads="1"/>
          </p:cNvSpPr>
          <p:nvPr/>
        </p:nvSpPr>
        <p:spPr bwMode="auto">
          <a:xfrm>
            <a:off x="4370388" y="2790825"/>
            <a:ext cx="268287" cy="201613"/>
          </a:xfrm>
          <a:prstGeom prst="ellipse">
            <a:avLst/>
          </a:prstGeom>
          <a:solidFill>
            <a:srgbClr val="FFCC99"/>
          </a:solidFill>
          <a:ln w="9525">
            <a:noFill/>
            <a:round/>
          </a:ln>
          <a:effectLst/>
        </p:spPr>
        <p:txBody>
          <a:bodyPr wrap="none" lIns="107950" tIns="53975" rIns="107950" bIns="53975" anchor="ctr"/>
          <a:lstStyle/>
          <a:p>
            <a:endParaRPr lang="en-US"/>
          </a:p>
        </p:txBody>
      </p:sp>
      <p:sp>
        <p:nvSpPr>
          <p:cNvPr id="363537" name="Oval 1041"/>
          <p:cNvSpPr>
            <a:spLocks noChangeArrowheads="1"/>
          </p:cNvSpPr>
          <p:nvPr/>
        </p:nvSpPr>
        <p:spPr bwMode="auto">
          <a:xfrm>
            <a:off x="4776788" y="2857500"/>
            <a:ext cx="268287" cy="201613"/>
          </a:xfrm>
          <a:prstGeom prst="ellipse">
            <a:avLst/>
          </a:prstGeom>
          <a:solidFill>
            <a:srgbClr val="FFCC99"/>
          </a:solidFill>
          <a:ln w="9525">
            <a:noFill/>
            <a:round/>
          </a:ln>
          <a:effectLst/>
        </p:spPr>
        <p:txBody>
          <a:bodyPr wrap="none" lIns="107950" tIns="53975" rIns="107950" bIns="53975" anchor="ct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9642</Words>
  <Application>WPS 演示</Application>
  <PresentationFormat>全屏显示(4:3)</PresentationFormat>
  <Paragraphs>783</Paragraphs>
  <Slides>33</Slides>
  <Notes>32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Arial</vt:lpstr>
      <vt:lpstr>宋体</vt:lpstr>
      <vt:lpstr>Wingdings</vt:lpstr>
      <vt:lpstr>Wingdings 3</vt:lpstr>
      <vt:lpstr>Verdana</vt:lpstr>
      <vt:lpstr>Wingdings 2</vt:lpstr>
      <vt:lpstr>Arial Narrow</vt:lpstr>
      <vt:lpstr>ZapfHumnst BT</vt:lpstr>
      <vt:lpstr>Times New Roman</vt:lpstr>
      <vt:lpstr>Gungsuh</vt:lpstr>
      <vt:lpstr>Gulim</vt:lpstr>
      <vt:lpstr>Lucida Sans Unicode</vt:lpstr>
      <vt:lpstr>微软雅黑</vt:lpstr>
      <vt:lpstr>黑体</vt:lpstr>
      <vt:lpstr>Segoe Print</vt:lpstr>
      <vt:lpstr>Courier New</vt:lpstr>
      <vt:lpstr>聚合</vt:lpstr>
      <vt:lpstr>Object-Oriented Analysis and Design with UML </vt:lpstr>
      <vt:lpstr>Objectives: Identify Design Mechanisms</vt:lpstr>
      <vt:lpstr>PowerPoint 演示文稿</vt:lpstr>
      <vt:lpstr>PowerPoint 演示文稿</vt:lpstr>
      <vt:lpstr>Identify Design Mechanisms: Steps</vt:lpstr>
      <vt:lpstr>PowerPoint 演示文稿</vt:lpstr>
      <vt:lpstr>PowerPoint 演示文稿</vt:lpstr>
      <vt:lpstr>Categorize Analysis Mechanisms</vt:lpstr>
      <vt:lpstr>PowerPoint 演示文稿</vt:lpstr>
      <vt:lpstr>Patterns and Frameworks</vt:lpstr>
      <vt:lpstr>What Is a Design Pattern?</vt:lpstr>
      <vt:lpstr>Examples of Pattern Usage</vt:lpstr>
      <vt:lpstr>Detailing the Command Pattern</vt:lpstr>
      <vt:lpstr>Detailing the Command Pattern (continued)</vt:lpstr>
      <vt:lpstr>Detailing the Command Pattern (continued)</vt:lpstr>
      <vt:lpstr>Detailing the Command Pattern (continued)</vt:lpstr>
      <vt:lpstr>Detailing the Command Pattern (continued)</vt:lpstr>
      <vt:lpstr>Representing Design Patterns in UML</vt:lpstr>
      <vt:lpstr>Design and Implementation Mechanisms</vt:lpstr>
      <vt:lpstr>Review: Documenting Architectural Mechanisms</vt:lpstr>
      <vt:lpstr>Mechanism: Persistency: RDBMS: JDBC</vt:lpstr>
      <vt:lpstr>Example: Persistency: RDBMS: JDBC</vt:lpstr>
      <vt:lpstr>Example: Persistency: RDBMS: JDBC: Initialize</vt:lpstr>
      <vt:lpstr>Example: Persistency: RDBMS: JDBC: Create</vt:lpstr>
      <vt:lpstr>What Is a Combined Fragment?</vt:lpstr>
      <vt:lpstr>What is an Interaction Operand?</vt:lpstr>
      <vt:lpstr>What is an Interaction Expression?</vt:lpstr>
      <vt:lpstr>Example : Persistency: RDBMS: JDBC: Read</vt:lpstr>
      <vt:lpstr>Example: Persistency: RDBMS: JDBC: Update</vt:lpstr>
      <vt:lpstr>Example: Persistency: RDBMS: JDBC: Delete</vt:lpstr>
      <vt:lpstr>Incorporating JDBC: Steps</vt:lpstr>
      <vt:lpstr>Example: Incorporating JDBC</vt:lpstr>
      <vt:lpstr>Review: Identify Design Mechanisms</vt:lpstr>
    </vt:vector>
  </TitlesOfParts>
  <Company>Rational Software</Company>
  <LinksUpToDate>false</LinksUpToDate>
  <SharedDoc>false</SharedDoc>
  <HyperlinksChanged>false</HyperlinksChanged>
  <AppVersion>14.0000</AppVersion>
  <Pages>13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ssiemers</dc:creator>
  <dc:description>Revised Power Point master slide using the "standard" Rational Software logo</dc:description>
  <dc:subject>RU_SlideStandard</dc:subject>
  <cp:lastModifiedBy>deii66</cp:lastModifiedBy>
  <cp:revision>196</cp:revision>
  <cp:lastPrinted>2000-01-25T00:11:00Z</cp:lastPrinted>
  <dcterms:created xsi:type="dcterms:W3CDTF">2000-06-19T18:49:00Z</dcterms:created>
  <dcterms:modified xsi:type="dcterms:W3CDTF">2017-06-10T07:55:44Z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