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2" r:id="rId1"/>
  </p:sldMasterIdLst>
  <p:notesMasterIdLst>
    <p:notesMasterId r:id="rId38"/>
  </p:notesMasterIdLst>
  <p:handoutMasterIdLst>
    <p:handoutMasterId r:id="rId39"/>
  </p:handoutMasterIdLst>
  <p:sldIdLst>
    <p:sldId id="312" r:id="rId2"/>
    <p:sldId id="332" r:id="rId3"/>
    <p:sldId id="314" r:id="rId4"/>
    <p:sldId id="315" r:id="rId5"/>
    <p:sldId id="316" r:id="rId6"/>
    <p:sldId id="336" r:id="rId7"/>
    <p:sldId id="337" r:id="rId8"/>
    <p:sldId id="338" r:id="rId9"/>
    <p:sldId id="339" r:id="rId10"/>
    <p:sldId id="340" r:id="rId11"/>
    <p:sldId id="341" r:id="rId12"/>
    <p:sldId id="342" r:id="rId13"/>
    <p:sldId id="343" r:id="rId14"/>
    <p:sldId id="344" r:id="rId15"/>
    <p:sldId id="345" r:id="rId16"/>
    <p:sldId id="367" r:id="rId17"/>
    <p:sldId id="368" r:id="rId18"/>
    <p:sldId id="348" r:id="rId19"/>
    <p:sldId id="349" r:id="rId20"/>
    <p:sldId id="350" r:id="rId21"/>
    <p:sldId id="351" r:id="rId22"/>
    <p:sldId id="352" r:id="rId23"/>
    <p:sldId id="353" r:id="rId24"/>
    <p:sldId id="354" r:id="rId25"/>
    <p:sldId id="355" r:id="rId26"/>
    <p:sldId id="356" r:id="rId27"/>
    <p:sldId id="369" r:id="rId28"/>
    <p:sldId id="370" r:id="rId29"/>
    <p:sldId id="371" r:id="rId30"/>
    <p:sldId id="360" r:id="rId31"/>
    <p:sldId id="361" r:id="rId32"/>
    <p:sldId id="362" r:id="rId33"/>
    <p:sldId id="363" r:id="rId34"/>
    <p:sldId id="364" r:id="rId35"/>
    <p:sldId id="365" r:id="rId36"/>
    <p:sldId id="366" r:id="rId37"/>
  </p:sldIdLst>
  <p:sldSz cx="9144000" cy="6858000" type="screen4x3"/>
  <p:notesSz cx="7038975" cy="9185275"/>
  <p:defaultTextStyle>
    <a:defPPr>
      <a:defRPr lang="en-US"/>
    </a:defPPr>
    <a:lvl1pPr algn="l" rtl="0" fontAlgn="t">
      <a:lnSpc>
        <a:spcPct val="80000"/>
      </a:lnSpc>
      <a:spcBef>
        <a:spcPct val="20000"/>
      </a:spcBef>
      <a:spcAft>
        <a:spcPct val="0"/>
      </a:spcAft>
      <a:buClr>
        <a:srgbClr val="FFFF99"/>
      </a:buClr>
      <a:buFont typeface="Wingdings" pitchFamily="2" charset="2"/>
      <a:defRPr sz="2800" kern="1200">
        <a:solidFill>
          <a:srgbClr val="FFFF99"/>
        </a:solidFill>
        <a:latin typeface="Arial" charset="0"/>
        <a:ea typeface="+mn-ea"/>
        <a:cs typeface="+mn-cs"/>
      </a:defRPr>
    </a:lvl1pPr>
    <a:lvl2pPr marL="457200" algn="l" rtl="0" fontAlgn="t">
      <a:lnSpc>
        <a:spcPct val="80000"/>
      </a:lnSpc>
      <a:spcBef>
        <a:spcPct val="20000"/>
      </a:spcBef>
      <a:spcAft>
        <a:spcPct val="0"/>
      </a:spcAft>
      <a:buClr>
        <a:srgbClr val="FFFF99"/>
      </a:buClr>
      <a:buFont typeface="Wingdings" pitchFamily="2" charset="2"/>
      <a:defRPr sz="2800" kern="1200">
        <a:solidFill>
          <a:srgbClr val="FFFF99"/>
        </a:solidFill>
        <a:latin typeface="Arial" charset="0"/>
        <a:ea typeface="+mn-ea"/>
        <a:cs typeface="+mn-cs"/>
      </a:defRPr>
    </a:lvl2pPr>
    <a:lvl3pPr marL="914400" algn="l" rtl="0" fontAlgn="t">
      <a:lnSpc>
        <a:spcPct val="80000"/>
      </a:lnSpc>
      <a:spcBef>
        <a:spcPct val="20000"/>
      </a:spcBef>
      <a:spcAft>
        <a:spcPct val="0"/>
      </a:spcAft>
      <a:buClr>
        <a:srgbClr val="FFFF99"/>
      </a:buClr>
      <a:buFont typeface="Wingdings" pitchFamily="2" charset="2"/>
      <a:defRPr sz="2800" kern="1200">
        <a:solidFill>
          <a:srgbClr val="FFFF99"/>
        </a:solidFill>
        <a:latin typeface="Arial" charset="0"/>
        <a:ea typeface="+mn-ea"/>
        <a:cs typeface="+mn-cs"/>
      </a:defRPr>
    </a:lvl3pPr>
    <a:lvl4pPr marL="1371600" algn="l" rtl="0" fontAlgn="t">
      <a:lnSpc>
        <a:spcPct val="80000"/>
      </a:lnSpc>
      <a:spcBef>
        <a:spcPct val="20000"/>
      </a:spcBef>
      <a:spcAft>
        <a:spcPct val="0"/>
      </a:spcAft>
      <a:buClr>
        <a:srgbClr val="FFFF99"/>
      </a:buClr>
      <a:buFont typeface="Wingdings" pitchFamily="2" charset="2"/>
      <a:defRPr sz="2800" kern="1200">
        <a:solidFill>
          <a:srgbClr val="FFFF99"/>
        </a:solidFill>
        <a:latin typeface="Arial" charset="0"/>
        <a:ea typeface="+mn-ea"/>
        <a:cs typeface="+mn-cs"/>
      </a:defRPr>
    </a:lvl4pPr>
    <a:lvl5pPr marL="1828800" algn="l" rtl="0" fontAlgn="t">
      <a:lnSpc>
        <a:spcPct val="80000"/>
      </a:lnSpc>
      <a:spcBef>
        <a:spcPct val="20000"/>
      </a:spcBef>
      <a:spcAft>
        <a:spcPct val="0"/>
      </a:spcAft>
      <a:buClr>
        <a:srgbClr val="FFFF99"/>
      </a:buClr>
      <a:buFont typeface="Wingdings" pitchFamily="2" charset="2"/>
      <a:defRPr sz="2800" kern="1200">
        <a:solidFill>
          <a:srgbClr val="FFFF99"/>
        </a:solidFill>
        <a:latin typeface="Arial" charset="0"/>
        <a:ea typeface="+mn-ea"/>
        <a:cs typeface="+mn-cs"/>
      </a:defRPr>
    </a:lvl5pPr>
    <a:lvl6pPr marL="2286000" algn="l" defTabSz="914400" rtl="0" eaLnBrk="1" latinLnBrk="0" hangingPunct="1">
      <a:defRPr sz="2800" kern="1200">
        <a:solidFill>
          <a:srgbClr val="FFFF99"/>
        </a:solidFill>
        <a:latin typeface="Arial" charset="0"/>
        <a:ea typeface="+mn-ea"/>
        <a:cs typeface="+mn-cs"/>
      </a:defRPr>
    </a:lvl6pPr>
    <a:lvl7pPr marL="2743200" algn="l" defTabSz="914400" rtl="0" eaLnBrk="1" latinLnBrk="0" hangingPunct="1">
      <a:defRPr sz="2800" kern="1200">
        <a:solidFill>
          <a:srgbClr val="FFFF99"/>
        </a:solidFill>
        <a:latin typeface="Arial" charset="0"/>
        <a:ea typeface="+mn-ea"/>
        <a:cs typeface="+mn-cs"/>
      </a:defRPr>
    </a:lvl7pPr>
    <a:lvl8pPr marL="3200400" algn="l" defTabSz="914400" rtl="0" eaLnBrk="1" latinLnBrk="0" hangingPunct="1">
      <a:defRPr sz="2800" kern="1200">
        <a:solidFill>
          <a:srgbClr val="FFFF99"/>
        </a:solidFill>
        <a:latin typeface="Arial" charset="0"/>
        <a:ea typeface="+mn-ea"/>
        <a:cs typeface="+mn-cs"/>
      </a:defRPr>
    </a:lvl8pPr>
    <a:lvl9pPr marL="3657600" algn="l" defTabSz="914400" rtl="0" eaLnBrk="1" latinLnBrk="0" hangingPunct="1">
      <a:defRPr sz="2800" kern="1200">
        <a:solidFill>
          <a:srgbClr val="FFFF99"/>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bastoky"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8A0E5E"/>
    <a:srgbClr val="CCCC00"/>
    <a:srgbClr val="0033CC"/>
    <a:srgbClr val="00CCFF"/>
    <a:srgbClr val="BBDD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81584" autoAdjust="0"/>
  </p:normalViewPr>
  <p:slideViewPr>
    <p:cSldViewPr snapToGrid="0">
      <p:cViewPr varScale="1">
        <p:scale>
          <a:sx n="86" d="100"/>
          <a:sy n="86" d="100"/>
        </p:scale>
        <p:origin x="-630" y="-90"/>
      </p:cViewPr>
      <p:guideLst>
        <p:guide orient="horz" pos="2460"/>
        <p:guide pos="296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0134"/>
    </p:cViewPr>
  </p:sorterViewPr>
  <p:notesViewPr>
    <p:cSldViewPr snapToGrid="0">
      <p:cViewPr>
        <p:scale>
          <a:sx n="100" d="100"/>
          <a:sy n="100" d="100"/>
        </p:scale>
        <p:origin x="-1836" y="216"/>
      </p:cViewPr>
      <p:guideLst>
        <p:guide orient="horz" pos="2893"/>
        <p:guide pos="221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9588"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fontAlgn="base" hangingPunct="0">
              <a:lnSpc>
                <a:spcPct val="100000"/>
              </a:lnSpc>
              <a:spcBef>
                <a:spcPct val="0"/>
              </a:spcBef>
              <a:buClrTx/>
              <a:buFontTx/>
              <a:buNone/>
              <a:defRPr sz="1000" i="1">
                <a:solidFill>
                  <a:schemeClr val="tx1"/>
                </a:solidFill>
              </a:defRPr>
            </a:lvl1pPr>
          </a:lstStyle>
          <a:p>
            <a:r>
              <a:rPr lang="zh-CN" altLang="en-US"/>
              <a:t>Mastering OOAD - Instructor Notes</a:t>
            </a:r>
          </a:p>
        </p:txBody>
      </p:sp>
      <p:sp>
        <p:nvSpPr>
          <p:cNvPr id="3075" name="Rectangle 3"/>
          <p:cNvSpPr>
            <a:spLocks noGrp="1" noChangeArrowheads="1"/>
          </p:cNvSpPr>
          <p:nvPr>
            <p:ph type="dt" sz="quarter" idx="1"/>
          </p:nvPr>
        </p:nvSpPr>
        <p:spPr bwMode="auto">
          <a:xfrm>
            <a:off x="3989388" y="0"/>
            <a:ext cx="3049587"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fontAlgn="base" hangingPunct="0">
              <a:lnSpc>
                <a:spcPct val="100000"/>
              </a:lnSpc>
              <a:spcBef>
                <a:spcPct val="0"/>
              </a:spcBef>
              <a:buClrTx/>
              <a:buFontTx/>
              <a:buNone/>
              <a:defRPr sz="1000" i="1">
                <a:solidFill>
                  <a:schemeClr val="tx1"/>
                </a:solidFill>
              </a:defRPr>
            </a:lvl1pPr>
          </a:lstStyle>
          <a:p>
            <a:endParaRPr lang="en-US" altLang="zh-CN"/>
          </a:p>
        </p:txBody>
      </p:sp>
      <p:sp>
        <p:nvSpPr>
          <p:cNvPr id="3076" name="Rectangle 4"/>
          <p:cNvSpPr>
            <a:spLocks noGrp="1" noChangeArrowheads="1"/>
          </p:cNvSpPr>
          <p:nvPr>
            <p:ph type="ftr" sz="quarter" idx="2"/>
          </p:nvPr>
        </p:nvSpPr>
        <p:spPr bwMode="auto">
          <a:xfrm>
            <a:off x="0" y="8724900"/>
            <a:ext cx="3049588"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fontAlgn="base" hangingPunct="0">
              <a:lnSpc>
                <a:spcPct val="100000"/>
              </a:lnSpc>
              <a:spcBef>
                <a:spcPct val="0"/>
              </a:spcBef>
              <a:buClrTx/>
              <a:buFontTx/>
              <a:buNone/>
              <a:defRPr sz="1000" i="1">
                <a:solidFill>
                  <a:schemeClr val="tx1"/>
                </a:solidFill>
              </a:defRPr>
            </a:lvl1pPr>
          </a:lstStyle>
          <a:p>
            <a:r>
              <a:rPr lang="zh-CN" altLang="en-US"/>
              <a:t>Module 8 - Identify Design Mechanisms</a:t>
            </a:r>
            <a:endParaRPr lang="en-US" altLang="zh-CN"/>
          </a:p>
        </p:txBody>
      </p:sp>
      <p:sp>
        <p:nvSpPr>
          <p:cNvPr id="3077" name="Rectangle 5"/>
          <p:cNvSpPr>
            <a:spLocks noGrp="1" noChangeArrowheads="1"/>
          </p:cNvSpPr>
          <p:nvPr>
            <p:ph type="sldNum" sz="quarter" idx="3"/>
          </p:nvPr>
        </p:nvSpPr>
        <p:spPr bwMode="auto">
          <a:xfrm>
            <a:off x="3989388" y="8724900"/>
            <a:ext cx="3049587"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fontAlgn="base" hangingPunct="0">
              <a:lnSpc>
                <a:spcPct val="100000"/>
              </a:lnSpc>
              <a:spcBef>
                <a:spcPct val="0"/>
              </a:spcBef>
              <a:buClrTx/>
              <a:buFontTx/>
              <a:buNone/>
              <a:defRPr sz="1000" i="1">
                <a:solidFill>
                  <a:schemeClr val="tx1"/>
                </a:solidFill>
              </a:defRPr>
            </a:lvl1pPr>
          </a:lstStyle>
          <a:p>
            <a:fld id="{74F83432-17CE-427C-ADC7-B8E4D344F5B0}" type="slidenum">
              <a:rPr lang="zh-CN" altLang="en-US"/>
              <a:pPr/>
              <a:t>‹#›</a:t>
            </a:fld>
            <a:endParaRPr lang="en-US" altLang="zh-CN"/>
          </a:p>
        </p:txBody>
      </p:sp>
      <p:sp>
        <p:nvSpPr>
          <p:cNvPr id="3078" name="Rectangle 6"/>
          <p:cNvSpPr>
            <a:spLocks noChangeArrowheads="1"/>
          </p:cNvSpPr>
          <p:nvPr/>
        </p:nvSpPr>
        <p:spPr bwMode="auto">
          <a:xfrm>
            <a:off x="3138488" y="8748713"/>
            <a:ext cx="757237" cy="254000"/>
          </a:xfrm>
          <a:prstGeom prst="rect">
            <a:avLst/>
          </a:prstGeom>
          <a:noFill/>
          <a:ln w="9525">
            <a:noFill/>
            <a:miter lim="800000"/>
            <a:headEnd/>
            <a:tailEnd/>
          </a:ln>
          <a:effectLst/>
        </p:spPr>
        <p:txBody>
          <a:bodyPr wrap="none" lIns="87312" tIns="44450" rIns="87312" bIns="44450">
            <a:spAutoFit/>
          </a:bodyPr>
          <a:lstStyle/>
          <a:p>
            <a:pPr algn="ctr" defTabSz="868363" eaLnBrk="0" fontAlgn="base" hangingPunct="0">
              <a:lnSpc>
                <a:spcPct val="90000"/>
              </a:lnSpc>
              <a:spcBef>
                <a:spcPct val="0"/>
              </a:spcBef>
              <a:buClrTx/>
              <a:buFontTx/>
              <a:buNone/>
            </a:pPr>
            <a:r>
              <a:rPr lang="en-US" altLang="zh-CN" sz="1200">
                <a:solidFill>
                  <a:schemeClr val="tx1"/>
                </a:solidFill>
              </a:rPr>
              <a:t>Page </a:t>
            </a:r>
            <a:fld id="{D14FE266-FF74-41FD-9865-63F592A6D7A9}" type="slidenum">
              <a:rPr lang="en-US" altLang="zh-CN" sz="1200">
                <a:solidFill>
                  <a:schemeClr val="tx1"/>
                </a:solidFill>
              </a:rPr>
              <a:pPr algn="ctr" defTabSz="868363" eaLnBrk="0" fontAlgn="base" hangingPunct="0">
                <a:lnSpc>
                  <a:spcPct val="90000"/>
                </a:lnSpc>
                <a:spcBef>
                  <a:spcPct val="0"/>
                </a:spcBef>
                <a:buClrTx/>
                <a:buFontTx/>
                <a:buNone/>
              </a:pPr>
              <a:t>‹#›</a:t>
            </a:fld>
            <a:endParaRPr lang="en-US" altLang="zh-CN" sz="1200">
              <a:solidFill>
                <a:schemeClr val="tx1"/>
              </a:solidFill>
            </a:endParaRPr>
          </a:p>
        </p:txBody>
      </p:sp>
    </p:spTree>
    <p:extLst>
      <p:ext uri="{BB962C8B-B14F-4D97-AF65-F5344CB8AC3E}">
        <p14:creationId xmlns:p14="http://schemas.microsoft.com/office/powerpoint/2010/main" val="1778975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7038975"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ctr" eaLnBrk="0" fontAlgn="base" hangingPunct="0">
              <a:lnSpc>
                <a:spcPct val="100000"/>
              </a:lnSpc>
              <a:spcBef>
                <a:spcPct val="0"/>
              </a:spcBef>
              <a:buClrTx/>
              <a:buFontTx/>
              <a:buNone/>
              <a:defRPr>
                <a:solidFill>
                  <a:schemeClr val="tx1"/>
                </a:solidFill>
                <a:latin typeface="Arial Narrow" pitchFamily="34" charset="0"/>
              </a:defRPr>
            </a:lvl1pPr>
          </a:lstStyle>
          <a:p>
            <a:r>
              <a:rPr lang="en-US" altLang="zh-CN"/>
              <a:t>Mastering OOAD w/ UML 2.0 – Instructor Notes</a:t>
            </a:r>
          </a:p>
        </p:txBody>
      </p:sp>
      <p:sp>
        <p:nvSpPr>
          <p:cNvPr id="2054" name="Rectangle 6"/>
          <p:cNvSpPr>
            <a:spLocks noChangeArrowheads="1"/>
          </p:cNvSpPr>
          <p:nvPr/>
        </p:nvSpPr>
        <p:spPr bwMode="auto">
          <a:xfrm>
            <a:off x="6096000" y="8742363"/>
            <a:ext cx="512763" cy="225425"/>
          </a:xfrm>
          <a:prstGeom prst="rect">
            <a:avLst/>
          </a:prstGeom>
          <a:noFill/>
          <a:ln w="9525">
            <a:noFill/>
            <a:miter lim="800000"/>
            <a:headEnd/>
            <a:tailEnd/>
          </a:ln>
          <a:effectLst/>
        </p:spPr>
        <p:txBody>
          <a:bodyPr wrap="none" lIns="87312" tIns="44450" rIns="87312" bIns="44450">
            <a:spAutoFit/>
          </a:bodyPr>
          <a:lstStyle/>
          <a:p>
            <a:pPr algn="ctr" defTabSz="868363" eaLnBrk="0" fontAlgn="base" hangingPunct="0">
              <a:lnSpc>
                <a:spcPct val="90000"/>
              </a:lnSpc>
              <a:spcBef>
                <a:spcPct val="0"/>
              </a:spcBef>
              <a:buClrTx/>
              <a:buFontTx/>
              <a:buNone/>
            </a:pPr>
            <a:r>
              <a:rPr lang="en-US" altLang="zh-CN" sz="1000">
                <a:solidFill>
                  <a:schemeClr val="tx1"/>
                </a:solidFill>
              </a:rPr>
              <a:t>8 - </a:t>
            </a:r>
            <a:fld id="{F22829C2-AA8E-4ABF-BE9A-A2751330B6A3}" type="slidenum">
              <a:rPr lang="en-US" altLang="zh-CN" sz="1000">
                <a:solidFill>
                  <a:schemeClr val="tx1"/>
                </a:solidFill>
              </a:rPr>
              <a:pPr algn="ctr" defTabSz="868363" eaLnBrk="0" fontAlgn="base" hangingPunct="0">
                <a:lnSpc>
                  <a:spcPct val="90000"/>
                </a:lnSpc>
                <a:spcBef>
                  <a:spcPct val="0"/>
                </a:spcBef>
                <a:buClrTx/>
                <a:buFontTx/>
                <a:buNone/>
              </a:pPr>
              <a:t>‹#›</a:t>
            </a:fld>
            <a:endParaRPr lang="en-US" altLang="zh-CN" sz="1000">
              <a:solidFill>
                <a:schemeClr val="tx1"/>
              </a:solidFill>
            </a:endParaRPr>
          </a:p>
        </p:txBody>
      </p:sp>
      <p:sp>
        <p:nvSpPr>
          <p:cNvPr id="2055" name="Rectangle 7"/>
          <p:cNvSpPr>
            <a:spLocks noGrp="1" noRot="1" noChangeAspect="1" noChangeArrowheads="1" noTextEdit="1"/>
          </p:cNvSpPr>
          <p:nvPr>
            <p:ph type="sldImg" idx="2"/>
          </p:nvPr>
        </p:nvSpPr>
        <p:spPr bwMode="auto">
          <a:xfrm>
            <a:off x="2571750" y="836613"/>
            <a:ext cx="4057650" cy="3043237"/>
          </a:xfrm>
          <a:prstGeom prst="rect">
            <a:avLst/>
          </a:prstGeom>
          <a:noFill/>
          <a:ln w="12700">
            <a:solidFill>
              <a:schemeClr val="tx1"/>
            </a:solidFill>
            <a:miter lim="800000"/>
            <a:headEnd/>
            <a:tailEnd/>
          </a:ln>
          <a:effectLst/>
        </p:spPr>
      </p:sp>
      <p:sp>
        <p:nvSpPr>
          <p:cNvPr id="2059" name="Line 11"/>
          <p:cNvSpPr>
            <a:spLocks noChangeShapeType="1"/>
          </p:cNvSpPr>
          <p:nvPr/>
        </p:nvSpPr>
        <p:spPr bwMode="auto">
          <a:xfrm>
            <a:off x="447675" y="457200"/>
            <a:ext cx="6172200" cy="0"/>
          </a:xfrm>
          <a:prstGeom prst="line">
            <a:avLst/>
          </a:prstGeom>
          <a:noFill/>
          <a:ln w="9525">
            <a:solidFill>
              <a:schemeClr val="tx1"/>
            </a:solidFill>
            <a:round/>
            <a:headEnd/>
            <a:tailEnd/>
          </a:ln>
          <a:effectLst/>
        </p:spPr>
        <p:txBody>
          <a:bodyPr wrap="none" lIns="107950" tIns="53975" rIns="107950" bIns="53975" anchor="ctr"/>
          <a:lstStyle/>
          <a:p>
            <a:endParaRPr lang="en-US"/>
          </a:p>
        </p:txBody>
      </p:sp>
      <p:sp>
        <p:nvSpPr>
          <p:cNvPr id="2056" name="Rectangle 8"/>
          <p:cNvSpPr>
            <a:spLocks noGrp="1" noChangeArrowheads="1"/>
          </p:cNvSpPr>
          <p:nvPr>
            <p:ph type="body" sz="quarter" idx="3"/>
          </p:nvPr>
        </p:nvSpPr>
        <p:spPr bwMode="auto">
          <a:xfrm>
            <a:off x="2552700" y="4114800"/>
            <a:ext cx="4076700" cy="40386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60" name="Text Box 12"/>
          <p:cNvSpPr txBox="1">
            <a:spLocks noChangeArrowheads="1"/>
          </p:cNvSpPr>
          <p:nvPr/>
        </p:nvSpPr>
        <p:spPr bwMode="auto">
          <a:xfrm>
            <a:off x="611188" y="836613"/>
            <a:ext cx="1676400" cy="320675"/>
          </a:xfrm>
          <a:prstGeom prst="rect">
            <a:avLst/>
          </a:prstGeom>
          <a:noFill/>
          <a:ln w="9525">
            <a:noFill/>
            <a:miter lim="800000"/>
            <a:headEnd/>
            <a:tailEnd/>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400">
                <a:solidFill>
                  <a:schemeClr val="tx1"/>
                </a:solidFill>
                <a:latin typeface="ZapfHumnst BT" pitchFamily="34" charset="0"/>
              </a:rPr>
              <a:t>Instructor Notes:</a:t>
            </a:r>
          </a:p>
        </p:txBody>
      </p:sp>
      <p:sp>
        <p:nvSpPr>
          <p:cNvPr id="2061" name="Line 13"/>
          <p:cNvSpPr>
            <a:spLocks noChangeShapeType="1"/>
          </p:cNvSpPr>
          <p:nvPr/>
        </p:nvSpPr>
        <p:spPr bwMode="auto">
          <a:xfrm>
            <a:off x="2505075" y="836613"/>
            <a:ext cx="0" cy="7456487"/>
          </a:xfrm>
          <a:prstGeom prst="line">
            <a:avLst/>
          </a:prstGeom>
          <a:noFill/>
          <a:ln w="9525">
            <a:solidFill>
              <a:schemeClr val="tx1"/>
            </a:solidFill>
            <a:round/>
            <a:headEnd/>
            <a:tailEnd/>
          </a:ln>
          <a:effectLst/>
        </p:spPr>
        <p:txBody>
          <a:bodyPr wrap="none" lIns="107950" tIns="53975" rIns="107950" bIns="53975" anchor="ctr"/>
          <a:lstStyle/>
          <a:p>
            <a:endParaRPr lang="en-US"/>
          </a:p>
        </p:txBody>
      </p:sp>
      <p:sp>
        <p:nvSpPr>
          <p:cNvPr id="2063" name="Rectangle 15"/>
          <p:cNvSpPr>
            <a:spLocks noGrp="1" noChangeArrowheads="1"/>
          </p:cNvSpPr>
          <p:nvPr>
            <p:ph type="ftr" sz="quarter" idx="4"/>
          </p:nvPr>
        </p:nvSpPr>
        <p:spPr bwMode="auto">
          <a:xfrm>
            <a:off x="0" y="8413750"/>
            <a:ext cx="7085013" cy="5032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ctr" eaLnBrk="0" fontAlgn="base" hangingPunct="0">
              <a:lnSpc>
                <a:spcPct val="100000"/>
              </a:lnSpc>
              <a:spcBef>
                <a:spcPct val="0"/>
              </a:spcBef>
              <a:buClrTx/>
              <a:buFontTx/>
              <a:buNone/>
              <a:defRPr sz="1000" i="1">
                <a:solidFill>
                  <a:schemeClr val="tx1"/>
                </a:solidFill>
              </a:defRPr>
            </a:lvl1pPr>
          </a:lstStyle>
          <a:p>
            <a:r>
              <a:rPr lang="zh-CN" altLang="en-US"/>
              <a:t>Module 8 - Identify Design Mechanisms</a:t>
            </a:r>
            <a:endParaRPr lang="en-US" altLang="zh-CN">
              <a:latin typeface="ZapfHumnst BT" pitchFamily="34" charset="0"/>
            </a:endParaRPr>
          </a:p>
        </p:txBody>
      </p:sp>
      <p:sp>
        <p:nvSpPr>
          <p:cNvPr id="2064" name="Text Box 16"/>
          <p:cNvSpPr txBox="1">
            <a:spLocks noChangeArrowheads="1"/>
          </p:cNvSpPr>
          <p:nvPr/>
        </p:nvSpPr>
        <p:spPr bwMode="auto">
          <a:xfrm>
            <a:off x="152400" y="8413750"/>
            <a:ext cx="1981200" cy="503238"/>
          </a:xfrm>
          <a:prstGeom prst="rect">
            <a:avLst/>
          </a:prstGeom>
          <a:noFill/>
          <a:ln w="9525">
            <a:noFill/>
            <a:miter lim="800000"/>
            <a:headEnd/>
            <a:tailEnd/>
          </a:ln>
          <a:effectLst/>
        </p:spPr>
        <p:txBody>
          <a:bodyPr lIns="182880" tIns="0" rIns="182880" bIns="0" anchor="b"/>
          <a:lstStyle/>
          <a:p>
            <a:pPr fontAlgn="base">
              <a:lnSpc>
                <a:spcPct val="100000"/>
              </a:lnSpc>
              <a:spcBef>
                <a:spcPct val="0"/>
              </a:spcBef>
              <a:buClrTx/>
              <a:buFontTx/>
              <a:buNone/>
            </a:pPr>
            <a:r>
              <a:rPr lang="en-US" altLang="zh-CN" sz="800">
                <a:solidFill>
                  <a:schemeClr val="tx1"/>
                </a:solidFill>
              </a:rPr>
              <a:t>© Copyright IBM Corp. 2004</a:t>
            </a:r>
          </a:p>
        </p:txBody>
      </p:sp>
      <p:sp>
        <p:nvSpPr>
          <p:cNvPr id="2065" name="Rectangle 17"/>
          <p:cNvSpPr>
            <a:spLocks noChangeArrowheads="1"/>
          </p:cNvSpPr>
          <p:nvPr/>
        </p:nvSpPr>
        <p:spPr bwMode="auto">
          <a:xfrm>
            <a:off x="228600" y="9029700"/>
            <a:ext cx="6553200" cy="152400"/>
          </a:xfrm>
          <a:prstGeom prst="rect">
            <a:avLst/>
          </a:prstGeom>
          <a:noFill/>
          <a:ln w="9525">
            <a:noFill/>
            <a:miter lim="800000"/>
            <a:headEnd/>
            <a:tailEnd/>
          </a:ln>
          <a:effectLst/>
        </p:spPr>
        <p:txBody>
          <a:bodyPr lIns="93031" tIns="46516" rIns="93031" bIns="46516" anchor="b"/>
          <a:lstStyle/>
          <a:p>
            <a:pPr algn="ctr" defTabSz="930275" fontAlgn="base">
              <a:lnSpc>
                <a:spcPct val="100000"/>
              </a:lnSpc>
              <a:spcBef>
                <a:spcPct val="0"/>
              </a:spcBef>
              <a:buClrTx/>
              <a:buFontTx/>
              <a:buNone/>
            </a:pPr>
            <a:r>
              <a:rPr lang="en-US" altLang="zh-CN" sz="800">
                <a:solidFill>
                  <a:schemeClr val="tx1"/>
                </a:solidFill>
              </a:rPr>
              <a:t>Course materials may not be reproduced in whole or in part without the prior written permission of IBM.</a:t>
            </a:r>
          </a:p>
        </p:txBody>
      </p:sp>
    </p:spTree>
    <p:extLst>
      <p:ext uri="{BB962C8B-B14F-4D97-AF65-F5344CB8AC3E}">
        <p14:creationId xmlns:p14="http://schemas.microsoft.com/office/powerpoint/2010/main" val="2202563214"/>
      </p:ext>
    </p:extLst>
  </p:cSld>
  <p:clrMap bg1="lt1" tx1="dk1" bg2="lt2" tx2="dk2" accent1="accent1" accent2="accent2" accent3="accent3" accent4="accent4" accent5="accent5" accent6="accent6" hlink="hlink" folHlink="folHlink"/>
  <p:hf dt="0"/>
  <p:notesStyle>
    <a:lvl1pPr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1pPr>
    <a:lvl2pPr marL="4572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2pPr>
    <a:lvl3pPr marL="9144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3pPr>
    <a:lvl4pPr marL="13716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4pPr>
    <a:lvl5pPr marL="18288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40994" name="Rectangle 2"/>
          <p:cNvSpPr>
            <a:spLocks noChangeArrowheads="1" noTextEdit="1"/>
          </p:cNvSpPr>
          <p:nvPr>
            <p:ph type="sldImg"/>
          </p:nvPr>
        </p:nvSpPr>
        <p:spPr>
          <a:ln/>
        </p:spPr>
      </p:sp>
      <p:sp>
        <p:nvSpPr>
          <p:cNvPr id="340995" name="Rectangle 3"/>
          <p:cNvSpPr>
            <a:spLocks noGrp="1" noChangeArrowheads="1"/>
          </p:cNvSpPr>
          <p:nvPr>
            <p:ph type="body" idx="1"/>
          </p:nvPr>
        </p:nvSpPr>
        <p:spPr/>
        <p:txBody>
          <a:bodyPr/>
          <a:lstStyle/>
          <a:p>
            <a:r>
              <a:rPr lang="en-US" altLang="zh-CN" sz="1000">
                <a:latin typeface="ZapfHumnst BT" pitchFamily="34" charset="0"/>
              </a:rPr>
              <a:t>The</a:t>
            </a:r>
            <a:r>
              <a:rPr lang="en-US" altLang="zh-CN" sz="1000" b="1">
                <a:latin typeface="ZapfHumnst BT" pitchFamily="34" charset="0"/>
              </a:rPr>
              <a:t> Describe the Run-time Architecture</a:t>
            </a:r>
            <a:r>
              <a:rPr lang="en-US" altLang="zh-CN" sz="1000">
                <a:latin typeface="ZapfHumnst BT" pitchFamily="34" charset="0"/>
              </a:rPr>
              <a:t> activity focuses on the identification and modeling of the independent system of control of flows (for example, process and threads) and the ways in which they communicate.</a:t>
            </a:r>
          </a:p>
          <a:p>
            <a:r>
              <a:rPr lang="en-US" altLang="zh-CN" sz="1000">
                <a:latin typeface="ZapfHumnst BT" pitchFamily="34" charset="0"/>
              </a:rPr>
              <a:t>The focus of the </a:t>
            </a:r>
            <a:r>
              <a:rPr lang="en-US" altLang="zh-CN" sz="1000" b="1">
                <a:latin typeface="ZapfHumnst BT" pitchFamily="34" charset="0"/>
              </a:rPr>
              <a:t>Describe the Run-time Architecture</a:t>
            </a:r>
            <a:r>
              <a:rPr lang="en-US" altLang="zh-CN" sz="1000">
                <a:latin typeface="ZapfHumnst BT" pitchFamily="34" charset="0"/>
              </a:rPr>
              <a:t> activity is on developing the Process View of the architecture.</a:t>
            </a:r>
          </a:p>
          <a:p>
            <a:r>
              <a:rPr lang="en-US" altLang="zh-CN" sz="1000">
                <a:latin typeface="ZapfHumnst BT" pitchFamily="34" charset="0"/>
              </a:rPr>
              <a:t>In this module, you will describe </a:t>
            </a:r>
            <a:r>
              <a:rPr lang="en-US" altLang="zh-CN" sz="1000" i="1">
                <a:latin typeface="ZapfHumnst BT" pitchFamily="34" charset="0"/>
              </a:rPr>
              <a:t>what</a:t>
            </a:r>
            <a:r>
              <a:rPr lang="en-US" altLang="zh-CN" sz="1000">
                <a:latin typeface="ZapfHumnst BT" pitchFamily="34" charset="0"/>
              </a:rPr>
              <a:t> is performed in </a:t>
            </a:r>
            <a:r>
              <a:rPr lang="en-US" altLang="zh-CN" sz="1000" b="1">
                <a:latin typeface="ZapfHumnst BT" pitchFamily="34" charset="0"/>
              </a:rPr>
              <a:t>Describe the Run-time Architecture</a:t>
            </a:r>
            <a:r>
              <a:rPr lang="en-US" altLang="zh-CN" sz="1000">
                <a:latin typeface="ZapfHumnst BT" pitchFamily="34" charset="0"/>
              </a:rPr>
              <a:t> but will not describe </a:t>
            </a:r>
            <a:r>
              <a:rPr lang="en-US" altLang="zh-CN" sz="1000" i="1">
                <a:latin typeface="ZapfHumnst BT" pitchFamily="34" charset="0"/>
              </a:rPr>
              <a:t>how</a:t>
            </a:r>
            <a:r>
              <a:rPr lang="en-US" altLang="zh-CN" sz="1000">
                <a:latin typeface="ZapfHumnst BT" pitchFamily="34" charset="0"/>
              </a:rPr>
              <a:t> to do it. Such a discussion is of interest in an architecture course, which this course is not.</a:t>
            </a:r>
          </a:p>
          <a:p>
            <a:r>
              <a:rPr lang="en-US" altLang="zh-CN" sz="1000">
                <a:latin typeface="ZapfHumnst BT" pitchFamily="34" charset="0"/>
              </a:rPr>
              <a:t>The goal of this module is to give the student an understanding of how to model the Process View using the UML.</a:t>
            </a:r>
          </a:p>
          <a:p>
            <a:r>
              <a:rPr lang="en-US" altLang="zh-CN" sz="1000">
                <a:latin typeface="ZapfHumnst BT" pitchFamily="34" charset="0"/>
              </a:rPr>
              <a:t>A comprehension of the rationale and considerations that support the architectural decisions is needed in order to understand the architecture, which is the framework in which designs must be developed.</a:t>
            </a:r>
          </a:p>
          <a:p>
            <a:endParaRPr lang="en-US" altLang="zh-CN" sz="1000">
              <a:latin typeface="ZapfHumnst BT" pitchFamily="34" charset="0"/>
            </a:endParaRPr>
          </a:p>
        </p:txBody>
      </p:sp>
      <p:sp>
        <p:nvSpPr>
          <p:cNvPr id="340996" name="Text Box 4"/>
          <p:cNvSpPr txBox="1">
            <a:spLocks noChangeArrowheads="1"/>
          </p:cNvSpPr>
          <p:nvPr/>
        </p:nvSpPr>
        <p:spPr bwMode="auto">
          <a:xfrm>
            <a:off x="584200" y="1209675"/>
            <a:ext cx="177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pPr>
              <a:spcBef>
                <a:spcPct val="50000"/>
              </a:spcBef>
            </a:pPr>
            <a:r>
              <a:rPr lang="en-US" altLang="zh-CN">
                <a:latin typeface="ZapfHumnst BT" pitchFamily="34" charset="0"/>
              </a:rPr>
              <a:t>The modeling of the Process View of the architecture is the key focus of this module.</a:t>
            </a:r>
          </a:p>
          <a:p>
            <a:pPr>
              <a:spcBef>
                <a:spcPct val="50000"/>
              </a:spcBef>
            </a:pPr>
            <a:r>
              <a:rPr lang="en-US" altLang="zh-CN">
                <a:latin typeface="ZapfHumnst BT" pitchFamily="34" charset="0"/>
              </a:rPr>
              <a:t>If you are teaching a very introductory audience, or if you are running short on time, this module can be skipped using the following rationale: “For our purposes, we will assume that the system will run in a single processor. Thus, a separate Process View is not necessary.”</a:t>
            </a:r>
          </a:p>
          <a:p>
            <a:pPr>
              <a:spcBef>
                <a:spcPct val="50000"/>
              </a:spcBef>
            </a:pPr>
            <a:r>
              <a:rPr lang="en-US" altLang="zh-CN">
                <a:latin typeface="ZapfHumnst BT" pitchFamily="34" charset="0"/>
              </a:rPr>
              <a:t>The remainder of the course is </a:t>
            </a:r>
            <a:r>
              <a:rPr lang="en-US" altLang="zh-CN" i="1">
                <a:latin typeface="ZapfHumnst BT" pitchFamily="34" charset="0"/>
              </a:rPr>
              <a:t>unaffected</a:t>
            </a:r>
            <a:r>
              <a:rPr lang="en-US" altLang="zh-CN">
                <a:latin typeface="ZapfHumnst BT" pitchFamily="34" charset="0"/>
              </a:rPr>
              <a:t> by eliminating this module.</a:t>
            </a:r>
          </a:p>
          <a:p>
            <a:pPr>
              <a:spcBef>
                <a:spcPct val="50000"/>
              </a:spcBef>
            </a:pPr>
            <a:r>
              <a:rPr lang="en-US" altLang="zh-CN">
                <a:latin typeface="ZapfHumnst BT" pitchFamily="34" charset="0"/>
              </a:rPr>
              <a:t>Since the OOAD course is not meant to be an architecture course, this architectural module contains the bare minimum number of slides. It includes basic terms, concepts, UML notation, and some considerations — in other words, enough to explain the rationale for the architectural givens.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61474" name="Text Box 2"/>
          <p:cNvSpPr txBox="1">
            <a:spLocks noChangeArrowheads="1"/>
          </p:cNvSpPr>
          <p:nvPr/>
        </p:nvSpPr>
        <p:spPr bwMode="auto">
          <a:xfrm>
            <a:off x="584200" y="1206500"/>
            <a:ext cx="1852613"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ZapfHumnst BT" pitchFamily="34" charset="0"/>
              </a:rPr>
              <a:t>Some approaches to concurrency are described on the next slide.</a:t>
            </a:r>
          </a:p>
          <a:p>
            <a:pPr>
              <a:spcBef>
                <a:spcPct val="50000"/>
              </a:spcBef>
            </a:pPr>
            <a:r>
              <a:rPr lang="en-US" altLang="zh-CN">
                <a:latin typeface="ZapfHumnst BT" pitchFamily="34" charset="0"/>
              </a:rPr>
              <a:t>Note: Concurrency may exist even if you are designing non-real-time software, and there are many ways to implement concurrency in real-time software. There are even real-time systems with no concurrent software in them (for example, critical software in airplanes and high-speed trains).</a:t>
            </a:r>
          </a:p>
        </p:txBody>
      </p:sp>
      <p:sp>
        <p:nvSpPr>
          <p:cNvPr id="361475" name="Rectangle 3"/>
          <p:cNvSpPr>
            <a:spLocks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61476" name="Rectangle 4"/>
          <p:cNvSpPr>
            <a:spLocks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a:latin typeface="ZapfHumnst BT" pitchFamily="34" charset="0"/>
              </a:rPr>
              <a:t>Concurrency requirements define the extent to which parallel execution of tasks is required for the system. These requirements help shape the architecture. </a:t>
            </a:r>
          </a:p>
          <a:p>
            <a:r>
              <a:rPr lang="en-US" altLang="zh-CN" sz="1000">
                <a:latin typeface="ZapfHumnst BT" pitchFamily="34" charset="0"/>
              </a:rPr>
              <a:t>A system whose behavior must be distributed across processors or nodes virtually requires a multi-process architecture. A system that uses some sort of Database Management System or Transaction Manager also must consider the processes that those major subsystems introduce.</a:t>
            </a:r>
          </a:p>
          <a:p>
            <a:r>
              <a:rPr lang="en-US" altLang="zh-CN" sz="1000">
                <a:latin typeface="ZapfHumnst BT" pitchFamily="34" charset="0"/>
              </a:rPr>
              <a:t>If dedicated processors are available to handle events, a multi-process architecture is probably best. On the other hand, to ensure that events are handled, a uni-process architecture may be needed to circumvent the “fairness” resource-sharing algorithm of the operating system: It may be necessary for the application to monopolize resources by creating a single large process, using threads to control execution within that process. </a:t>
            </a:r>
          </a:p>
          <a:p>
            <a:r>
              <a:rPr lang="en-US" altLang="zh-CN" sz="1000">
                <a:latin typeface="ZapfHumnst BT" pitchFamily="34" charset="0"/>
              </a:rPr>
              <a:t>In order to provide good response times, it might be necessary to place computationally intensive activities in a process or thread of their own so that the system still is able to respond to user inputs while computation takes place, albeit with fewer resources. If the operating system or environment does not support threads (lightweight processes), there is little point in considering their impact on the system architecture.</a:t>
            </a:r>
          </a:p>
          <a:p>
            <a:r>
              <a:rPr lang="en-US" altLang="zh-CN" sz="1000">
                <a:latin typeface="ZapfHumnst BT" pitchFamily="34" charset="0"/>
              </a:rPr>
              <a:t>The above requirements are mutually exclusive and might conflict with one another. Ranking requirements in terms of importance will help resolve the conflict.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5"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63522" name="Rectangle 2"/>
          <p:cNvSpPr>
            <a:spLocks noChangeArrowheads="1"/>
          </p:cNvSpPr>
          <p:nvPr>
            <p:ph type="sldImg"/>
          </p:nvPr>
        </p:nvSpPr>
        <p:spPr bwMode="auto">
          <a:xfrm>
            <a:off x="2568575" y="838200"/>
            <a:ext cx="4057650" cy="3043238"/>
          </a:xfrm>
          <a:prstGeom prst="rect">
            <a:avLst/>
          </a:prstGeom>
          <a:solidFill>
            <a:srgbClr val="FFFFFF"/>
          </a:solidFill>
          <a:ln>
            <a:solidFill>
              <a:srgbClr val="000000"/>
            </a:solidFill>
            <a:miter lim="800000"/>
            <a:headEnd/>
            <a:tailEnd/>
          </a:ln>
        </p:spPr>
      </p:sp>
      <p:sp>
        <p:nvSpPr>
          <p:cNvPr id="363523" name="Rectangle 3"/>
          <p:cNvSpPr>
            <a:spLocks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a:latin typeface="ZapfHumnst BT" pitchFamily="34" charset="0"/>
              </a:rPr>
              <a:t>The above concurrency requirements were documented in the Course Registration System Supplemental Specification (see the Course Registration Requirements Document).</a:t>
            </a:r>
          </a:p>
          <a:p>
            <a:r>
              <a:rPr lang="en-US" altLang="zh-CN" sz="1000">
                <a:latin typeface="ZapfHumnst BT" pitchFamily="34" charset="0"/>
              </a:rPr>
              <a:t>The first requirement is typical of any system, but the multi-tier aspects of our planned architecture will require some extra thought for this requirement.</a:t>
            </a:r>
          </a:p>
          <a:p>
            <a:r>
              <a:rPr lang="en-US" altLang="zh-CN" sz="1000">
                <a:latin typeface="ZapfHumnst BT" pitchFamily="34" charset="0"/>
              </a:rPr>
              <a:t>The second requirement demonstrates the need for a shared, independent process that manages access to the course offerings.</a:t>
            </a:r>
          </a:p>
          <a:p>
            <a:r>
              <a:rPr lang="en-US" altLang="zh-CN" sz="1000">
                <a:latin typeface="ZapfHumnst BT" pitchFamily="34" charset="0"/>
              </a:rPr>
              <a:t>The third issue leads us to use some sort of mid-tier caching or preemptive retrieval strategy.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5"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427010" name="Rectangle 2"/>
          <p:cNvSpPr>
            <a:spLocks noChangeArrowheads="1" noTextEdit="1"/>
          </p:cNvSpPr>
          <p:nvPr>
            <p:ph type="sldImg"/>
          </p:nvPr>
        </p:nvSpPr>
        <p:spPr>
          <a:ln/>
        </p:spPr>
      </p:sp>
      <p:sp>
        <p:nvSpPr>
          <p:cNvPr id="427011" name="Rectangle 3"/>
          <p:cNvSpPr>
            <a:spLocks noGrp="1" noChangeArrowheads="1"/>
          </p:cNvSpPr>
          <p:nvPr>
            <p:ph type="body" idx="1"/>
          </p:nvPr>
        </p:nvSpPr>
        <p:spPr/>
        <p:txBody>
          <a:bodyPr/>
          <a:lstStyle/>
          <a:p>
            <a:r>
              <a:rPr lang="en-US" altLang="zh-CN" sz="1000">
                <a:latin typeface="ZapfHumnst BT" pitchFamily="34" charset="0"/>
              </a:rPr>
              <a:t>We have discussed what concurrency requirements are and how they drive the identification of the independent threads of control (for example, processes and threads) that will exist in the system. Now we will learn how to model those threads of control.</a:t>
            </a:r>
          </a:p>
          <a:p>
            <a:endParaRPr lang="en-US" altLang="zh-CN" sz="1000">
              <a:latin typeface="ZapfHumnst BT"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429058" name="Text Box 2"/>
          <p:cNvSpPr txBox="1">
            <a:spLocks noChangeArrowheads="1"/>
          </p:cNvSpPr>
          <p:nvPr/>
        </p:nvSpPr>
        <p:spPr bwMode="auto">
          <a:xfrm>
            <a:off x="584200" y="1206500"/>
            <a:ext cx="186213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ZapfHumnst BT" pitchFamily="34" charset="0"/>
              </a:rPr>
              <a:t>Note: In some operating systems, “process” and “thread” are treated synonymously. </a:t>
            </a:r>
          </a:p>
          <a:p>
            <a:r>
              <a:rPr lang="en-US" altLang="zh-CN">
                <a:latin typeface="ZapfHumnst BT" pitchFamily="34" charset="0"/>
              </a:rPr>
              <a:t>For the remainder of this course, “process” will be used as a general term to describe both, unless otherwise noted.</a:t>
            </a:r>
          </a:p>
          <a:p>
            <a:endParaRPr lang="en-US" altLang="zh-CN">
              <a:latin typeface="ZapfHumnst BT" pitchFamily="34" charset="0"/>
            </a:endParaRPr>
          </a:p>
          <a:p>
            <a:r>
              <a:rPr lang="en-US" altLang="zh-CN">
                <a:latin typeface="ZapfHumnst BT" pitchFamily="34" charset="0"/>
              </a:rPr>
              <a:t>Example processes are: .EXE programs.</a:t>
            </a:r>
          </a:p>
          <a:p>
            <a:endParaRPr lang="en-US" altLang="zh-CN">
              <a:latin typeface="ZapfHumnst BT" pitchFamily="34" charset="0"/>
            </a:endParaRPr>
          </a:p>
          <a:p>
            <a:r>
              <a:rPr lang="en-US" altLang="zh-CN">
                <a:latin typeface="ZapfHumnst BT" pitchFamily="34" charset="0"/>
              </a:rPr>
              <a:t>A component (for example, a .DLL or ActiveX component) can run in a single process or in several processes.  </a:t>
            </a:r>
          </a:p>
          <a:p>
            <a:endParaRPr lang="en-US" altLang="zh-CN">
              <a:latin typeface="ZapfHumnst BT" pitchFamily="34" charset="0"/>
            </a:endParaRPr>
          </a:p>
          <a:p>
            <a:r>
              <a:rPr lang="en-US" altLang="zh-CN">
                <a:latin typeface="ZapfHumnst BT" pitchFamily="34" charset="0"/>
              </a:rPr>
              <a:t>An .EXE may have a single process, or it may spawn several processes or threads.</a:t>
            </a:r>
          </a:p>
          <a:p>
            <a:endParaRPr lang="en-US" altLang="zh-CN">
              <a:latin typeface="ZapfHumnst BT" pitchFamily="34" charset="0"/>
            </a:endParaRPr>
          </a:p>
          <a:p>
            <a:r>
              <a:rPr lang="en-US" altLang="zh-CN">
                <a:latin typeface="ZapfHumnst BT" pitchFamily="34" charset="0"/>
              </a:rPr>
              <a:t>.DLLs, EXEs, applets, and so forth are run-time/binary things. </a:t>
            </a:r>
          </a:p>
        </p:txBody>
      </p:sp>
      <p:sp>
        <p:nvSpPr>
          <p:cNvPr id="429059" name="Rectangle 3"/>
          <p:cNvSpPr>
            <a:spLocks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29060" name="Rectangle 4"/>
          <p:cNvSpPr>
            <a:spLocks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b="1">
                <a:latin typeface="ZapfHumnst BT" pitchFamily="34" charset="0"/>
              </a:rPr>
              <a:t>Process</a:t>
            </a:r>
            <a:r>
              <a:rPr lang="en-US" altLang="zh-CN" sz="1000">
                <a:latin typeface="ZapfHumnst BT" pitchFamily="34" charset="0"/>
              </a:rPr>
              <a:t>: A unique address space and execution environment in which instances of classes and subsystems reside and run. The execution environment can be divided into one or more threads of control.</a:t>
            </a:r>
          </a:p>
          <a:p>
            <a:r>
              <a:rPr lang="en-US" altLang="zh-CN" sz="1000" b="1">
                <a:latin typeface="ZapfHumnst BT" pitchFamily="34" charset="0"/>
              </a:rPr>
              <a:t>Thread</a:t>
            </a:r>
            <a:r>
              <a:rPr lang="en-US" altLang="zh-CN" sz="1000">
                <a:latin typeface="ZapfHumnst BT" pitchFamily="34" charset="0"/>
              </a:rPr>
              <a:t>: An independent computation executing within the execution environment and address space defined by an enclosing process.</a:t>
            </a:r>
          </a:p>
          <a:p>
            <a:r>
              <a:rPr lang="en-US" altLang="zh-CN" sz="1000">
                <a:latin typeface="ZapfHumnst BT" pitchFamily="34" charset="0"/>
              </a:rPr>
              <a:t>From </a:t>
            </a:r>
            <a:r>
              <a:rPr lang="en-US" altLang="zh-CN" sz="1000" i="1">
                <a:latin typeface="ZapfHumnst BT" pitchFamily="34" charset="0"/>
              </a:rPr>
              <a:t>UML Toolkit</a:t>
            </a:r>
            <a:r>
              <a:rPr lang="en-US" altLang="zh-CN" sz="1000">
                <a:latin typeface="ZapfHumnst BT" pitchFamily="34" charset="0"/>
              </a:rPr>
              <a:t> by Hans-Erik Eriksson and Magnus Penker — </a:t>
            </a:r>
          </a:p>
          <a:p>
            <a:r>
              <a:rPr lang="en-US" altLang="zh-CN" sz="1000">
                <a:latin typeface="ZapfHumnst BT" pitchFamily="34" charset="0"/>
              </a:rPr>
              <a:t>The difference between process and thread has to do with the memory space in which they execute:</a:t>
            </a:r>
          </a:p>
          <a:p>
            <a:pPr marL="228600" lvl="1" indent="-114300">
              <a:buFontTx/>
              <a:buChar char="•"/>
            </a:pPr>
            <a:r>
              <a:rPr lang="en-US" altLang="zh-CN" sz="1000">
                <a:latin typeface="ZapfHumnst BT" pitchFamily="34" charset="0"/>
              </a:rPr>
              <a:t>A process executes in its own memory space and encapsulates and protects its internal structure.  A process can be viewed as being a system of its own. It is initiated by an executable program. A process can contain multiple threads (that is, a number of processes can execute within a single process, sharing the same memory space).</a:t>
            </a:r>
          </a:p>
          <a:p>
            <a:pPr marL="228600" lvl="1" indent="-114300">
              <a:buFontTx/>
              <a:buChar char="•"/>
            </a:pPr>
            <a:r>
              <a:rPr lang="en-US" altLang="zh-CN" sz="1000">
                <a:latin typeface="ZapfHumnst BT" pitchFamily="34" charset="0"/>
              </a:rPr>
              <a:t>A thread executes in a memory space that it can share with other threads.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431106" name="Text Box 2"/>
          <p:cNvSpPr txBox="1">
            <a:spLocks noChangeArrowheads="1"/>
          </p:cNvSpPr>
          <p:nvPr/>
        </p:nvSpPr>
        <p:spPr bwMode="auto">
          <a:xfrm>
            <a:off x="584200" y="1206500"/>
            <a:ext cx="1858963" cy="702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ZapfHumnst BT" pitchFamily="34" charset="0"/>
              </a:rPr>
              <a:t>Briefly discuss these considerations. Don’t spend too much time as the objective of this module is not for the students to be able to identify processes, but to be able to understand the considerations when identifying processes. How to identify processes is a topic for an architecture course, which this course is not.</a:t>
            </a:r>
          </a:p>
          <a:p>
            <a:pPr>
              <a:spcBef>
                <a:spcPct val="50000"/>
              </a:spcBef>
            </a:pPr>
            <a:r>
              <a:rPr lang="en-US" altLang="zh-CN">
                <a:latin typeface="ZapfHumnst BT" pitchFamily="34" charset="0"/>
              </a:rPr>
              <a:t>There is some correspondence between the analysis notion of ‘control classes’ and the processes, but it is not as straightforward as one might like. An analysis control class represents a logical flow of control, a sequence of actions that must be taken to coordinate a transaction (or subflow of a use case). Whether that runs in a single address space and flow of control or several is the result of some additional trade-offs in performance, scalability, cost, and so forth  In the process of deciding the process boundaries, one also decides to have a number of closely-related class instances also executing in the same process or thread space. This usually includes the ‘control class’, but also a number of other closely related classes. So &lt;&lt;control&gt;&gt; analysis classes and &lt;&lt;active&gt;&gt; classes are not isomorphic; it depends on a number of factors,and in the end they end up being somewhat orthogonal.</a:t>
            </a:r>
          </a:p>
        </p:txBody>
      </p:sp>
      <p:sp>
        <p:nvSpPr>
          <p:cNvPr id="431107" name="Rectangle 3"/>
          <p:cNvSpPr>
            <a:spLocks noChangeArrowheads="1"/>
          </p:cNvSpPr>
          <p:nvPr>
            <p:ph type="sldImg"/>
          </p:nvPr>
        </p:nvSpPr>
        <p:spPr bwMode="auto">
          <a:xfrm>
            <a:off x="2568575" y="838200"/>
            <a:ext cx="4057650" cy="3043238"/>
          </a:xfrm>
          <a:prstGeom prst="rect">
            <a:avLst/>
          </a:prstGeom>
          <a:solidFill>
            <a:srgbClr val="FFFFFF"/>
          </a:solidFill>
          <a:ln>
            <a:solidFill>
              <a:srgbClr val="000000"/>
            </a:solidFill>
            <a:miter lim="800000"/>
            <a:headEnd/>
            <a:tailEnd/>
          </a:ln>
        </p:spPr>
      </p:sp>
      <p:sp>
        <p:nvSpPr>
          <p:cNvPr id="431108" name="Rectangle 4"/>
          <p:cNvSpPr>
            <a:spLocks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en-US" altLang="ko-KR" sz="1000">
                <a:latin typeface="ZapfHumnst BT" pitchFamily="34" charset="0"/>
                <a:ea typeface="굴림" charset="-127"/>
              </a:rPr>
              <a:t>For each separate flow of control needed by the system, create a process or a thread (lightweight process). A thread should be used in cases where there is a need for nested flow of control. (Within a process, there is a need for independent flow of control at the subtask level.)</a:t>
            </a:r>
          </a:p>
          <a:p>
            <a:pPr fontAlgn="t"/>
            <a:r>
              <a:rPr lang="en-US" altLang="ko-KR" sz="1000">
                <a:latin typeface="ZapfHumnst BT" pitchFamily="34" charset="0"/>
                <a:ea typeface="굴림" charset="-127"/>
              </a:rPr>
              <a:t>For example, we can say (not necessarily in order of importance) that separate threads of control might be needed to: </a:t>
            </a:r>
          </a:p>
          <a:p>
            <a:pPr marL="228600" lvl="1" indent="-114300">
              <a:buFontTx/>
              <a:buChar char="•"/>
            </a:pPr>
            <a:r>
              <a:rPr lang="en-US" altLang="ko-KR" sz="1000" b="1">
                <a:latin typeface="ZapfHumnst BT" pitchFamily="34" charset="0"/>
                <a:ea typeface="굴림" charset="-127"/>
              </a:rPr>
              <a:t>Utilize multiple CPUs:</a:t>
            </a:r>
            <a:r>
              <a:rPr lang="en-US" altLang="ko-KR" sz="1000">
                <a:latin typeface="ZapfHumnst BT" pitchFamily="34" charset="0"/>
                <a:ea typeface="굴림" charset="-127"/>
              </a:rPr>
              <a:t> </a:t>
            </a:r>
            <a:r>
              <a:rPr lang="en-US" altLang="zh-CN" sz="1000">
                <a:latin typeface="ZapfHumnst BT" pitchFamily="34" charset="0"/>
              </a:rPr>
              <a:t>There may be multiple CPUs in a node or multiple nodes in a distributed system.</a:t>
            </a:r>
            <a:endParaRPr lang="en-US" altLang="ko-KR" sz="1000">
              <a:latin typeface="ZapfHumnst BT" pitchFamily="34" charset="0"/>
              <a:ea typeface="굴림" charset="-127"/>
            </a:endParaRPr>
          </a:p>
          <a:p>
            <a:pPr marL="228600" lvl="1" indent="-114300">
              <a:buFontTx/>
              <a:buChar char="•"/>
            </a:pPr>
            <a:r>
              <a:rPr lang="en-US" altLang="ko-KR" sz="1000" b="1">
                <a:latin typeface="ZapfHumnst BT" pitchFamily="34" charset="0"/>
                <a:ea typeface="굴림" charset="-127"/>
              </a:rPr>
              <a:t>Increase CPU utilization:</a:t>
            </a:r>
            <a:r>
              <a:rPr lang="en-US" altLang="ko-KR" sz="1000">
                <a:latin typeface="ZapfHumnst BT" pitchFamily="34" charset="0"/>
                <a:ea typeface="굴림" charset="-127"/>
              </a:rPr>
              <a:t> </a:t>
            </a:r>
            <a:r>
              <a:rPr lang="en-US" altLang="zh-CN" sz="1000">
                <a:latin typeface="ZapfHumnst BT" pitchFamily="34" charset="0"/>
              </a:rPr>
              <a:t>Processes can be used to increase CPU utilization by allocating cycles to other activities when a thread of control is suspended.</a:t>
            </a:r>
            <a:endParaRPr lang="en-US" altLang="ko-KR" sz="1000">
              <a:latin typeface="ZapfHumnst BT" pitchFamily="34" charset="0"/>
              <a:ea typeface="굴림" charset="-127"/>
            </a:endParaRPr>
          </a:p>
          <a:p>
            <a:pPr marL="228600" lvl="1" indent="-114300">
              <a:buFontTx/>
              <a:buChar char="•"/>
            </a:pPr>
            <a:r>
              <a:rPr lang="en-US" altLang="ko-KR" sz="1000" b="1">
                <a:latin typeface="ZapfHumnst BT" pitchFamily="34" charset="0"/>
                <a:ea typeface="굴림" charset="-127"/>
              </a:rPr>
              <a:t>Service time-related events:</a:t>
            </a:r>
            <a:r>
              <a:rPr lang="en-US" altLang="ko-KR" sz="1000">
                <a:latin typeface="ZapfHumnst BT" pitchFamily="34" charset="0"/>
                <a:ea typeface="굴림" charset="-127"/>
              </a:rPr>
              <a:t> For example, timeouts, scheduled activities, periodic activities.</a:t>
            </a:r>
          </a:p>
          <a:p>
            <a:pPr marL="228600" lvl="1" indent="-114300">
              <a:buFontTx/>
              <a:buChar char="•"/>
            </a:pPr>
            <a:r>
              <a:rPr lang="en-US" altLang="ko-KR" sz="1000" b="1">
                <a:latin typeface="ZapfHumnst BT" pitchFamily="34" charset="0"/>
                <a:ea typeface="굴림" charset="-127"/>
              </a:rPr>
              <a:t>Prioritize activities:</a:t>
            </a:r>
            <a:r>
              <a:rPr lang="en-US" altLang="ko-KR" sz="1000">
                <a:latin typeface="ZapfHumnst BT" pitchFamily="34" charset="0"/>
                <a:ea typeface="굴림" charset="-127"/>
              </a:rPr>
              <a:t> Separate processes allow functionality in different processes to be prioritized individually.</a:t>
            </a:r>
          </a:p>
          <a:p>
            <a:pPr marL="228600" lvl="1" indent="-114300">
              <a:buFontTx/>
              <a:buChar char="•"/>
            </a:pPr>
            <a:r>
              <a:rPr lang="en-US" altLang="ko-KR" sz="1000" b="1">
                <a:latin typeface="ZapfHumnst BT" pitchFamily="34" charset="0"/>
                <a:ea typeface="굴림" charset="-127"/>
              </a:rPr>
              <a:t>Achieve scalability:</a:t>
            </a:r>
            <a:r>
              <a:rPr lang="en-US" altLang="ko-KR" sz="1000">
                <a:latin typeface="ZapfHumnst BT" pitchFamily="34" charset="0"/>
                <a:ea typeface="굴림" charset="-127"/>
              </a:rPr>
              <a:t> Load sharing </a:t>
            </a:r>
            <a:r>
              <a:rPr lang="en-US" altLang="zh-CN" sz="1000">
                <a:latin typeface="ZapfHumnst BT" pitchFamily="34" charset="0"/>
              </a:rPr>
              <a:t>across several processes and processors.</a:t>
            </a:r>
            <a:endParaRPr lang="en-US" altLang="ko-KR" sz="1000">
              <a:latin typeface="ZapfHumnst BT" pitchFamily="34" charset="0"/>
              <a:ea typeface="굴림" charset="-127"/>
            </a:endParaRPr>
          </a:p>
          <a:p>
            <a:pPr marL="228600" lvl="1" indent="-114300">
              <a:buFontTx/>
              <a:buChar char="•"/>
            </a:pPr>
            <a:r>
              <a:rPr lang="en-US" altLang="ko-KR" sz="1000" b="1">
                <a:latin typeface="ZapfHumnst BT" pitchFamily="34" charset="0"/>
                <a:ea typeface="굴림" charset="-127"/>
              </a:rPr>
              <a:t>Separation of concerns:</a:t>
            </a:r>
            <a:r>
              <a:rPr lang="en-US" altLang="ko-KR" sz="1000">
                <a:latin typeface="ZapfHumnst BT" pitchFamily="34" charset="0"/>
                <a:ea typeface="굴림" charset="-127"/>
              </a:rPr>
              <a:t> Separating concerns </a:t>
            </a:r>
            <a:r>
              <a:rPr lang="en-US" altLang="zh-CN" sz="1000">
                <a:latin typeface="ZapfHumnst BT" pitchFamily="34" charset="0"/>
              </a:rPr>
              <a:t>between different areas of the software</a:t>
            </a:r>
            <a:r>
              <a:rPr lang="en-US" altLang="ko-KR" sz="1000">
                <a:latin typeface="ZapfHumnst BT" pitchFamily="34" charset="0"/>
                <a:ea typeface="굴림" charset="-127"/>
              </a:rPr>
              <a:t>, such as safety.</a:t>
            </a:r>
            <a:endParaRPr lang="en-US" altLang="zh-CN" sz="1000">
              <a:latin typeface="ZapfHumnst BT" pitchFamily="34" charset="0"/>
            </a:endParaRPr>
          </a:p>
          <a:p>
            <a:pPr marL="228600" lvl="1" indent="-114300">
              <a:buFontTx/>
              <a:buChar char="•"/>
            </a:pPr>
            <a:r>
              <a:rPr lang="en-US" altLang="ko-KR" sz="1000" b="1">
                <a:latin typeface="ZapfHumnst BT" pitchFamily="34" charset="0"/>
                <a:ea typeface="굴림" charset="-127"/>
              </a:rPr>
              <a:t>Improve system availability:</a:t>
            </a:r>
            <a:r>
              <a:rPr lang="en-US" altLang="ko-KR" sz="1000">
                <a:latin typeface="ZapfHumnst BT" pitchFamily="34" charset="0"/>
                <a:ea typeface="굴림" charset="-127"/>
              </a:rPr>
              <a:t> H</a:t>
            </a:r>
            <a:r>
              <a:rPr lang="en-US" altLang="zh-CN" sz="1000">
                <a:latin typeface="ZapfHumnst BT" pitchFamily="34" charset="0"/>
              </a:rPr>
              <a:t>igher system availability from backup and redundant processes.</a:t>
            </a:r>
          </a:p>
          <a:p>
            <a:pPr marL="228600" lvl="1" indent="-114300">
              <a:buFontTx/>
              <a:buChar char="•"/>
            </a:pPr>
            <a:r>
              <a:rPr lang="en-US" altLang="zh-CN" sz="1000" b="1">
                <a:latin typeface="ZapfHumnst BT" pitchFamily="34" charset="0"/>
              </a:rPr>
              <a:t>Support major subsystems:</a:t>
            </a:r>
            <a:r>
              <a:rPr lang="en-US" altLang="zh-CN" sz="1000">
                <a:latin typeface="ZapfHumnst BT" pitchFamily="34" charset="0"/>
              </a:rPr>
              <a:t> Some major subsystems might require separate processes (for example, the DBMS, and Transaction Manager).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69668"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sz="1000">
                <a:latin typeface="ZapfHumnst BT" pitchFamily="34" charset="0"/>
              </a:rPr>
              <a:t>You can use “active” classes to model processes and threads. An active class is a class that “owns” its own thread of execution and can initiate control activity, contrasted with passive classes that can only be acted upon. Active classes can execute in parallel (that is, concurrently) with other active classes.</a:t>
            </a:r>
          </a:p>
          <a:p>
            <a:r>
              <a:rPr lang="en-US" sz="1000">
                <a:latin typeface="ZapfHumnst BT" pitchFamily="34" charset="0"/>
              </a:rPr>
              <a:t>The model elements can be stereotyped to indicate whether they are processes (&lt;&lt;process&gt;&gt; stereotype) or threads (&lt;&lt;thread&gt;&gt; stereotype). </a:t>
            </a:r>
          </a:p>
          <a:p>
            <a:r>
              <a:rPr lang="en-US" sz="1000">
                <a:latin typeface="ZapfHumnst BT" pitchFamily="34" charset="0"/>
              </a:rPr>
              <a:t>Note: Even though you use “active” classes to model processes and threads, they are classes only in the meta-modeling sense. They aren’t the same kind of model elements as classes. They are only meta-modeling elements used to provide an address space and a run-time environment in which other class instances execute, as well as to document the process structure. If you try to take them further than that, confusion may result.</a:t>
            </a:r>
          </a:p>
          <a:p>
            <a:r>
              <a:rPr lang="en-US" sz="1000">
                <a:latin typeface="ZapfHumnst BT" pitchFamily="34" charset="0"/>
              </a:rPr>
              <a:t>Process communication is modeled using dependency relationship whether you use classes or components to represent your processes.</a:t>
            </a:r>
          </a:p>
          <a:p>
            <a:r>
              <a:rPr lang="en-US" sz="1000">
                <a:latin typeface="ZapfHumnst BT" pitchFamily="34" charset="0"/>
              </a:rPr>
              <a:t>In cases where the application has only one process, the processes may never be explicitly modeled. As more processes or threads are added, modeling them becomes important.</a:t>
            </a:r>
          </a:p>
          <a:p>
            <a:r>
              <a:rPr lang="en-US" sz="1000">
                <a:latin typeface="ZapfHumnst BT" pitchFamily="34" charset="0"/>
              </a:rPr>
              <a:t>The Class Diagram will be used to represent the Process View for the remainder of the course.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71716"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sz="1000" dirty="0">
                <a:latin typeface="ZapfHumnst BT" pitchFamily="34" charset="0"/>
              </a:rPr>
              <a:t>The above example demonstrates how processes and threads are modeled. Processes and threads are represented as stereotyped classes. Separate processes have dependencies among them.  When there are threads within a process composition is used. The composition relationship indicates that the threads are contained within the process (that is, cannot exist outside of the process). </a:t>
            </a:r>
          </a:p>
          <a:p>
            <a:r>
              <a:rPr lang="en-US" sz="1000" dirty="0">
                <a:latin typeface="ZapfHumnst BT" pitchFamily="34" charset="0"/>
              </a:rPr>
              <a:t>The </a:t>
            </a:r>
            <a:r>
              <a:rPr lang="en-US" sz="1000" dirty="0" err="1">
                <a:latin typeface="ZapfHumnst BT" pitchFamily="34" charset="0"/>
              </a:rPr>
              <a:t>StudentApplication</a:t>
            </a:r>
            <a:r>
              <a:rPr lang="en-US" sz="1000" dirty="0">
                <a:latin typeface="ZapfHumnst BT" pitchFamily="34" charset="0"/>
              </a:rPr>
              <a:t> process manages the student functionality, including user interface processing and coordination with the business processes. There is one instance of this process for each student who is currently registering for courses.</a:t>
            </a:r>
          </a:p>
          <a:p>
            <a:r>
              <a:rPr lang="en-US" sz="1000" dirty="0">
                <a:latin typeface="ZapfHumnst BT" pitchFamily="34" charset="0"/>
              </a:rPr>
              <a:t>The </a:t>
            </a:r>
            <a:r>
              <a:rPr lang="en-US" sz="1000" dirty="0" err="1">
                <a:latin typeface="ZapfHumnst BT" pitchFamily="34" charset="0"/>
              </a:rPr>
              <a:t>CourseRegistrationProcess</a:t>
            </a:r>
            <a:r>
              <a:rPr lang="en-US" sz="1000" dirty="0">
                <a:latin typeface="ZapfHumnst BT" pitchFamily="34" charset="0"/>
              </a:rPr>
              <a:t> encapsulates the course registration processing. There is one instance of this process for each student who is currently registering for courses.  </a:t>
            </a:r>
          </a:p>
          <a:p>
            <a:r>
              <a:rPr lang="en-US" sz="1000" dirty="0">
                <a:latin typeface="ZapfHumnst BT" pitchFamily="34" charset="0"/>
              </a:rPr>
              <a:t>The </a:t>
            </a:r>
            <a:r>
              <a:rPr lang="en-US" sz="1000" dirty="0" err="1">
                <a:latin typeface="ZapfHumnst BT" pitchFamily="34" charset="0"/>
              </a:rPr>
              <a:t>CourseRegistrationProcess</a:t>
            </a:r>
            <a:r>
              <a:rPr lang="en-US" sz="1000" dirty="0">
                <a:latin typeface="ZapfHumnst BT" pitchFamily="34" charset="0"/>
              </a:rPr>
              <a:t> talks to the  separate </a:t>
            </a:r>
            <a:r>
              <a:rPr lang="en-US" sz="1000" dirty="0" err="1">
                <a:latin typeface="ZapfHumnst BT" pitchFamily="34" charset="0"/>
              </a:rPr>
              <a:t>CourseCatalogSystemAccess</a:t>
            </a:r>
            <a:r>
              <a:rPr lang="en-US" sz="1000" dirty="0">
                <a:latin typeface="ZapfHumnst BT" pitchFamily="34" charset="0"/>
              </a:rPr>
              <a:t> process, which manages access to the legacy system. </a:t>
            </a:r>
            <a:r>
              <a:rPr lang="en-US" sz="1000" dirty="0" err="1">
                <a:latin typeface="ZapfHumnst BT" pitchFamily="34" charset="0"/>
              </a:rPr>
              <a:t>CourseCatalogSystemAccess</a:t>
            </a:r>
            <a:r>
              <a:rPr lang="en-US" sz="1000" dirty="0">
                <a:latin typeface="ZapfHumnst BT" pitchFamily="34" charset="0"/>
              </a:rPr>
              <a:t> is a separate process that can be shared by multiple users registering for courses. This allows for a cache of recently retrieved courses and offerings to improve performance.  </a:t>
            </a:r>
          </a:p>
          <a:p>
            <a:r>
              <a:rPr lang="en-US" sz="1000" dirty="0">
                <a:latin typeface="ZapfHumnst BT" pitchFamily="34" charset="0"/>
              </a:rPr>
              <a:t>The separate threads within the </a:t>
            </a:r>
            <a:r>
              <a:rPr lang="en-US" sz="1000" dirty="0" err="1">
                <a:latin typeface="ZapfHumnst BT" pitchFamily="34" charset="0"/>
              </a:rPr>
              <a:t>CourseCatalogSystemAccess</a:t>
            </a:r>
            <a:r>
              <a:rPr lang="en-US" sz="1000" dirty="0">
                <a:latin typeface="ZapfHumnst BT" pitchFamily="34" charset="0"/>
              </a:rPr>
              <a:t> process, </a:t>
            </a:r>
            <a:r>
              <a:rPr lang="en-US" sz="1000" dirty="0" err="1">
                <a:latin typeface="ZapfHumnst BT" pitchFamily="34" charset="0"/>
              </a:rPr>
              <a:t>CourseCache</a:t>
            </a:r>
            <a:r>
              <a:rPr lang="en-US" sz="1000" dirty="0">
                <a:latin typeface="ZapfHumnst BT" pitchFamily="34" charset="0"/>
              </a:rPr>
              <a:t>, and </a:t>
            </a:r>
            <a:r>
              <a:rPr lang="en-US" sz="1000" dirty="0" err="1">
                <a:latin typeface="ZapfHumnst BT" pitchFamily="34" charset="0"/>
              </a:rPr>
              <a:t>OfferingCache</a:t>
            </a:r>
            <a:r>
              <a:rPr lang="en-US" sz="1000" dirty="0">
                <a:latin typeface="ZapfHumnst BT" pitchFamily="34" charset="0"/>
              </a:rPr>
              <a:t> are used to asynchronously retrieve items from the legacy system. This improves response time.</a:t>
            </a:r>
          </a:p>
          <a:p>
            <a:r>
              <a:rPr lang="en-US" sz="1000" dirty="0">
                <a:latin typeface="ZapfHumnst BT" pitchFamily="34" charset="0"/>
              </a:rPr>
              <a:t>The above example is a subset of the Process View of the Course Registration system.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5"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75810" name="Rectangle 2"/>
          <p:cNvSpPr>
            <a:spLocks noChangeArrowheads="1" noTextEdit="1"/>
          </p:cNvSpPr>
          <p:nvPr>
            <p:ph type="sldImg"/>
          </p:nvPr>
        </p:nvSpPr>
        <p:spPr>
          <a:ln/>
        </p:spPr>
      </p:sp>
      <p:sp>
        <p:nvSpPr>
          <p:cNvPr id="375811" name="Rectangle 3"/>
          <p:cNvSpPr>
            <a:spLocks noGrp="1" noChangeArrowheads="1"/>
          </p:cNvSpPr>
          <p:nvPr>
            <p:ph type="body" idx="1"/>
          </p:nvPr>
        </p:nvSpPr>
        <p:spPr/>
        <p:txBody>
          <a:bodyPr/>
          <a:lstStyle/>
          <a:p>
            <a:r>
              <a:rPr lang="en-US" altLang="zh-CN" sz="1000">
                <a:latin typeface="ZapfHumnst BT" pitchFamily="34" charset="0"/>
              </a:rPr>
              <a:t>Now that we have identified processes and threads, we must determine when those processes and threads are created and destroyed.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79906" name="Rectangle 2"/>
          <p:cNvSpPr>
            <a:spLocks noChangeArrowheads="1" noTextEdit="1"/>
          </p:cNvSpPr>
          <p:nvPr>
            <p:ph type="sldImg"/>
          </p:nvPr>
        </p:nvSpPr>
        <p:spPr>
          <a:ln/>
        </p:spPr>
      </p:sp>
      <p:sp>
        <p:nvSpPr>
          <p:cNvPr id="379907" name="Rectangle 3"/>
          <p:cNvSpPr>
            <a:spLocks noGrp="1" noChangeArrowheads="1"/>
          </p:cNvSpPr>
          <p:nvPr>
            <p:ph type="body" idx="1"/>
          </p:nvPr>
        </p:nvSpPr>
        <p:spPr/>
        <p:txBody>
          <a:bodyPr/>
          <a:lstStyle/>
          <a:p>
            <a:pPr fontAlgn="t"/>
            <a:r>
              <a:rPr lang="en-US" altLang="zh-CN" sz="1000">
                <a:latin typeface="ZapfHumnst BT" pitchFamily="34" charset="0"/>
              </a:rPr>
              <a:t>Each process or thread of control must be created and destroyed. In a single-process architecture, process creation occurs when the application is started, and process destruction occurs when the application ends. In multi-process architectures, new processes (or threads) are typically spawned or forked from the initial process created by the operating system when the application is started. These processes must be explicitly destroyed as well.</a:t>
            </a:r>
          </a:p>
          <a:p>
            <a:pPr fontAlgn="t"/>
            <a:r>
              <a:rPr lang="en-US" altLang="zh-CN" sz="1000">
                <a:latin typeface="ZapfHumnst BT" pitchFamily="34" charset="0"/>
              </a:rPr>
              <a:t>The sequence of events leading up to process creation and destruction must be determined and documented, as well as the mechanism for creation and deletion.</a:t>
            </a:r>
          </a:p>
        </p:txBody>
      </p:sp>
      <p:sp>
        <p:nvSpPr>
          <p:cNvPr id="379908" name="Text Box 4"/>
          <p:cNvSpPr txBox="1">
            <a:spLocks noChangeArrowheads="1"/>
          </p:cNvSpPr>
          <p:nvPr/>
        </p:nvSpPr>
        <p:spPr bwMode="auto">
          <a:xfrm>
            <a:off x="584200" y="1209675"/>
            <a:ext cx="177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r>
              <a:rPr lang="en-US" altLang="zh-CN">
                <a:latin typeface="ZapfHumnst BT" pitchFamily="34" charset="0"/>
              </a:rPr>
              <a:t>The Course Registration System assumes a multi-process architecture. This is reflected in the Process View in the course solution.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438274" name="Rectangle 2"/>
          <p:cNvSpPr>
            <a:spLocks noChangeArrowheads="1" noTextEdit="1"/>
          </p:cNvSpPr>
          <p:nvPr>
            <p:ph type="sldImg"/>
          </p:nvPr>
        </p:nvSpPr>
        <p:spPr bwMode="auto">
          <a:xfrm>
            <a:off x="2571750" y="836613"/>
            <a:ext cx="4057650" cy="3043237"/>
          </a:xfrm>
          <a:prstGeom prst="rect">
            <a:avLst/>
          </a:prstGeom>
          <a:solidFill>
            <a:srgbClr val="FFFFFF"/>
          </a:solidFill>
          <a:ln>
            <a:solidFill>
              <a:srgbClr val="000000"/>
            </a:solidFill>
            <a:miter lim="800000"/>
            <a:headEnd/>
            <a:tailEnd/>
          </a:ln>
        </p:spPr>
      </p:sp>
      <p:sp>
        <p:nvSpPr>
          <p:cNvPr id="438275" name="Rectangle 3"/>
          <p:cNvSpPr>
            <a:spLocks noChangeArrowheads="1"/>
          </p:cNvSpPr>
          <p:nvPr>
            <p:ph type="body" idx="1"/>
          </p:nvPr>
        </p:nvSpPr>
        <p:spPr bwMode="auto">
          <a:xfrm>
            <a:off x="2552700" y="4114800"/>
            <a:ext cx="4076700" cy="403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en-US" altLang="zh-CN" sz="1000">
                <a:latin typeface="ZapfHumnst BT" pitchFamily="34" charset="0"/>
              </a:rPr>
              <a:t>In the Course Registration System, a main process is started which is responsible for coordinating the behavior of the entire system. It in turn spawns a number of subordinate threads of control to monitor various parts of the system — the devices in the system and events emanating from the Course Catalog System. The creation of these processes and threads can be shown with </a:t>
            </a:r>
            <a:r>
              <a:rPr lang="en-US" altLang="zh-CN" sz="1000" b="1">
                <a:latin typeface="ZapfHumnst BT" pitchFamily="34" charset="0"/>
              </a:rPr>
              <a:t>classes</a:t>
            </a:r>
            <a:r>
              <a:rPr lang="en-US" altLang="zh-CN" sz="1000">
                <a:latin typeface="ZapfHumnst BT" pitchFamily="34" charset="0"/>
              </a:rPr>
              <a:t> in UML, and the creation of instances of these active classes can be shown in a sequence diagram, as shown above.</a:t>
            </a:r>
          </a:p>
        </p:txBody>
      </p:sp>
      <p:sp>
        <p:nvSpPr>
          <p:cNvPr id="438276" name="Text Box 4"/>
          <p:cNvSpPr txBox="1">
            <a:spLocks noChangeArrowheads="1"/>
          </p:cNvSpPr>
          <p:nvPr/>
        </p:nvSpPr>
        <p:spPr bwMode="auto">
          <a:xfrm>
            <a:off x="584200" y="1209675"/>
            <a:ext cx="18478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r>
              <a:rPr lang="en-US" altLang="zh-CN">
                <a:latin typeface="ZapfHumnst BT" pitchFamily="34" charset="0"/>
              </a:rPr>
              <a:t>This example is meant to show one way that processes and threads can be instantiated at run-time assuming a multi-process architecture. In this example, the MainStudentForm starts all processes when the application starts up.</a:t>
            </a:r>
          </a:p>
          <a:p>
            <a:endParaRPr lang="en-US" altLang="zh-CN">
              <a:latin typeface="ZapfHumnst BT" pitchFamily="34" charset="0"/>
            </a:endParaRPr>
          </a:p>
          <a:p>
            <a:r>
              <a:rPr lang="en-US" altLang="zh-CN">
                <a:latin typeface="ZapfHumnst BT" pitchFamily="34" charset="0"/>
              </a:rPr>
              <a:t>When the MainStudentForm opens at application initialization it spawns three separate threads; one for the RegisterForCoursesForm that runs on the application machine, the RegistrationController thread that runs on the server, and the CourseCatalog process that will also run on the server (and contains two separate threads). This is efficient, because the processes and threads are instantiated at application startup rather than when the functionality is needed.</a:t>
            </a:r>
          </a:p>
          <a:p>
            <a:endParaRPr lang="en-US" altLang="zh-CN">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5"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81954" name="Rectangle 2"/>
          <p:cNvSpPr>
            <a:spLocks noChangeArrowheads="1" noTextEdit="1"/>
          </p:cNvSpPr>
          <p:nvPr>
            <p:ph type="sldImg"/>
          </p:nvPr>
        </p:nvSpPr>
        <p:spPr>
          <a:ln/>
        </p:spPr>
      </p:sp>
      <p:sp>
        <p:nvSpPr>
          <p:cNvPr id="381955" name="Rectangle 3"/>
          <p:cNvSpPr>
            <a:spLocks noGrp="1" noChangeArrowheads="1"/>
          </p:cNvSpPr>
          <p:nvPr>
            <p:ph type="body" idx="1"/>
          </p:nvPr>
        </p:nvSpPr>
        <p:spPr/>
        <p:txBody>
          <a:bodyPr/>
          <a:lstStyle/>
          <a:p>
            <a:r>
              <a:rPr lang="en-US" altLang="zh-CN" sz="1000">
                <a:latin typeface="ZapfHumnst BT" pitchFamily="34" charset="0"/>
              </a:rPr>
              <a:t>At this point, we have defined the flows of control (for example, processes and threads). Now we need to map these "flows of control" onto the concepts supported by the implementation environment.</a:t>
            </a:r>
          </a:p>
          <a:p>
            <a:endParaRPr lang="en-US" altLang="zh-CN" sz="1000">
              <a:latin typeface="ZapfHumnst BT"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5"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84002" name="Rectangle 2"/>
          <p:cNvSpPr>
            <a:spLocks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84003" name="Rectangle 3"/>
          <p:cNvSpPr>
            <a:spLocks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en-US" altLang="zh-CN" sz="1000">
                <a:latin typeface="ZapfHumnst BT" pitchFamily="34" charset="0"/>
              </a:rPr>
              <a:t>Conceptual processes must be mapped onto specific constructs in the operating environment. In many environments, there are choices of types of processes, at the very least process and threads. The choices are based on the degree of coupling (processes are stand-alone, whereas threads run in the context of an enclosing process) and the performance requirements of the system (intra-process communication between threads is generally faster and more efficient than that among processes).</a:t>
            </a:r>
          </a:p>
          <a:p>
            <a:r>
              <a:rPr lang="en-US" altLang="zh-CN" sz="1000">
                <a:latin typeface="ZapfHumnst BT" pitchFamily="34" charset="0"/>
              </a:rPr>
              <a:t>In many systems, there may be a maximum number of threads per process or processes per node. These limits might not be absolute, but might be practical limits imposed by the availability of scarce resources.  </a:t>
            </a:r>
          </a:p>
          <a:p>
            <a:r>
              <a:rPr lang="en-US" altLang="zh-CN" sz="1000">
                <a:latin typeface="ZapfHumnst BT" pitchFamily="34" charset="0"/>
              </a:rPr>
              <a:t>The threads and processes already running on a target node need to be considered, along with the threads and processes proposed in the process architecture.  </a:t>
            </a:r>
          </a:p>
          <a:p>
            <a:endParaRPr lang="en-US" altLang="zh-CN" sz="1000">
              <a:latin typeface="ZapfHumnst BT"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5"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86050" name="Rectangle 2"/>
          <p:cNvSpPr>
            <a:spLocks noChangeArrowheads="1" noTextEdit="1"/>
          </p:cNvSpPr>
          <p:nvPr>
            <p:ph type="sldImg"/>
          </p:nvPr>
        </p:nvSpPr>
        <p:spPr>
          <a:ln/>
        </p:spPr>
      </p:sp>
      <p:sp>
        <p:nvSpPr>
          <p:cNvPr id="386051" name="Rectangle 3"/>
          <p:cNvSpPr>
            <a:spLocks noGrp="1" noChangeArrowheads="1"/>
          </p:cNvSpPr>
          <p:nvPr>
            <p:ph type="body" idx="1"/>
          </p:nvPr>
        </p:nvSpPr>
        <p:spPr/>
        <p:txBody>
          <a:bodyPr/>
          <a:lstStyle/>
          <a:p>
            <a:r>
              <a:rPr lang="en-US" altLang="zh-CN" sz="1000">
                <a:latin typeface="ZapfHumnst BT" pitchFamily="34" charset="0"/>
              </a:rPr>
              <a:t>At this point, the processes that are to run in the implementation environment have been defined. Now it is time to determine the processes within which the identified classes and subsystems should execute.</a:t>
            </a:r>
          </a:p>
          <a:p>
            <a:r>
              <a:rPr lang="en-US" altLang="zh-CN" sz="1000">
                <a:latin typeface="ZapfHumnst BT" pitchFamily="34" charset="0"/>
              </a:rPr>
              <a:t>Instances of a given design element (class or subsystem) must execute within at least one process; they might in fact execute in several different processes. The process provides an "execution environment” for the design element.</a:t>
            </a:r>
          </a:p>
          <a:p>
            <a:r>
              <a:rPr lang="en-US" altLang="zh-CN" sz="1000">
                <a:latin typeface="ZapfHumnst BT" pitchFamily="34" charset="0"/>
              </a:rPr>
              <a:t>This step is where the “Design Model meet the Process View,” and where consistency is established and maintained between these two very important aspects of the system.</a:t>
            </a:r>
          </a:p>
          <a:p>
            <a:endParaRPr lang="en-US" altLang="zh-CN" sz="1000">
              <a:latin typeface="ZapfHumnst BT"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400386" name="Rectangle 2"/>
          <p:cNvSpPr>
            <a:spLocks noChangeArrowheads="1" noTextEdit="1"/>
          </p:cNvSpPr>
          <p:nvPr>
            <p:ph type="sldImg"/>
          </p:nvPr>
        </p:nvSpPr>
        <p:spPr>
          <a:ln/>
        </p:spPr>
      </p:sp>
      <p:sp>
        <p:nvSpPr>
          <p:cNvPr id="400387" name="Rectangle 3"/>
          <p:cNvSpPr>
            <a:spLocks noGrp="1" noChangeArrowheads="1"/>
          </p:cNvSpPr>
          <p:nvPr>
            <p:ph type="body" idx="1"/>
          </p:nvPr>
        </p:nvSpPr>
        <p:spPr/>
        <p:txBody>
          <a:bodyPr/>
          <a:lstStyle/>
          <a:p>
            <a:pPr fontAlgn="t"/>
            <a:r>
              <a:rPr lang="en-US" altLang="zh-CN" sz="1000">
                <a:latin typeface="ZapfHumnst BT" pitchFamily="34" charset="0"/>
              </a:rPr>
              <a:t>The purpose of this step is to determine the processes within which classes and subsystems should execute. Instances of a given class or subsystem must execute within at least </a:t>
            </a:r>
            <a:r>
              <a:rPr lang="en-US" altLang="zh-CN" sz="1000" i="1">
                <a:latin typeface="ZapfHumnst BT" pitchFamily="34" charset="0"/>
              </a:rPr>
              <a:t>one</a:t>
            </a:r>
            <a:r>
              <a:rPr lang="en-US" altLang="zh-CN" sz="1000" b="1">
                <a:latin typeface="ZapfHumnst BT" pitchFamily="34" charset="0"/>
              </a:rPr>
              <a:t> </a:t>
            </a:r>
            <a:r>
              <a:rPr lang="en-US" altLang="zh-CN" sz="1000">
                <a:latin typeface="ZapfHumnst BT" pitchFamily="34" charset="0"/>
              </a:rPr>
              <a:t>process; it might in fact execute in several different processes. The process provides an "execution environment” for the class or subsystem.</a:t>
            </a:r>
          </a:p>
          <a:p>
            <a:pPr fontAlgn="t"/>
            <a:r>
              <a:rPr lang="en-US" altLang="zh-CN" sz="1000">
                <a:latin typeface="ZapfHumnst BT" pitchFamily="34" charset="0"/>
              </a:rPr>
              <a:t>On this slide, the box represents the execution environment for the instances of the MainStudentForm and RegisterForCoursesForm.</a:t>
            </a:r>
          </a:p>
          <a:p>
            <a:pPr fontAlgn="t"/>
            <a:endParaRPr lang="en-US" altLang="zh-CN" sz="1000">
              <a:latin typeface="ZapfHumnst BT" pitchFamily="34" charset="0"/>
            </a:endParaRPr>
          </a:p>
        </p:txBody>
      </p:sp>
      <p:sp>
        <p:nvSpPr>
          <p:cNvPr id="400388" name="Text Box 4"/>
          <p:cNvSpPr txBox="1">
            <a:spLocks noChangeArrowheads="1"/>
          </p:cNvSpPr>
          <p:nvPr/>
        </p:nvSpPr>
        <p:spPr bwMode="auto">
          <a:xfrm>
            <a:off x="584200" y="1206500"/>
            <a:ext cx="177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r>
              <a:rPr lang="en-US" altLang="zh-CN">
                <a:latin typeface="ZapfHumnst BT" pitchFamily="34" charset="0"/>
              </a:rPr>
              <a:t>The red box in this slide is not a UML representation of a process. It is meant to show that the process provides the environment in which an object (in this case) may execute.  The point is to show that an object must execute within a process.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88098" name="Rectangle 2"/>
          <p:cNvSpPr>
            <a:spLocks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88099" name="Rectangle 3"/>
          <p:cNvSpPr>
            <a:spLocks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a:latin typeface="ZapfHumnst BT" pitchFamily="34" charset="0"/>
              </a:rPr>
              <a:t>When deciding which classes and subsystems to map to which processes, there are some important characteristics to consider:</a:t>
            </a:r>
          </a:p>
          <a:p>
            <a:pPr marL="228600" lvl="1" indent="-114300">
              <a:buFontTx/>
              <a:buChar char="•"/>
            </a:pPr>
            <a:r>
              <a:rPr lang="en-US" altLang="zh-CN" sz="1000">
                <a:latin typeface="ZapfHumnst BT" pitchFamily="34" charset="0"/>
              </a:rPr>
              <a:t>Whether or not the class or subsystem is active, passive, or protected.</a:t>
            </a:r>
          </a:p>
          <a:p>
            <a:pPr marL="228600" lvl="1" indent="-114300">
              <a:buFontTx/>
              <a:buChar char="•"/>
            </a:pPr>
            <a:r>
              <a:rPr lang="en-US" altLang="zh-CN" sz="1000">
                <a:latin typeface="ZapfHumnst BT" pitchFamily="34" charset="0"/>
              </a:rPr>
              <a:t>What is its lifetime?  Is it contained within, or does it contain, other classes/subsystems.</a:t>
            </a:r>
          </a:p>
          <a:p>
            <a:pPr marL="228600" lvl="1" indent="-114300">
              <a:buFontTx/>
              <a:buChar char="•"/>
            </a:pPr>
            <a:r>
              <a:rPr lang="en-US" altLang="zh-CN" sz="1000">
                <a:latin typeface="ZapfHumnst BT" pitchFamily="34" charset="0"/>
              </a:rPr>
              <a:t>Is it persistent?</a:t>
            </a:r>
          </a:p>
          <a:p>
            <a:pPr marL="228600" lvl="1" indent="-114300">
              <a:buFontTx/>
              <a:buChar char="•"/>
            </a:pPr>
            <a:r>
              <a:rPr lang="en-US" altLang="zh-CN" sz="1000">
                <a:latin typeface="ZapfHumnst BT" pitchFamily="34" charset="0"/>
              </a:rPr>
              <a:t>Should its state, operations, or both be distributed?</a:t>
            </a:r>
          </a:p>
          <a:p>
            <a:r>
              <a:rPr lang="en-US" altLang="zh-CN" sz="1000">
                <a:latin typeface="ZapfHumnst BT" pitchFamily="34" charset="0"/>
              </a:rPr>
              <a:t>Each of these considerations affects how classes and subsystems are allocated to processes.</a:t>
            </a:r>
          </a:p>
          <a:p>
            <a:endParaRPr lang="en-US" altLang="zh-CN" sz="1000">
              <a:latin typeface="ZapfHumnst BT" pitchFamily="34" charset="0"/>
            </a:endParaRPr>
          </a:p>
          <a:p>
            <a:endParaRPr lang="en-US" altLang="zh-CN" sz="1000">
              <a:latin typeface="ZapfHumnst BT" pitchFamily="34" charset="0"/>
            </a:endParaRPr>
          </a:p>
        </p:txBody>
      </p:sp>
      <p:sp>
        <p:nvSpPr>
          <p:cNvPr id="388100" name="Text Box 4"/>
          <p:cNvSpPr txBox="1">
            <a:spLocks noChangeArrowheads="1"/>
          </p:cNvSpPr>
          <p:nvPr/>
        </p:nvSpPr>
        <p:spPr bwMode="auto">
          <a:xfrm>
            <a:off x="584200" y="1209675"/>
            <a:ext cx="177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r>
              <a:rPr lang="en-US" altLang="zh-CN">
                <a:latin typeface="ZapfHumnst BT" pitchFamily="34" charset="0"/>
              </a:rPr>
              <a:t>These considerations are important only if you are running a multi-threaded architecture.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90146" name="Text Box 2"/>
          <p:cNvSpPr txBox="1">
            <a:spLocks noChangeArrowheads="1"/>
          </p:cNvSpPr>
          <p:nvPr/>
        </p:nvSpPr>
        <p:spPr bwMode="auto">
          <a:xfrm>
            <a:off x="584200" y="1206500"/>
            <a:ext cx="196532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ZapfHumnst BT" pitchFamily="34" charset="0"/>
              </a:rPr>
              <a:t>These two different strategies are used simultaneously to determine the "right" amount of concurrency and define the "right" set of processes.</a:t>
            </a:r>
          </a:p>
          <a:p>
            <a:endParaRPr lang="en-US" altLang="zh-CN">
              <a:latin typeface="ZapfHumnst BT" pitchFamily="34" charset="0"/>
            </a:endParaRPr>
          </a:p>
          <a:p>
            <a:r>
              <a:rPr lang="en-US" altLang="zh-CN">
                <a:latin typeface="ZapfHumnst BT" pitchFamily="34" charset="0"/>
              </a:rPr>
              <a:t>This is not a linear, deterministic process leading to an optimal Process View; it requires a few iterations to reach an acceptable compromise.</a:t>
            </a:r>
          </a:p>
          <a:p>
            <a:endParaRPr lang="en-US" altLang="zh-CN">
              <a:latin typeface="ZapfHumnst BT" pitchFamily="34" charset="0"/>
            </a:endParaRPr>
          </a:p>
          <a:p>
            <a:r>
              <a:rPr lang="en-US" altLang="zh-CN">
                <a:latin typeface="ZapfHumnst BT" pitchFamily="34" charset="0"/>
              </a:rPr>
              <a:t>Mapping subsystems and classes to executable processes involves understanding the system topology and the system priorities.</a:t>
            </a:r>
          </a:p>
          <a:p>
            <a:endParaRPr lang="en-US" altLang="zh-CN">
              <a:latin typeface="ZapfHumnst BT" pitchFamily="34" charset="0"/>
            </a:endParaRPr>
          </a:p>
        </p:txBody>
      </p:sp>
      <p:sp>
        <p:nvSpPr>
          <p:cNvPr id="390147" name="Rectangle 3"/>
          <p:cNvSpPr>
            <a:spLocks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0148" name="Rectangle 4"/>
          <p:cNvSpPr>
            <a:spLocks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a:latin typeface="ZapfHumnst BT" pitchFamily="34" charset="0"/>
              </a:rPr>
              <a:t>Classes and subsystems can be allocated to one or more processes and threads. </a:t>
            </a:r>
          </a:p>
          <a:p>
            <a:r>
              <a:rPr lang="en-US" altLang="zh-CN" sz="1000" b="1">
                <a:latin typeface="ZapfHumnst BT" pitchFamily="34" charset="0"/>
              </a:rPr>
              <a:t>Inside-Out</a:t>
            </a:r>
            <a:endParaRPr lang="en-US" altLang="zh-CN" sz="1000">
              <a:latin typeface="ZapfHumnst BT" pitchFamily="34" charset="0"/>
            </a:endParaRPr>
          </a:p>
          <a:p>
            <a:pPr marL="228600" lvl="1" indent="-114300">
              <a:buFontTx/>
              <a:buChar char="•"/>
            </a:pPr>
            <a:r>
              <a:rPr lang="en-US" altLang="zh-CN" sz="1000">
                <a:latin typeface="ZapfHumnst BT" pitchFamily="34" charset="0"/>
              </a:rPr>
              <a:t>Group classes and subsystems together in sets of cooperating elements that (a) closely cooperate with one another and (b) need to execute in the same thread of control. Consider the impact of introducing inter-process communication into the middle of a message sequence before separating elements into separate threads of control. </a:t>
            </a:r>
          </a:p>
          <a:p>
            <a:pPr marL="228600" lvl="1" indent="-114300">
              <a:buFontTx/>
              <a:buChar char="•"/>
            </a:pPr>
            <a:r>
              <a:rPr lang="en-US" altLang="zh-CN" sz="1000">
                <a:latin typeface="ZapfHumnst BT" pitchFamily="34" charset="0"/>
              </a:rPr>
              <a:t>Conversely, separate classes and subsystems that do not interact at all, placing them in separate threads of control. </a:t>
            </a:r>
          </a:p>
          <a:p>
            <a:pPr marL="228600" lvl="1" indent="-114300">
              <a:buFontTx/>
              <a:buChar char="•"/>
            </a:pPr>
            <a:r>
              <a:rPr lang="en-US" altLang="zh-CN" sz="1000">
                <a:latin typeface="ZapfHumnst BT" pitchFamily="34" charset="0"/>
              </a:rPr>
              <a:t>This clustering proceeds until the number of processes has been reduced to the smallest number that still allows distribution and use of the physical resources. </a:t>
            </a:r>
          </a:p>
          <a:p>
            <a:r>
              <a:rPr lang="en-US" altLang="zh-CN" sz="1000" b="1">
                <a:latin typeface="ZapfHumnst BT" pitchFamily="34" charset="0"/>
              </a:rPr>
              <a:t>Outside-In</a:t>
            </a:r>
            <a:endParaRPr lang="en-US" altLang="zh-CN" sz="1000">
              <a:latin typeface="ZapfHumnst BT" pitchFamily="34" charset="0"/>
            </a:endParaRPr>
          </a:p>
          <a:p>
            <a:pPr marL="228600" lvl="1" indent="-114300">
              <a:buFontTx/>
              <a:buChar char="•"/>
            </a:pPr>
            <a:r>
              <a:rPr lang="en-US" altLang="zh-CN" sz="1000">
                <a:latin typeface="ZapfHumnst BT" pitchFamily="34" charset="0"/>
              </a:rPr>
              <a:t>Identify external stimuli to which the system must respond. Define a separate thread of control to handle each stimuli and a separate server thread of control to provide each service. </a:t>
            </a:r>
          </a:p>
          <a:p>
            <a:pPr marL="228600" lvl="1" indent="-114300">
              <a:buFontTx/>
              <a:buChar char="•"/>
            </a:pPr>
            <a:r>
              <a:rPr lang="en-US" altLang="zh-CN" sz="1000">
                <a:latin typeface="ZapfHumnst BT" pitchFamily="34" charset="0"/>
              </a:rPr>
              <a:t>Consider the data integrity and serialization constraints and then reduce this initial set of threads of control to the number that can be supported by the execution environment.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2196"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sz="1000">
                <a:latin typeface="ZapfHumnst BT" pitchFamily="34" charset="0"/>
              </a:rPr>
              <a:t>Processes and threads are composed of instances of design elements (that is, classes and subsystems). To show this allocation, class diagrams are drawn that model the processes and threads as active classes, and show the composition of the active classes (for example, composition relationships drawn from the process elements to the design elements that execute within it).</a:t>
            </a:r>
          </a:p>
          <a:p>
            <a:r>
              <a:rPr lang="en-US" sz="1000">
                <a:latin typeface="ZapfHumnst BT" pitchFamily="34" charset="0"/>
              </a:rPr>
              <a:t>The relationship between a process (active class) and the elements it contains is </a:t>
            </a:r>
            <a:r>
              <a:rPr lang="en-US" sz="1000" i="1">
                <a:latin typeface="ZapfHumnst BT" pitchFamily="34" charset="0"/>
              </a:rPr>
              <a:t>always</a:t>
            </a:r>
            <a:r>
              <a:rPr lang="en-US" sz="1000">
                <a:latin typeface="ZapfHumnst BT" pitchFamily="34" charset="0"/>
              </a:rPr>
              <a:t> a composition (that is, aggregation-by-value) relationship, since processes contain instances of classes and subsystems.</a:t>
            </a:r>
          </a:p>
          <a:p>
            <a:r>
              <a:rPr lang="en-US" sz="1000">
                <a:latin typeface="ZapfHumnst BT" pitchFamily="34" charset="0"/>
              </a:rPr>
              <a:t>Note: It is only necessary to model the top-most design element that is mapped to the process or thread. You do not need to model all the design elements that the top-most element has relationships with unless they are in different threads.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4243" name="Rectangle 3"/>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sz="1000">
                <a:latin typeface="ZapfHumnst BT" pitchFamily="34" charset="0"/>
              </a:rPr>
              <a:t>The process relationships can be derived from the class relationships. If two classes must communicate and they have been mapped to different processes, then there must be a relationship between the two processes.</a:t>
            </a:r>
          </a:p>
          <a:p>
            <a:r>
              <a:rPr lang="en-US" sz="1000">
                <a:latin typeface="ZapfHumnst BT" pitchFamily="34" charset="0"/>
              </a:rPr>
              <a:t>Thus, the process relationships should be justified by the associated design element relationships.</a:t>
            </a:r>
          </a:p>
          <a:p>
            <a:endParaRPr lang="en-US" sz="1000">
              <a:latin typeface="ZapfHumnst BT"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6292"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sz="1000">
                <a:latin typeface="ZapfHumnst BT" pitchFamily="34" charset="0"/>
              </a:rPr>
              <a:t>The above slide demonstrates how to use composition to model the mapping of design elements to the processes on which they run.</a:t>
            </a:r>
          </a:p>
          <a:p>
            <a:pPr marL="228600" lvl="1" indent="-114300">
              <a:buFontTx/>
              <a:buChar char="•"/>
            </a:pPr>
            <a:r>
              <a:rPr lang="en-US" sz="1000">
                <a:latin typeface="ZapfHumnst BT" pitchFamily="34" charset="0"/>
              </a:rPr>
              <a:t>The classes associated with the individual user interfaces have been mapped to the application process.</a:t>
            </a:r>
          </a:p>
          <a:p>
            <a:pPr marL="228600" lvl="1" indent="-114300">
              <a:buFontTx/>
              <a:buChar char="•"/>
            </a:pPr>
            <a:r>
              <a:rPr lang="en-US" sz="1000">
                <a:latin typeface="ZapfHumnst BT" pitchFamily="34" charset="0"/>
              </a:rPr>
              <a:t>The classes associated with the individual business services have been mapped to the controller process.</a:t>
            </a:r>
          </a:p>
          <a:p>
            <a:pPr marL="228600" lvl="1" indent="-114300">
              <a:buFontTx/>
              <a:buChar char="•"/>
            </a:pPr>
            <a:r>
              <a:rPr lang="en-US" sz="1000">
                <a:latin typeface="ZapfHumnst BT" pitchFamily="34" charset="0"/>
              </a:rPr>
              <a:t>The class associated with access to the legacy course catalog system has been mapped to the access process.</a:t>
            </a:r>
          </a:p>
          <a:p>
            <a:r>
              <a:rPr lang="en-US" sz="1000">
                <a:latin typeface="ZapfHumnst BT" pitchFamily="34" charset="0"/>
              </a:rPr>
              <a:t>Notice how the process relationships (modeled using dependency relationships) support the relationships between the design elements mapped to the processes.</a:t>
            </a:r>
          </a:p>
          <a:p>
            <a:r>
              <a:rPr lang="en-US" sz="1000">
                <a:latin typeface="ZapfHumnst BT" pitchFamily="34" charset="0"/>
              </a:rPr>
              <a:t>The above example is a subset of the Process View for the Course Registration System, specifically the processes that support the Register for Courses use-case realization.  </a:t>
            </a:r>
          </a:p>
          <a:p>
            <a:endParaRPr lang="en-US" sz="1000">
              <a:latin typeface="ZapfHumnst BT"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5"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98338" name="Rectangle 2"/>
          <p:cNvSpPr>
            <a:spLocks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8339" name="Rectangle 3"/>
          <p:cNvSpPr>
            <a:spLocks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a:latin typeface="ZapfHumnst BT" pitchFamily="34" charset="0"/>
              </a:rPr>
              <a:t>The above example demonstrates how to use composition to model the mapping of design elements to the threads on which they run.</a:t>
            </a:r>
          </a:p>
          <a:p>
            <a:r>
              <a:rPr lang="en-US" altLang="zh-CN" sz="1000">
                <a:latin typeface="ZapfHumnst BT" pitchFamily="34" charset="0"/>
              </a:rPr>
              <a:t>Note the additional composition relationship from the process to the threads it contains.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r>
              <a:rPr lang="en-US" sz="1000" dirty="0">
                <a:latin typeface="ZapfHumnst BT" pitchFamily="34" charset="0"/>
              </a:rPr>
              <a:t>The architect performs the </a:t>
            </a:r>
            <a:r>
              <a:rPr lang="en-US" sz="1000" b="1" dirty="0">
                <a:latin typeface="ZapfHumnst BT" pitchFamily="34" charset="0"/>
              </a:rPr>
              <a:t>Describe the Run-time Architecture</a:t>
            </a:r>
            <a:r>
              <a:rPr lang="en-US" sz="1000" dirty="0">
                <a:latin typeface="ZapfHumnst BT" pitchFamily="34" charset="0"/>
              </a:rPr>
              <a:t>, once per iteration. </a:t>
            </a:r>
          </a:p>
          <a:p>
            <a:r>
              <a:rPr lang="en-US" sz="1000" b="1" dirty="0">
                <a:latin typeface="ZapfHumnst BT" pitchFamily="34" charset="0"/>
              </a:rPr>
              <a:t>Purpose</a:t>
            </a:r>
            <a:endParaRPr lang="en-US" sz="1000" dirty="0">
              <a:latin typeface="ZapfHumnst BT" pitchFamily="34" charset="0"/>
            </a:endParaRPr>
          </a:p>
          <a:p>
            <a:pPr marL="228600" lvl="1" indent="-114300" fontAlgn="t">
              <a:buFontTx/>
              <a:buChar char="•"/>
            </a:pPr>
            <a:r>
              <a:rPr lang="en-US" sz="1000" dirty="0">
                <a:latin typeface="ZapfHumnst BT" pitchFamily="34" charset="0"/>
              </a:rPr>
              <a:t>To analyze concurrency requirements, to identify processes, identify inter-process communication mechanisms, allocate inter-process coordination resources, identify process lifecycles, and distribute model elements among processes.</a:t>
            </a:r>
          </a:p>
          <a:p>
            <a:pPr fontAlgn="t"/>
            <a:r>
              <a:rPr lang="en-US" sz="1000" b="1" dirty="0">
                <a:latin typeface="ZapfHumnst BT" pitchFamily="34" charset="0"/>
              </a:rPr>
              <a:t>Input Artifacts</a:t>
            </a:r>
            <a:endParaRPr lang="en-US" sz="1000" dirty="0">
              <a:latin typeface="ZapfHumnst BT" pitchFamily="34" charset="0"/>
            </a:endParaRPr>
          </a:p>
          <a:p>
            <a:pPr marL="228600" lvl="1" indent="-114300">
              <a:buFontTx/>
              <a:buChar char="•"/>
            </a:pPr>
            <a:r>
              <a:rPr lang="en-US" sz="1000" dirty="0">
                <a:latin typeface="ZapfHumnst BT" pitchFamily="34" charset="0"/>
              </a:rPr>
              <a:t>Supplementary Specifications </a:t>
            </a:r>
          </a:p>
          <a:p>
            <a:pPr marL="228600" lvl="1" indent="-114300">
              <a:buFontTx/>
              <a:buChar char="•"/>
            </a:pPr>
            <a:r>
              <a:rPr lang="en-US" sz="1000" dirty="0">
                <a:latin typeface="ZapfHumnst BT" pitchFamily="34" charset="0"/>
              </a:rPr>
              <a:t>Design Model</a:t>
            </a:r>
          </a:p>
          <a:p>
            <a:pPr marL="228600" lvl="1" indent="-114300">
              <a:buFontTx/>
              <a:buChar char="•"/>
            </a:pPr>
            <a:r>
              <a:rPr lang="en-US" sz="1000" dirty="0">
                <a:latin typeface="ZapfHumnst BT" pitchFamily="34" charset="0"/>
              </a:rPr>
              <a:t>Software Architecture Document</a:t>
            </a:r>
            <a:endParaRPr lang="en-US" sz="1000" b="1" dirty="0">
              <a:latin typeface="ZapfHumnst BT" pitchFamily="34" charset="0"/>
            </a:endParaRPr>
          </a:p>
          <a:p>
            <a:r>
              <a:rPr lang="en-US" sz="1000" b="1" dirty="0">
                <a:latin typeface="ZapfHumnst BT" pitchFamily="34" charset="0"/>
              </a:rPr>
              <a:t>Resulting Artifacts</a:t>
            </a:r>
            <a:endParaRPr lang="en-US" sz="1000" dirty="0">
              <a:latin typeface="ZapfHumnst BT" pitchFamily="34" charset="0"/>
            </a:endParaRPr>
          </a:p>
          <a:p>
            <a:pPr marL="228600" lvl="1" indent="-114300">
              <a:buFontTx/>
              <a:buChar char="•"/>
            </a:pPr>
            <a:r>
              <a:rPr lang="en-US" sz="1000" dirty="0">
                <a:latin typeface="ZapfHumnst BT" pitchFamily="34" charset="0"/>
              </a:rPr>
              <a:t>Software Architecture Document</a:t>
            </a:r>
          </a:p>
          <a:p>
            <a:pPr marL="228600" lvl="1" indent="-114300">
              <a:buFontTx/>
              <a:buChar char="•"/>
            </a:pPr>
            <a:r>
              <a:rPr lang="en-US" sz="1000" dirty="0">
                <a:latin typeface="ZapfHumnst BT" pitchFamily="34" charset="0"/>
              </a:rPr>
              <a:t>Design Model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5"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410626" name="Rectangle 2"/>
          <p:cNvSpPr>
            <a:spLocks noChangeArrowheads="1" noTextEdit="1"/>
          </p:cNvSpPr>
          <p:nvPr>
            <p:ph type="sldImg"/>
          </p:nvPr>
        </p:nvSpPr>
        <p:spPr>
          <a:ln/>
        </p:spPr>
      </p:sp>
      <p:sp>
        <p:nvSpPr>
          <p:cNvPr id="410628" name="Text Box 4"/>
          <p:cNvSpPr txBox="1">
            <a:spLocks noChangeArrowheads="1"/>
          </p:cNvSpPr>
          <p:nvPr/>
        </p:nvSpPr>
        <p:spPr bwMode="auto">
          <a:xfrm>
            <a:off x="584200" y="1209675"/>
            <a:ext cx="177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zh-CN">
              <a:latin typeface="ZapfHumnst BT"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5"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414722" name="Rectangle 2"/>
          <p:cNvSpPr>
            <a:spLocks noChangeArrowheads="1" noTextEdit="1"/>
          </p:cNvSpPr>
          <p:nvPr>
            <p:ph type="sldImg"/>
          </p:nvPr>
        </p:nvSpPr>
        <p:spPr>
          <a:ln/>
        </p:spPr>
      </p:sp>
      <p:sp>
        <p:nvSpPr>
          <p:cNvPr id="414724" name="Text Box 4"/>
          <p:cNvSpPr txBox="1">
            <a:spLocks noChangeArrowheads="1"/>
          </p:cNvSpPr>
          <p:nvPr/>
        </p:nvSpPr>
        <p:spPr bwMode="auto">
          <a:xfrm>
            <a:off x="584200" y="1209675"/>
            <a:ext cx="18478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r>
              <a:rPr lang="en-US" altLang="zh-CN">
                <a:latin typeface="ZapfHumnst BT" pitchFamily="34" charset="0"/>
              </a:rPr>
              <a:t>1. In </a:t>
            </a:r>
            <a:r>
              <a:rPr lang="en-US" altLang="zh-CN" b="1">
                <a:latin typeface="ZapfHumnst BT" pitchFamily="34" charset="0"/>
              </a:rPr>
              <a:t>Describe the Run-time Architecture</a:t>
            </a:r>
            <a:r>
              <a:rPr lang="en-US" altLang="zh-CN">
                <a:latin typeface="ZapfHumnst BT" pitchFamily="34" charset="0"/>
              </a:rPr>
              <a:t>, the independent threads of control are identified, and the design elements (subsystems and classes) are mapped to these threads of control. The focus is on the Process View of the architecture.</a:t>
            </a:r>
          </a:p>
          <a:p>
            <a:r>
              <a:rPr lang="en-US" altLang="zh-CN">
                <a:latin typeface="ZapfHumnst BT" pitchFamily="34" charset="0"/>
              </a:rPr>
              <a:t>2. </a:t>
            </a:r>
            <a:r>
              <a:rPr lang="en-US" altLang="zh-CN" b="1">
                <a:latin typeface="ZapfHumnst BT" pitchFamily="34" charset="0"/>
              </a:rPr>
              <a:t>Process</a:t>
            </a:r>
            <a:r>
              <a:rPr lang="en-US" altLang="zh-CN">
                <a:latin typeface="ZapfHumnst BT" pitchFamily="34" charset="0"/>
              </a:rPr>
              <a:t>: A unique address space and execution environment in which instances of classes and subsystems reside and run. The execution environment can be divided into one or more threads of control.</a:t>
            </a:r>
          </a:p>
          <a:p>
            <a:pPr eaLnBrk="1" hangingPunct="1">
              <a:lnSpc>
                <a:spcPct val="87000"/>
              </a:lnSpc>
              <a:spcBef>
                <a:spcPct val="40000"/>
              </a:spcBef>
            </a:pPr>
            <a:r>
              <a:rPr lang="en-US" altLang="zh-CN" b="1">
                <a:latin typeface="ZapfHumnst BT" pitchFamily="34" charset="0"/>
              </a:rPr>
              <a:t>Thread</a:t>
            </a:r>
            <a:r>
              <a:rPr lang="en-US" altLang="zh-CN">
                <a:latin typeface="ZapfHumnst BT" pitchFamily="34" charset="0"/>
              </a:rPr>
              <a:t>: An independent computation executing within the execution environment and address space defined by an enclosing process.</a:t>
            </a:r>
          </a:p>
          <a:p>
            <a:pPr eaLnBrk="1" hangingPunct="1">
              <a:lnSpc>
                <a:spcPct val="87000"/>
              </a:lnSpc>
              <a:spcBef>
                <a:spcPct val="40000"/>
              </a:spcBef>
            </a:pPr>
            <a:r>
              <a:rPr lang="en-US" altLang="zh-CN">
                <a:latin typeface="ZapfHumnst BT" pitchFamily="34" charset="0"/>
              </a:rPr>
              <a:t>3. Separate threads of control might be needed to: </a:t>
            </a:r>
          </a:p>
          <a:p>
            <a:pPr eaLnBrk="1" hangingPunct="1">
              <a:lnSpc>
                <a:spcPct val="90000"/>
              </a:lnSpc>
              <a:spcBef>
                <a:spcPct val="20000"/>
              </a:spcBef>
              <a:buClr>
                <a:srgbClr val="73E1FF"/>
              </a:buClr>
              <a:buFontTx/>
              <a:buChar char="•"/>
            </a:pPr>
            <a:r>
              <a:rPr lang="en-US" altLang="zh-CN">
                <a:latin typeface="ZapfHumnst BT" pitchFamily="34" charset="0"/>
              </a:rPr>
              <a:t>Utilize multiple CPUs and/or nodes</a:t>
            </a:r>
          </a:p>
          <a:p>
            <a:pPr eaLnBrk="1" hangingPunct="1">
              <a:lnSpc>
                <a:spcPct val="90000"/>
              </a:lnSpc>
              <a:spcBef>
                <a:spcPct val="20000"/>
              </a:spcBef>
              <a:buClr>
                <a:srgbClr val="73E1FF"/>
              </a:buClr>
              <a:buFontTx/>
              <a:buChar char="•"/>
            </a:pPr>
            <a:r>
              <a:rPr lang="en-US" altLang="zh-CN">
                <a:latin typeface="ZapfHumnst BT" pitchFamily="34" charset="0"/>
              </a:rPr>
              <a:t>Increase CPU utilization</a:t>
            </a:r>
          </a:p>
          <a:p>
            <a:pPr eaLnBrk="1" hangingPunct="1">
              <a:lnSpc>
                <a:spcPct val="90000"/>
              </a:lnSpc>
              <a:spcBef>
                <a:spcPct val="20000"/>
              </a:spcBef>
              <a:buClr>
                <a:srgbClr val="73E1FF"/>
              </a:buClr>
              <a:buFontTx/>
              <a:buChar char="•"/>
            </a:pPr>
            <a:r>
              <a:rPr lang="en-US" altLang="zh-CN">
                <a:latin typeface="ZapfHumnst BT" pitchFamily="34" charset="0"/>
              </a:rPr>
              <a:t>Service time-related events</a:t>
            </a:r>
          </a:p>
          <a:p>
            <a:pPr eaLnBrk="1" hangingPunct="1">
              <a:lnSpc>
                <a:spcPct val="90000"/>
              </a:lnSpc>
              <a:spcBef>
                <a:spcPct val="20000"/>
              </a:spcBef>
              <a:buClr>
                <a:srgbClr val="73E1FF"/>
              </a:buClr>
              <a:buFontTx/>
              <a:buChar char="•"/>
            </a:pPr>
            <a:r>
              <a:rPr lang="en-US" altLang="zh-CN">
                <a:latin typeface="ZapfHumnst BT" pitchFamily="34" charset="0"/>
              </a:rPr>
              <a:t>Prioritize activities</a:t>
            </a:r>
          </a:p>
          <a:p>
            <a:pPr eaLnBrk="1" hangingPunct="1">
              <a:lnSpc>
                <a:spcPct val="90000"/>
              </a:lnSpc>
              <a:spcBef>
                <a:spcPct val="20000"/>
              </a:spcBef>
              <a:buClr>
                <a:srgbClr val="73E1FF"/>
              </a:buClr>
              <a:buFontTx/>
              <a:buChar char="•"/>
            </a:pPr>
            <a:r>
              <a:rPr lang="en-US" altLang="zh-CN">
                <a:latin typeface="ZapfHumnst BT" pitchFamily="34" charset="0"/>
              </a:rPr>
              <a:t>Achieve scalability (load sharing) </a:t>
            </a:r>
          </a:p>
          <a:p>
            <a:pPr eaLnBrk="1" hangingPunct="1">
              <a:lnSpc>
                <a:spcPct val="90000"/>
              </a:lnSpc>
              <a:spcBef>
                <a:spcPct val="20000"/>
              </a:spcBef>
              <a:buClr>
                <a:srgbClr val="73E1FF"/>
              </a:buClr>
              <a:buFontTx/>
              <a:buChar char="•"/>
            </a:pPr>
            <a:r>
              <a:rPr lang="en-US" altLang="zh-CN">
                <a:latin typeface="ZapfHumnst BT" pitchFamily="34" charset="0"/>
              </a:rPr>
              <a:t>Separate the concerns among software areas</a:t>
            </a:r>
          </a:p>
          <a:p>
            <a:pPr eaLnBrk="1" hangingPunct="1">
              <a:lnSpc>
                <a:spcPct val="90000"/>
              </a:lnSpc>
              <a:spcBef>
                <a:spcPct val="20000"/>
              </a:spcBef>
              <a:buClr>
                <a:srgbClr val="73E1FF"/>
              </a:buClr>
              <a:buFontTx/>
              <a:buChar char="•"/>
            </a:pPr>
            <a:r>
              <a:rPr lang="en-US" altLang="zh-CN">
                <a:latin typeface="ZapfHumnst BT" pitchFamily="34" charset="0"/>
              </a:rPr>
              <a:t>Improvement of system availability</a:t>
            </a:r>
          </a:p>
          <a:p>
            <a:pPr eaLnBrk="1" hangingPunct="1">
              <a:lnSpc>
                <a:spcPct val="90000"/>
              </a:lnSpc>
              <a:spcBef>
                <a:spcPct val="20000"/>
              </a:spcBef>
              <a:buClr>
                <a:srgbClr val="73E1FF"/>
              </a:buClr>
              <a:buFontTx/>
              <a:buChar char="•"/>
            </a:pPr>
            <a:r>
              <a:rPr lang="en-US" altLang="zh-CN">
                <a:latin typeface="ZapfHumnst BT" pitchFamily="34" charset="0"/>
              </a:rPr>
              <a:t>Support major subsystems</a:t>
            </a:r>
          </a:p>
          <a:p>
            <a:pPr eaLnBrk="1" hangingPunct="1">
              <a:lnSpc>
                <a:spcPct val="90000"/>
              </a:lnSpc>
              <a:spcBef>
                <a:spcPct val="20000"/>
              </a:spcBef>
              <a:buClr>
                <a:srgbClr val="73E1FF"/>
              </a:buClr>
            </a:pPr>
            <a:r>
              <a:rPr lang="en-US" altLang="zh-CN">
                <a:latin typeface="ZapfHumnst BT" pitchFamily="34" charset="0"/>
              </a:rPr>
              <a:t>4. The Tool Mentors provided in RUP recommends that you model the Process View in the Logical View (that is, using active classes and objects).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403458" name="Text Box 2"/>
          <p:cNvSpPr txBox="1">
            <a:spLocks noChangeArrowheads="1"/>
          </p:cNvSpPr>
          <p:nvPr/>
        </p:nvSpPr>
        <p:spPr bwMode="auto">
          <a:xfrm>
            <a:off x="584200" y="1206500"/>
            <a:ext cx="1839913"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latin typeface="ZapfHumnst BT" pitchFamily="34" charset="0"/>
              </a:rPr>
              <a:t>If you are running short on time, this exercise can be skipped. It is not referenced or built on by any later exercises.</a:t>
            </a:r>
          </a:p>
          <a:p>
            <a:pPr>
              <a:spcBef>
                <a:spcPct val="50000"/>
              </a:spcBef>
            </a:pPr>
            <a:r>
              <a:rPr lang="en-US" altLang="zh-CN">
                <a:latin typeface="ZapfHumnst BT" pitchFamily="34" charset="0"/>
              </a:rPr>
              <a:t>Have each student perform this exercise independently and compare and contrast results.</a:t>
            </a:r>
          </a:p>
          <a:p>
            <a:pPr>
              <a:spcBef>
                <a:spcPct val="50000"/>
              </a:spcBef>
            </a:pPr>
            <a:r>
              <a:rPr lang="en-US" altLang="zh-CN">
                <a:latin typeface="ZapfHumnst BT" pitchFamily="34" charset="0"/>
              </a:rPr>
              <a:t>If you are teaching a very introductory audience, or if the students are getting a bit overloaded, you might want try one of the following:</a:t>
            </a:r>
          </a:p>
          <a:p>
            <a:pPr>
              <a:spcBef>
                <a:spcPct val="50000"/>
              </a:spcBef>
              <a:buFontTx/>
              <a:buChar char="•"/>
            </a:pPr>
            <a:r>
              <a:rPr lang="en-US" altLang="zh-CN">
                <a:latin typeface="ZapfHumnst BT" pitchFamily="34" charset="0"/>
              </a:rPr>
              <a:t> Run this exercise as a group exercise, with the instructor facilitating.</a:t>
            </a:r>
          </a:p>
          <a:p>
            <a:pPr>
              <a:spcBef>
                <a:spcPct val="50000"/>
              </a:spcBef>
              <a:buFontTx/>
              <a:buChar char="•"/>
            </a:pPr>
            <a:r>
              <a:rPr lang="en-US" altLang="zh-CN">
                <a:latin typeface="ZapfHumnst BT" pitchFamily="34" charset="0"/>
              </a:rPr>
              <a:t> Walk through the solution in the Payroll Exercise Solution book.</a:t>
            </a:r>
          </a:p>
          <a:p>
            <a:pPr>
              <a:spcBef>
                <a:spcPct val="50000"/>
              </a:spcBef>
            </a:pPr>
            <a:r>
              <a:rPr lang="en-US" altLang="zh-CN">
                <a:latin typeface="ZapfHumnst BT" pitchFamily="34" charset="0"/>
              </a:rPr>
              <a:t>However, keep in mind that the whole idea behind an exercise is to give the students a chance to apply what they have learned. Therefore, use your best judgment when choosing a delivery option for this exercise.</a:t>
            </a:r>
          </a:p>
        </p:txBody>
      </p:sp>
      <p:sp>
        <p:nvSpPr>
          <p:cNvPr id="403459" name="Rectangle 3"/>
          <p:cNvSpPr>
            <a:spLocks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03460" name="Rectangle 4"/>
          <p:cNvSpPr>
            <a:spLocks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a:latin typeface="ZapfHumnst BT" pitchFamily="34" charset="0"/>
              </a:rPr>
              <a:t>In this exercise, a part of the process architecture will be given textually. The entire process architecture will not be derived, since such a derivation is out of the scope of this course. The exercise allows you to identify the necessary process relationships and produce a visual model of the process architecture.</a:t>
            </a:r>
          </a:p>
          <a:p>
            <a:r>
              <a:rPr lang="en-US" altLang="zh-CN" sz="1000">
                <a:latin typeface="ZapfHumnst BT" pitchFamily="34" charset="0"/>
              </a:rPr>
              <a:t>References to the givens:</a:t>
            </a:r>
          </a:p>
          <a:p>
            <a:pPr marL="228600" lvl="1" indent="-114300">
              <a:buFontTx/>
              <a:buChar char="•"/>
            </a:pPr>
            <a:r>
              <a:rPr lang="en-US" altLang="zh-CN" sz="1000">
                <a:latin typeface="ZapfHumnst BT" pitchFamily="34" charset="0"/>
              </a:rPr>
              <a:t>Design elements and their relationships: </a:t>
            </a:r>
            <a:br>
              <a:rPr lang="en-US" altLang="zh-CN" sz="1000">
                <a:latin typeface="ZapfHumnst BT" pitchFamily="34" charset="0"/>
              </a:rPr>
            </a:br>
            <a:r>
              <a:rPr lang="en-US" altLang="zh-CN" sz="1000">
                <a:latin typeface="ZapfHumnst BT" pitchFamily="34" charset="0"/>
              </a:rPr>
              <a:t>For subsystems and interfaces: Payroll Exercise Solution, Exercise: Identify Design Elements (subsystem context diagrams).</a:t>
            </a:r>
            <a:br>
              <a:rPr lang="en-US" altLang="zh-CN" sz="1000">
                <a:latin typeface="ZapfHumnst BT" pitchFamily="34" charset="0"/>
              </a:rPr>
            </a:br>
            <a:r>
              <a:rPr lang="en-US" altLang="zh-CN" sz="1000">
                <a:latin typeface="ZapfHumnst BT" pitchFamily="34" charset="0"/>
              </a:rPr>
              <a:t>For other design elements, see their associated Analysis element relationships: Payroll Exercise Solution, Exercise: Use-Case Analysis, Part 2 (VOPC diagrams). </a:t>
            </a:r>
          </a:p>
          <a:p>
            <a:pPr marL="228600" lvl="1" indent="-114300">
              <a:buFontTx/>
              <a:buChar char="•"/>
            </a:pPr>
            <a:r>
              <a:rPr lang="en-US" altLang="zh-CN" sz="1000">
                <a:latin typeface="ZapfHumnst BT" pitchFamily="34" charset="0"/>
              </a:rPr>
              <a:t>Processes: Exercise Workbook: Payroll Architecture Handbook, Process View, Processes section. </a:t>
            </a:r>
          </a:p>
          <a:p>
            <a:pPr marL="228600" lvl="1" indent="-114300">
              <a:buFontTx/>
              <a:buChar char="•"/>
            </a:pPr>
            <a:r>
              <a:rPr lang="en-US" altLang="zh-CN" sz="1000">
                <a:latin typeface="ZapfHumnst BT" pitchFamily="34" charset="0"/>
              </a:rPr>
              <a:t>Classes and subsystems: Exercise Workbook:  Payroll Architecture Handbook, Process View, Design Element to Process Mapping section.</a:t>
            </a:r>
          </a:p>
          <a:p>
            <a:pPr marL="228600" lvl="1" indent="-114300"/>
            <a:endParaRPr lang="en-US" altLang="zh-CN" sz="1000">
              <a:latin typeface="ZapfHumnst BT"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5"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405507" name="Rectangle 3"/>
          <p:cNvSpPr>
            <a:spLocks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05508" name="Rectangle 4"/>
          <p:cNvSpPr>
            <a:spLocks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a:latin typeface="ZapfHumnst BT" pitchFamily="34" charset="0"/>
              </a:rPr>
              <a:t>The process relationships can be derived from the class relationships. If two classes must communicate and they have been mapped to different processes, then there must be a relationship between the two processes.</a:t>
            </a:r>
          </a:p>
          <a:p>
            <a:r>
              <a:rPr lang="en-US" altLang="zh-CN" sz="1000">
                <a:latin typeface="ZapfHumnst BT" pitchFamily="34" charset="0"/>
              </a:rPr>
              <a:t>Refer to the following slides if needed:</a:t>
            </a:r>
          </a:p>
          <a:p>
            <a:pPr marL="228600" lvl="1" indent="-114300">
              <a:buFontTx/>
              <a:buChar char="•"/>
            </a:pPr>
            <a:r>
              <a:rPr lang="en-US" altLang="zh-CN" sz="1000">
                <a:latin typeface="ZapfHumnst BT" pitchFamily="34" charset="0"/>
              </a:rPr>
              <a:t>Key Concept: Processes and Threads – 9-14</a:t>
            </a:r>
          </a:p>
          <a:p>
            <a:pPr marL="228600" lvl="1" indent="-114300">
              <a:buFontTx/>
              <a:buChar char="•"/>
            </a:pPr>
            <a:r>
              <a:rPr lang="en-US" altLang="zh-CN" sz="1000">
                <a:latin typeface="ZapfHumnst BT" pitchFamily="34" charset="0"/>
              </a:rPr>
              <a:t>Modeling Processes – 9-16</a:t>
            </a:r>
          </a:p>
          <a:p>
            <a:pPr marL="228600" lvl="1" indent="-114300">
              <a:buFontTx/>
              <a:buChar char="•"/>
            </a:pPr>
            <a:r>
              <a:rPr lang="en-US" altLang="zh-CN" sz="1000">
                <a:latin typeface="ZapfHumnst BT" pitchFamily="34" charset="0"/>
              </a:rPr>
              <a:t>Example: Modeling Processes: Class Diagram – 9-17</a:t>
            </a:r>
          </a:p>
          <a:p>
            <a:pPr>
              <a:buFontTx/>
              <a:buChar char="•"/>
            </a:pPr>
            <a:endParaRPr lang="en-US" altLang="zh-CN" sz="1000">
              <a:latin typeface="ZapfHumnst BT" pitchFamily="34" charset="0"/>
            </a:endParaRPr>
          </a:p>
          <a:p>
            <a:pPr>
              <a:buFontTx/>
              <a:buChar char="•"/>
            </a:pP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407554" name="Text Box 2"/>
          <p:cNvSpPr txBox="1">
            <a:spLocks noChangeArrowheads="1"/>
          </p:cNvSpPr>
          <p:nvPr/>
        </p:nvSpPr>
        <p:spPr bwMode="auto">
          <a:xfrm>
            <a:off x="584200" y="1206500"/>
            <a:ext cx="186055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ZapfHumnst BT" pitchFamily="34" charset="0"/>
              </a:rPr>
              <a:t>Reference to the exercise solutions are in the </a:t>
            </a:r>
            <a:r>
              <a:rPr lang="en-US" altLang="zh-CN" i="1">
                <a:latin typeface="ZapfHumnst BT" pitchFamily="34" charset="0"/>
              </a:rPr>
              <a:t>Payroll Exercise Solution </a:t>
            </a:r>
            <a:r>
              <a:rPr lang="en-US" altLang="zh-CN">
                <a:latin typeface="ZapfHumnst BT" pitchFamily="34" charset="0"/>
              </a:rPr>
              <a:t>book:</a:t>
            </a:r>
          </a:p>
          <a:p>
            <a:pPr>
              <a:spcBef>
                <a:spcPct val="50000"/>
              </a:spcBef>
              <a:buFontTx/>
              <a:buChar char="•"/>
            </a:pPr>
            <a:r>
              <a:rPr lang="en-US" altLang="zh-CN">
                <a:latin typeface="ZapfHumnst BT" pitchFamily="34" charset="0"/>
              </a:rPr>
              <a:t> Describe Run-Time Architecture section.</a:t>
            </a:r>
          </a:p>
        </p:txBody>
      </p:sp>
      <p:sp>
        <p:nvSpPr>
          <p:cNvPr id="407555" name="Rectangle 3"/>
          <p:cNvSpPr>
            <a:spLocks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07556" name="Rectangle 4"/>
          <p:cNvSpPr>
            <a:spLocks noChangeArrowheads="1"/>
          </p:cNvSpPr>
          <p:nvPr>
            <p:ph type="body" idx="1"/>
          </p:nvPr>
        </p:nvSpPr>
        <p:spPr bwMode="auto">
          <a:xfrm>
            <a:off x="2549525" y="4113213"/>
            <a:ext cx="4076700" cy="3956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00000"/>
              </a:lnSpc>
              <a:spcBef>
                <a:spcPct val="0"/>
              </a:spcBef>
            </a:pPr>
            <a:r>
              <a:rPr lang="en-US" altLang="zh-CN" sz="1000">
                <a:latin typeface="ZapfHumnst BT" pitchFamily="34" charset="0"/>
              </a:rPr>
              <a:t>The Payroll process class diagram that is produced should include the design element relationships that justify the associated process element relationships. All of the design element relationships do not have to be shown. Only the design element relationships that justify the associated process element relationships must be included. </a:t>
            </a:r>
          </a:p>
          <a:p>
            <a:pPr eaLnBrk="0" hangingPunct="0">
              <a:lnSpc>
                <a:spcPct val="100000"/>
              </a:lnSpc>
              <a:spcBef>
                <a:spcPct val="0"/>
              </a:spcBef>
            </a:pPr>
            <a:r>
              <a:rPr lang="en-US" altLang="zh-CN" sz="1000">
                <a:latin typeface="ZapfHumnst BT" pitchFamily="34" charset="0"/>
              </a:rPr>
              <a:t>Refer to the following slides if needed:</a:t>
            </a:r>
          </a:p>
          <a:p>
            <a:pPr marL="228600" lvl="1" indent="-114300">
              <a:buFontTx/>
              <a:buChar char="•"/>
            </a:pPr>
            <a:r>
              <a:rPr lang="en-US" altLang="zh-CN" sz="1000">
                <a:latin typeface="ZapfHumnst BT" pitchFamily="34" charset="0"/>
              </a:rPr>
              <a:t>Modeling the Mapping of Elements to Processes – 9-27</a:t>
            </a:r>
          </a:p>
          <a:p>
            <a:pPr marL="228600" lvl="1" indent="-114300">
              <a:buFontTx/>
              <a:buChar char="•"/>
            </a:pPr>
            <a:r>
              <a:rPr lang="en-US" altLang="zh-CN" sz="1000">
                <a:latin typeface="ZapfHumnst BT" pitchFamily="34" charset="0"/>
              </a:rPr>
              <a:t>Process Relationships – 9-28</a:t>
            </a:r>
          </a:p>
          <a:p>
            <a:pPr marL="228600" lvl="1" indent="-114300">
              <a:buFontTx/>
              <a:buChar char="•"/>
            </a:pPr>
            <a:r>
              <a:rPr lang="en-US" altLang="zh-CN" sz="1000">
                <a:latin typeface="ZapfHumnst BT" pitchFamily="34" charset="0"/>
              </a:rPr>
              <a:t>Example: Register for Courses Processes – 9-29 and 9-30</a:t>
            </a:r>
          </a:p>
          <a:p>
            <a:pPr>
              <a:buFontTx/>
              <a:buChar char="•"/>
            </a:pPr>
            <a:endParaRPr lang="en-US" altLang="zh-CN" sz="1000">
              <a:latin typeface="ZapfHumnst BT" pitchFamily="34" charset="0"/>
            </a:endParaRPr>
          </a:p>
          <a:p>
            <a:pPr>
              <a:buFontTx/>
              <a:buChar char="•"/>
            </a:pPr>
            <a:endParaRPr lang="en-US" altLang="zh-CN" sz="1000">
              <a:latin typeface="ZapfHumnst BT"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5"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409602" name="Rectangle 2"/>
          <p:cNvSpPr>
            <a:spLocks noChangeArrowheads="1" noTextEdit="1"/>
          </p:cNvSpPr>
          <p:nvPr>
            <p:ph type="sldImg"/>
          </p:nvPr>
        </p:nvSpPr>
        <p:spPr bwMode="auto">
          <a:xfrm>
            <a:off x="2571750" y="836613"/>
            <a:ext cx="4057650" cy="3043237"/>
          </a:xfrm>
          <a:prstGeom prst="rect">
            <a:avLst/>
          </a:prstGeom>
          <a:solidFill>
            <a:srgbClr val="FFFFFF"/>
          </a:solidFill>
          <a:ln>
            <a:solidFill>
              <a:srgbClr val="000000"/>
            </a:solidFill>
            <a:miter lim="800000"/>
            <a:headEnd/>
            <a:tailEnd/>
          </a:ln>
        </p:spPr>
      </p:sp>
      <p:sp>
        <p:nvSpPr>
          <p:cNvPr id="409603" name="Rectangle 3"/>
          <p:cNvSpPr>
            <a:spLocks noChangeArrowheads="1"/>
          </p:cNvSpPr>
          <p:nvPr>
            <p:ph type="body" idx="1"/>
          </p:nvPr>
        </p:nvSpPr>
        <p:spPr bwMode="auto">
          <a:xfrm>
            <a:off x="2552700" y="4114800"/>
            <a:ext cx="4076700" cy="403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a:latin typeface="ZapfHumnst BT" pitchFamily="34" charset="0"/>
              </a:rPr>
              <a:t>After completing a model, it is important to step back and review your work. Some helpful questions are the following:</a:t>
            </a:r>
          </a:p>
          <a:p>
            <a:pPr marL="228600" lvl="1" indent="-114300">
              <a:buFontTx/>
              <a:buChar char="•"/>
            </a:pPr>
            <a:r>
              <a:rPr lang="en-US" altLang="zh-CN" sz="1000">
                <a:latin typeface="ZapfHumnst BT" pitchFamily="34" charset="0"/>
              </a:rPr>
              <a:t>Are processes and threads stereotyped properly? If a thread is defined, is there a composition relationship from the process to the thread? </a:t>
            </a:r>
            <a:r>
              <a:rPr lang="en-US" altLang="zh-CN" sz="1000">
                <a:latin typeface="ZapfHumnst BT" pitchFamily="34" charset="0"/>
                <a:cs typeface="Times New Roman" pitchFamily="18" charset="0"/>
              </a:rPr>
              <a:t>Processes and threads should be modeled as &lt;&lt;process&gt;&gt; and &lt;&lt;thread&gt;&gt; stereotyped classes, respectively.  If a &lt;&lt;thread&gt;&gt; is defined, there must be a composition relationship from some &lt;&lt;process&gt;&gt; to the &lt;&lt; thread&gt;&gt;, since a &lt;&lt;thread&gt;&gt; </a:t>
            </a:r>
            <a:r>
              <a:rPr lang="en-US" altLang="zh-CN" sz="1000" i="1">
                <a:latin typeface="ZapfHumnst BT" pitchFamily="34" charset="0"/>
                <a:cs typeface="Times New Roman" pitchFamily="18" charset="0"/>
              </a:rPr>
              <a:t>never</a:t>
            </a:r>
            <a:r>
              <a:rPr lang="en-US" altLang="zh-CN" sz="1000">
                <a:latin typeface="ZapfHumnst BT" pitchFamily="34" charset="0"/>
                <a:cs typeface="Times New Roman" pitchFamily="18" charset="0"/>
              </a:rPr>
              <a:t> exists outside the context of a &lt;&lt;process&gt;&gt;.</a:t>
            </a:r>
            <a:r>
              <a:rPr lang="en-US" altLang="zh-CN" sz="1000">
                <a:latin typeface="ZapfHumnst BT" pitchFamily="34" charset="0"/>
              </a:rPr>
              <a:t> </a:t>
            </a:r>
          </a:p>
          <a:p>
            <a:pPr marL="228600" lvl="1" indent="-114300">
              <a:buFontTx/>
              <a:buChar char="•"/>
            </a:pPr>
            <a:r>
              <a:rPr lang="en-US" altLang="zh-CN" sz="1000">
                <a:latin typeface="ZapfHumnst BT" pitchFamily="34" charset="0"/>
              </a:rPr>
              <a:t>Is there a composition relationship from the process elements to the design elements? </a:t>
            </a:r>
            <a:r>
              <a:rPr lang="en-US" altLang="zh-CN" sz="1000">
                <a:latin typeface="ZapfHumnst BT" pitchFamily="34" charset="0"/>
                <a:cs typeface="Times New Roman" pitchFamily="18" charset="0"/>
              </a:rPr>
              <a:t>There should be composition relationships modeled </a:t>
            </a:r>
            <a:r>
              <a:rPr lang="en-US" altLang="zh-CN" sz="1000" i="1">
                <a:latin typeface="ZapfHumnst BT" pitchFamily="34" charset="0"/>
                <a:cs typeface="Times New Roman" pitchFamily="18" charset="0"/>
              </a:rPr>
              <a:t>from</a:t>
            </a:r>
            <a:r>
              <a:rPr lang="en-US" altLang="zh-CN" sz="1000">
                <a:latin typeface="ZapfHumnst BT" pitchFamily="34" charset="0"/>
                <a:cs typeface="Times New Roman" pitchFamily="18" charset="0"/>
              </a:rPr>
              <a:t> the process elements to the design elements mapped to those process elements.</a:t>
            </a:r>
            <a:r>
              <a:rPr lang="en-US" altLang="zh-CN" sz="1000">
                <a:latin typeface="ZapfHumnst BT" pitchFamily="34" charset="0"/>
              </a:rPr>
              <a:t> </a:t>
            </a:r>
          </a:p>
          <a:p>
            <a:pPr marL="228600" lvl="1" indent="-114300">
              <a:buFontTx/>
              <a:buChar char="•"/>
            </a:pPr>
            <a:r>
              <a:rPr lang="en-US" altLang="zh-CN" sz="1000">
                <a:latin typeface="ZapfHumnst BT" pitchFamily="34" charset="0"/>
              </a:rPr>
              <a:t>Do the necessary relationships exist between the process elements in order to support the relationships to the design elements mapped to those process elements?  </a:t>
            </a:r>
          </a:p>
          <a:p>
            <a:endParaRPr lang="en-US" altLang="zh-CN" sz="1000">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r>
              <a:rPr lang="en-US" altLang="ko-KR" sz="1000">
                <a:latin typeface="ZapfHumnst BT" pitchFamily="34" charset="0"/>
                <a:ea typeface="굴림" charset="-127"/>
              </a:rPr>
              <a:t>In </a:t>
            </a:r>
            <a:r>
              <a:rPr lang="en-US" altLang="ko-KR" sz="1000" b="1">
                <a:latin typeface="ZapfHumnst BT" pitchFamily="34" charset="0"/>
                <a:ea typeface="굴림" charset="-127"/>
              </a:rPr>
              <a:t>Describe the Run-time Architecture</a:t>
            </a:r>
            <a:r>
              <a:rPr lang="en-US" altLang="ko-KR" sz="1000">
                <a:latin typeface="ZapfHumnst BT" pitchFamily="34" charset="0"/>
                <a:ea typeface="굴림" charset="-127"/>
              </a:rPr>
              <a:t>, we will be concentrating on the Process View. Before we discuss the details of what occurs in </a:t>
            </a:r>
            <a:r>
              <a:rPr lang="en-US" altLang="ko-KR" sz="1000" b="1">
                <a:latin typeface="ZapfHumnst BT" pitchFamily="34" charset="0"/>
                <a:ea typeface="굴림" charset="-127"/>
              </a:rPr>
              <a:t>Describe the Run-time Architecture</a:t>
            </a:r>
            <a:r>
              <a:rPr lang="en-US" altLang="ko-KR" sz="1000">
                <a:latin typeface="ZapfHumnst BT" pitchFamily="34" charset="0"/>
                <a:ea typeface="굴림" charset="-127"/>
              </a:rPr>
              <a:t>, you need to review what the Process View is.</a:t>
            </a:r>
          </a:p>
          <a:p>
            <a:r>
              <a:rPr lang="en-US" altLang="ko-KR" sz="1000">
                <a:latin typeface="ZapfHumnst BT" pitchFamily="34" charset="0"/>
                <a:ea typeface="굴림" charset="-127"/>
              </a:rPr>
              <a:t>The above slide describes the model Rational uses to describe the software architecture. For each view, the stakeholder interested in it and the concern addressed in it are listed.</a:t>
            </a:r>
          </a:p>
          <a:p>
            <a:r>
              <a:rPr lang="en-US" sz="1000">
                <a:latin typeface="ZapfHumnst BT" pitchFamily="34" charset="0"/>
              </a:rPr>
              <a:t>The Process View describes the planned process structure of the system. It is concerned with dynamic, run-time decomposition and takes into account some nonfunctional requirements, such as performance and availability. It also includes some derived requirements resulting from the need to spread the system onto several computers.</a:t>
            </a:r>
          </a:p>
          <a:p>
            <a:r>
              <a:rPr lang="en-US" sz="1000">
                <a:latin typeface="ZapfHumnst BT" pitchFamily="34" charset="0"/>
              </a:rPr>
              <a:t>In the Process View, the system is decomposed into a set of independent tasks and threads, processes, and process groups.  </a:t>
            </a:r>
          </a:p>
          <a:p>
            <a:r>
              <a:rPr lang="en-US" sz="1000">
                <a:latin typeface="ZapfHumnst BT" pitchFamily="34" charset="0"/>
              </a:rPr>
              <a:t>The Process View describes process interaction, communication, and synchronization.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49186" name="Rectangle 2"/>
          <p:cNvSpPr>
            <a:spLocks noChangeArrowheads="1" noTextEdit="1"/>
          </p:cNvSpPr>
          <p:nvPr>
            <p:ph type="sldImg"/>
          </p:nvPr>
        </p:nvSpPr>
        <p:spPr>
          <a:ln/>
        </p:spPr>
      </p:sp>
      <p:sp>
        <p:nvSpPr>
          <p:cNvPr id="349187" name="Rectangle 3"/>
          <p:cNvSpPr>
            <a:spLocks noGrp="1" noChangeArrowheads="1"/>
          </p:cNvSpPr>
          <p:nvPr>
            <p:ph type="body" idx="1"/>
          </p:nvPr>
        </p:nvSpPr>
        <p:spPr/>
        <p:txBody>
          <a:bodyPr/>
          <a:lstStyle/>
          <a:p>
            <a:pPr fontAlgn="t"/>
            <a:r>
              <a:rPr lang="en-US" altLang="zh-CN" sz="1000">
                <a:latin typeface="ZapfHumnst BT" pitchFamily="34" charset="0"/>
              </a:rPr>
              <a:t>Concurrency is the tendency for things to happen at the same time in a system. Concurrency is a natural phenomenon, of course. In the real world, at any given time many things are happening simultaneously. When we design software to monitor and control real-world systems, we must deal with this natural concurrency.</a:t>
            </a:r>
          </a:p>
          <a:p>
            <a:pPr fontAlgn="t"/>
            <a:r>
              <a:rPr lang="en-US" altLang="zh-CN" sz="1000">
                <a:latin typeface="ZapfHumnst BT" pitchFamily="34" charset="0"/>
              </a:rPr>
              <a:t>When dealing with concurrency issues in software systems, you must consider two important aspects:</a:t>
            </a:r>
          </a:p>
          <a:p>
            <a:pPr marL="228600" lvl="1" indent="-114300" fontAlgn="t">
              <a:buFontTx/>
              <a:buChar char="•"/>
            </a:pPr>
            <a:r>
              <a:rPr lang="en-US" altLang="zh-CN" sz="1000">
                <a:latin typeface="ZapfHumnst BT" pitchFamily="34" charset="0"/>
              </a:rPr>
              <a:t>Being able to detect and respond to external events occurring in a random order.</a:t>
            </a:r>
          </a:p>
          <a:p>
            <a:pPr marL="228600" lvl="1" indent="-114300" fontAlgn="t">
              <a:buFontTx/>
              <a:buChar char="•"/>
            </a:pPr>
            <a:r>
              <a:rPr lang="en-US" altLang="zh-CN" sz="1000">
                <a:latin typeface="ZapfHumnst BT" pitchFamily="34" charset="0"/>
              </a:rPr>
              <a:t>Ensuring that these events are responded to in some minimum required interval.</a:t>
            </a:r>
          </a:p>
          <a:p>
            <a:pPr fontAlgn="t"/>
            <a:r>
              <a:rPr lang="en-US" altLang="zh-CN" sz="1000">
                <a:latin typeface="ZapfHumnst BT" pitchFamily="34" charset="0"/>
              </a:rPr>
              <a:t>If each concurrent activity evolved independently, in a truly parallel fashion, managing them would be relatively simple: we could just create separate programs to deal with each activity. However, this is not the case. The challenges of designing concurrent systems arise mainly because of the interactions that happen between concurrent activities. When concurrent activities interact, some sort of coordination is required.</a:t>
            </a:r>
          </a:p>
          <a:p>
            <a:pPr fontAlgn="t"/>
            <a:r>
              <a:rPr lang="en-US" altLang="zh-CN" sz="1000">
                <a:latin typeface="ZapfHumnst BT" pitchFamily="34" charset="0"/>
              </a:rPr>
              <a:t>Vehicular traffic provides a useful analogy. Parallel traffic streams on different roadways having little interaction cause few problems. Parallel streams in adjacent lanes require some coordination for safe interaction, but a much more severe type of interaction occurs at an intersection, where careful coordination is required.</a:t>
            </a:r>
          </a:p>
          <a:p>
            <a:pPr fontAlgn="t"/>
            <a:endParaRPr lang="en-US" altLang="zh-CN" sz="1000">
              <a:latin typeface="ZapfHumnst BT" pitchFamily="34" charset="0"/>
            </a:endParaRPr>
          </a:p>
        </p:txBody>
      </p:sp>
      <p:sp>
        <p:nvSpPr>
          <p:cNvPr id="349188" name="Text Box 4"/>
          <p:cNvSpPr txBox="1">
            <a:spLocks noChangeArrowheads="1"/>
          </p:cNvSpPr>
          <p:nvPr/>
        </p:nvSpPr>
        <p:spPr bwMode="auto">
          <a:xfrm>
            <a:off x="584200" y="1209675"/>
            <a:ext cx="177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r>
              <a:rPr lang="en-US" altLang="zh-CN">
                <a:latin typeface="ZapfHumnst BT" pitchFamily="34" charset="0"/>
              </a:rPr>
              <a:t>This slide uses the analogy of traffic. At points where the traffic crosses, you need to plan for concurrency-management mechanisms such as stop signs, traffic lights, and overpasses.  Otherwise, you will end up with unpleasant results!  </a:t>
            </a:r>
          </a:p>
          <a:p>
            <a:endParaRPr lang="en-US" altLang="zh-CN">
              <a:latin typeface="ZapfHumnst BT" pitchFamily="34" charset="0"/>
            </a:endParaRPr>
          </a:p>
          <a:p>
            <a:r>
              <a:rPr lang="en-US" altLang="zh-CN">
                <a:latin typeface="ZapfHumnst BT" pitchFamily="34" charset="0"/>
              </a:rPr>
              <a:t>The same holds true in software. You can plan to handle concurrency issues or you can wait for a very unpleasant result.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51234" name="Rectangle 2"/>
          <p:cNvSpPr>
            <a:spLocks noChangeArrowheads="1" noTextEdit="1"/>
          </p:cNvSpPr>
          <p:nvPr>
            <p:ph type="sldImg"/>
          </p:nvPr>
        </p:nvSpPr>
        <p:spPr>
          <a:ln/>
        </p:spPr>
      </p:sp>
      <p:sp>
        <p:nvSpPr>
          <p:cNvPr id="351235" name="Rectangle 3"/>
          <p:cNvSpPr>
            <a:spLocks noGrp="1" noChangeArrowheads="1"/>
          </p:cNvSpPr>
          <p:nvPr>
            <p:ph type="body" idx="1"/>
          </p:nvPr>
        </p:nvSpPr>
        <p:spPr/>
        <p:txBody>
          <a:bodyPr/>
          <a:lstStyle/>
          <a:p>
            <a:pPr fontAlgn="t"/>
            <a:r>
              <a:rPr lang="en-US" altLang="zh-CN" sz="1000">
                <a:latin typeface="ZapfHumnst BT" pitchFamily="34" charset="0"/>
              </a:rPr>
              <a:t>Some of the driving forces behind finding ways to manage concurrency are external. That is, they are imposed by the demands of the environment. In real-world systems, many things are happening simultaneously and must be addressed “in real-time” by software. To do so, many real time software systems must be “reactive.” They must respond to externally generated events that might occur at somewhat random times, in somewhat random order, or both.</a:t>
            </a:r>
          </a:p>
          <a:p>
            <a:pPr fontAlgn="t"/>
            <a:r>
              <a:rPr lang="en-US" altLang="zh-CN" sz="1000">
                <a:latin typeface="ZapfHumnst BT" pitchFamily="34" charset="0"/>
              </a:rPr>
              <a:t>Designing a conventional procedural program to deal with these situations is extremely complex. It can be much simpler to partition the system into concurrent software elements to deal with each of these events. The key phrase here is “can be,” since complexity is also affected by the degree of interaction between the events.</a:t>
            </a:r>
          </a:p>
          <a:p>
            <a:pPr fontAlgn="t"/>
            <a:r>
              <a:rPr lang="en-US" altLang="zh-CN" sz="1000">
                <a:latin typeface="ZapfHumnst BT" pitchFamily="34" charset="0"/>
              </a:rPr>
              <a:t>There also can be internally inspired reasons for concurrency. For example, performing tasks in parallel can substantially speed up the computational work of a system if multiple CPUs are available. Even within a single processor, multitasking can dramatically speed things up by preventing one activity from blocking another while waiting for I/O. A common situation in which this occurs is during the startup of a system. There are often many components, each of which requires time to be made ready for operation. Performing these operations sequentially can be painfully slow.</a:t>
            </a:r>
          </a:p>
          <a:p>
            <a:pPr fontAlgn="t"/>
            <a:r>
              <a:rPr lang="en-US" altLang="zh-CN" sz="1000">
                <a:latin typeface="ZapfHumnst BT" pitchFamily="34" charset="0"/>
              </a:rPr>
              <a:t>Controllability of the system can also be enhanced by concurrency. For example, one function can be started, stopped, or otherwise influenced in midstream by other concurrent functions — something extremely difficult to accomplish without concurrent components.</a:t>
            </a:r>
          </a:p>
        </p:txBody>
      </p:sp>
      <p:sp>
        <p:nvSpPr>
          <p:cNvPr id="351236" name="Text Box 4"/>
          <p:cNvSpPr txBox="1">
            <a:spLocks noChangeArrowheads="1"/>
          </p:cNvSpPr>
          <p:nvPr/>
        </p:nvSpPr>
        <p:spPr bwMode="auto">
          <a:xfrm>
            <a:off x="584200" y="1209675"/>
            <a:ext cx="177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r>
              <a:rPr lang="en-US" altLang="zh-CN">
                <a:latin typeface="ZapfHumnst BT" pitchFamily="34" charset="0"/>
              </a:rPr>
              <a:t>Many of your students might not have any previous exposure to concurrency.  This slide is meant to demonstrate why concurrency is an important topic.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424962" name="Rectangle 1026"/>
          <p:cNvSpPr>
            <a:spLocks noChangeArrowheads="1" noTextEdit="1"/>
          </p:cNvSpPr>
          <p:nvPr>
            <p:ph type="sldImg"/>
          </p:nvPr>
        </p:nvSpPr>
        <p:spPr>
          <a:ln/>
        </p:spPr>
      </p:sp>
      <p:sp>
        <p:nvSpPr>
          <p:cNvPr id="424963" name="Rectangle 1027"/>
          <p:cNvSpPr>
            <a:spLocks noGrp="1" noChangeArrowheads="1"/>
          </p:cNvSpPr>
          <p:nvPr>
            <p:ph type="body" idx="1"/>
          </p:nvPr>
        </p:nvSpPr>
        <p:spPr/>
        <p:txBody>
          <a:bodyPr/>
          <a:lstStyle/>
          <a:p>
            <a:pPr fontAlgn="t"/>
            <a:r>
              <a:rPr lang="en-US" altLang="zh-CN" sz="1000">
                <a:latin typeface="ZapfHumnst BT" pitchFamily="34" charset="0"/>
              </a:rPr>
              <a:t>When the operating system provides multitasking, a common unit of concurrency is the process. A process is an entity provided, supported, and managed by the operating system whose sole purpose is to provide an environment in which to execute a program. The process provides a memory space for the exclusive use of its application program, a thread of execution for executing it, and perhaps some means for sending messages to and receiving them from other processes. In effect, the process is a virtual CPU for executing a concurrent piece of an application.</a:t>
            </a:r>
          </a:p>
          <a:p>
            <a:pPr fontAlgn="t"/>
            <a:r>
              <a:rPr lang="en-US" altLang="zh-CN" sz="1000">
                <a:latin typeface="ZapfHumnst BT" pitchFamily="34" charset="0"/>
              </a:rPr>
              <a:t>Many operating systems, particularly those used for real-time applications, offer a “lighter weight” alternative to processes, called “threads” or “lightweight threads.”</a:t>
            </a:r>
          </a:p>
          <a:p>
            <a:pPr fontAlgn="t"/>
            <a:r>
              <a:rPr lang="en-US" altLang="zh-CN" sz="1000">
                <a:latin typeface="ZapfHumnst BT" pitchFamily="34" charset="0"/>
              </a:rPr>
              <a:t>Threads are a way of achieving a slightly finer granularity of concurrency within a process. Each thread belongs to a single process, and all the threads in a process share the single memory space and other resources controlled by that process.</a:t>
            </a:r>
          </a:p>
          <a:p>
            <a:pPr fontAlgn="t"/>
            <a:r>
              <a:rPr lang="en-US" altLang="zh-CN" sz="1000">
                <a:latin typeface="ZapfHumnst BT" pitchFamily="34" charset="0"/>
              </a:rPr>
              <a:t>Usually each thread is assigned a procedure to execute.</a:t>
            </a:r>
          </a:p>
          <a:p>
            <a:pPr fontAlgn="t"/>
            <a:r>
              <a:rPr lang="en-US" altLang="zh-CN" sz="1000">
                <a:latin typeface="ZapfHumnst BT" pitchFamily="34" charset="0"/>
              </a:rPr>
              <a:t>Of course, multiple processors offer the opportunity for truly concurrent execution. Most commonly, each task is permanently assigned to a process in a particular processor, but under some circumstances tasks can be dynamically assigned to the next available processor. Perhaps the most accessible way of doing this is by using a “symmetric multiprocessor.” In such a hardware configuration, multiple CPUs can access memory through a common bus.</a:t>
            </a:r>
          </a:p>
          <a:p>
            <a:pPr fontAlgn="t"/>
            <a:r>
              <a:rPr lang="en-US" altLang="zh-CN" sz="1000">
                <a:latin typeface="ZapfHumnst BT" pitchFamily="34" charset="0"/>
              </a:rPr>
              <a:t>Operating systems that support symmetric multiprocessors can dynamically assign threads to any available CPU. Examples of operating systems that support symmetric multiprocessors are SUN’s Solaris and Microsoft’s Windows NT.</a:t>
            </a:r>
          </a:p>
          <a:p>
            <a:endParaRPr lang="en-US" altLang="zh-CN" sz="1000">
              <a:latin typeface="ZapfHumnst BT" pitchFamily="34" charset="0"/>
            </a:endParaRPr>
          </a:p>
        </p:txBody>
      </p:sp>
      <p:sp>
        <p:nvSpPr>
          <p:cNvPr id="424964" name="Text Box 1028"/>
          <p:cNvSpPr txBox="1">
            <a:spLocks noChangeArrowheads="1"/>
          </p:cNvSpPr>
          <p:nvPr/>
        </p:nvSpPr>
        <p:spPr bwMode="auto">
          <a:xfrm>
            <a:off x="584200" y="1209675"/>
            <a:ext cx="177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r>
              <a:rPr lang="en-US" altLang="zh-CN">
                <a:latin typeface="ZapfHumnst BT" pitchFamily="34" charset="0"/>
              </a:rPr>
              <a:t>We will not be realizing any of these specific mechanisms. They are mentioned only to help the students understand concurrency and the process view.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6"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355330" name="Rectangle 2"/>
          <p:cNvSpPr>
            <a:spLocks noChangeArrowheads="1" noTextEdit="1"/>
          </p:cNvSpPr>
          <p:nvPr>
            <p:ph type="sldImg"/>
          </p:nvPr>
        </p:nvSpPr>
        <p:spPr>
          <a:ln/>
        </p:spPr>
      </p:sp>
      <p:sp>
        <p:nvSpPr>
          <p:cNvPr id="355331" name="Rectangle 3"/>
          <p:cNvSpPr>
            <a:spLocks noGrp="1" noChangeArrowheads="1"/>
          </p:cNvSpPr>
          <p:nvPr>
            <p:ph type="body" idx="1"/>
          </p:nvPr>
        </p:nvSpPr>
        <p:spPr/>
        <p:txBody>
          <a:bodyPr/>
          <a:lstStyle/>
          <a:p>
            <a:r>
              <a:rPr lang="en-US" altLang="zh-CN" sz="1000">
                <a:latin typeface="ZapfHumnst BT" pitchFamily="34" charset="0"/>
              </a:rPr>
              <a:t>You will discuss the above topics in the </a:t>
            </a:r>
            <a:r>
              <a:rPr lang="en-US" altLang="zh-CN" sz="1000" b="1">
                <a:latin typeface="ZapfHumnst BT" pitchFamily="34" charset="0"/>
              </a:rPr>
              <a:t>Describe the Run-time Architecture</a:t>
            </a:r>
            <a:r>
              <a:rPr lang="en-US" altLang="zh-CN" sz="1000">
                <a:latin typeface="ZapfHumnst BT" pitchFamily="34" charset="0"/>
              </a:rPr>
              <a:t> module. Unlike the designer activity modules, you will not discuss each step of the activity, since the objective of this module is to understand the important concurrency concepts, not to learn </a:t>
            </a:r>
            <a:r>
              <a:rPr lang="en-US" altLang="zh-CN" sz="1000" i="1">
                <a:latin typeface="ZapfHumnst BT" pitchFamily="34" charset="0"/>
              </a:rPr>
              <a:t>how</a:t>
            </a:r>
            <a:r>
              <a:rPr lang="en-US" altLang="zh-CN" sz="1000">
                <a:latin typeface="ZapfHumnst BT" pitchFamily="34" charset="0"/>
              </a:rPr>
              <a:t> to design the concurrency aspects of the architecture.</a:t>
            </a:r>
          </a:p>
          <a:p>
            <a:endParaRPr lang="en-US" altLang="zh-CN" sz="1000">
              <a:latin typeface="ZapfHumnst BT" pitchFamily="34" charset="0"/>
            </a:endParaRPr>
          </a:p>
        </p:txBody>
      </p:sp>
      <p:sp>
        <p:nvSpPr>
          <p:cNvPr id="355332" name="Text Box 4"/>
          <p:cNvSpPr txBox="1">
            <a:spLocks noChangeArrowheads="1"/>
          </p:cNvSpPr>
          <p:nvPr/>
        </p:nvSpPr>
        <p:spPr bwMode="auto">
          <a:xfrm>
            <a:off x="584200" y="1209675"/>
            <a:ext cx="177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pPr>
              <a:spcBef>
                <a:spcPct val="50000"/>
              </a:spcBef>
            </a:pPr>
            <a:r>
              <a:rPr lang="en-US" altLang="zh-CN">
                <a:latin typeface="ZapfHumnst BT" pitchFamily="34" charset="0"/>
              </a:rPr>
              <a:t>This module does not discuss all aspects that must be considered when designing concurrent objects. For example, there is not any discussion of communication issues due to the fact that objects are active. For more information on this subject, see synchronous and</a:t>
            </a:r>
          </a:p>
          <a:p>
            <a:r>
              <a:rPr lang="en-US" altLang="zh-CN">
                <a:latin typeface="ZapfHumnst BT" pitchFamily="34" charset="0"/>
              </a:rPr>
              <a:t>asynchronous messages in the </a:t>
            </a:r>
            <a:r>
              <a:rPr lang="en-US" altLang="zh-CN" i="1">
                <a:latin typeface="ZapfHumnst BT" pitchFamily="34" charset="0"/>
              </a:rPr>
              <a:t>UML User’s Guide</a:t>
            </a:r>
            <a:r>
              <a:rPr lang="en-US" altLang="zh-CN">
                <a:latin typeface="ZapfHumnst BT" pitchFamily="34" charset="0"/>
              </a:rPr>
              <a:t>.</a:t>
            </a:r>
          </a:p>
          <a:p>
            <a:endParaRPr lang="en-US" altLang="zh-CN">
              <a:latin typeface="ZapfHumnst BT" pitchFamily="34" charset="0"/>
            </a:endParaRPr>
          </a:p>
          <a:p>
            <a:r>
              <a:rPr lang="en-US" altLang="zh-CN">
                <a:latin typeface="ZapfHumnst BT" pitchFamily="34" charset="0"/>
              </a:rPr>
              <a:t>Communication issues were not considered because they can involve much detail and we were concerned about adding any more to an already full course. We also have intentionally omitted many concurrency design issues.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p:txBody>
      </p:sp>
      <p:sp>
        <p:nvSpPr>
          <p:cNvPr id="4" name="Rectangle 15"/>
          <p:cNvSpPr>
            <a:spLocks noGrp="1" noChangeArrowheads="1"/>
          </p:cNvSpPr>
          <p:nvPr>
            <p:ph type="ftr" sz="quarter" idx="4"/>
          </p:nvPr>
        </p:nvSpPr>
        <p:spPr>
          <a:ln/>
        </p:spPr>
        <p:txBody>
          <a:bodyPr/>
          <a:lstStyle/>
          <a:p>
            <a:r>
              <a:rPr lang="en-US" altLang="zh-CN"/>
              <a:t>Module 9 - Describe the Run-time Architecture</a:t>
            </a:r>
            <a:endParaRPr lang="en-US" altLang="zh-CN">
              <a:latin typeface="ZapfHumnst BT" pitchFamily="34" charset="0"/>
            </a:endParaRPr>
          </a:p>
        </p:txBody>
      </p:sp>
      <p:sp>
        <p:nvSpPr>
          <p:cNvPr id="433154" name="Rectangle 2"/>
          <p:cNvSpPr>
            <a:spLocks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7D0065BE-0657-4A47-90AD-C21C55E16B19}" type="datetime4">
              <a:rPr lang="en-US" smtClean="0"/>
              <a:pPr/>
              <a:t>November 11, 2013</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16C3AA4-67BE-44F7-809A-3582401494AF}" type="datetime4">
              <a:rPr lang="en-US" smtClean="0"/>
              <a:pPr/>
              <a:t>November 11, 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5172EEB-1769-4776-AD69-E7C1260563EB}" type="datetime4">
              <a:rPr lang="en-US" smtClean="0"/>
              <a:pPr/>
              <a:t>November 11, 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302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47BB8AF-C16A-4836-A92D-61834B5F0BA5}" type="datetime4">
              <a:rPr lang="en-US" smtClean="0"/>
              <a:pPr/>
              <a:t>November 11, 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647D2193-4505-4A75-99BB-880C6989A757}" type="datetime4">
              <a:rPr lang="en-US" smtClean="0"/>
              <a:pPr/>
              <a:t>November 11, 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13A18F4-33C3-445B-924C-31108C51719C}" type="datetime4">
              <a:rPr lang="en-US" smtClean="0"/>
              <a:pPr/>
              <a:t>November 11, 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3AF7543A-E259-478F-9E0D-57BA40E442B7}" type="datetime4">
              <a:rPr lang="en-US" smtClean="0"/>
              <a:pPr/>
              <a:t>November 11, 2013</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EFB012D-77A1-44B0-BB26-329BA1EE55C9}" type="datetime4">
              <a:rPr lang="en-US" smtClean="0"/>
              <a:pPr/>
              <a:t>November 11, 2013</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94B7499E-3031-413E-B01E-B94970708CAA}" type="datetime4">
              <a:rPr lang="en-US" smtClean="0"/>
              <a:pPr/>
              <a:t>November 11, 2013</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DC7EAB0C-2220-4D0E-A0DD-DB7FA0F742F4}" type="datetime4">
              <a:rPr lang="en-US" smtClean="0"/>
              <a:pPr/>
              <a:t>November 11, 2013</a:t>
            </a:fld>
            <a:endParaRPr lang="en-US"/>
          </a:p>
        </p:txBody>
      </p:sp>
      <p:sp>
        <p:nvSpPr>
          <p:cNvPr id="6" name="页脚占位符 5"/>
          <p:cNvSpPr>
            <a:spLocks noGrp="1"/>
          </p:cNvSpPr>
          <p:nvPr>
            <p:ph type="ftr" sz="quarter" idx="11"/>
          </p:nvPr>
        </p:nvSpPr>
        <p:spPr/>
        <p:txBody>
          <a:bodyPr/>
          <a:lstStyle>
            <a:extLst/>
          </a:lstStyle>
          <a:p>
            <a:endParaRPr lang="en-US" dirty="0"/>
          </a:p>
        </p:txBody>
      </p:sp>
      <p:sp>
        <p:nvSpPr>
          <p:cNvPr id="7" name="灯片编号占位符 6"/>
          <p:cNvSpPr>
            <a:spLocks noGrp="1"/>
          </p:cNvSpPr>
          <p:nvPr>
            <p:ph type="sldNum" sz="quarter" idx="12"/>
          </p:nvPr>
        </p:nvSpPr>
        <p:spPr/>
        <p:txBody>
          <a:bodyPr/>
          <a:lstStyle>
            <a:extLst/>
          </a:lstStyle>
          <a:p>
            <a:fld id="{2754ED01-E2A0-4C1E-8E21-014B9904157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E3416D63-31BF-4B94-B6C5-E20B2C63F515}" type="datetime4">
              <a:rPr lang="en-US" smtClean="0"/>
              <a:pPr/>
              <a:t>November 11, 2013</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2754ED01-E2A0-4C1E-8E21-014B99041579}" type="slidenum">
              <a:rPr lang="en-US" smtClean="0"/>
              <a:pPr/>
              <a:t>‹#›</a:t>
            </a:fld>
            <a:endParaRPr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2B1B13E-D5AF-485E-81A1-82A140076526}" type="datetime4">
              <a:rPr lang="en-US" smtClean="0"/>
              <a:pPr/>
              <a:t>November 11, 2013</a:t>
            </a:fld>
            <a:endParaRPr lang="en-US" dirty="0"/>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2536" y="2276872"/>
            <a:ext cx="8915400" cy="720725"/>
          </a:xfrm>
        </p:spPr>
        <p:txBody>
          <a:bodyPr>
            <a:normAutofit fontScale="90000"/>
          </a:bodyPr>
          <a:lstStyle/>
          <a:p>
            <a:r>
              <a:rPr lang="en-US" altLang="zh-CN" sz="5600" b="1" dirty="0">
                <a:latin typeface="Arial" charset="0"/>
                <a:ea typeface="Gungsuh" pitchFamily="18" charset="-127"/>
              </a:rPr>
              <a:t>Object-Oriented Analysis and </a:t>
            </a:r>
            <a:r>
              <a:rPr lang="en-US" altLang="zh-CN" sz="5600" b="1" dirty="0" smtClean="0">
                <a:latin typeface="Arial" charset="0"/>
                <a:ea typeface="Gungsuh" pitchFamily="18" charset="-127"/>
              </a:rPr>
              <a:t>Design with UML</a:t>
            </a:r>
            <a:r>
              <a:rPr lang="en-US" altLang="zh-CN" sz="5600" b="1" dirty="0">
                <a:latin typeface="Arial" charset="0"/>
                <a:ea typeface="Gungsuh" pitchFamily="18" charset="-127"/>
              </a:rPr>
              <a:t/>
            </a:r>
            <a:br>
              <a:rPr lang="en-US" altLang="zh-CN" sz="5600" b="1" dirty="0">
                <a:latin typeface="Arial" charset="0"/>
                <a:ea typeface="Gungsuh" pitchFamily="18" charset="-127"/>
              </a:rPr>
            </a:br>
            <a:endParaRPr lang="en-US" altLang="zh-CN" sz="2600" b="1" dirty="0">
              <a:latin typeface="Arial" charset="0"/>
              <a:ea typeface="Gungsuh" pitchFamily="18" charset="-127"/>
            </a:endParaRPr>
          </a:p>
        </p:txBody>
      </p:sp>
      <p:sp>
        <p:nvSpPr>
          <p:cNvPr id="2051" name="Rectangle 3"/>
          <p:cNvSpPr>
            <a:spLocks noGrp="1" noChangeArrowheads="1"/>
          </p:cNvSpPr>
          <p:nvPr>
            <p:ph type="subTitle" idx="1"/>
          </p:nvPr>
        </p:nvSpPr>
        <p:spPr>
          <a:xfrm>
            <a:off x="971600" y="3717032"/>
            <a:ext cx="7572428" cy="936625"/>
          </a:xfrm>
        </p:spPr>
        <p:txBody>
          <a:bodyPr>
            <a:normAutofit fontScale="92500" lnSpcReduction="10000"/>
          </a:bodyPr>
          <a:lstStyle/>
          <a:p>
            <a:r>
              <a:rPr lang="en-US" altLang="zh-CN" sz="3400" dirty="0" smtClean="0"/>
              <a:t>Lecture 11 </a:t>
            </a:r>
            <a:r>
              <a:rPr lang="en-US" altLang="zh-CN" sz="3200" dirty="0"/>
              <a:t>Describe the Run-time </a:t>
            </a:r>
            <a:r>
              <a:rPr lang="en-US" altLang="zh-CN" sz="3200" dirty="0" smtClean="0"/>
              <a:t>Architecture</a:t>
            </a:r>
            <a:endParaRPr lang="en-US" altLang="zh-CN" sz="2100" dirty="0"/>
          </a:p>
          <a:p>
            <a:endParaRPr lang="en-US" altLang="zh-CN" sz="2100" dirty="0"/>
          </a:p>
        </p:txBody>
      </p:sp>
    </p:spTree>
    <p:extLst>
      <p:ext uri="{BB962C8B-B14F-4D97-AF65-F5344CB8AC3E}">
        <p14:creationId xmlns:p14="http://schemas.microsoft.com/office/powerpoint/2010/main" val="85692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ChangeArrowheads="1"/>
          </p:cNvSpPr>
          <p:nvPr/>
        </p:nvSpPr>
        <p:spPr bwMode="auto">
          <a:xfrm>
            <a:off x="252412" y="263487"/>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charset="0"/>
              </a:defRPr>
            </a:lvl1pPr>
            <a:lvl2pPr>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marL="457200" eaLnBrk="0" fontAlgn="base" hangingPunct="0">
              <a:spcBef>
                <a:spcPct val="0"/>
              </a:spcBef>
              <a:spcAft>
                <a:spcPct val="0"/>
              </a:spcAft>
              <a:defRPr sz="2400">
                <a:solidFill>
                  <a:schemeClr val="tx1"/>
                </a:solidFill>
                <a:latin typeface="Arial" charset="0"/>
              </a:defRPr>
            </a:lvl6pPr>
            <a:lvl7pPr marL="914400" eaLnBrk="0" fontAlgn="base" hangingPunct="0">
              <a:spcBef>
                <a:spcPct val="0"/>
              </a:spcBef>
              <a:spcAft>
                <a:spcPct val="0"/>
              </a:spcAft>
              <a:defRPr sz="2400">
                <a:solidFill>
                  <a:schemeClr val="tx1"/>
                </a:solidFill>
                <a:latin typeface="Arial" charset="0"/>
              </a:defRPr>
            </a:lvl7pPr>
            <a:lvl8pPr marL="1371600" eaLnBrk="0" fontAlgn="base" hangingPunct="0">
              <a:spcBef>
                <a:spcPct val="0"/>
              </a:spcBef>
              <a:spcAft>
                <a:spcPct val="0"/>
              </a:spcAft>
              <a:defRPr sz="2400">
                <a:solidFill>
                  <a:schemeClr val="tx1"/>
                </a:solidFill>
                <a:latin typeface="Arial" charset="0"/>
              </a:defRPr>
            </a:lvl8pPr>
            <a:lvl9pPr marL="1828800" eaLnBrk="0" fontAlgn="base" hangingPunct="0">
              <a:spcBef>
                <a:spcPct val="0"/>
              </a:spcBef>
              <a:spcAft>
                <a:spcPct val="0"/>
              </a:spcAft>
              <a:defRPr sz="2400">
                <a:solidFill>
                  <a:schemeClr val="tx1"/>
                </a:solidFill>
                <a:latin typeface="Arial" charset="0"/>
              </a:defRPr>
            </a:lvl9pPr>
          </a:lstStyle>
          <a:p>
            <a:pPr eaLnBrk="1" hangingPunct="1">
              <a:buClr>
                <a:srgbClr val="73E1FF"/>
              </a:buClr>
            </a:pPr>
            <a:r>
              <a:rPr lang="en-US" altLang="zh-CN" sz="3600" dirty="0">
                <a:latin typeface="Arial Narrow" pitchFamily="34" charset="0"/>
                <a:ea typeface="宋体" charset="-122"/>
              </a:rPr>
              <a:t>Describe the Run-time Architecture Steps</a:t>
            </a:r>
          </a:p>
        </p:txBody>
      </p:sp>
      <p:sp>
        <p:nvSpPr>
          <p:cNvPr id="432131" name="Rectangle 3"/>
          <p:cNvSpPr>
            <a:spLocks noChangeArrowheads="1"/>
          </p:cNvSpPr>
          <p:nvPr/>
        </p:nvSpPr>
        <p:spPr bwMode="auto">
          <a:xfrm>
            <a:off x="361950" y="1052513"/>
            <a:ext cx="649605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marL="339725" indent="-339725">
              <a:defRPr sz="2400">
                <a:solidFill>
                  <a:schemeClr val="tx1"/>
                </a:solidFill>
                <a:latin typeface="Arial" charset="0"/>
              </a:defRPr>
            </a:lvl1pPr>
            <a:lvl2pPr marL="682625" indent="-228600">
              <a:defRPr sz="2400">
                <a:solidFill>
                  <a:schemeClr val="tx1"/>
                </a:solidFill>
                <a:latin typeface="Arial" charset="0"/>
              </a:defRPr>
            </a:lvl2pPr>
            <a:lvl3pPr marL="1025525" indent="-228600">
              <a:defRPr sz="2400">
                <a:solidFill>
                  <a:schemeClr val="tx1"/>
                </a:solidFill>
                <a:latin typeface="Arial" charset="0"/>
              </a:defRPr>
            </a:lvl3pPr>
            <a:lvl4pPr marL="1368425" indent="-228600">
              <a:defRPr sz="2400">
                <a:solidFill>
                  <a:schemeClr val="tx1"/>
                </a:solidFill>
                <a:latin typeface="Arial" charset="0"/>
              </a:defRPr>
            </a:lvl4pPr>
            <a:lvl5pPr marL="1711325" indent="-228600">
              <a:defRPr sz="2400">
                <a:solidFill>
                  <a:schemeClr val="tx1"/>
                </a:solidFill>
                <a:latin typeface="Arial" charset="0"/>
              </a:defRPr>
            </a:lvl5pPr>
            <a:lvl6pPr marL="2168525" indent="-228600" eaLnBrk="0" fontAlgn="base" hangingPunct="0">
              <a:spcBef>
                <a:spcPct val="0"/>
              </a:spcBef>
              <a:spcAft>
                <a:spcPct val="0"/>
              </a:spcAft>
              <a:defRPr sz="2400">
                <a:solidFill>
                  <a:schemeClr val="tx1"/>
                </a:solidFill>
                <a:latin typeface="Arial" charset="0"/>
              </a:defRPr>
            </a:lvl6pPr>
            <a:lvl7pPr marL="2625725" indent="-228600" eaLnBrk="0" fontAlgn="base" hangingPunct="0">
              <a:spcBef>
                <a:spcPct val="0"/>
              </a:spcBef>
              <a:spcAft>
                <a:spcPct val="0"/>
              </a:spcAft>
              <a:defRPr sz="2400">
                <a:solidFill>
                  <a:schemeClr val="tx1"/>
                </a:solidFill>
                <a:latin typeface="Arial" charset="0"/>
              </a:defRPr>
            </a:lvl7pPr>
            <a:lvl8pPr marL="3082925" indent="-228600" eaLnBrk="0" fontAlgn="base" hangingPunct="0">
              <a:spcBef>
                <a:spcPct val="0"/>
              </a:spcBef>
              <a:spcAft>
                <a:spcPct val="0"/>
              </a:spcAft>
              <a:defRPr sz="2400">
                <a:solidFill>
                  <a:schemeClr val="tx1"/>
                </a:solidFill>
                <a:latin typeface="Arial" charset="0"/>
              </a:defRPr>
            </a:lvl8pPr>
            <a:lvl9pPr marL="3540125" indent="-228600" eaLnBrk="0" fontAlgn="base" hangingPunct="0">
              <a:spcBef>
                <a:spcPct val="0"/>
              </a:spcBef>
              <a:spcAft>
                <a:spcPct val="0"/>
              </a:spcAft>
              <a:defRPr sz="2400">
                <a:solidFill>
                  <a:schemeClr val="tx1"/>
                </a:solidFill>
                <a:latin typeface="Arial" charset="0"/>
              </a:defRPr>
            </a:lvl9pPr>
          </a:lstStyle>
          <a:p>
            <a:pPr eaLnBrk="1" hangingPunct="1">
              <a:lnSpc>
                <a:spcPct val="80000"/>
              </a:lnSpc>
              <a:spcBef>
                <a:spcPct val="30000"/>
              </a:spcBef>
              <a:buClr>
                <a:srgbClr val="FFFF99"/>
              </a:buClr>
              <a:buFont typeface="Wingdings" pitchFamily="2" charset="2"/>
              <a:buChar char="w"/>
            </a:pPr>
            <a:r>
              <a:rPr lang="en-US" altLang="zh-CN" sz="3200" dirty="0">
                <a:solidFill>
                  <a:srgbClr val="FF0000"/>
                </a:solidFill>
                <a:ea typeface="宋体" charset="-122"/>
              </a:rPr>
              <a:t>Analyze concurrency requirements</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Identify processes and threads</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Identify process lifecycles</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Map processes onto the implementation</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Distribute model elements among processes</a:t>
            </a:r>
          </a:p>
          <a:p>
            <a:pPr eaLnBrk="1" hangingPunct="1">
              <a:lnSpc>
                <a:spcPct val="80000"/>
              </a:lnSpc>
              <a:spcBef>
                <a:spcPct val="30000"/>
              </a:spcBef>
              <a:buClr>
                <a:srgbClr val="FFFF99"/>
              </a:buClr>
              <a:buFont typeface="Wingdings" pitchFamily="2" charset="2"/>
              <a:buNone/>
            </a:pPr>
            <a:endParaRPr lang="en-US" altLang="zh-CN" sz="3200" dirty="0">
              <a:solidFill>
                <a:schemeClr val="folHlink"/>
              </a:solidFill>
              <a:ea typeface="宋体" charset="-122"/>
            </a:endParaRPr>
          </a:p>
        </p:txBody>
      </p:sp>
      <p:sp>
        <p:nvSpPr>
          <p:cNvPr id="432132" name="AutoShape 4"/>
          <p:cNvSpPr>
            <a:spLocks noChangeArrowheads="1"/>
          </p:cNvSpPr>
          <p:nvPr/>
        </p:nvSpPr>
        <p:spPr bwMode="auto">
          <a:xfrm>
            <a:off x="76200" y="1066800"/>
            <a:ext cx="352425" cy="381000"/>
          </a:xfrm>
          <a:prstGeom prst="star5">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nvGrpSpPr>
          <p:cNvPr id="432135" name="Group 7"/>
          <p:cNvGrpSpPr>
            <a:grpSpLocks/>
          </p:cNvGrpSpPr>
          <p:nvPr/>
        </p:nvGrpSpPr>
        <p:grpSpPr bwMode="auto">
          <a:xfrm>
            <a:off x="5383213" y="4665663"/>
            <a:ext cx="1473200" cy="777875"/>
            <a:chOff x="3504" y="866"/>
            <a:chExt cx="928" cy="490"/>
          </a:xfrm>
        </p:grpSpPr>
        <p:sp>
          <p:nvSpPr>
            <p:cNvPr id="432136" name="Freeform 8"/>
            <p:cNvSpPr>
              <a:spLocks/>
            </p:cNvSpPr>
            <p:nvPr/>
          </p:nvSpPr>
          <p:spPr bwMode="auto">
            <a:xfrm>
              <a:off x="3745" y="866"/>
              <a:ext cx="427" cy="450"/>
            </a:xfrm>
            <a:custGeom>
              <a:avLst/>
              <a:gdLst>
                <a:gd name="T0" fmla="*/ 429 w 856"/>
                <a:gd name="T1" fmla="*/ 0 h 900"/>
                <a:gd name="T2" fmla="*/ 498 w 856"/>
                <a:gd name="T3" fmla="*/ 236 h 900"/>
                <a:gd name="T4" fmla="*/ 692 w 856"/>
                <a:gd name="T5" fmla="*/ 86 h 900"/>
                <a:gd name="T6" fmla="*/ 611 w 856"/>
                <a:gd name="T7" fmla="*/ 318 h 900"/>
                <a:gd name="T8" fmla="*/ 856 w 856"/>
                <a:gd name="T9" fmla="*/ 311 h 900"/>
                <a:gd name="T10" fmla="*/ 653 w 856"/>
                <a:gd name="T11" fmla="*/ 451 h 900"/>
                <a:gd name="T12" fmla="*/ 856 w 856"/>
                <a:gd name="T13" fmla="*/ 589 h 900"/>
                <a:gd name="T14" fmla="*/ 611 w 856"/>
                <a:gd name="T15" fmla="*/ 582 h 900"/>
                <a:gd name="T16" fmla="*/ 692 w 856"/>
                <a:gd name="T17" fmla="*/ 814 h 900"/>
                <a:gd name="T18" fmla="*/ 498 w 856"/>
                <a:gd name="T19" fmla="*/ 664 h 900"/>
                <a:gd name="T20" fmla="*/ 429 w 856"/>
                <a:gd name="T21" fmla="*/ 900 h 900"/>
                <a:gd name="T22" fmla="*/ 359 w 856"/>
                <a:gd name="T23" fmla="*/ 664 h 900"/>
                <a:gd name="T24" fmla="*/ 164 w 856"/>
                <a:gd name="T25" fmla="*/ 814 h 900"/>
                <a:gd name="T26" fmla="*/ 247 w 856"/>
                <a:gd name="T27" fmla="*/ 582 h 900"/>
                <a:gd name="T28" fmla="*/ 0 w 856"/>
                <a:gd name="T29" fmla="*/ 589 h 900"/>
                <a:gd name="T30" fmla="*/ 204 w 856"/>
                <a:gd name="T31" fmla="*/ 451 h 900"/>
                <a:gd name="T32" fmla="*/ 0 w 856"/>
                <a:gd name="T33" fmla="*/ 311 h 900"/>
                <a:gd name="T34" fmla="*/ 247 w 856"/>
                <a:gd name="T35" fmla="*/ 318 h 900"/>
                <a:gd name="T36" fmla="*/ 165 w 856"/>
                <a:gd name="T37" fmla="*/ 85 h 900"/>
                <a:gd name="T38" fmla="*/ 359 w 856"/>
                <a:gd name="T39" fmla="*/ 236 h 900"/>
                <a:gd name="T40" fmla="*/ 429 w 856"/>
                <a:gd name="T41"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6" h="900">
                  <a:moveTo>
                    <a:pt x="429" y="0"/>
                  </a:moveTo>
                  <a:lnTo>
                    <a:pt x="498" y="236"/>
                  </a:lnTo>
                  <a:lnTo>
                    <a:pt x="692" y="86"/>
                  </a:lnTo>
                  <a:lnTo>
                    <a:pt x="611" y="318"/>
                  </a:lnTo>
                  <a:lnTo>
                    <a:pt x="856" y="311"/>
                  </a:lnTo>
                  <a:lnTo>
                    <a:pt x="653" y="451"/>
                  </a:lnTo>
                  <a:lnTo>
                    <a:pt x="856" y="589"/>
                  </a:lnTo>
                  <a:lnTo>
                    <a:pt x="611" y="582"/>
                  </a:lnTo>
                  <a:lnTo>
                    <a:pt x="692" y="814"/>
                  </a:lnTo>
                  <a:lnTo>
                    <a:pt x="498" y="664"/>
                  </a:lnTo>
                  <a:lnTo>
                    <a:pt x="429" y="900"/>
                  </a:lnTo>
                  <a:lnTo>
                    <a:pt x="359" y="664"/>
                  </a:lnTo>
                  <a:lnTo>
                    <a:pt x="164" y="814"/>
                  </a:lnTo>
                  <a:lnTo>
                    <a:pt x="247" y="582"/>
                  </a:lnTo>
                  <a:lnTo>
                    <a:pt x="0" y="589"/>
                  </a:lnTo>
                  <a:lnTo>
                    <a:pt x="204" y="451"/>
                  </a:lnTo>
                  <a:lnTo>
                    <a:pt x="0" y="311"/>
                  </a:lnTo>
                  <a:lnTo>
                    <a:pt x="247" y="318"/>
                  </a:lnTo>
                  <a:lnTo>
                    <a:pt x="165" y="85"/>
                  </a:lnTo>
                  <a:lnTo>
                    <a:pt x="359" y="236"/>
                  </a:lnTo>
                  <a:lnTo>
                    <a:pt x="429" y="0"/>
                  </a:lnTo>
                  <a:close/>
                </a:path>
              </a:pathLst>
            </a:custGeom>
            <a:solidFill>
              <a:srgbClr val="AA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37" name="Freeform 9"/>
            <p:cNvSpPr>
              <a:spLocks/>
            </p:cNvSpPr>
            <p:nvPr/>
          </p:nvSpPr>
          <p:spPr bwMode="auto">
            <a:xfrm>
              <a:off x="3792" y="916"/>
              <a:ext cx="333" cy="350"/>
            </a:xfrm>
            <a:custGeom>
              <a:avLst/>
              <a:gdLst>
                <a:gd name="T0" fmla="*/ 334 w 666"/>
                <a:gd name="T1" fmla="*/ 0 h 702"/>
                <a:gd name="T2" fmla="*/ 387 w 666"/>
                <a:gd name="T3" fmla="*/ 184 h 702"/>
                <a:gd name="T4" fmla="*/ 540 w 666"/>
                <a:gd name="T5" fmla="*/ 67 h 702"/>
                <a:gd name="T6" fmla="*/ 475 w 666"/>
                <a:gd name="T7" fmla="*/ 248 h 702"/>
                <a:gd name="T8" fmla="*/ 666 w 666"/>
                <a:gd name="T9" fmla="*/ 243 h 702"/>
                <a:gd name="T10" fmla="*/ 509 w 666"/>
                <a:gd name="T11" fmla="*/ 352 h 702"/>
                <a:gd name="T12" fmla="*/ 666 w 666"/>
                <a:gd name="T13" fmla="*/ 459 h 702"/>
                <a:gd name="T14" fmla="*/ 475 w 666"/>
                <a:gd name="T15" fmla="*/ 453 h 702"/>
                <a:gd name="T16" fmla="*/ 540 w 666"/>
                <a:gd name="T17" fmla="*/ 635 h 702"/>
                <a:gd name="T18" fmla="*/ 387 w 666"/>
                <a:gd name="T19" fmla="*/ 518 h 702"/>
                <a:gd name="T20" fmla="*/ 334 w 666"/>
                <a:gd name="T21" fmla="*/ 702 h 702"/>
                <a:gd name="T22" fmla="*/ 279 w 666"/>
                <a:gd name="T23" fmla="*/ 518 h 702"/>
                <a:gd name="T24" fmla="*/ 127 w 666"/>
                <a:gd name="T25" fmla="*/ 635 h 702"/>
                <a:gd name="T26" fmla="*/ 192 w 666"/>
                <a:gd name="T27" fmla="*/ 453 h 702"/>
                <a:gd name="T28" fmla="*/ 0 w 666"/>
                <a:gd name="T29" fmla="*/ 459 h 702"/>
                <a:gd name="T30" fmla="*/ 159 w 666"/>
                <a:gd name="T31" fmla="*/ 352 h 702"/>
                <a:gd name="T32" fmla="*/ 0 w 666"/>
                <a:gd name="T33" fmla="*/ 243 h 702"/>
                <a:gd name="T34" fmla="*/ 192 w 666"/>
                <a:gd name="T35" fmla="*/ 248 h 702"/>
                <a:gd name="T36" fmla="*/ 127 w 666"/>
                <a:gd name="T37" fmla="*/ 67 h 702"/>
                <a:gd name="T38" fmla="*/ 279 w 666"/>
                <a:gd name="T39" fmla="*/ 184 h 702"/>
                <a:gd name="T40" fmla="*/ 334 w 666"/>
                <a:gd name="T41" fmla="*/ 0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6" h="702">
                  <a:moveTo>
                    <a:pt x="334" y="0"/>
                  </a:moveTo>
                  <a:lnTo>
                    <a:pt x="387" y="184"/>
                  </a:lnTo>
                  <a:lnTo>
                    <a:pt x="540" y="67"/>
                  </a:lnTo>
                  <a:lnTo>
                    <a:pt x="475" y="248"/>
                  </a:lnTo>
                  <a:lnTo>
                    <a:pt x="666" y="243"/>
                  </a:lnTo>
                  <a:lnTo>
                    <a:pt x="509" y="352"/>
                  </a:lnTo>
                  <a:lnTo>
                    <a:pt x="666" y="459"/>
                  </a:lnTo>
                  <a:lnTo>
                    <a:pt x="475" y="453"/>
                  </a:lnTo>
                  <a:lnTo>
                    <a:pt x="540" y="635"/>
                  </a:lnTo>
                  <a:lnTo>
                    <a:pt x="387" y="518"/>
                  </a:lnTo>
                  <a:lnTo>
                    <a:pt x="334" y="702"/>
                  </a:lnTo>
                  <a:lnTo>
                    <a:pt x="279" y="518"/>
                  </a:lnTo>
                  <a:lnTo>
                    <a:pt x="127" y="635"/>
                  </a:lnTo>
                  <a:lnTo>
                    <a:pt x="192" y="453"/>
                  </a:lnTo>
                  <a:lnTo>
                    <a:pt x="0" y="459"/>
                  </a:lnTo>
                  <a:lnTo>
                    <a:pt x="159" y="352"/>
                  </a:lnTo>
                  <a:lnTo>
                    <a:pt x="0" y="243"/>
                  </a:lnTo>
                  <a:lnTo>
                    <a:pt x="192" y="248"/>
                  </a:lnTo>
                  <a:lnTo>
                    <a:pt x="127" y="67"/>
                  </a:lnTo>
                  <a:lnTo>
                    <a:pt x="279" y="184"/>
                  </a:lnTo>
                  <a:lnTo>
                    <a:pt x="334" y="0"/>
                  </a:lnTo>
                  <a:close/>
                </a:path>
              </a:pathLst>
            </a:custGeom>
            <a:solidFill>
              <a:srgbClr val="C1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38" name="Freeform 10"/>
            <p:cNvSpPr>
              <a:spLocks/>
            </p:cNvSpPr>
            <p:nvPr/>
          </p:nvSpPr>
          <p:spPr bwMode="auto">
            <a:xfrm>
              <a:off x="3504" y="883"/>
              <a:ext cx="928" cy="473"/>
            </a:xfrm>
            <a:custGeom>
              <a:avLst/>
              <a:gdLst>
                <a:gd name="T0" fmla="*/ 1836 w 1854"/>
                <a:gd name="T1" fmla="*/ 419 h 944"/>
                <a:gd name="T2" fmla="*/ 1797 w 1854"/>
                <a:gd name="T3" fmla="*/ 267 h 944"/>
                <a:gd name="T4" fmla="*/ 1752 w 1854"/>
                <a:gd name="T5" fmla="*/ 225 h 944"/>
                <a:gd name="T6" fmla="*/ 1651 w 1854"/>
                <a:gd name="T7" fmla="*/ 199 h 944"/>
                <a:gd name="T8" fmla="*/ 1452 w 1854"/>
                <a:gd name="T9" fmla="*/ 146 h 944"/>
                <a:gd name="T10" fmla="*/ 1218 w 1854"/>
                <a:gd name="T11" fmla="*/ 84 h 944"/>
                <a:gd name="T12" fmla="*/ 1019 w 1854"/>
                <a:gd name="T13" fmla="*/ 31 h 944"/>
                <a:gd name="T14" fmla="*/ 919 w 1854"/>
                <a:gd name="T15" fmla="*/ 4 h 944"/>
                <a:gd name="T16" fmla="*/ 889 w 1854"/>
                <a:gd name="T17" fmla="*/ 2 h 944"/>
                <a:gd name="T18" fmla="*/ 123 w 1854"/>
                <a:gd name="T19" fmla="*/ 212 h 944"/>
                <a:gd name="T20" fmla="*/ 64 w 1854"/>
                <a:gd name="T21" fmla="*/ 287 h 944"/>
                <a:gd name="T22" fmla="*/ 2 w 1854"/>
                <a:gd name="T23" fmla="*/ 403 h 944"/>
                <a:gd name="T24" fmla="*/ 25 w 1854"/>
                <a:gd name="T25" fmla="*/ 503 h 944"/>
                <a:gd name="T26" fmla="*/ 121 w 1854"/>
                <a:gd name="T27" fmla="*/ 501 h 944"/>
                <a:gd name="T28" fmla="*/ 131 w 1854"/>
                <a:gd name="T29" fmla="*/ 479 h 944"/>
                <a:gd name="T30" fmla="*/ 153 w 1854"/>
                <a:gd name="T31" fmla="*/ 448 h 944"/>
                <a:gd name="T32" fmla="*/ 144 w 1854"/>
                <a:gd name="T33" fmla="*/ 532 h 944"/>
                <a:gd name="T34" fmla="*/ 208 w 1854"/>
                <a:gd name="T35" fmla="*/ 614 h 944"/>
                <a:gd name="T36" fmla="*/ 272 w 1854"/>
                <a:gd name="T37" fmla="*/ 567 h 944"/>
                <a:gd name="T38" fmla="*/ 279 w 1854"/>
                <a:gd name="T39" fmla="*/ 550 h 944"/>
                <a:gd name="T40" fmla="*/ 295 w 1854"/>
                <a:gd name="T41" fmla="*/ 547 h 944"/>
                <a:gd name="T42" fmla="*/ 295 w 1854"/>
                <a:gd name="T43" fmla="*/ 661 h 944"/>
                <a:gd name="T44" fmla="*/ 398 w 1854"/>
                <a:gd name="T45" fmla="*/ 698 h 944"/>
                <a:gd name="T46" fmla="*/ 416 w 1854"/>
                <a:gd name="T47" fmla="*/ 661 h 944"/>
                <a:gd name="T48" fmla="*/ 441 w 1854"/>
                <a:gd name="T49" fmla="*/ 616 h 944"/>
                <a:gd name="T50" fmla="*/ 441 w 1854"/>
                <a:gd name="T51" fmla="*/ 675 h 944"/>
                <a:gd name="T52" fmla="*/ 465 w 1854"/>
                <a:gd name="T53" fmla="*/ 777 h 944"/>
                <a:gd name="T54" fmla="*/ 560 w 1854"/>
                <a:gd name="T55" fmla="*/ 774 h 944"/>
                <a:gd name="T56" fmla="*/ 570 w 1854"/>
                <a:gd name="T57" fmla="*/ 751 h 944"/>
                <a:gd name="T58" fmla="*/ 617 w 1854"/>
                <a:gd name="T59" fmla="*/ 729 h 944"/>
                <a:gd name="T60" fmla="*/ 603 w 1854"/>
                <a:gd name="T61" fmla="*/ 822 h 944"/>
                <a:gd name="T62" fmla="*/ 669 w 1854"/>
                <a:gd name="T63" fmla="*/ 904 h 944"/>
                <a:gd name="T64" fmla="*/ 732 w 1854"/>
                <a:gd name="T65" fmla="*/ 857 h 944"/>
                <a:gd name="T66" fmla="*/ 740 w 1854"/>
                <a:gd name="T67" fmla="*/ 837 h 944"/>
                <a:gd name="T68" fmla="*/ 932 w 1854"/>
                <a:gd name="T69" fmla="*/ 890 h 944"/>
                <a:gd name="T70" fmla="*/ 1076 w 1854"/>
                <a:gd name="T71" fmla="*/ 864 h 944"/>
                <a:gd name="T72" fmla="*/ 1078 w 1854"/>
                <a:gd name="T73" fmla="*/ 868 h 944"/>
                <a:gd name="T74" fmla="*/ 1103 w 1854"/>
                <a:gd name="T75" fmla="*/ 944 h 944"/>
                <a:gd name="T76" fmla="*/ 1205 w 1854"/>
                <a:gd name="T77" fmla="*/ 871 h 944"/>
                <a:gd name="T78" fmla="*/ 1210 w 1854"/>
                <a:gd name="T79" fmla="*/ 769 h 944"/>
                <a:gd name="T80" fmla="*/ 1251 w 1854"/>
                <a:gd name="T81" fmla="*/ 782 h 944"/>
                <a:gd name="T82" fmla="*/ 1252 w 1854"/>
                <a:gd name="T83" fmla="*/ 787 h 944"/>
                <a:gd name="T84" fmla="*/ 1277 w 1854"/>
                <a:gd name="T85" fmla="*/ 863 h 944"/>
                <a:gd name="T86" fmla="*/ 1378 w 1854"/>
                <a:gd name="T87" fmla="*/ 789 h 944"/>
                <a:gd name="T88" fmla="*/ 1384 w 1854"/>
                <a:gd name="T89" fmla="*/ 688 h 944"/>
                <a:gd name="T90" fmla="*/ 1413 w 1854"/>
                <a:gd name="T91" fmla="*/ 706 h 944"/>
                <a:gd name="T92" fmla="*/ 1415 w 1854"/>
                <a:gd name="T93" fmla="*/ 711 h 944"/>
                <a:gd name="T94" fmla="*/ 1441 w 1854"/>
                <a:gd name="T95" fmla="*/ 787 h 944"/>
                <a:gd name="T96" fmla="*/ 1542 w 1854"/>
                <a:gd name="T97" fmla="*/ 713 h 944"/>
                <a:gd name="T98" fmla="*/ 1548 w 1854"/>
                <a:gd name="T99" fmla="*/ 610 h 944"/>
                <a:gd name="T100" fmla="*/ 1565 w 1854"/>
                <a:gd name="T101" fmla="*/ 626 h 944"/>
                <a:gd name="T102" fmla="*/ 1567 w 1854"/>
                <a:gd name="T103" fmla="*/ 630 h 944"/>
                <a:gd name="T104" fmla="*/ 1593 w 1854"/>
                <a:gd name="T105" fmla="*/ 706 h 944"/>
                <a:gd name="T106" fmla="*/ 1694 w 1854"/>
                <a:gd name="T107" fmla="*/ 632 h 944"/>
                <a:gd name="T108" fmla="*/ 1700 w 1854"/>
                <a:gd name="T109" fmla="*/ 534 h 944"/>
                <a:gd name="T110" fmla="*/ 1716 w 1854"/>
                <a:gd name="T111" fmla="*/ 558 h 944"/>
                <a:gd name="T112" fmla="*/ 1718 w 1854"/>
                <a:gd name="T113" fmla="*/ 563 h 944"/>
                <a:gd name="T114" fmla="*/ 1744 w 1854"/>
                <a:gd name="T115" fmla="*/ 639 h 944"/>
                <a:gd name="T116" fmla="*/ 1845 w 1854"/>
                <a:gd name="T117" fmla="*/ 565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4" h="944">
                  <a:moveTo>
                    <a:pt x="1852" y="471"/>
                  </a:moveTo>
                  <a:lnTo>
                    <a:pt x="1850" y="458"/>
                  </a:lnTo>
                  <a:lnTo>
                    <a:pt x="1846" y="446"/>
                  </a:lnTo>
                  <a:lnTo>
                    <a:pt x="1842" y="434"/>
                  </a:lnTo>
                  <a:lnTo>
                    <a:pt x="1837" y="422"/>
                  </a:lnTo>
                  <a:lnTo>
                    <a:pt x="1836" y="419"/>
                  </a:lnTo>
                  <a:lnTo>
                    <a:pt x="1835" y="416"/>
                  </a:lnTo>
                  <a:lnTo>
                    <a:pt x="1833" y="413"/>
                  </a:lnTo>
                  <a:lnTo>
                    <a:pt x="1833" y="412"/>
                  </a:lnTo>
                  <a:lnTo>
                    <a:pt x="1799" y="274"/>
                  </a:lnTo>
                  <a:lnTo>
                    <a:pt x="1799" y="269"/>
                  </a:lnTo>
                  <a:lnTo>
                    <a:pt x="1797" y="267"/>
                  </a:lnTo>
                  <a:lnTo>
                    <a:pt x="1785" y="245"/>
                  </a:lnTo>
                  <a:lnTo>
                    <a:pt x="1776" y="227"/>
                  </a:lnTo>
                  <a:lnTo>
                    <a:pt x="1756" y="227"/>
                  </a:lnTo>
                  <a:lnTo>
                    <a:pt x="1754" y="227"/>
                  </a:lnTo>
                  <a:lnTo>
                    <a:pt x="1754" y="227"/>
                  </a:lnTo>
                  <a:lnTo>
                    <a:pt x="1752" y="225"/>
                  </a:lnTo>
                  <a:lnTo>
                    <a:pt x="1745" y="224"/>
                  </a:lnTo>
                  <a:lnTo>
                    <a:pt x="1733" y="221"/>
                  </a:lnTo>
                  <a:lnTo>
                    <a:pt x="1718" y="217"/>
                  </a:lnTo>
                  <a:lnTo>
                    <a:pt x="1699" y="212"/>
                  </a:lnTo>
                  <a:lnTo>
                    <a:pt x="1677" y="206"/>
                  </a:lnTo>
                  <a:lnTo>
                    <a:pt x="1651" y="199"/>
                  </a:lnTo>
                  <a:lnTo>
                    <a:pt x="1623" y="192"/>
                  </a:lnTo>
                  <a:lnTo>
                    <a:pt x="1593" y="184"/>
                  </a:lnTo>
                  <a:lnTo>
                    <a:pt x="1559" y="175"/>
                  </a:lnTo>
                  <a:lnTo>
                    <a:pt x="1525" y="166"/>
                  </a:lnTo>
                  <a:lnTo>
                    <a:pt x="1489" y="156"/>
                  </a:lnTo>
                  <a:lnTo>
                    <a:pt x="1452" y="146"/>
                  </a:lnTo>
                  <a:lnTo>
                    <a:pt x="1413" y="136"/>
                  </a:lnTo>
                  <a:lnTo>
                    <a:pt x="1375" y="125"/>
                  </a:lnTo>
                  <a:lnTo>
                    <a:pt x="1336" y="115"/>
                  </a:lnTo>
                  <a:lnTo>
                    <a:pt x="1296" y="104"/>
                  </a:lnTo>
                  <a:lnTo>
                    <a:pt x="1258" y="94"/>
                  </a:lnTo>
                  <a:lnTo>
                    <a:pt x="1218" y="84"/>
                  </a:lnTo>
                  <a:lnTo>
                    <a:pt x="1182" y="73"/>
                  </a:lnTo>
                  <a:lnTo>
                    <a:pt x="1146" y="64"/>
                  </a:lnTo>
                  <a:lnTo>
                    <a:pt x="1111" y="55"/>
                  </a:lnTo>
                  <a:lnTo>
                    <a:pt x="1078" y="46"/>
                  </a:lnTo>
                  <a:lnTo>
                    <a:pt x="1048" y="38"/>
                  </a:lnTo>
                  <a:lnTo>
                    <a:pt x="1019" y="31"/>
                  </a:lnTo>
                  <a:lnTo>
                    <a:pt x="994" y="24"/>
                  </a:lnTo>
                  <a:lnTo>
                    <a:pt x="972" y="18"/>
                  </a:lnTo>
                  <a:lnTo>
                    <a:pt x="952" y="12"/>
                  </a:lnTo>
                  <a:lnTo>
                    <a:pt x="937" y="9"/>
                  </a:lnTo>
                  <a:lnTo>
                    <a:pt x="926" y="5"/>
                  </a:lnTo>
                  <a:lnTo>
                    <a:pt x="919" y="4"/>
                  </a:lnTo>
                  <a:lnTo>
                    <a:pt x="917" y="3"/>
                  </a:lnTo>
                  <a:lnTo>
                    <a:pt x="909" y="2"/>
                  </a:lnTo>
                  <a:lnTo>
                    <a:pt x="901" y="0"/>
                  </a:lnTo>
                  <a:lnTo>
                    <a:pt x="892" y="2"/>
                  </a:lnTo>
                  <a:lnTo>
                    <a:pt x="891" y="2"/>
                  </a:lnTo>
                  <a:lnTo>
                    <a:pt x="889" y="2"/>
                  </a:lnTo>
                  <a:lnTo>
                    <a:pt x="886" y="3"/>
                  </a:lnTo>
                  <a:lnTo>
                    <a:pt x="884" y="3"/>
                  </a:lnTo>
                  <a:lnTo>
                    <a:pt x="161" y="182"/>
                  </a:lnTo>
                  <a:lnTo>
                    <a:pt x="152" y="184"/>
                  </a:lnTo>
                  <a:lnTo>
                    <a:pt x="146" y="190"/>
                  </a:lnTo>
                  <a:lnTo>
                    <a:pt x="123" y="212"/>
                  </a:lnTo>
                  <a:lnTo>
                    <a:pt x="116" y="219"/>
                  </a:lnTo>
                  <a:lnTo>
                    <a:pt x="114" y="227"/>
                  </a:lnTo>
                  <a:lnTo>
                    <a:pt x="103" y="262"/>
                  </a:lnTo>
                  <a:lnTo>
                    <a:pt x="91" y="268"/>
                  </a:lnTo>
                  <a:lnTo>
                    <a:pt x="78" y="276"/>
                  </a:lnTo>
                  <a:lnTo>
                    <a:pt x="64" y="287"/>
                  </a:lnTo>
                  <a:lnTo>
                    <a:pt x="51" y="298"/>
                  </a:lnTo>
                  <a:lnTo>
                    <a:pt x="37" y="313"/>
                  </a:lnTo>
                  <a:lnTo>
                    <a:pt x="25" y="330"/>
                  </a:lnTo>
                  <a:lnTo>
                    <a:pt x="15" y="350"/>
                  </a:lnTo>
                  <a:lnTo>
                    <a:pt x="8" y="373"/>
                  </a:lnTo>
                  <a:lnTo>
                    <a:pt x="2" y="403"/>
                  </a:lnTo>
                  <a:lnTo>
                    <a:pt x="0" y="428"/>
                  </a:lnTo>
                  <a:lnTo>
                    <a:pt x="0" y="450"/>
                  </a:lnTo>
                  <a:lnTo>
                    <a:pt x="4" y="467"/>
                  </a:lnTo>
                  <a:lnTo>
                    <a:pt x="9" y="482"/>
                  </a:lnTo>
                  <a:lnTo>
                    <a:pt x="17" y="494"/>
                  </a:lnTo>
                  <a:lnTo>
                    <a:pt x="25" y="503"/>
                  </a:lnTo>
                  <a:lnTo>
                    <a:pt x="34" y="510"/>
                  </a:lnTo>
                  <a:lnTo>
                    <a:pt x="65" y="531"/>
                  </a:lnTo>
                  <a:lnTo>
                    <a:pt x="97" y="552"/>
                  </a:lnTo>
                  <a:lnTo>
                    <a:pt x="113" y="518"/>
                  </a:lnTo>
                  <a:lnTo>
                    <a:pt x="115" y="512"/>
                  </a:lnTo>
                  <a:lnTo>
                    <a:pt x="121" y="501"/>
                  </a:lnTo>
                  <a:lnTo>
                    <a:pt x="127" y="490"/>
                  </a:lnTo>
                  <a:lnTo>
                    <a:pt x="129" y="485"/>
                  </a:lnTo>
                  <a:lnTo>
                    <a:pt x="130" y="484"/>
                  </a:lnTo>
                  <a:lnTo>
                    <a:pt x="130" y="481"/>
                  </a:lnTo>
                  <a:lnTo>
                    <a:pt x="130" y="480"/>
                  </a:lnTo>
                  <a:lnTo>
                    <a:pt x="131" y="479"/>
                  </a:lnTo>
                  <a:lnTo>
                    <a:pt x="132" y="475"/>
                  </a:lnTo>
                  <a:lnTo>
                    <a:pt x="136" y="467"/>
                  </a:lnTo>
                  <a:lnTo>
                    <a:pt x="141" y="456"/>
                  </a:lnTo>
                  <a:lnTo>
                    <a:pt x="151" y="443"/>
                  </a:lnTo>
                  <a:lnTo>
                    <a:pt x="154" y="446"/>
                  </a:lnTo>
                  <a:lnTo>
                    <a:pt x="153" y="448"/>
                  </a:lnTo>
                  <a:lnTo>
                    <a:pt x="153" y="450"/>
                  </a:lnTo>
                  <a:lnTo>
                    <a:pt x="152" y="454"/>
                  </a:lnTo>
                  <a:lnTo>
                    <a:pt x="151" y="456"/>
                  </a:lnTo>
                  <a:lnTo>
                    <a:pt x="145" y="485"/>
                  </a:lnTo>
                  <a:lnTo>
                    <a:pt x="143" y="510"/>
                  </a:lnTo>
                  <a:lnTo>
                    <a:pt x="144" y="532"/>
                  </a:lnTo>
                  <a:lnTo>
                    <a:pt x="147" y="550"/>
                  </a:lnTo>
                  <a:lnTo>
                    <a:pt x="153" y="564"/>
                  </a:lnTo>
                  <a:lnTo>
                    <a:pt x="160" y="577"/>
                  </a:lnTo>
                  <a:lnTo>
                    <a:pt x="168" y="586"/>
                  </a:lnTo>
                  <a:lnTo>
                    <a:pt x="177" y="593"/>
                  </a:lnTo>
                  <a:lnTo>
                    <a:pt x="208" y="614"/>
                  </a:lnTo>
                  <a:lnTo>
                    <a:pt x="239" y="635"/>
                  </a:lnTo>
                  <a:lnTo>
                    <a:pt x="256" y="601"/>
                  </a:lnTo>
                  <a:lnTo>
                    <a:pt x="258" y="595"/>
                  </a:lnTo>
                  <a:lnTo>
                    <a:pt x="264" y="584"/>
                  </a:lnTo>
                  <a:lnTo>
                    <a:pt x="269" y="572"/>
                  </a:lnTo>
                  <a:lnTo>
                    <a:pt x="272" y="567"/>
                  </a:lnTo>
                  <a:lnTo>
                    <a:pt x="273" y="565"/>
                  </a:lnTo>
                  <a:lnTo>
                    <a:pt x="273" y="564"/>
                  </a:lnTo>
                  <a:lnTo>
                    <a:pt x="273" y="563"/>
                  </a:lnTo>
                  <a:lnTo>
                    <a:pt x="274" y="561"/>
                  </a:lnTo>
                  <a:lnTo>
                    <a:pt x="275" y="558"/>
                  </a:lnTo>
                  <a:lnTo>
                    <a:pt x="279" y="550"/>
                  </a:lnTo>
                  <a:lnTo>
                    <a:pt x="284" y="540"/>
                  </a:lnTo>
                  <a:lnTo>
                    <a:pt x="292" y="527"/>
                  </a:lnTo>
                  <a:lnTo>
                    <a:pt x="299" y="532"/>
                  </a:lnTo>
                  <a:lnTo>
                    <a:pt x="298" y="537"/>
                  </a:lnTo>
                  <a:lnTo>
                    <a:pt x="296" y="541"/>
                  </a:lnTo>
                  <a:lnTo>
                    <a:pt x="295" y="547"/>
                  </a:lnTo>
                  <a:lnTo>
                    <a:pt x="294" y="552"/>
                  </a:lnTo>
                  <a:lnTo>
                    <a:pt x="288" y="582"/>
                  </a:lnTo>
                  <a:lnTo>
                    <a:pt x="285" y="607"/>
                  </a:lnTo>
                  <a:lnTo>
                    <a:pt x="285" y="629"/>
                  </a:lnTo>
                  <a:lnTo>
                    <a:pt x="290" y="646"/>
                  </a:lnTo>
                  <a:lnTo>
                    <a:pt x="295" y="661"/>
                  </a:lnTo>
                  <a:lnTo>
                    <a:pt x="303" y="674"/>
                  </a:lnTo>
                  <a:lnTo>
                    <a:pt x="311" y="683"/>
                  </a:lnTo>
                  <a:lnTo>
                    <a:pt x="320" y="690"/>
                  </a:lnTo>
                  <a:lnTo>
                    <a:pt x="351" y="711"/>
                  </a:lnTo>
                  <a:lnTo>
                    <a:pt x="382" y="731"/>
                  </a:lnTo>
                  <a:lnTo>
                    <a:pt x="398" y="698"/>
                  </a:lnTo>
                  <a:lnTo>
                    <a:pt x="401" y="692"/>
                  </a:lnTo>
                  <a:lnTo>
                    <a:pt x="406" y="681"/>
                  </a:lnTo>
                  <a:lnTo>
                    <a:pt x="411" y="669"/>
                  </a:lnTo>
                  <a:lnTo>
                    <a:pt x="413" y="663"/>
                  </a:lnTo>
                  <a:lnTo>
                    <a:pt x="414" y="662"/>
                  </a:lnTo>
                  <a:lnTo>
                    <a:pt x="416" y="661"/>
                  </a:lnTo>
                  <a:lnTo>
                    <a:pt x="416" y="660"/>
                  </a:lnTo>
                  <a:lnTo>
                    <a:pt x="417" y="658"/>
                  </a:lnTo>
                  <a:lnTo>
                    <a:pt x="418" y="654"/>
                  </a:lnTo>
                  <a:lnTo>
                    <a:pt x="423" y="645"/>
                  </a:lnTo>
                  <a:lnTo>
                    <a:pt x="429" y="631"/>
                  </a:lnTo>
                  <a:lnTo>
                    <a:pt x="441" y="616"/>
                  </a:lnTo>
                  <a:lnTo>
                    <a:pt x="454" y="624"/>
                  </a:lnTo>
                  <a:lnTo>
                    <a:pt x="452" y="629"/>
                  </a:lnTo>
                  <a:lnTo>
                    <a:pt x="450" y="635"/>
                  </a:lnTo>
                  <a:lnTo>
                    <a:pt x="449" y="639"/>
                  </a:lnTo>
                  <a:lnTo>
                    <a:pt x="447" y="645"/>
                  </a:lnTo>
                  <a:lnTo>
                    <a:pt x="441" y="675"/>
                  </a:lnTo>
                  <a:lnTo>
                    <a:pt x="439" y="701"/>
                  </a:lnTo>
                  <a:lnTo>
                    <a:pt x="440" y="723"/>
                  </a:lnTo>
                  <a:lnTo>
                    <a:pt x="443" y="741"/>
                  </a:lnTo>
                  <a:lnTo>
                    <a:pt x="449" y="756"/>
                  </a:lnTo>
                  <a:lnTo>
                    <a:pt x="457" y="768"/>
                  </a:lnTo>
                  <a:lnTo>
                    <a:pt x="465" y="777"/>
                  </a:lnTo>
                  <a:lnTo>
                    <a:pt x="474" y="784"/>
                  </a:lnTo>
                  <a:lnTo>
                    <a:pt x="505" y="805"/>
                  </a:lnTo>
                  <a:lnTo>
                    <a:pt x="537" y="826"/>
                  </a:lnTo>
                  <a:lnTo>
                    <a:pt x="552" y="791"/>
                  </a:lnTo>
                  <a:lnTo>
                    <a:pt x="554" y="785"/>
                  </a:lnTo>
                  <a:lnTo>
                    <a:pt x="560" y="774"/>
                  </a:lnTo>
                  <a:lnTo>
                    <a:pt x="565" y="764"/>
                  </a:lnTo>
                  <a:lnTo>
                    <a:pt x="568" y="758"/>
                  </a:lnTo>
                  <a:lnTo>
                    <a:pt x="569" y="757"/>
                  </a:lnTo>
                  <a:lnTo>
                    <a:pt x="569" y="754"/>
                  </a:lnTo>
                  <a:lnTo>
                    <a:pt x="569" y="753"/>
                  </a:lnTo>
                  <a:lnTo>
                    <a:pt x="570" y="751"/>
                  </a:lnTo>
                  <a:lnTo>
                    <a:pt x="571" y="747"/>
                  </a:lnTo>
                  <a:lnTo>
                    <a:pt x="576" y="737"/>
                  </a:lnTo>
                  <a:lnTo>
                    <a:pt x="584" y="724"/>
                  </a:lnTo>
                  <a:lnTo>
                    <a:pt x="595" y="709"/>
                  </a:lnTo>
                  <a:lnTo>
                    <a:pt x="618" y="723"/>
                  </a:lnTo>
                  <a:lnTo>
                    <a:pt x="617" y="729"/>
                  </a:lnTo>
                  <a:lnTo>
                    <a:pt x="615" y="734"/>
                  </a:lnTo>
                  <a:lnTo>
                    <a:pt x="614" y="739"/>
                  </a:lnTo>
                  <a:lnTo>
                    <a:pt x="611" y="745"/>
                  </a:lnTo>
                  <a:lnTo>
                    <a:pt x="606" y="775"/>
                  </a:lnTo>
                  <a:lnTo>
                    <a:pt x="603" y="800"/>
                  </a:lnTo>
                  <a:lnTo>
                    <a:pt x="603" y="822"/>
                  </a:lnTo>
                  <a:lnTo>
                    <a:pt x="608" y="840"/>
                  </a:lnTo>
                  <a:lnTo>
                    <a:pt x="613" y="855"/>
                  </a:lnTo>
                  <a:lnTo>
                    <a:pt x="621" y="867"/>
                  </a:lnTo>
                  <a:lnTo>
                    <a:pt x="629" y="877"/>
                  </a:lnTo>
                  <a:lnTo>
                    <a:pt x="638" y="883"/>
                  </a:lnTo>
                  <a:lnTo>
                    <a:pt x="669" y="904"/>
                  </a:lnTo>
                  <a:lnTo>
                    <a:pt x="700" y="925"/>
                  </a:lnTo>
                  <a:lnTo>
                    <a:pt x="716" y="891"/>
                  </a:lnTo>
                  <a:lnTo>
                    <a:pt x="719" y="886"/>
                  </a:lnTo>
                  <a:lnTo>
                    <a:pt x="724" y="874"/>
                  </a:lnTo>
                  <a:lnTo>
                    <a:pt x="730" y="863"/>
                  </a:lnTo>
                  <a:lnTo>
                    <a:pt x="732" y="857"/>
                  </a:lnTo>
                  <a:lnTo>
                    <a:pt x="732" y="856"/>
                  </a:lnTo>
                  <a:lnTo>
                    <a:pt x="734" y="855"/>
                  </a:lnTo>
                  <a:lnTo>
                    <a:pt x="734" y="853"/>
                  </a:lnTo>
                  <a:lnTo>
                    <a:pt x="735" y="851"/>
                  </a:lnTo>
                  <a:lnTo>
                    <a:pt x="736" y="848"/>
                  </a:lnTo>
                  <a:lnTo>
                    <a:pt x="740" y="837"/>
                  </a:lnTo>
                  <a:lnTo>
                    <a:pt x="748" y="824"/>
                  </a:lnTo>
                  <a:lnTo>
                    <a:pt x="760" y="809"/>
                  </a:lnTo>
                  <a:lnTo>
                    <a:pt x="887" y="883"/>
                  </a:lnTo>
                  <a:lnTo>
                    <a:pt x="894" y="888"/>
                  </a:lnTo>
                  <a:lnTo>
                    <a:pt x="902" y="888"/>
                  </a:lnTo>
                  <a:lnTo>
                    <a:pt x="932" y="890"/>
                  </a:lnTo>
                  <a:lnTo>
                    <a:pt x="940" y="890"/>
                  </a:lnTo>
                  <a:lnTo>
                    <a:pt x="948" y="887"/>
                  </a:lnTo>
                  <a:lnTo>
                    <a:pt x="1063" y="832"/>
                  </a:lnTo>
                  <a:lnTo>
                    <a:pt x="1070" y="845"/>
                  </a:lnTo>
                  <a:lnTo>
                    <a:pt x="1073" y="856"/>
                  </a:lnTo>
                  <a:lnTo>
                    <a:pt x="1076" y="864"/>
                  </a:lnTo>
                  <a:lnTo>
                    <a:pt x="1077" y="867"/>
                  </a:lnTo>
                  <a:lnTo>
                    <a:pt x="1077" y="867"/>
                  </a:lnTo>
                  <a:lnTo>
                    <a:pt x="1078" y="867"/>
                  </a:lnTo>
                  <a:lnTo>
                    <a:pt x="1078" y="868"/>
                  </a:lnTo>
                  <a:lnTo>
                    <a:pt x="1078" y="868"/>
                  </a:lnTo>
                  <a:lnTo>
                    <a:pt x="1078" y="868"/>
                  </a:lnTo>
                  <a:lnTo>
                    <a:pt x="1078" y="870"/>
                  </a:lnTo>
                  <a:lnTo>
                    <a:pt x="1078" y="871"/>
                  </a:lnTo>
                  <a:lnTo>
                    <a:pt x="1078" y="872"/>
                  </a:lnTo>
                  <a:lnTo>
                    <a:pt x="1079" y="873"/>
                  </a:lnTo>
                  <a:lnTo>
                    <a:pt x="1091" y="909"/>
                  </a:lnTo>
                  <a:lnTo>
                    <a:pt x="1103" y="944"/>
                  </a:lnTo>
                  <a:lnTo>
                    <a:pt x="1137" y="927"/>
                  </a:lnTo>
                  <a:lnTo>
                    <a:pt x="1169" y="910"/>
                  </a:lnTo>
                  <a:lnTo>
                    <a:pt x="1179" y="904"/>
                  </a:lnTo>
                  <a:lnTo>
                    <a:pt x="1188" y="896"/>
                  </a:lnTo>
                  <a:lnTo>
                    <a:pt x="1197" y="885"/>
                  </a:lnTo>
                  <a:lnTo>
                    <a:pt x="1205" y="871"/>
                  </a:lnTo>
                  <a:lnTo>
                    <a:pt x="1210" y="853"/>
                  </a:lnTo>
                  <a:lnTo>
                    <a:pt x="1214" y="832"/>
                  </a:lnTo>
                  <a:lnTo>
                    <a:pt x="1214" y="805"/>
                  </a:lnTo>
                  <a:lnTo>
                    <a:pt x="1211" y="775"/>
                  </a:lnTo>
                  <a:lnTo>
                    <a:pt x="1210" y="773"/>
                  </a:lnTo>
                  <a:lnTo>
                    <a:pt x="1210" y="769"/>
                  </a:lnTo>
                  <a:lnTo>
                    <a:pt x="1209" y="766"/>
                  </a:lnTo>
                  <a:lnTo>
                    <a:pt x="1208" y="764"/>
                  </a:lnTo>
                  <a:lnTo>
                    <a:pt x="1237" y="750"/>
                  </a:lnTo>
                  <a:lnTo>
                    <a:pt x="1244" y="764"/>
                  </a:lnTo>
                  <a:lnTo>
                    <a:pt x="1248" y="774"/>
                  </a:lnTo>
                  <a:lnTo>
                    <a:pt x="1251" y="782"/>
                  </a:lnTo>
                  <a:lnTo>
                    <a:pt x="1252" y="785"/>
                  </a:lnTo>
                  <a:lnTo>
                    <a:pt x="1252" y="785"/>
                  </a:lnTo>
                  <a:lnTo>
                    <a:pt x="1252" y="787"/>
                  </a:lnTo>
                  <a:lnTo>
                    <a:pt x="1252" y="787"/>
                  </a:lnTo>
                  <a:lnTo>
                    <a:pt x="1252" y="787"/>
                  </a:lnTo>
                  <a:lnTo>
                    <a:pt x="1252" y="787"/>
                  </a:lnTo>
                  <a:lnTo>
                    <a:pt x="1252" y="788"/>
                  </a:lnTo>
                  <a:lnTo>
                    <a:pt x="1252" y="789"/>
                  </a:lnTo>
                  <a:lnTo>
                    <a:pt x="1253" y="790"/>
                  </a:lnTo>
                  <a:lnTo>
                    <a:pt x="1253" y="792"/>
                  </a:lnTo>
                  <a:lnTo>
                    <a:pt x="1266" y="828"/>
                  </a:lnTo>
                  <a:lnTo>
                    <a:pt x="1277" y="863"/>
                  </a:lnTo>
                  <a:lnTo>
                    <a:pt x="1311" y="847"/>
                  </a:lnTo>
                  <a:lnTo>
                    <a:pt x="1344" y="829"/>
                  </a:lnTo>
                  <a:lnTo>
                    <a:pt x="1353" y="824"/>
                  </a:lnTo>
                  <a:lnTo>
                    <a:pt x="1362" y="814"/>
                  </a:lnTo>
                  <a:lnTo>
                    <a:pt x="1372" y="803"/>
                  </a:lnTo>
                  <a:lnTo>
                    <a:pt x="1378" y="789"/>
                  </a:lnTo>
                  <a:lnTo>
                    <a:pt x="1384" y="772"/>
                  </a:lnTo>
                  <a:lnTo>
                    <a:pt x="1388" y="750"/>
                  </a:lnTo>
                  <a:lnTo>
                    <a:pt x="1388" y="724"/>
                  </a:lnTo>
                  <a:lnTo>
                    <a:pt x="1385" y="694"/>
                  </a:lnTo>
                  <a:lnTo>
                    <a:pt x="1384" y="691"/>
                  </a:lnTo>
                  <a:lnTo>
                    <a:pt x="1384" y="688"/>
                  </a:lnTo>
                  <a:lnTo>
                    <a:pt x="1384" y="684"/>
                  </a:lnTo>
                  <a:lnTo>
                    <a:pt x="1383" y="681"/>
                  </a:lnTo>
                  <a:lnTo>
                    <a:pt x="1399" y="674"/>
                  </a:lnTo>
                  <a:lnTo>
                    <a:pt x="1406" y="688"/>
                  </a:lnTo>
                  <a:lnTo>
                    <a:pt x="1411" y="698"/>
                  </a:lnTo>
                  <a:lnTo>
                    <a:pt x="1413" y="706"/>
                  </a:lnTo>
                  <a:lnTo>
                    <a:pt x="1414" y="709"/>
                  </a:lnTo>
                  <a:lnTo>
                    <a:pt x="1414" y="709"/>
                  </a:lnTo>
                  <a:lnTo>
                    <a:pt x="1415" y="709"/>
                  </a:lnTo>
                  <a:lnTo>
                    <a:pt x="1415" y="711"/>
                  </a:lnTo>
                  <a:lnTo>
                    <a:pt x="1415" y="711"/>
                  </a:lnTo>
                  <a:lnTo>
                    <a:pt x="1415" y="711"/>
                  </a:lnTo>
                  <a:lnTo>
                    <a:pt x="1415" y="712"/>
                  </a:lnTo>
                  <a:lnTo>
                    <a:pt x="1415" y="713"/>
                  </a:lnTo>
                  <a:lnTo>
                    <a:pt x="1415" y="714"/>
                  </a:lnTo>
                  <a:lnTo>
                    <a:pt x="1417" y="716"/>
                  </a:lnTo>
                  <a:lnTo>
                    <a:pt x="1428" y="751"/>
                  </a:lnTo>
                  <a:lnTo>
                    <a:pt x="1441" y="787"/>
                  </a:lnTo>
                  <a:lnTo>
                    <a:pt x="1474" y="769"/>
                  </a:lnTo>
                  <a:lnTo>
                    <a:pt x="1506" y="752"/>
                  </a:lnTo>
                  <a:lnTo>
                    <a:pt x="1517" y="746"/>
                  </a:lnTo>
                  <a:lnTo>
                    <a:pt x="1526" y="738"/>
                  </a:lnTo>
                  <a:lnTo>
                    <a:pt x="1534" y="727"/>
                  </a:lnTo>
                  <a:lnTo>
                    <a:pt x="1542" y="713"/>
                  </a:lnTo>
                  <a:lnTo>
                    <a:pt x="1548" y="696"/>
                  </a:lnTo>
                  <a:lnTo>
                    <a:pt x="1551" y="674"/>
                  </a:lnTo>
                  <a:lnTo>
                    <a:pt x="1551" y="647"/>
                  </a:lnTo>
                  <a:lnTo>
                    <a:pt x="1549" y="617"/>
                  </a:lnTo>
                  <a:lnTo>
                    <a:pt x="1548" y="614"/>
                  </a:lnTo>
                  <a:lnTo>
                    <a:pt x="1548" y="610"/>
                  </a:lnTo>
                  <a:lnTo>
                    <a:pt x="1547" y="607"/>
                  </a:lnTo>
                  <a:lnTo>
                    <a:pt x="1546" y="605"/>
                  </a:lnTo>
                  <a:lnTo>
                    <a:pt x="1556" y="600"/>
                  </a:lnTo>
                  <a:lnTo>
                    <a:pt x="1560" y="611"/>
                  </a:lnTo>
                  <a:lnTo>
                    <a:pt x="1564" y="621"/>
                  </a:lnTo>
                  <a:lnTo>
                    <a:pt x="1565" y="626"/>
                  </a:lnTo>
                  <a:lnTo>
                    <a:pt x="1566" y="629"/>
                  </a:lnTo>
                  <a:lnTo>
                    <a:pt x="1566" y="629"/>
                  </a:lnTo>
                  <a:lnTo>
                    <a:pt x="1567" y="629"/>
                  </a:lnTo>
                  <a:lnTo>
                    <a:pt x="1567" y="630"/>
                  </a:lnTo>
                  <a:lnTo>
                    <a:pt x="1567" y="630"/>
                  </a:lnTo>
                  <a:lnTo>
                    <a:pt x="1567" y="630"/>
                  </a:lnTo>
                  <a:lnTo>
                    <a:pt x="1567" y="631"/>
                  </a:lnTo>
                  <a:lnTo>
                    <a:pt x="1567" y="632"/>
                  </a:lnTo>
                  <a:lnTo>
                    <a:pt x="1567" y="633"/>
                  </a:lnTo>
                  <a:lnTo>
                    <a:pt x="1569" y="636"/>
                  </a:lnTo>
                  <a:lnTo>
                    <a:pt x="1580" y="671"/>
                  </a:lnTo>
                  <a:lnTo>
                    <a:pt x="1593" y="706"/>
                  </a:lnTo>
                  <a:lnTo>
                    <a:pt x="1626" y="689"/>
                  </a:lnTo>
                  <a:lnTo>
                    <a:pt x="1658" y="671"/>
                  </a:lnTo>
                  <a:lnTo>
                    <a:pt x="1669" y="666"/>
                  </a:lnTo>
                  <a:lnTo>
                    <a:pt x="1678" y="658"/>
                  </a:lnTo>
                  <a:lnTo>
                    <a:pt x="1686" y="646"/>
                  </a:lnTo>
                  <a:lnTo>
                    <a:pt x="1694" y="632"/>
                  </a:lnTo>
                  <a:lnTo>
                    <a:pt x="1700" y="615"/>
                  </a:lnTo>
                  <a:lnTo>
                    <a:pt x="1703" y="593"/>
                  </a:lnTo>
                  <a:lnTo>
                    <a:pt x="1703" y="567"/>
                  </a:lnTo>
                  <a:lnTo>
                    <a:pt x="1701" y="537"/>
                  </a:lnTo>
                  <a:lnTo>
                    <a:pt x="1700" y="535"/>
                  </a:lnTo>
                  <a:lnTo>
                    <a:pt x="1700" y="534"/>
                  </a:lnTo>
                  <a:lnTo>
                    <a:pt x="1700" y="533"/>
                  </a:lnTo>
                  <a:lnTo>
                    <a:pt x="1700" y="532"/>
                  </a:lnTo>
                  <a:lnTo>
                    <a:pt x="1704" y="530"/>
                  </a:lnTo>
                  <a:lnTo>
                    <a:pt x="1710" y="542"/>
                  </a:lnTo>
                  <a:lnTo>
                    <a:pt x="1715" y="552"/>
                  </a:lnTo>
                  <a:lnTo>
                    <a:pt x="1716" y="558"/>
                  </a:lnTo>
                  <a:lnTo>
                    <a:pt x="1717" y="562"/>
                  </a:lnTo>
                  <a:lnTo>
                    <a:pt x="1717" y="562"/>
                  </a:lnTo>
                  <a:lnTo>
                    <a:pt x="1718" y="562"/>
                  </a:lnTo>
                  <a:lnTo>
                    <a:pt x="1718" y="563"/>
                  </a:lnTo>
                  <a:lnTo>
                    <a:pt x="1718" y="563"/>
                  </a:lnTo>
                  <a:lnTo>
                    <a:pt x="1718" y="563"/>
                  </a:lnTo>
                  <a:lnTo>
                    <a:pt x="1718" y="564"/>
                  </a:lnTo>
                  <a:lnTo>
                    <a:pt x="1718" y="565"/>
                  </a:lnTo>
                  <a:lnTo>
                    <a:pt x="1719" y="567"/>
                  </a:lnTo>
                  <a:lnTo>
                    <a:pt x="1719" y="568"/>
                  </a:lnTo>
                  <a:lnTo>
                    <a:pt x="1731" y="603"/>
                  </a:lnTo>
                  <a:lnTo>
                    <a:pt x="1744" y="639"/>
                  </a:lnTo>
                  <a:lnTo>
                    <a:pt x="1777" y="622"/>
                  </a:lnTo>
                  <a:lnTo>
                    <a:pt x="1810" y="605"/>
                  </a:lnTo>
                  <a:lnTo>
                    <a:pt x="1820" y="599"/>
                  </a:lnTo>
                  <a:lnTo>
                    <a:pt x="1829" y="590"/>
                  </a:lnTo>
                  <a:lnTo>
                    <a:pt x="1838" y="579"/>
                  </a:lnTo>
                  <a:lnTo>
                    <a:pt x="1845" y="565"/>
                  </a:lnTo>
                  <a:lnTo>
                    <a:pt x="1851" y="547"/>
                  </a:lnTo>
                  <a:lnTo>
                    <a:pt x="1854" y="526"/>
                  </a:lnTo>
                  <a:lnTo>
                    <a:pt x="1854" y="501"/>
                  </a:lnTo>
                  <a:lnTo>
                    <a:pt x="1852"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39" name="Freeform 11"/>
            <p:cNvSpPr>
              <a:spLocks/>
            </p:cNvSpPr>
            <p:nvPr/>
          </p:nvSpPr>
          <p:spPr bwMode="auto">
            <a:xfrm>
              <a:off x="3584" y="900"/>
              <a:ext cx="804" cy="334"/>
            </a:xfrm>
            <a:custGeom>
              <a:avLst/>
              <a:gdLst>
                <a:gd name="T0" fmla="*/ 8 w 1608"/>
                <a:gd name="T1" fmla="*/ 180 h 668"/>
                <a:gd name="T2" fmla="*/ 732 w 1608"/>
                <a:gd name="T3" fmla="*/ 1 h 668"/>
                <a:gd name="T4" fmla="*/ 741 w 1608"/>
                <a:gd name="T5" fmla="*/ 0 h 668"/>
                <a:gd name="T6" fmla="*/ 749 w 1608"/>
                <a:gd name="T7" fmla="*/ 1 h 668"/>
                <a:gd name="T8" fmla="*/ 1585 w 1608"/>
                <a:gd name="T9" fmla="*/ 225 h 668"/>
                <a:gd name="T10" fmla="*/ 1608 w 1608"/>
                <a:gd name="T11" fmla="*/ 248 h 668"/>
                <a:gd name="T12" fmla="*/ 1591 w 1608"/>
                <a:gd name="T13" fmla="*/ 286 h 668"/>
                <a:gd name="T14" fmla="*/ 768 w 1608"/>
                <a:gd name="T15" fmla="*/ 661 h 668"/>
                <a:gd name="T16" fmla="*/ 753 w 1608"/>
                <a:gd name="T17" fmla="*/ 668 h 668"/>
                <a:gd name="T18" fmla="*/ 739 w 1608"/>
                <a:gd name="T19" fmla="*/ 660 h 668"/>
                <a:gd name="T20" fmla="*/ 0 w 1608"/>
                <a:gd name="T21" fmla="*/ 240 h 668"/>
                <a:gd name="T22" fmla="*/ 8 w 1608"/>
                <a:gd name="T23" fmla="*/ 180 h 668"/>
                <a:gd name="T24" fmla="*/ 8 w 1608"/>
                <a:gd name="T25" fmla="*/ 18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8" h="668">
                  <a:moveTo>
                    <a:pt x="8" y="180"/>
                  </a:moveTo>
                  <a:lnTo>
                    <a:pt x="732" y="1"/>
                  </a:lnTo>
                  <a:lnTo>
                    <a:pt x="741" y="0"/>
                  </a:lnTo>
                  <a:lnTo>
                    <a:pt x="749" y="1"/>
                  </a:lnTo>
                  <a:lnTo>
                    <a:pt x="1585" y="225"/>
                  </a:lnTo>
                  <a:lnTo>
                    <a:pt x="1608" y="248"/>
                  </a:lnTo>
                  <a:lnTo>
                    <a:pt x="1591" y="286"/>
                  </a:lnTo>
                  <a:lnTo>
                    <a:pt x="768" y="661"/>
                  </a:lnTo>
                  <a:lnTo>
                    <a:pt x="753" y="668"/>
                  </a:lnTo>
                  <a:lnTo>
                    <a:pt x="739" y="660"/>
                  </a:lnTo>
                  <a:lnTo>
                    <a:pt x="0" y="240"/>
                  </a:lnTo>
                  <a:lnTo>
                    <a:pt x="8" y="180"/>
                  </a:lnTo>
                  <a:lnTo>
                    <a:pt x="8"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40" name="Freeform 12"/>
            <p:cNvSpPr>
              <a:spLocks/>
            </p:cNvSpPr>
            <p:nvPr/>
          </p:nvSpPr>
          <p:spPr bwMode="auto">
            <a:xfrm>
              <a:off x="3593" y="916"/>
              <a:ext cx="780" cy="300"/>
            </a:xfrm>
            <a:custGeom>
              <a:avLst/>
              <a:gdLst>
                <a:gd name="T0" fmla="*/ 0 w 1561"/>
                <a:gd name="T1" fmla="*/ 179 h 599"/>
                <a:gd name="T2" fmla="*/ 725 w 1561"/>
                <a:gd name="T3" fmla="*/ 0 h 599"/>
                <a:gd name="T4" fmla="*/ 1561 w 1561"/>
                <a:gd name="T5" fmla="*/ 224 h 599"/>
                <a:gd name="T6" fmla="*/ 738 w 1561"/>
                <a:gd name="T7" fmla="*/ 599 h 599"/>
                <a:gd name="T8" fmla="*/ 0 w 1561"/>
                <a:gd name="T9" fmla="*/ 179 h 599"/>
              </a:gdLst>
              <a:ahLst/>
              <a:cxnLst>
                <a:cxn ang="0">
                  <a:pos x="T0" y="T1"/>
                </a:cxn>
                <a:cxn ang="0">
                  <a:pos x="T2" y="T3"/>
                </a:cxn>
                <a:cxn ang="0">
                  <a:pos x="T4" y="T5"/>
                </a:cxn>
                <a:cxn ang="0">
                  <a:pos x="T6" y="T7"/>
                </a:cxn>
                <a:cxn ang="0">
                  <a:pos x="T8" y="T9"/>
                </a:cxn>
              </a:cxnLst>
              <a:rect l="0" t="0" r="r" b="b"/>
              <a:pathLst>
                <a:path w="1561" h="599">
                  <a:moveTo>
                    <a:pt x="0" y="179"/>
                  </a:moveTo>
                  <a:lnTo>
                    <a:pt x="725" y="0"/>
                  </a:lnTo>
                  <a:lnTo>
                    <a:pt x="1561" y="224"/>
                  </a:lnTo>
                  <a:lnTo>
                    <a:pt x="738" y="599"/>
                  </a:lnTo>
                  <a:lnTo>
                    <a:pt x="0" y="179"/>
                  </a:lnTo>
                  <a:close/>
                </a:path>
              </a:pathLst>
            </a:custGeom>
            <a:solidFill>
              <a:srgbClr val="A3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41" name="Freeform 13"/>
            <p:cNvSpPr>
              <a:spLocks/>
            </p:cNvSpPr>
            <p:nvPr/>
          </p:nvSpPr>
          <p:spPr bwMode="auto">
            <a:xfrm>
              <a:off x="3556" y="990"/>
              <a:ext cx="424" cy="321"/>
            </a:xfrm>
            <a:custGeom>
              <a:avLst/>
              <a:gdLst>
                <a:gd name="T0" fmla="*/ 844 w 848"/>
                <a:gd name="T1" fmla="*/ 451 h 643"/>
                <a:gd name="T2" fmla="*/ 848 w 848"/>
                <a:gd name="T3" fmla="*/ 615 h 643"/>
                <a:gd name="T4" fmla="*/ 846 w 848"/>
                <a:gd name="T5" fmla="*/ 625 h 643"/>
                <a:gd name="T6" fmla="*/ 800 w 848"/>
                <a:gd name="T7" fmla="*/ 643 h 643"/>
                <a:gd name="T8" fmla="*/ 21 w 848"/>
                <a:gd name="T9" fmla="*/ 178 h 643"/>
                <a:gd name="T10" fmla="*/ 0 w 848"/>
                <a:gd name="T11" fmla="*/ 166 h 643"/>
                <a:gd name="T12" fmla="*/ 7 w 848"/>
                <a:gd name="T13" fmla="*/ 142 h 643"/>
                <a:gd name="T14" fmla="*/ 42 w 848"/>
                <a:gd name="T15" fmla="*/ 23 h 643"/>
                <a:gd name="T16" fmla="*/ 65 w 848"/>
                <a:gd name="T17" fmla="*/ 0 h 643"/>
                <a:gd name="T18" fmla="*/ 89 w 848"/>
                <a:gd name="T19" fmla="*/ 3 h 643"/>
                <a:gd name="T20" fmla="*/ 827 w 848"/>
                <a:gd name="T21" fmla="*/ 424 h 643"/>
                <a:gd name="T22" fmla="*/ 844 w 848"/>
                <a:gd name="T23" fmla="*/ 433 h 643"/>
                <a:gd name="T24" fmla="*/ 844 w 848"/>
                <a:gd name="T25" fmla="*/ 451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8" h="643">
                  <a:moveTo>
                    <a:pt x="844" y="451"/>
                  </a:moveTo>
                  <a:lnTo>
                    <a:pt x="848" y="615"/>
                  </a:lnTo>
                  <a:lnTo>
                    <a:pt x="846" y="625"/>
                  </a:lnTo>
                  <a:lnTo>
                    <a:pt x="800" y="643"/>
                  </a:lnTo>
                  <a:lnTo>
                    <a:pt x="21" y="178"/>
                  </a:lnTo>
                  <a:lnTo>
                    <a:pt x="0" y="166"/>
                  </a:lnTo>
                  <a:lnTo>
                    <a:pt x="7" y="142"/>
                  </a:lnTo>
                  <a:lnTo>
                    <a:pt x="42" y="23"/>
                  </a:lnTo>
                  <a:lnTo>
                    <a:pt x="65" y="0"/>
                  </a:lnTo>
                  <a:lnTo>
                    <a:pt x="89" y="3"/>
                  </a:lnTo>
                  <a:lnTo>
                    <a:pt x="827" y="424"/>
                  </a:lnTo>
                  <a:lnTo>
                    <a:pt x="844" y="433"/>
                  </a:lnTo>
                  <a:lnTo>
                    <a:pt x="844" y="4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42" name="Freeform 14"/>
            <p:cNvSpPr>
              <a:spLocks/>
            </p:cNvSpPr>
            <p:nvPr/>
          </p:nvSpPr>
          <p:spPr bwMode="auto">
            <a:xfrm>
              <a:off x="3575" y="1005"/>
              <a:ext cx="390" cy="293"/>
            </a:xfrm>
            <a:custGeom>
              <a:avLst/>
              <a:gdLst>
                <a:gd name="T0" fmla="*/ 35 w 779"/>
                <a:gd name="T1" fmla="*/ 0 h 584"/>
                <a:gd name="T2" fmla="*/ 0 w 779"/>
                <a:gd name="T3" fmla="*/ 120 h 584"/>
                <a:gd name="T4" fmla="*/ 779 w 779"/>
                <a:gd name="T5" fmla="*/ 584 h 584"/>
                <a:gd name="T6" fmla="*/ 773 w 779"/>
                <a:gd name="T7" fmla="*/ 420 h 584"/>
                <a:gd name="T8" fmla="*/ 35 w 779"/>
                <a:gd name="T9" fmla="*/ 0 h 584"/>
              </a:gdLst>
              <a:ahLst/>
              <a:cxnLst>
                <a:cxn ang="0">
                  <a:pos x="T0" y="T1"/>
                </a:cxn>
                <a:cxn ang="0">
                  <a:pos x="T2" y="T3"/>
                </a:cxn>
                <a:cxn ang="0">
                  <a:pos x="T4" y="T5"/>
                </a:cxn>
                <a:cxn ang="0">
                  <a:pos x="T6" y="T7"/>
                </a:cxn>
                <a:cxn ang="0">
                  <a:pos x="T8" y="T9"/>
                </a:cxn>
              </a:cxnLst>
              <a:rect l="0" t="0" r="r" b="b"/>
              <a:pathLst>
                <a:path w="779" h="584">
                  <a:moveTo>
                    <a:pt x="35" y="0"/>
                  </a:moveTo>
                  <a:lnTo>
                    <a:pt x="0" y="120"/>
                  </a:lnTo>
                  <a:lnTo>
                    <a:pt x="779" y="584"/>
                  </a:lnTo>
                  <a:lnTo>
                    <a:pt x="773" y="420"/>
                  </a:lnTo>
                  <a:lnTo>
                    <a:pt x="35" y="0"/>
                  </a:lnTo>
                  <a:close/>
                </a:path>
              </a:pathLst>
            </a:custGeom>
            <a:solidFill>
              <a:srgbClr val="AF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43" name="Freeform 15"/>
            <p:cNvSpPr>
              <a:spLocks/>
            </p:cNvSpPr>
            <p:nvPr/>
          </p:nvSpPr>
          <p:spPr bwMode="auto">
            <a:xfrm>
              <a:off x="3946" y="1013"/>
              <a:ext cx="463" cy="300"/>
            </a:xfrm>
            <a:custGeom>
              <a:avLst/>
              <a:gdLst>
                <a:gd name="T0" fmla="*/ 20 w 927"/>
                <a:gd name="T1" fmla="*/ 377 h 599"/>
                <a:gd name="T2" fmla="*/ 842 w 927"/>
                <a:gd name="T3" fmla="*/ 1 h 599"/>
                <a:gd name="T4" fmla="*/ 874 w 927"/>
                <a:gd name="T5" fmla="*/ 0 h 599"/>
                <a:gd name="T6" fmla="*/ 886 w 927"/>
                <a:gd name="T7" fmla="*/ 22 h 599"/>
                <a:gd name="T8" fmla="*/ 920 w 927"/>
                <a:gd name="T9" fmla="*/ 161 h 599"/>
                <a:gd name="T10" fmla="*/ 927 w 927"/>
                <a:gd name="T11" fmla="*/ 187 h 599"/>
                <a:gd name="T12" fmla="*/ 903 w 927"/>
                <a:gd name="T13" fmla="*/ 198 h 599"/>
                <a:gd name="T14" fmla="*/ 52 w 927"/>
                <a:gd name="T15" fmla="*/ 599 h 599"/>
                <a:gd name="T16" fmla="*/ 21 w 927"/>
                <a:gd name="T17" fmla="*/ 597 h 599"/>
                <a:gd name="T18" fmla="*/ 6 w 927"/>
                <a:gd name="T19" fmla="*/ 570 h 599"/>
                <a:gd name="T20" fmla="*/ 1 w 927"/>
                <a:gd name="T21" fmla="*/ 407 h 599"/>
                <a:gd name="T22" fmla="*/ 0 w 927"/>
                <a:gd name="T23" fmla="*/ 386 h 599"/>
                <a:gd name="T24" fmla="*/ 20 w 927"/>
                <a:gd name="T25" fmla="*/ 377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599">
                  <a:moveTo>
                    <a:pt x="20" y="377"/>
                  </a:moveTo>
                  <a:lnTo>
                    <a:pt x="842" y="1"/>
                  </a:lnTo>
                  <a:lnTo>
                    <a:pt x="874" y="0"/>
                  </a:lnTo>
                  <a:lnTo>
                    <a:pt x="886" y="22"/>
                  </a:lnTo>
                  <a:lnTo>
                    <a:pt x="920" y="161"/>
                  </a:lnTo>
                  <a:lnTo>
                    <a:pt x="927" y="187"/>
                  </a:lnTo>
                  <a:lnTo>
                    <a:pt x="903" y="198"/>
                  </a:lnTo>
                  <a:lnTo>
                    <a:pt x="52" y="599"/>
                  </a:lnTo>
                  <a:lnTo>
                    <a:pt x="21" y="597"/>
                  </a:lnTo>
                  <a:lnTo>
                    <a:pt x="6" y="570"/>
                  </a:lnTo>
                  <a:lnTo>
                    <a:pt x="1" y="407"/>
                  </a:lnTo>
                  <a:lnTo>
                    <a:pt x="0" y="386"/>
                  </a:lnTo>
                  <a:lnTo>
                    <a:pt x="20"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44" name="Freeform 16"/>
            <p:cNvSpPr>
              <a:spLocks/>
            </p:cNvSpPr>
            <p:nvPr/>
          </p:nvSpPr>
          <p:spPr bwMode="auto">
            <a:xfrm>
              <a:off x="3962" y="1028"/>
              <a:ext cx="428" cy="270"/>
            </a:xfrm>
            <a:custGeom>
              <a:avLst/>
              <a:gdLst>
                <a:gd name="T0" fmla="*/ 0 w 857"/>
                <a:gd name="T1" fmla="*/ 375 h 539"/>
                <a:gd name="T2" fmla="*/ 823 w 857"/>
                <a:gd name="T3" fmla="*/ 0 h 539"/>
                <a:gd name="T4" fmla="*/ 857 w 857"/>
                <a:gd name="T5" fmla="*/ 139 h 539"/>
                <a:gd name="T6" fmla="*/ 6 w 857"/>
                <a:gd name="T7" fmla="*/ 539 h 539"/>
                <a:gd name="T8" fmla="*/ 0 w 857"/>
                <a:gd name="T9" fmla="*/ 375 h 539"/>
              </a:gdLst>
              <a:ahLst/>
              <a:cxnLst>
                <a:cxn ang="0">
                  <a:pos x="T0" y="T1"/>
                </a:cxn>
                <a:cxn ang="0">
                  <a:pos x="T2" y="T3"/>
                </a:cxn>
                <a:cxn ang="0">
                  <a:pos x="T4" y="T5"/>
                </a:cxn>
                <a:cxn ang="0">
                  <a:pos x="T6" y="T7"/>
                </a:cxn>
                <a:cxn ang="0">
                  <a:pos x="T8" y="T9"/>
                </a:cxn>
              </a:cxnLst>
              <a:rect l="0" t="0" r="r" b="b"/>
              <a:pathLst>
                <a:path w="857" h="539">
                  <a:moveTo>
                    <a:pt x="0" y="375"/>
                  </a:moveTo>
                  <a:lnTo>
                    <a:pt x="823" y="0"/>
                  </a:lnTo>
                  <a:lnTo>
                    <a:pt x="857" y="139"/>
                  </a:lnTo>
                  <a:lnTo>
                    <a:pt x="6" y="539"/>
                  </a:lnTo>
                  <a:lnTo>
                    <a:pt x="0" y="375"/>
                  </a:lnTo>
                  <a:close/>
                </a:path>
              </a:pathLst>
            </a:custGeom>
            <a:solidFill>
              <a:srgbClr val="7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45" name="Freeform 17"/>
            <p:cNvSpPr>
              <a:spLocks/>
            </p:cNvSpPr>
            <p:nvPr/>
          </p:nvSpPr>
          <p:spPr bwMode="auto">
            <a:xfrm>
              <a:off x="3521" y="1023"/>
              <a:ext cx="123" cy="113"/>
            </a:xfrm>
            <a:custGeom>
              <a:avLst/>
              <a:gdLst>
                <a:gd name="T0" fmla="*/ 186 w 247"/>
                <a:gd name="T1" fmla="*/ 30 h 224"/>
                <a:gd name="T2" fmla="*/ 131 w 247"/>
                <a:gd name="T3" fmla="*/ 4 h 224"/>
                <a:gd name="T4" fmla="*/ 121 w 247"/>
                <a:gd name="T5" fmla="*/ 0 h 224"/>
                <a:gd name="T6" fmla="*/ 111 w 247"/>
                <a:gd name="T7" fmla="*/ 2 h 224"/>
                <a:gd name="T8" fmla="*/ 106 w 247"/>
                <a:gd name="T9" fmla="*/ 3 h 224"/>
                <a:gd name="T10" fmla="*/ 96 w 247"/>
                <a:gd name="T11" fmla="*/ 7 h 224"/>
                <a:gd name="T12" fmla="*/ 82 w 247"/>
                <a:gd name="T13" fmla="*/ 13 h 224"/>
                <a:gd name="T14" fmla="*/ 65 w 247"/>
                <a:gd name="T15" fmla="*/ 23 h 224"/>
                <a:gd name="T16" fmla="*/ 47 w 247"/>
                <a:gd name="T17" fmla="*/ 35 h 224"/>
                <a:gd name="T18" fmla="*/ 31 w 247"/>
                <a:gd name="T19" fmla="*/ 53 h 224"/>
                <a:gd name="T20" fmla="*/ 17 w 247"/>
                <a:gd name="T21" fmla="*/ 73 h 224"/>
                <a:gd name="T22" fmla="*/ 7 w 247"/>
                <a:gd name="T23" fmla="*/ 100 h 224"/>
                <a:gd name="T24" fmla="*/ 0 w 247"/>
                <a:gd name="T25" fmla="*/ 144 h 224"/>
                <a:gd name="T26" fmla="*/ 1 w 247"/>
                <a:gd name="T27" fmla="*/ 174 h 224"/>
                <a:gd name="T28" fmla="*/ 9 w 247"/>
                <a:gd name="T29" fmla="*/ 193 h 224"/>
                <a:gd name="T30" fmla="*/ 21 w 247"/>
                <a:gd name="T31" fmla="*/ 205 h 224"/>
                <a:gd name="T32" fmla="*/ 52 w 247"/>
                <a:gd name="T33" fmla="*/ 224 h 224"/>
                <a:gd name="T34" fmla="*/ 67 w 247"/>
                <a:gd name="T35" fmla="*/ 191 h 224"/>
                <a:gd name="T36" fmla="*/ 67 w 247"/>
                <a:gd name="T37" fmla="*/ 191 h 224"/>
                <a:gd name="T38" fmla="*/ 68 w 247"/>
                <a:gd name="T39" fmla="*/ 190 h 224"/>
                <a:gd name="T40" fmla="*/ 68 w 247"/>
                <a:gd name="T41" fmla="*/ 190 h 224"/>
                <a:gd name="T42" fmla="*/ 68 w 247"/>
                <a:gd name="T43" fmla="*/ 190 h 224"/>
                <a:gd name="T44" fmla="*/ 69 w 247"/>
                <a:gd name="T45" fmla="*/ 187 h 224"/>
                <a:gd name="T46" fmla="*/ 71 w 247"/>
                <a:gd name="T47" fmla="*/ 183 h 224"/>
                <a:gd name="T48" fmla="*/ 76 w 247"/>
                <a:gd name="T49" fmla="*/ 172 h 224"/>
                <a:gd name="T50" fmla="*/ 83 w 247"/>
                <a:gd name="T51" fmla="*/ 159 h 224"/>
                <a:gd name="T52" fmla="*/ 95 w 247"/>
                <a:gd name="T53" fmla="*/ 142 h 224"/>
                <a:gd name="T54" fmla="*/ 109 w 247"/>
                <a:gd name="T55" fmla="*/ 125 h 224"/>
                <a:gd name="T56" fmla="*/ 128 w 247"/>
                <a:gd name="T57" fmla="*/ 110 h 224"/>
                <a:gd name="T58" fmla="*/ 150 w 247"/>
                <a:gd name="T59" fmla="*/ 98 h 224"/>
                <a:gd name="T60" fmla="*/ 177 w 247"/>
                <a:gd name="T61" fmla="*/ 91 h 224"/>
                <a:gd name="T62" fmla="*/ 247 w 247"/>
                <a:gd name="T63" fmla="*/ 64 h 224"/>
                <a:gd name="T64" fmla="*/ 186 w 247"/>
                <a:gd name="T65" fmla="*/ 3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224">
                  <a:moveTo>
                    <a:pt x="186" y="30"/>
                  </a:moveTo>
                  <a:lnTo>
                    <a:pt x="131" y="4"/>
                  </a:lnTo>
                  <a:lnTo>
                    <a:pt x="121" y="0"/>
                  </a:lnTo>
                  <a:lnTo>
                    <a:pt x="111" y="2"/>
                  </a:lnTo>
                  <a:lnTo>
                    <a:pt x="106" y="3"/>
                  </a:lnTo>
                  <a:lnTo>
                    <a:pt x="96" y="7"/>
                  </a:lnTo>
                  <a:lnTo>
                    <a:pt x="82" y="13"/>
                  </a:lnTo>
                  <a:lnTo>
                    <a:pt x="65" y="23"/>
                  </a:lnTo>
                  <a:lnTo>
                    <a:pt x="47" y="35"/>
                  </a:lnTo>
                  <a:lnTo>
                    <a:pt x="31" y="53"/>
                  </a:lnTo>
                  <a:lnTo>
                    <a:pt x="17" y="73"/>
                  </a:lnTo>
                  <a:lnTo>
                    <a:pt x="7" y="100"/>
                  </a:lnTo>
                  <a:lnTo>
                    <a:pt x="0" y="144"/>
                  </a:lnTo>
                  <a:lnTo>
                    <a:pt x="1" y="174"/>
                  </a:lnTo>
                  <a:lnTo>
                    <a:pt x="9" y="193"/>
                  </a:lnTo>
                  <a:lnTo>
                    <a:pt x="21" y="205"/>
                  </a:lnTo>
                  <a:lnTo>
                    <a:pt x="52" y="224"/>
                  </a:lnTo>
                  <a:lnTo>
                    <a:pt x="67" y="191"/>
                  </a:lnTo>
                  <a:lnTo>
                    <a:pt x="67" y="191"/>
                  </a:lnTo>
                  <a:lnTo>
                    <a:pt x="68" y="190"/>
                  </a:lnTo>
                  <a:lnTo>
                    <a:pt x="68" y="190"/>
                  </a:lnTo>
                  <a:lnTo>
                    <a:pt x="68" y="190"/>
                  </a:lnTo>
                  <a:lnTo>
                    <a:pt x="69" y="187"/>
                  </a:lnTo>
                  <a:lnTo>
                    <a:pt x="71" y="183"/>
                  </a:lnTo>
                  <a:lnTo>
                    <a:pt x="76" y="172"/>
                  </a:lnTo>
                  <a:lnTo>
                    <a:pt x="83" y="159"/>
                  </a:lnTo>
                  <a:lnTo>
                    <a:pt x="95" y="142"/>
                  </a:lnTo>
                  <a:lnTo>
                    <a:pt x="109" y="125"/>
                  </a:lnTo>
                  <a:lnTo>
                    <a:pt x="128" y="110"/>
                  </a:lnTo>
                  <a:lnTo>
                    <a:pt x="150" y="98"/>
                  </a:lnTo>
                  <a:lnTo>
                    <a:pt x="177" y="91"/>
                  </a:lnTo>
                  <a:lnTo>
                    <a:pt x="247" y="64"/>
                  </a:lnTo>
                  <a:lnTo>
                    <a:pt x="18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46" name="Freeform 18"/>
            <p:cNvSpPr>
              <a:spLocks/>
            </p:cNvSpPr>
            <p:nvPr/>
          </p:nvSpPr>
          <p:spPr bwMode="auto">
            <a:xfrm>
              <a:off x="3537" y="1041"/>
              <a:ext cx="69" cy="72"/>
            </a:xfrm>
            <a:custGeom>
              <a:avLst/>
              <a:gdLst>
                <a:gd name="T0" fmla="*/ 86 w 140"/>
                <a:gd name="T1" fmla="*/ 0 h 144"/>
                <a:gd name="T2" fmla="*/ 83 w 140"/>
                <a:gd name="T3" fmla="*/ 1 h 144"/>
                <a:gd name="T4" fmla="*/ 75 w 140"/>
                <a:gd name="T5" fmla="*/ 4 h 144"/>
                <a:gd name="T6" fmla="*/ 65 w 140"/>
                <a:gd name="T7" fmla="*/ 8 h 144"/>
                <a:gd name="T8" fmla="*/ 51 w 140"/>
                <a:gd name="T9" fmla="*/ 15 h 144"/>
                <a:gd name="T10" fmla="*/ 38 w 140"/>
                <a:gd name="T11" fmla="*/ 24 h 144"/>
                <a:gd name="T12" fmla="*/ 25 w 140"/>
                <a:gd name="T13" fmla="*/ 37 h 144"/>
                <a:gd name="T14" fmla="*/ 14 w 140"/>
                <a:gd name="T15" fmla="*/ 54 h 144"/>
                <a:gd name="T16" fmla="*/ 6 w 140"/>
                <a:gd name="T17" fmla="*/ 74 h 144"/>
                <a:gd name="T18" fmla="*/ 0 w 140"/>
                <a:gd name="T19" fmla="*/ 110 h 144"/>
                <a:gd name="T20" fmla="*/ 0 w 140"/>
                <a:gd name="T21" fmla="*/ 132 h 144"/>
                <a:gd name="T22" fmla="*/ 4 w 140"/>
                <a:gd name="T23" fmla="*/ 142 h 144"/>
                <a:gd name="T24" fmla="*/ 6 w 140"/>
                <a:gd name="T25" fmla="*/ 144 h 144"/>
                <a:gd name="T26" fmla="*/ 7 w 140"/>
                <a:gd name="T27" fmla="*/ 140 h 144"/>
                <a:gd name="T28" fmla="*/ 13 w 140"/>
                <a:gd name="T29" fmla="*/ 128 h 144"/>
                <a:gd name="T30" fmla="*/ 22 w 140"/>
                <a:gd name="T31" fmla="*/ 111 h 144"/>
                <a:gd name="T32" fmla="*/ 36 w 140"/>
                <a:gd name="T33" fmla="*/ 90 h 144"/>
                <a:gd name="T34" fmla="*/ 54 w 140"/>
                <a:gd name="T35" fmla="*/ 69 h 144"/>
                <a:gd name="T36" fmla="*/ 77 w 140"/>
                <a:gd name="T37" fmla="*/ 50 h 144"/>
                <a:gd name="T38" fmla="*/ 105 w 140"/>
                <a:gd name="T39" fmla="*/ 34 h 144"/>
                <a:gd name="T40" fmla="*/ 140 w 140"/>
                <a:gd name="T41" fmla="*/ 24 h 144"/>
                <a:gd name="T42" fmla="*/ 86 w 140"/>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4">
                  <a:moveTo>
                    <a:pt x="86" y="0"/>
                  </a:moveTo>
                  <a:lnTo>
                    <a:pt x="83" y="1"/>
                  </a:lnTo>
                  <a:lnTo>
                    <a:pt x="75" y="4"/>
                  </a:lnTo>
                  <a:lnTo>
                    <a:pt x="65" y="8"/>
                  </a:lnTo>
                  <a:lnTo>
                    <a:pt x="51" y="15"/>
                  </a:lnTo>
                  <a:lnTo>
                    <a:pt x="38" y="24"/>
                  </a:lnTo>
                  <a:lnTo>
                    <a:pt x="25" y="37"/>
                  </a:lnTo>
                  <a:lnTo>
                    <a:pt x="14" y="54"/>
                  </a:lnTo>
                  <a:lnTo>
                    <a:pt x="6" y="74"/>
                  </a:lnTo>
                  <a:lnTo>
                    <a:pt x="0" y="110"/>
                  </a:lnTo>
                  <a:lnTo>
                    <a:pt x="0" y="132"/>
                  </a:lnTo>
                  <a:lnTo>
                    <a:pt x="4" y="142"/>
                  </a:lnTo>
                  <a:lnTo>
                    <a:pt x="6" y="144"/>
                  </a:lnTo>
                  <a:lnTo>
                    <a:pt x="7" y="140"/>
                  </a:lnTo>
                  <a:lnTo>
                    <a:pt x="13" y="128"/>
                  </a:lnTo>
                  <a:lnTo>
                    <a:pt x="22" y="111"/>
                  </a:lnTo>
                  <a:lnTo>
                    <a:pt x="36" y="90"/>
                  </a:lnTo>
                  <a:lnTo>
                    <a:pt x="54" y="69"/>
                  </a:lnTo>
                  <a:lnTo>
                    <a:pt x="77" y="50"/>
                  </a:lnTo>
                  <a:lnTo>
                    <a:pt x="105" y="34"/>
                  </a:lnTo>
                  <a:lnTo>
                    <a:pt x="140" y="24"/>
                  </a:lnTo>
                  <a:lnTo>
                    <a:pt x="86"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47" name="Freeform 19"/>
            <p:cNvSpPr>
              <a:spLocks/>
            </p:cNvSpPr>
            <p:nvPr/>
          </p:nvSpPr>
          <p:spPr bwMode="auto">
            <a:xfrm>
              <a:off x="3592" y="1065"/>
              <a:ext cx="123" cy="112"/>
            </a:xfrm>
            <a:custGeom>
              <a:avLst/>
              <a:gdLst>
                <a:gd name="T0" fmla="*/ 185 w 246"/>
                <a:gd name="T1" fmla="*/ 29 h 223"/>
                <a:gd name="T2" fmla="*/ 131 w 246"/>
                <a:gd name="T3" fmla="*/ 4 h 223"/>
                <a:gd name="T4" fmla="*/ 121 w 246"/>
                <a:gd name="T5" fmla="*/ 0 h 223"/>
                <a:gd name="T6" fmla="*/ 110 w 246"/>
                <a:gd name="T7" fmla="*/ 2 h 223"/>
                <a:gd name="T8" fmla="*/ 106 w 246"/>
                <a:gd name="T9" fmla="*/ 3 h 223"/>
                <a:gd name="T10" fmla="*/ 95 w 246"/>
                <a:gd name="T11" fmla="*/ 7 h 223"/>
                <a:gd name="T12" fmla="*/ 82 w 246"/>
                <a:gd name="T13" fmla="*/ 12 h 223"/>
                <a:gd name="T14" fmla="*/ 64 w 246"/>
                <a:gd name="T15" fmla="*/ 22 h 223"/>
                <a:gd name="T16" fmla="*/ 47 w 246"/>
                <a:gd name="T17" fmla="*/ 34 h 223"/>
                <a:gd name="T18" fmla="*/ 31 w 246"/>
                <a:gd name="T19" fmla="*/ 52 h 223"/>
                <a:gd name="T20" fmla="*/ 17 w 246"/>
                <a:gd name="T21" fmla="*/ 73 h 223"/>
                <a:gd name="T22" fmla="*/ 7 w 246"/>
                <a:gd name="T23" fmla="*/ 100 h 223"/>
                <a:gd name="T24" fmla="*/ 0 w 246"/>
                <a:gd name="T25" fmla="*/ 143 h 223"/>
                <a:gd name="T26" fmla="*/ 2 w 246"/>
                <a:gd name="T27" fmla="*/ 171 h 223"/>
                <a:gd name="T28" fmla="*/ 9 w 246"/>
                <a:gd name="T29" fmla="*/ 191 h 223"/>
                <a:gd name="T30" fmla="*/ 21 w 246"/>
                <a:gd name="T31" fmla="*/ 203 h 223"/>
                <a:gd name="T32" fmla="*/ 52 w 246"/>
                <a:gd name="T33" fmla="*/ 223 h 223"/>
                <a:gd name="T34" fmla="*/ 68 w 246"/>
                <a:gd name="T35" fmla="*/ 190 h 223"/>
                <a:gd name="T36" fmla="*/ 68 w 246"/>
                <a:gd name="T37" fmla="*/ 190 h 223"/>
                <a:gd name="T38" fmla="*/ 68 w 246"/>
                <a:gd name="T39" fmla="*/ 189 h 223"/>
                <a:gd name="T40" fmla="*/ 68 w 246"/>
                <a:gd name="T41" fmla="*/ 188 h 223"/>
                <a:gd name="T42" fmla="*/ 68 w 246"/>
                <a:gd name="T43" fmla="*/ 188 h 223"/>
                <a:gd name="T44" fmla="*/ 69 w 246"/>
                <a:gd name="T45" fmla="*/ 186 h 223"/>
                <a:gd name="T46" fmla="*/ 71 w 246"/>
                <a:gd name="T47" fmla="*/ 182 h 223"/>
                <a:gd name="T48" fmla="*/ 76 w 246"/>
                <a:gd name="T49" fmla="*/ 171 h 223"/>
                <a:gd name="T50" fmla="*/ 83 w 246"/>
                <a:gd name="T51" fmla="*/ 158 h 223"/>
                <a:gd name="T52" fmla="*/ 94 w 246"/>
                <a:gd name="T53" fmla="*/ 141 h 223"/>
                <a:gd name="T54" fmla="*/ 109 w 246"/>
                <a:gd name="T55" fmla="*/ 124 h 223"/>
                <a:gd name="T56" fmla="*/ 128 w 246"/>
                <a:gd name="T57" fmla="*/ 109 h 223"/>
                <a:gd name="T58" fmla="*/ 150 w 246"/>
                <a:gd name="T59" fmla="*/ 97 h 223"/>
                <a:gd name="T60" fmla="*/ 177 w 246"/>
                <a:gd name="T61" fmla="*/ 90 h 223"/>
                <a:gd name="T62" fmla="*/ 246 w 246"/>
                <a:gd name="T63" fmla="*/ 63 h 223"/>
                <a:gd name="T64" fmla="*/ 185 w 246"/>
                <a:gd name="T65" fmla="*/ 2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9"/>
                  </a:moveTo>
                  <a:lnTo>
                    <a:pt x="131" y="4"/>
                  </a:lnTo>
                  <a:lnTo>
                    <a:pt x="121" y="0"/>
                  </a:lnTo>
                  <a:lnTo>
                    <a:pt x="110" y="2"/>
                  </a:lnTo>
                  <a:lnTo>
                    <a:pt x="106" y="3"/>
                  </a:lnTo>
                  <a:lnTo>
                    <a:pt x="95" y="7"/>
                  </a:lnTo>
                  <a:lnTo>
                    <a:pt x="82" y="12"/>
                  </a:lnTo>
                  <a:lnTo>
                    <a:pt x="64" y="22"/>
                  </a:lnTo>
                  <a:lnTo>
                    <a:pt x="47" y="34"/>
                  </a:lnTo>
                  <a:lnTo>
                    <a:pt x="31" y="52"/>
                  </a:lnTo>
                  <a:lnTo>
                    <a:pt x="17" y="73"/>
                  </a:lnTo>
                  <a:lnTo>
                    <a:pt x="7" y="100"/>
                  </a:lnTo>
                  <a:lnTo>
                    <a:pt x="0" y="143"/>
                  </a:lnTo>
                  <a:lnTo>
                    <a:pt x="2" y="171"/>
                  </a:lnTo>
                  <a:lnTo>
                    <a:pt x="9" y="191"/>
                  </a:lnTo>
                  <a:lnTo>
                    <a:pt x="21" y="203"/>
                  </a:lnTo>
                  <a:lnTo>
                    <a:pt x="52" y="223"/>
                  </a:lnTo>
                  <a:lnTo>
                    <a:pt x="68" y="190"/>
                  </a:lnTo>
                  <a:lnTo>
                    <a:pt x="68" y="190"/>
                  </a:lnTo>
                  <a:lnTo>
                    <a:pt x="68" y="189"/>
                  </a:lnTo>
                  <a:lnTo>
                    <a:pt x="68" y="188"/>
                  </a:lnTo>
                  <a:lnTo>
                    <a:pt x="68" y="188"/>
                  </a:lnTo>
                  <a:lnTo>
                    <a:pt x="69" y="186"/>
                  </a:lnTo>
                  <a:lnTo>
                    <a:pt x="71" y="182"/>
                  </a:lnTo>
                  <a:lnTo>
                    <a:pt x="76" y="171"/>
                  </a:lnTo>
                  <a:lnTo>
                    <a:pt x="83" y="158"/>
                  </a:lnTo>
                  <a:lnTo>
                    <a:pt x="94" y="141"/>
                  </a:lnTo>
                  <a:lnTo>
                    <a:pt x="109" y="124"/>
                  </a:lnTo>
                  <a:lnTo>
                    <a:pt x="128" y="109"/>
                  </a:lnTo>
                  <a:lnTo>
                    <a:pt x="150" y="97"/>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48" name="Freeform 20"/>
            <p:cNvSpPr>
              <a:spLocks/>
            </p:cNvSpPr>
            <p:nvPr/>
          </p:nvSpPr>
          <p:spPr bwMode="auto">
            <a:xfrm>
              <a:off x="3608" y="1082"/>
              <a:ext cx="70" cy="72"/>
            </a:xfrm>
            <a:custGeom>
              <a:avLst/>
              <a:gdLst>
                <a:gd name="T0" fmla="*/ 85 w 140"/>
                <a:gd name="T1" fmla="*/ 0 h 143"/>
                <a:gd name="T2" fmla="*/ 83 w 140"/>
                <a:gd name="T3" fmla="*/ 1 h 143"/>
                <a:gd name="T4" fmla="*/ 75 w 140"/>
                <a:gd name="T5" fmla="*/ 4 h 143"/>
                <a:gd name="T6" fmla="*/ 65 w 140"/>
                <a:gd name="T7" fmla="*/ 8 h 143"/>
                <a:gd name="T8" fmla="*/ 51 w 140"/>
                <a:gd name="T9" fmla="*/ 15 h 143"/>
                <a:gd name="T10" fmla="*/ 38 w 140"/>
                <a:gd name="T11" fmla="*/ 25 h 143"/>
                <a:gd name="T12" fmla="*/ 24 w 140"/>
                <a:gd name="T13" fmla="*/ 38 h 143"/>
                <a:gd name="T14" fmla="*/ 14 w 140"/>
                <a:gd name="T15" fmla="*/ 54 h 143"/>
                <a:gd name="T16" fmla="*/ 6 w 140"/>
                <a:gd name="T17" fmla="*/ 75 h 143"/>
                <a:gd name="T18" fmla="*/ 0 w 140"/>
                <a:gd name="T19" fmla="*/ 110 h 143"/>
                <a:gd name="T20" fmla="*/ 0 w 140"/>
                <a:gd name="T21" fmla="*/ 130 h 143"/>
                <a:gd name="T22" fmla="*/ 4 w 140"/>
                <a:gd name="T23" fmla="*/ 141 h 143"/>
                <a:gd name="T24" fmla="*/ 6 w 140"/>
                <a:gd name="T25" fmla="*/ 143 h 143"/>
                <a:gd name="T26" fmla="*/ 7 w 140"/>
                <a:gd name="T27" fmla="*/ 138 h 143"/>
                <a:gd name="T28" fmla="*/ 13 w 140"/>
                <a:gd name="T29" fmla="*/ 127 h 143"/>
                <a:gd name="T30" fmla="*/ 22 w 140"/>
                <a:gd name="T31" fmla="*/ 110 h 143"/>
                <a:gd name="T32" fmla="*/ 36 w 140"/>
                <a:gd name="T33" fmla="*/ 90 h 143"/>
                <a:gd name="T34" fmla="*/ 54 w 140"/>
                <a:gd name="T35" fmla="*/ 69 h 143"/>
                <a:gd name="T36" fmla="*/ 77 w 140"/>
                <a:gd name="T37" fmla="*/ 50 h 143"/>
                <a:gd name="T38" fmla="*/ 105 w 140"/>
                <a:gd name="T39" fmla="*/ 35 h 143"/>
                <a:gd name="T40" fmla="*/ 140 w 140"/>
                <a:gd name="T41" fmla="*/ 25 h 143"/>
                <a:gd name="T42" fmla="*/ 85 w 140"/>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3">
                  <a:moveTo>
                    <a:pt x="85" y="0"/>
                  </a:moveTo>
                  <a:lnTo>
                    <a:pt x="83" y="1"/>
                  </a:lnTo>
                  <a:lnTo>
                    <a:pt x="75" y="4"/>
                  </a:lnTo>
                  <a:lnTo>
                    <a:pt x="65" y="8"/>
                  </a:lnTo>
                  <a:lnTo>
                    <a:pt x="51" y="15"/>
                  </a:lnTo>
                  <a:lnTo>
                    <a:pt x="38" y="25"/>
                  </a:lnTo>
                  <a:lnTo>
                    <a:pt x="24" y="38"/>
                  </a:lnTo>
                  <a:lnTo>
                    <a:pt x="14" y="54"/>
                  </a:lnTo>
                  <a:lnTo>
                    <a:pt x="6" y="75"/>
                  </a:lnTo>
                  <a:lnTo>
                    <a:pt x="0" y="110"/>
                  </a:lnTo>
                  <a:lnTo>
                    <a:pt x="0" y="130"/>
                  </a:lnTo>
                  <a:lnTo>
                    <a:pt x="4" y="141"/>
                  </a:lnTo>
                  <a:lnTo>
                    <a:pt x="6" y="143"/>
                  </a:lnTo>
                  <a:lnTo>
                    <a:pt x="7" y="138"/>
                  </a:lnTo>
                  <a:lnTo>
                    <a:pt x="13" y="127"/>
                  </a:lnTo>
                  <a:lnTo>
                    <a:pt x="22" y="110"/>
                  </a:lnTo>
                  <a:lnTo>
                    <a:pt x="36" y="90"/>
                  </a:lnTo>
                  <a:lnTo>
                    <a:pt x="54" y="69"/>
                  </a:lnTo>
                  <a:lnTo>
                    <a:pt x="77" y="50"/>
                  </a:lnTo>
                  <a:lnTo>
                    <a:pt x="105" y="35"/>
                  </a:lnTo>
                  <a:lnTo>
                    <a:pt x="140"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49" name="Freeform 21"/>
            <p:cNvSpPr>
              <a:spLocks/>
            </p:cNvSpPr>
            <p:nvPr/>
          </p:nvSpPr>
          <p:spPr bwMode="auto">
            <a:xfrm>
              <a:off x="3663" y="1114"/>
              <a:ext cx="124" cy="112"/>
            </a:xfrm>
            <a:custGeom>
              <a:avLst/>
              <a:gdLst>
                <a:gd name="T0" fmla="*/ 185 w 246"/>
                <a:gd name="T1" fmla="*/ 28 h 223"/>
                <a:gd name="T2" fmla="*/ 130 w 246"/>
                <a:gd name="T3" fmla="*/ 4 h 223"/>
                <a:gd name="T4" fmla="*/ 121 w 246"/>
                <a:gd name="T5" fmla="*/ 0 h 223"/>
                <a:gd name="T6" fmla="*/ 109 w 246"/>
                <a:gd name="T7" fmla="*/ 2 h 223"/>
                <a:gd name="T8" fmla="*/ 105 w 246"/>
                <a:gd name="T9" fmla="*/ 3 h 223"/>
                <a:gd name="T10" fmla="*/ 94 w 246"/>
                <a:gd name="T11" fmla="*/ 6 h 223"/>
                <a:gd name="T12" fmla="*/ 80 w 246"/>
                <a:gd name="T13" fmla="*/ 12 h 223"/>
                <a:gd name="T14" fmla="*/ 64 w 246"/>
                <a:gd name="T15" fmla="*/ 21 h 223"/>
                <a:gd name="T16" fmla="*/ 47 w 246"/>
                <a:gd name="T17" fmla="*/ 34 h 223"/>
                <a:gd name="T18" fmla="*/ 31 w 246"/>
                <a:gd name="T19" fmla="*/ 51 h 223"/>
                <a:gd name="T20" fmla="*/ 17 w 246"/>
                <a:gd name="T21" fmla="*/ 72 h 223"/>
                <a:gd name="T22" fmla="*/ 7 w 246"/>
                <a:gd name="T23" fmla="*/ 99 h 223"/>
                <a:gd name="T24" fmla="*/ 0 w 246"/>
                <a:gd name="T25" fmla="*/ 141 h 223"/>
                <a:gd name="T26" fmla="*/ 1 w 246"/>
                <a:gd name="T27" fmla="*/ 171 h 223"/>
                <a:gd name="T28" fmla="*/ 9 w 246"/>
                <a:gd name="T29" fmla="*/ 191 h 223"/>
                <a:gd name="T30" fmla="*/ 19 w 246"/>
                <a:gd name="T31" fmla="*/ 202 h 223"/>
                <a:gd name="T32" fmla="*/ 50 w 246"/>
                <a:gd name="T33" fmla="*/ 223 h 223"/>
                <a:gd name="T34" fmla="*/ 67 w 246"/>
                <a:gd name="T35" fmla="*/ 190 h 223"/>
                <a:gd name="T36" fmla="*/ 67 w 246"/>
                <a:gd name="T37" fmla="*/ 190 h 223"/>
                <a:gd name="T38" fmla="*/ 68 w 246"/>
                <a:gd name="T39" fmla="*/ 189 h 223"/>
                <a:gd name="T40" fmla="*/ 68 w 246"/>
                <a:gd name="T41" fmla="*/ 187 h 223"/>
                <a:gd name="T42" fmla="*/ 68 w 246"/>
                <a:gd name="T43" fmla="*/ 187 h 223"/>
                <a:gd name="T44" fmla="*/ 68 w 246"/>
                <a:gd name="T45" fmla="*/ 186 h 223"/>
                <a:gd name="T46" fmla="*/ 70 w 246"/>
                <a:gd name="T47" fmla="*/ 182 h 223"/>
                <a:gd name="T48" fmla="*/ 75 w 246"/>
                <a:gd name="T49" fmla="*/ 171 h 223"/>
                <a:gd name="T50" fmla="*/ 81 w 246"/>
                <a:gd name="T51" fmla="*/ 156 h 223"/>
                <a:gd name="T52" fmla="*/ 93 w 246"/>
                <a:gd name="T53" fmla="*/ 140 h 223"/>
                <a:gd name="T54" fmla="*/ 108 w 246"/>
                <a:gd name="T55" fmla="*/ 123 h 223"/>
                <a:gd name="T56" fmla="*/ 126 w 246"/>
                <a:gd name="T57" fmla="*/ 108 h 223"/>
                <a:gd name="T58" fmla="*/ 148 w 246"/>
                <a:gd name="T59" fmla="*/ 95 h 223"/>
                <a:gd name="T60" fmla="*/ 176 w 246"/>
                <a:gd name="T61" fmla="*/ 88 h 223"/>
                <a:gd name="T62" fmla="*/ 246 w 246"/>
                <a:gd name="T63" fmla="*/ 62 h 223"/>
                <a:gd name="T64" fmla="*/ 185 w 246"/>
                <a:gd name="T65"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8"/>
                  </a:moveTo>
                  <a:lnTo>
                    <a:pt x="130" y="4"/>
                  </a:lnTo>
                  <a:lnTo>
                    <a:pt x="121" y="0"/>
                  </a:lnTo>
                  <a:lnTo>
                    <a:pt x="109" y="2"/>
                  </a:lnTo>
                  <a:lnTo>
                    <a:pt x="105" y="3"/>
                  </a:lnTo>
                  <a:lnTo>
                    <a:pt x="94" y="6"/>
                  </a:lnTo>
                  <a:lnTo>
                    <a:pt x="80" y="12"/>
                  </a:lnTo>
                  <a:lnTo>
                    <a:pt x="64" y="21"/>
                  </a:lnTo>
                  <a:lnTo>
                    <a:pt x="47" y="34"/>
                  </a:lnTo>
                  <a:lnTo>
                    <a:pt x="31" y="51"/>
                  </a:lnTo>
                  <a:lnTo>
                    <a:pt x="17" y="72"/>
                  </a:lnTo>
                  <a:lnTo>
                    <a:pt x="7" y="99"/>
                  </a:lnTo>
                  <a:lnTo>
                    <a:pt x="0" y="141"/>
                  </a:lnTo>
                  <a:lnTo>
                    <a:pt x="1" y="171"/>
                  </a:lnTo>
                  <a:lnTo>
                    <a:pt x="9" y="191"/>
                  </a:lnTo>
                  <a:lnTo>
                    <a:pt x="19" y="202"/>
                  </a:lnTo>
                  <a:lnTo>
                    <a:pt x="50" y="223"/>
                  </a:lnTo>
                  <a:lnTo>
                    <a:pt x="67" y="190"/>
                  </a:lnTo>
                  <a:lnTo>
                    <a:pt x="67" y="190"/>
                  </a:lnTo>
                  <a:lnTo>
                    <a:pt x="68" y="189"/>
                  </a:lnTo>
                  <a:lnTo>
                    <a:pt x="68" y="187"/>
                  </a:lnTo>
                  <a:lnTo>
                    <a:pt x="68" y="187"/>
                  </a:lnTo>
                  <a:lnTo>
                    <a:pt x="68" y="186"/>
                  </a:lnTo>
                  <a:lnTo>
                    <a:pt x="70" y="182"/>
                  </a:lnTo>
                  <a:lnTo>
                    <a:pt x="75" y="171"/>
                  </a:lnTo>
                  <a:lnTo>
                    <a:pt x="81" y="156"/>
                  </a:lnTo>
                  <a:lnTo>
                    <a:pt x="93" y="140"/>
                  </a:lnTo>
                  <a:lnTo>
                    <a:pt x="108" y="123"/>
                  </a:lnTo>
                  <a:lnTo>
                    <a:pt x="126" y="108"/>
                  </a:lnTo>
                  <a:lnTo>
                    <a:pt x="148" y="95"/>
                  </a:lnTo>
                  <a:lnTo>
                    <a:pt x="176" y="88"/>
                  </a:lnTo>
                  <a:lnTo>
                    <a:pt x="246" y="62"/>
                  </a:lnTo>
                  <a:lnTo>
                    <a:pt x="18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50" name="Freeform 22"/>
            <p:cNvSpPr>
              <a:spLocks/>
            </p:cNvSpPr>
            <p:nvPr/>
          </p:nvSpPr>
          <p:spPr bwMode="auto">
            <a:xfrm>
              <a:off x="3679" y="1130"/>
              <a:ext cx="70" cy="72"/>
            </a:xfrm>
            <a:custGeom>
              <a:avLst/>
              <a:gdLst>
                <a:gd name="T0" fmla="*/ 85 w 139"/>
                <a:gd name="T1" fmla="*/ 0 h 143"/>
                <a:gd name="T2" fmla="*/ 83 w 139"/>
                <a:gd name="T3" fmla="*/ 1 h 143"/>
                <a:gd name="T4" fmla="*/ 75 w 139"/>
                <a:gd name="T5" fmla="*/ 3 h 143"/>
                <a:gd name="T6" fmla="*/ 64 w 139"/>
                <a:gd name="T7" fmla="*/ 8 h 143"/>
                <a:gd name="T8" fmla="*/ 51 w 139"/>
                <a:gd name="T9" fmla="*/ 14 h 143"/>
                <a:gd name="T10" fmla="*/ 38 w 139"/>
                <a:gd name="T11" fmla="*/ 24 h 143"/>
                <a:gd name="T12" fmla="*/ 24 w 139"/>
                <a:gd name="T13" fmla="*/ 37 h 143"/>
                <a:gd name="T14" fmla="*/ 14 w 139"/>
                <a:gd name="T15" fmla="*/ 53 h 143"/>
                <a:gd name="T16" fmla="*/ 6 w 139"/>
                <a:gd name="T17" fmla="*/ 74 h 143"/>
                <a:gd name="T18" fmla="*/ 0 w 139"/>
                <a:gd name="T19" fmla="*/ 109 h 143"/>
                <a:gd name="T20" fmla="*/ 0 w 139"/>
                <a:gd name="T21" fmla="*/ 130 h 143"/>
                <a:gd name="T22" fmla="*/ 3 w 139"/>
                <a:gd name="T23" fmla="*/ 141 h 143"/>
                <a:gd name="T24" fmla="*/ 6 w 139"/>
                <a:gd name="T25" fmla="*/ 143 h 143"/>
                <a:gd name="T26" fmla="*/ 7 w 139"/>
                <a:gd name="T27" fmla="*/ 138 h 143"/>
                <a:gd name="T28" fmla="*/ 13 w 139"/>
                <a:gd name="T29" fmla="*/ 127 h 143"/>
                <a:gd name="T30" fmla="*/ 22 w 139"/>
                <a:gd name="T31" fmla="*/ 109 h 143"/>
                <a:gd name="T32" fmla="*/ 36 w 139"/>
                <a:gd name="T33" fmla="*/ 89 h 143"/>
                <a:gd name="T34" fmla="*/ 54 w 139"/>
                <a:gd name="T35" fmla="*/ 68 h 143"/>
                <a:gd name="T36" fmla="*/ 77 w 139"/>
                <a:gd name="T37" fmla="*/ 48 h 143"/>
                <a:gd name="T38" fmla="*/ 105 w 139"/>
                <a:gd name="T39" fmla="*/ 33 h 143"/>
                <a:gd name="T40" fmla="*/ 139 w 139"/>
                <a:gd name="T41" fmla="*/ 24 h 143"/>
                <a:gd name="T42" fmla="*/ 85 w 139"/>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3">
                  <a:moveTo>
                    <a:pt x="85" y="0"/>
                  </a:moveTo>
                  <a:lnTo>
                    <a:pt x="83" y="1"/>
                  </a:lnTo>
                  <a:lnTo>
                    <a:pt x="75" y="3"/>
                  </a:lnTo>
                  <a:lnTo>
                    <a:pt x="64" y="8"/>
                  </a:lnTo>
                  <a:lnTo>
                    <a:pt x="51" y="14"/>
                  </a:lnTo>
                  <a:lnTo>
                    <a:pt x="38" y="24"/>
                  </a:lnTo>
                  <a:lnTo>
                    <a:pt x="24" y="37"/>
                  </a:lnTo>
                  <a:lnTo>
                    <a:pt x="14" y="53"/>
                  </a:lnTo>
                  <a:lnTo>
                    <a:pt x="6" y="74"/>
                  </a:lnTo>
                  <a:lnTo>
                    <a:pt x="0" y="109"/>
                  </a:lnTo>
                  <a:lnTo>
                    <a:pt x="0" y="130"/>
                  </a:lnTo>
                  <a:lnTo>
                    <a:pt x="3" y="141"/>
                  </a:lnTo>
                  <a:lnTo>
                    <a:pt x="6" y="143"/>
                  </a:lnTo>
                  <a:lnTo>
                    <a:pt x="7" y="138"/>
                  </a:lnTo>
                  <a:lnTo>
                    <a:pt x="13" y="127"/>
                  </a:lnTo>
                  <a:lnTo>
                    <a:pt x="22" y="109"/>
                  </a:lnTo>
                  <a:lnTo>
                    <a:pt x="36" y="89"/>
                  </a:lnTo>
                  <a:lnTo>
                    <a:pt x="54" y="68"/>
                  </a:lnTo>
                  <a:lnTo>
                    <a:pt x="77" y="48"/>
                  </a:lnTo>
                  <a:lnTo>
                    <a:pt x="105" y="33"/>
                  </a:lnTo>
                  <a:lnTo>
                    <a:pt x="139" y="24"/>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51" name="Freeform 23"/>
            <p:cNvSpPr>
              <a:spLocks/>
            </p:cNvSpPr>
            <p:nvPr/>
          </p:nvSpPr>
          <p:spPr bwMode="auto">
            <a:xfrm>
              <a:off x="3740" y="1160"/>
              <a:ext cx="123" cy="112"/>
            </a:xfrm>
            <a:custGeom>
              <a:avLst/>
              <a:gdLst>
                <a:gd name="T0" fmla="*/ 185 w 246"/>
                <a:gd name="T1" fmla="*/ 29 h 224"/>
                <a:gd name="T2" fmla="*/ 131 w 246"/>
                <a:gd name="T3" fmla="*/ 4 h 224"/>
                <a:gd name="T4" fmla="*/ 121 w 246"/>
                <a:gd name="T5" fmla="*/ 0 h 224"/>
                <a:gd name="T6" fmla="*/ 110 w 246"/>
                <a:gd name="T7" fmla="*/ 2 h 224"/>
                <a:gd name="T8" fmla="*/ 106 w 246"/>
                <a:gd name="T9" fmla="*/ 3 h 224"/>
                <a:gd name="T10" fmla="*/ 95 w 246"/>
                <a:gd name="T11" fmla="*/ 7 h 224"/>
                <a:gd name="T12" fmla="*/ 82 w 246"/>
                <a:gd name="T13" fmla="*/ 14 h 224"/>
                <a:gd name="T14" fmla="*/ 64 w 246"/>
                <a:gd name="T15" fmla="*/ 23 h 224"/>
                <a:gd name="T16" fmla="*/ 47 w 246"/>
                <a:gd name="T17" fmla="*/ 35 h 224"/>
                <a:gd name="T18" fmla="*/ 31 w 246"/>
                <a:gd name="T19" fmla="*/ 53 h 224"/>
                <a:gd name="T20" fmla="*/ 17 w 246"/>
                <a:gd name="T21" fmla="*/ 73 h 224"/>
                <a:gd name="T22" fmla="*/ 7 w 246"/>
                <a:gd name="T23" fmla="*/ 100 h 224"/>
                <a:gd name="T24" fmla="*/ 0 w 246"/>
                <a:gd name="T25" fmla="*/ 144 h 224"/>
                <a:gd name="T26" fmla="*/ 2 w 246"/>
                <a:gd name="T27" fmla="*/ 174 h 224"/>
                <a:gd name="T28" fmla="*/ 10 w 246"/>
                <a:gd name="T29" fmla="*/ 192 h 224"/>
                <a:gd name="T30" fmla="*/ 21 w 246"/>
                <a:gd name="T31" fmla="*/ 204 h 224"/>
                <a:gd name="T32" fmla="*/ 52 w 246"/>
                <a:gd name="T33" fmla="*/ 224 h 224"/>
                <a:gd name="T34" fmla="*/ 68 w 246"/>
                <a:gd name="T35" fmla="*/ 191 h 224"/>
                <a:gd name="T36" fmla="*/ 68 w 246"/>
                <a:gd name="T37" fmla="*/ 191 h 224"/>
                <a:gd name="T38" fmla="*/ 68 w 246"/>
                <a:gd name="T39" fmla="*/ 190 h 224"/>
                <a:gd name="T40" fmla="*/ 68 w 246"/>
                <a:gd name="T41" fmla="*/ 190 h 224"/>
                <a:gd name="T42" fmla="*/ 68 w 246"/>
                <a:gd name="T43" fmla="*/ 189 h 224"/>
                <a:gd name="T44" fmla="*/ 69 w 246"/>
                <a:gd name="T45" fmla="*/ 188 h 224"/>
                <a:gd name="T46" fmla="*/ 71 w 246"/>
                <a:gd name="T47" fmla="*/ 183 h 224"/>
                <a:gd name="T48" fmla="*/ 76 w 246"/>
                <a:gd name="T49" fmla="*/ 173 h 224"/>
                <a:gd name="T50" fmla="*/ 83 w 246"/>
                <a:gd name="T51" fmla="*/ 159 h 224"/>
                <a:gd name="T52" fmla="*/ 94 w 246"/>
                <a:gd name="T53" fmla="*/ 141 h 224"/>
                <a:gd name="T54" fmla="*/ 109 w 246"/>
                <a:gd name="T55" fmla="*/ 125 h 224"/>
                <a:gd name="T56" fmla="*/ 128 w 246"/>
                <a:gd name="T57" fmla="*/ 109 h 224"/>
                <a:gd name="T58" fmla="*/ 150 w 246"/>
                <a:gd name="T59" fmla="*/ 98 h 224"/>
                <a:gd name="T60" fmla="*/ 177 w 246"/>
                <a:gd name="T61" fmla="*/ 90 h 224"/>
                <a:gd name="T62" fmla="*/ 246 w 246"/>
                <a:gd name="T63" fmla="*/ 63 h 224"/>
                <a:gd name="T64" fmla="*/ 185 w 246"/>
                <a:gd name="T65" fmla="*/ 2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4">
                  <a:moveTo>
                    <a:pt x="185" y="29"/>
                  </a:moveTo>
                  <a:lnTo>
                    <a:pt x="131" y="4"/>
                  </a:lnTo>
                  <a:lnTo>
                    <a:pt x="121" y="0"/>
                  </a:lnTo>
                  <a:lnTo>
                    <a:pt x="110" y="2"/>
                  </a:lnTo>
                  <a:lnTo>
                    <a:pt x="106" y="3"/>
                  </a:lnTo>
                  <a:lnTo>
                    <a:pt x="95" y="7"/>
                  </a:lnTo>
                  <a:lnTo>
                    <a:pt x="82" y="14"/>
                  </a:lnTo>
                  <a:lnTo>
                    <a:pt x="64" y="23"/>
                  </a:lnTo>
                  <a:lnTo>
                    <a:pt x="47" y="35"/>
                  </a:lnTo>
                  <a:lnTo>
                    <a:pt x="31" y="53"/>
                  </a:lnTo>
                  <a:lnTo>
                    <a:pt x="17" y="73"/>
                  </a:lnTo>
                  <a:lnTo>
                    <a:pt x="7" y="100"/>
                  </a:lnTo>
                  <a:lnTo>
                    <a:pt x="0" y="144"/>
                  </a:lnTo>
                  <a:lnTo>
                    <a:pt x="2" y="174"/>
                  </a:lnTo>
                  <a:lnTo>
                    <a:pt x="10" y="192"/>
                  </a:lnTo>
                  <a:lnTo>
                    <a:pt x="21" y="204"/>
                  </a:lnTo>
                  <a:lnTo>
                    <a:pt x="52" y="224"/>
                  </a:lnTo>
                  <a:lnTo>
                    <a:pt x="68" y="191"/>
                  </a:lnTo>
                  <a:lnTo>
                    <a:pt x="68" y="191"/>
                  </a:lnTo>
                  <a:lnTo>
                    <a:pt x="68" y="190"/>
                  </a:lnTo>
                  <a:lnTo>
                    <a:pt x="68" y="190"/>
                  </a:lnTo>
                  <a:lnTo>
                    <a:pt x="68" y="189"/>
                  </a:lnTo>
                  <a:lnTo>
                    <a:pt x="69" y="188"/>
                  </a:lnTo>
                  <a:lnTo>
                    <a:pt x="71" y="183"/>
                  </a:lnTo>
                  <a:lnTo>
                    <a:pt x="76" y="173"/>
                  </a:lnTo>
                  <a:lnTo>
                    <a:pt x="83" y="159"/>
                  </a:lnTo>
                  <a:lnTo>
                    <a:pt x="94" y="141"/>
                  </a:lnTo>
                  <a:lnTo>
                    <a:pt x="109" y="125"/>
                  </a:lnTo>
                  <a:lnTo>
                    <a:pt x="128" y="109"/>
                  </a:lnTo>
                  <a:lnTo>
                    <a:pt x="150" y="98"/>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52" name="Freeform 24"/>
            <p:cNvSpPr>
              <a:spLocks/>
            </p:cNvSpPr>
            <p:nvPr/>
          </p:nvSpPr>
          <p:spPr bwMode="auto">
            <a:xfrm>
              <a:off x="3756" y="1177"/>
              <a:ext cx="70" cy="72"/>
            </a:xfrm>
            <a:custGeom>
              <a:avLst/>
              <a:gdLst>
                <a:gd name="T0" fmla="*/ 85 w 141"/>
                <a:gd name="T1" fmla="*/ 0 h 144"/>
                <a:gd name="T2" fmla="*/ 83 w 141"/>
                <a:gd name="T3" fmla="*/ 1 h 144"/>
                <a:gd name="T4" fmla="*/ 75 w 141"/>
                <a:gd name="T5" fmla="*/ 4 h 144"/>
                <a:gd name="T6" fmla="*/ 65 w 141"/>
                <a:gd name="T7" fmla="*/ 8 h 144"/>
                <a:gd name="T8" fmla="*/ 51 w 141"/>
                <a:gd name="T9" fmla="*/ 15 h 144"/>
                <a:gd name="T10" fmla="*/ 38 w 141"/>
                <a:gd name="T11" fmla="*/ 25 h 144"/>
                <a:gd name="T12" fmla="*/ 24 w 141"/>
                <a:gd name="T13" fmla="*/ 38 h 144"/>
                <a:gd name="T14" fmla="*/ 14 w 141"/>
                <a:gd name="T15" fmla="*/ 54 h 144"/>
                <a:gd name="T16" fmla="*/ 6 w 141"/>
                <a:gd name="T17" fmla="*/ 75 h 144"/>
                <a:gd name="T18" fmla="*/ 0 w 141"/>
                <a:gd name="T19" fmla="*/ 111 h 144"/>
                <a:gd name="T20" fmla="*/ 1 w 141"/>
                <a:gd name="T21" fmla="*/ 131 h 144"/>
                <a:gd name="T22" fmla="*/ 4 w 141"/>
                <a:gd name="T23" fmla="*/ 142 h 144"/>
                <a:gd name="T24" fmla="*/ 6 w 141"/>
                <a:gd name="T25" fmla="*/ 144 h 144"/>
                <a:gd name="T26" fmla="*/ 8 w 141"/>
                <a:gd name="T27" fmla="*/ 140 h 144"/>
                <a:gd name="T28" fmla="*/ 13 w 141"/>
                <a:gd name="T29" fmla="*/ 128 h 144"/>
                <a:gd name="T30" fmla="*/ 22 w 141"/>
                <a:gd name="T31" fmla="*/ 111 h 144"/>
                <a:gd name="T32" fmla="*/ 36 w 141"/>
                <a:gd name="T33" fmla="*/ 90 h 144"/>
                <a:gd name="T34" fmla="*/ 54 w 141"/>
                <a:gd name="T35" fmla="*/ 69 h 144"/>
                <a:gd name="T36" fmla="*/ 77 w 141"/>
                <a:gd name="T37" fmla="*/ 51 h 144"/>
                <a:gd name="T38" fmla="*/ 106 w 141"/>
                <a:gd name="T39" fmla="*/ 35 h 144"/>
                <a:gd name="T40" fmla="*/ 141 w 141"/>
                <a:gd name="T41" fmla="*/ 25 h 144"/>
                <a:gd name="T42" fmla="*/ 85 w 141"/>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1" h="144">
                  <a:moveTo>
                    <a:pt x="85" y="0"/>
                  </a:moveTo>
                  <a:lnTo>
                    <a:pt x="83" y="1"/>
                  </a:lnTo>
                  <a:lnTo>
                    <a:pt x="75" y="4"/>
                  </a:lnTo>
                  <a:lnTo>
                    <a:pt x="65" y="8"/>
                  </a:lnTo>
                  <a:lnTo>
                    <a:pt x="51" y="15"/>
                  </a:lnTo>
                  <a:lnTo>
                    <a:pt x="38" y="25"/>
                  </a:lnTo>
                  <a:lnTo>
                    <a:pt x="24" y="38"/>
                  </a:lnTo>
                  <a:lnTo>
                    <a:pt x="14" y="54"/>
                  </a:lnTo>
                  <a:lnTo>
                    <a:pt x="6" y="75"/>
                  </a:lnTo>
                  <a:lnTo>
                    <a:pt x="0" y="111"/>
                  </a:lnTo>
                  <a:lnTo>
                    <a:pt x="1" y="131"/>
                  </a:lnTo>
                  <a:lnTo>
                    <a:pt x="4" y="142"/>
                  </a:lnTo>
                  <a:lnTo>
                    <a:pt x="6" y="144"/>
                  </a:lnTo>
                  <a:lnTo>
                    <a:pt x="8" y="140"/>
                  </a:lnTo>
                  <a:lnTo>
                    <a:pt x="13" y="128"/>
                  </a:lnTo>
                  <a:lnTo>
                    <a:pt x="22" y="111"/>
                  </a:lnTo>
                  <a:lnTo>
                    <a:pt x="36" y="90"/>
                  </a:lnTo>
                  <a:lnTo>
                    <a:pt x="54" y="69"/>
                  </a:lnTo>
                  <a:lnTo>
                    <a:pt x="77" y="51"/>
                  </a:lnTo>
                  <a:lnTo>
                    <a:pt x="106" y="35"/>
                  </a:lnTo>
                  <a:lnTo>
                    <a:pt x="141"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53" name="Freeform 25"/>
            <p:cNvSpPr>
              <a:spLocks/>
            </p:cNvSpPr>
            <p:nvPr/>
          </p:nvSpPr>
          <p:spPr bwMode="auto">
            <a:xfrm>
              <a:off x="3822" y="1210"/>
              <a:ext cx="124" cy="112"/>
            </a:xfrm>
            <a:custGeom>
              <a:avLst/>
              <a:gdLst>
                <a:gd name="T0" fmla="*/ 185 w 246"/>
                <a:gd name="T1" fmla="*/ 29 h 225"/>
                <a:gd name="T2" fmla="*/ 131 w 246"/>
                <a:gd name="T3" fmla="*/ 5 h 225"/>
                <a:gd name="T4" fmla="*/ 121 w 246"/>
                <a:gd name="T5" fmla="*/ 0 h 225"/>
                <a:gd name="T6" fmla="*/ 110 w 246"/>
                <a:gd name="T7" fmla="*/ 2 h 225"/>
                <a:gd name="T8" fmla="*/ 106 w 246"/>
                <a:gd name="T9" fmla="*/ 3 h 225"/>
                <a:gd name="T10" fmla="*/ 95 w 246"/>
                <a:gd name="T11" fmla="*/ 7 h 225"/>
                <a:gd name="T12" fmla="*/ 81 w 246"/>
                <a:gd name="T13" fmla="*/ 13 h 225"/>
                <a:gd name="T14" fmla="*/ 64 w 246"/>
                <a:gd name="T15" fmla="*/ 22 h 225"/>
                <a:gd name="T16" fmla="*/ 47 w 246"/>
                <a:gd name="T17" fmla="*/ 35 h 225"/>
                <a:gd name="T18" fmla="*/ 31 w 246"/>
                <a:gd name="T19" fmla="*/ 52 h 225"/>
                <a:gd name="T20" fmla="*/ 17 w 246"/>
                <a:gd name="T21" fmla="*/ 74 h 225"/>
                <a:gd name="T22" fmla="*/ 7 w 246"/>
                <a:gd name="T23" fmla="*/ 100 h 225"/>
                <a:gd name="T24" fmla="*/ 0 w 246"/>
                <a:gd name="T25" fmla="*/ 143 h 225"/>
                <a:gd name="T26" fmla="*/ 1 w 246"/>
                <a:gd name="T27" fmla="*/ 173 h 225"/>
                <a:gd name="T28" fmla="*/ 9 w 246"/>
                <a:gd name="T29" fmla="*/ 192 h 225"/>
                <a:gd name="T30" fmla="*/ 20 w 246"/>
                <a:gd name="T31" fmla="*/ 204 h 225"/>
                <a:gd name="T32" fmla="*/ 51 w 246"/>
                <a:gd name="T33" fmla="*/ 225 h 225"/>
                <a:gd name="T34" fmla="*/ 66 w 246"/>
                <a:gd name="T35" fmla="*/ 191 h 225"/>
                <a:gd name="T36" fmla="*/ 66 w 246"/>
                <a:gd name="T37" fmla="*/ 191 h 225"/>
                <a:gd name="T38" fmla="*/ 68 w 246"/>
                <a:gd name="T39" fmla="*/ 190 h 225"/>
                <a:gd name="T40" fmla="*/ 68 w 246"/>
                <a:gd name="T41" fmla="*/ 189 h 225"/>
                <a:gd name="T42" fmla="*/ 68 w 246"/>
                <a:gd name="T43" fmla="*/ 189 h 225"/>
                <a:gd name="T44" fmla="*/ 69 w 246"/>
                <a:gd name="T45" fmla="*/ 188 h 225"/>
                <a:gd name="T46" fmla="*/ 71 w 246"/>
                <a:gd name="T47" fmla="*/ 183 h 225"/>
                <a:gd name="T48" fmla="*/ 76 w 246"/>
                <a:gd name="T49" fmla="*/ 173 h 225"/>
                <a:gd name="T50" fmla="*/ 83 w 246"/>
                <a:gd name="T51" fmla="*/ 158 h 225"/>
                <a:gd name="T52" fmla="*/ 94 w 246"/>
                <a:gd name="T53" fmla="*/ 142 h 225"/>
                <a:gd name="T54" fmla="*/ 108 w 246"/>
                <a:gd name="T55" fmla="*/ 124 h 225"/>
                <a:gd name="T56" fmla="*/ 126 w 246"/>
                <a:gd name="T57" fmla="*/ 109 h 225"/>
                <a:gd name="T58" fmla="*/ 149 w 246"/>
                <a:gd name="T59" fmla="*/ 97 h 225"/>
                <a:gd name="T60" fmla="*/ 176 w 246"/>
                <a:gd name="T61" fmla="*/ 90 h 225"/>
                <a:gd name="T62" fmla="*/ 246 w 246"/>
                <a:gd name="T63" fmla="*/ 63 h 225"/>
                <a:gd name="T64" fmla="*/ 185 w 246"/>
                <a:gd name="T65" fmla="*/ 2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5">
                  <a:moveTo>
                    <a:pt x="185" y="29"/>
                  </a:moveTo>
                  <a:lnTo>
                    <a:pt x="131" y="5"/>
                  </a:lnTo>
                  <a:lnTo>
                    <a:pt x="121" y="0"/>
                  </a:lnTo>
                  <a:lnTo>
                    <a:pt x="110" y="2"/>
                  </a:lnTo>
                  <a:lnTo>
                    <a:pt x="106" y="3"/>
                  </a:lnTo>
                  <a:lnTo>
                    <a:pt x="95" y="7"/>
                  </a:lnTo>
                  <a:lnTo>
                    <a:pt x="81" y="13"/>
                  </a:lnTo>
                  <a:lnTo>
                    <a:pt x="64" y="22"/>
                  </a:lnTo>
                  <a:lnTo>
                    <a:pt x="47" y="35"/>
                  </a:lnTo>
                  <a:lnTo>
                    <a:pt x="31" y="52"/>
                  </a:lnTo>
                  <a:lnTo>
                    <a:pt x="17" y="74"/>
                  </a:lnTo>
                  <a:lnTo>
                    <a:pt x="7" y="100"/>
                  </a:lnTo>
                  <a:lnTo>
                    <a:pt x="0" y="143"/>
                  </a:lnTo>
                  <a:lnTo>
                    <a:pt x="1" y="173"/>
                  </a:lnTo>
                  <a:lnTo>
                    <a:pt x="9" y="192"/>
                  </a:lnTo>
                  <a:lnTo>
                    <a:pt x="20" y="204"/>
                  </a:lnTo>
                  <a:lnTo>
                    <a:pt x="51" y="225"/>
                  </a:lnTo>
                  <a:lnTo>
                    <a:pt x="66" y="191"/>
                  </a:lnTo>
                  <a:lnTo>
                    <a:pt x="66" y="191"/>
                  </a:lnTo>
                  <a:lnTo>
                    <a:pt x="68" y="190"/>
                  </a:lnTo>
                  <a:lnTo>
                    <a:pt x="68" y="189"/>
                  </a:lnTo>
                  <a:lnTo>
                    <a:pt x="68" y="189"/>
                  </a:lnTo>
                  <a:lnTo>
                    <a:pt x="69" y="188"/>
                  </a:lnTo>
                  <a:lnTo>
                    <a:pt x="71" y="183"/>
                  </a:lnTo>
                  <a:lnTo>
                    <a:pt x="76" y="173"/>
                  </a:lnTo>
                  <a:lnTo>
                    <a:pt x="83" y="158"/>
                  </a:lnTo>
                  <a:lnTo>
                    <a:pt x="94" y="142"/>
                  </a:lnTo>
                  <a:lnTo>
                    <a:pt x="108" y="124"/>
                  </a:lnTo>
                  <a:lnTo>
                    <a:pt x="126" y="109"/>
                  </a:lnTo>
                  <a:lnTo>
                    <a:pt x="149" y="97"/>
                  </a:lnTo>
                  <a:lnTo>
                    <a:pt x="176"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54" name="Freeform 26"/>
            <p:cNvSpPr>
              <a:spLocks/>
            </p:cNvSpPr>
            <p:nvPr/>
          </p:nvSpPr>
          <p:spPr bwMode="auto">
            <a:xfrm>
              <a:off x="3838" y="1227"/>
              <a:ext cx="70" cy="72"/>
            </a:xfrm>
            <a:custGeom>
              <a:avLst/>
              <a:gdLst>
                <a:gd name="T0" fmla="*/ 85 w 139"/>
                <a:gd name="T1" fmla="*/ 0 h 144"/>
                <a:gd name="T2" fmla="*/ 83 w 139"/>
                <a:gd name="T3" fmla="*/ 2 h 144"/>
                <a:gd name="T4" fmla="*/ 75 w 139"/>
                <a:gd name="T5" fmla="*/ 4 h 144"/>
                <a:gd name="T6" fmla="*/ 64 w 139"/>
                <a:gd name="T7" fmla="*/ 8 h 144"/>
                <a:gd name="T8" fmla="*/ 51 w 139"/>
                <a:gd name="T9" fmla="*/ 15 h 144"/>
                <a:gd name="T10" fmla="*/ 38 w 139"/>
                <a:gd name="T11" fmla="*/ 26 h 144"/>
                <a:gd name="T12" fmla="*/ 24 w 139"/>
                <a:gd name="T13" fmla="*/ 38 h 144"/>
                <a:gd name="T14" fmla="*/ 14 w 139"/>
                <a:gd name="T15" fmla="*/ 55 h 144"/>
                <a:gd name="T16" fmla="*/ 6 w 139"/>
                <a:gd name="T17" fmla="*/ 75 h 144"/>
                <a:gd name="T18" fmla="*/ 0 w 139"/>
                <a:gd name="T19" fmla="*/ 111 h 144"/>
                <a:gd name="T20" fmla="*/ 0 w 139"/>
                <a:gd name="T21" fmla="*/ 132 h 144"/>
                <a:gd name="T22" fmla="*/ 3 w 139"/>
                <a:gd name="T23" fmla="*/ 142 h 144"/>
                <a:gd name="T24" fmla="*/ 6 w 139"/>
                <a:gd name="T25" fmla="*/ 144 h 144"/>
                <a:gd name="T26" fmla="*/ 7 w 139"/>
                <a:gd name="T27" fmla="*/ 140 h 144"/>
                <a:gd name="T28" fmla="*/ 13 w 139"/>
                <a:gd name="T29" fmla="*/ 128 h 144"/>
                <a:gd name="T30" fmla="*/ 22 w 139"/>
                <a:gd name="T31" fmla="*/ 111 h 144"/>
                <a:gd name="T32" fmla="*/ 36 w 139"/>
                <a:gd name="T33" fmla="*/ 90 h 144"/>
                <a:gd name="T34" fmla="*/ 54 w 139"/>
                <a:gd name="T35" fmla="*/ 70 h 144"/>
                <a:gd name="T36" fmla="*/ 77 w 139"/>
                <a:gd name="T37" fmla="*/ 50 h 144"/>
                <a:gd name="T38" fmla="*/ 105 w 139"/>
                <a:gd name="T39" fmla="*/ 34 h 144"/>
                <a:gd name="T40" fmla="*/ 139 w 139"/>
                <a:gd name="T41" fmla="*/ 25 h 144"/>
                <a:gd name="T42" fmla="*/ 85 w 139"/>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4">
                  <a:moveTo>
                    <a:pt x="85" y="0"/>
                  </a:moveTo>
                  <a:lnTo>
                    <a:pt x="83" y="2"/>
                  </a:lnTo>
                  <a:lnTo>
                    <a:pt x="75" y="4"/>
                  </a:lnTo>
                  <a:lnTo>
                    <a:pt x="64" y="8"/>
                  </a:lnTo>
                  <a:lnTo>
                    <a:pt x="51" y="15"/>
                  </a:lnTo>
                  <a:lnTo>
                    <a:pt x="38" y="26"/>
                  </a:lnTo>
                  <a:lnTo>
                    <a:pt x="24" y="38"/>
                  </a:lnTo>
                  <a:lnTo>
                    <a:pt x="14" y="55"/>
                  </a:lnTo>
                  <a:lnTo>
                    <a:pt x="6" y="75"/>
                  </a:lnTo>
                  <a:lnTo>
                    <a:pt x="0" y="111"/>
                  </a:lnTo>
                  <a:lnTo>
                    <a:pt x="0" y="132"/>
                  </a:lnTo>
                  <a:lnTo>
                    <a:pt x="3" y="142"/>
                  </a:lnTo>
                  <a:lnTo>
                    <a:pt x="6" y="144"/>
                  </a:lnTo>
                  <a:lnTo>
                    <a:pt x="7" y="140"/>
                  </a:lnTo>
                  <a:lnTo>
                    <a:pt x="13" y="128"/>
                  </a:lnTo>
                  <a:lnTo>
                    <a:pt x="22" y="111"/>
                  </a:lnTo>
                  <a:lnTo>
                    <a:pt x="36" y="90"/>
                  </a:lnTo>
                  <a:lnTo>
                    <a:pt x="54" y="70"/>
                  </a:lnTo>
                  <a:lnTo>
                    <a:pt x="77" y="50"/>
                  </a:lnTo>
                  <a:lnTo>
                    <a:pt x="105" y="34"/>
                  </a:lnTo>
                  <a:lnTo>
                    <a:pt x="139"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55" name="Freeform 27"/>
            <p:cNvSpPr>
              <a:spLocks/>
            </p:cNvSpPr>
            <p:nvPr/>
          </p:nvSpPr>
          <p:spPr bwMode="auto">
            <a:xfrm>
              <a:off x="4297" y="1065"/>
              <a:ext cx="118" cy="115"/>
            </a:xfrm>
            <a:custGeom>
              <a:avLst/>
              <a:gdLst>
                <a:gd name="T0" fmla="*/ 64 w 236"/>
                <a:gd name="T1" fmla="*/ 23 h 230"/>
                <a:gd name="T2" fmla="*/ 121 w 236"/>
                <a:gd name="T3" fmla="*/ 3 h 230"/>
                <a:gd name="T4" fmla="*/ 131 w 236"/>
                <a:gd name="T5" fmla="*/ 0 h 230"/>
                <a:gd name="T6" fmla="*/ 141 w 236"/>
                <a:gd name="T7" fmla="*/ 3 h 230"/>
                <a:gd name="T8" fmla="*/ 146 w 236"/>
                <a:gd name="T9" fmla="*/ 5 h 230"/>
                <a:gd name="T10" fmla="*/ 156 w 236"/>
                <a:gd name="T11" fmla="*/ 10 h 230"/>
                <a:gd name="T12" fmla="*/ 169 w 236"/>
                <a:gd name="T13" fmla="*/ 17 h 230"/>
                <a:gd name="T14" fmla="*/ 185 w 236"/>
                <a:gd name="T15" fmla="*/ 28 h 230"/>
                <a:gd name="T16" fmla="*/ 201 w 236"/>
                <a:gd name="T17" fmla="*/ 43 h 230"/>
                <a:gd name="T18" fmla="*/ 215 w 236"/>
                <a:gd name="T19" fmla="*/ 62 h 230"/>
                <a:gd name="T20" fmla="*/ 227 w 236"/>
                <a:gd name="T21" fmla="*/ 85 h 230"/>
                <a:gd name="T22" fmla="*/ 234 w 236"/>
                <a:gd name="T23" fmla="*/ 112 h 230"/>
                <a:gd name="T24" fmla="*/ 236 w 236"/>
                <a:gd name="T25" fmla="*/ 155 h 230"/>
                <a:gd name="T26" fmla="*/ 231 w 236"/>
                <a:gd name="T27" fmla="*/ 185 h 230"/>
                <a:gd name="T28" fmla="*/ 221 w 236"/>
                <a:gd name="T29" fmla="*/ 204 h 230"/>
                <a:gd name="T30" fmla="*/ 209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3 h 230"/>
                <a:gd name="T42" fmla="*/ 163 w 236"/>
                <a:gd name="T43" fmla="*/ 193 h 230"/>
                <a:gd name="T44" fmla="*/ 163 w 236"/>
                <a:gd name="T45" fmla="*/ 191 h 230"/>
                <a:gd name="T46" fmla="*/ 162 w 236"/>
                <a:gd name="T47" fmla="*/ 186 h 230"/>
                <a:gd name="T48" fmla="*/ 159 w 236"/>
                <a:gd name="T49" fmla="*/ 176 h 230"/>
                <a:gd name="T50" fmla="*/ 152 w 236"/>
                <a:gd name="T51" fmla="*/ 161 h 230"/>
                <a:gd name="T52" fmla="*/ 143 w 236"/>
                <a:gd name="T53" fmla="*/ 144 h 230"/>
                <a:gd name="T54" fmla="*/ 130 w 236"/>
                <a:gd name="T55" fmla="*/ 125 h 230"/>
                <a:gd name="T56" fmla="*/ 114 w 236"/>
                <a:gd name="T57" fmla="*/ 108 h 230"/>
                <a:gd name="T58" fmla="*/ 93 w 236"/>
                <a:gd name="T59" fmla="*/ 94 h 230"/>
                <a:gd name="T60" fmla="*/ 67 w 236"/>
                <a:gd name="T61" fmla="*/ 84 h 230"/>
                <a:gd name="T62" fmla="*/ 0 w 236"/>
                <a:gd name="T63" fmla="*/ 49 h 230"/>
                <a:gd name="T64" fmla="*/ 64 w 236"/>
                <a:gd name="T65" fmla="*/ 2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3"/>
                  </a:moveTo>
                  <a:lnTo>
                    <a:pt x="121" y="3"/>
                  </a:lnTo>
                  <a:lnTo>
                    <a:pt x="131" y="0"/>
                  </a:lnTo>
                  <a:lnTo>
                    <a:pt x="141" y="3"/>
                  </a:lnTo>
                  <a:lnTo>
                    <a:pt x="146" y="5"/>
                  </a:lnTo>
                  <a:lnTo>
                    <a:pt x="156" y="10"/>
                  </a:lnTo>
                  <a:lnTo>
                    <a:pt x="169" y="17"/>
                  </a:lnTo>
                  <a:lnTo>
                    <a:pt x="185" y="28"/>
                  </a:lnTo>
                  <a:lnTo>
                    <a:pt x="201" y="43"/>
                  </a:lnTo>
                  <a:lnTo>
                    <a:pt x="215" y="62"/>
                  </a:lnTo>
                  <a:lnTo>
                    <a:pt x="227" y="85"/>
                  </a:lnTo>
                  <a:lnTo>
                    <a:pt x="234" y="112"/>
                  </a:lnTo>
                  <a:lnTo>
                    <a:pt x="236" y="155"/>
                  </a:lnTo>
                  <a:lnTo>
                    <a:pt x="231" y="185"/>
                  </a:lnTo>
                  <a:lnTo>
                    <a:pt x="221" y="204"/>
                  </a:lnTo>
                  <a:lnTo>
                    <a:pt x="209" y="213"/>
                  </a:lnTo>
                  <a:lnTo>
                    <a:pt x="176" y="230"/>
                  </a:lnTo>
                  <a:lnTo>
                    <a:pt x="163" y="194"/>
                  </a:lnTo>
                  <a:lnTo>
                    <a:pt x="163" y="194"/>
                  </a:lnTo>
                  <a:lnTo>
                    <a:pt x="163" y="193"/>
                  </a:lnTo>
                  <a:lnTo>
                    <a:pt x="163" y="193"/>
                  </a:lnTo>
                  <a:lnTo>
                    <a:pt x="163" y="193"/>
                  </a:lnTo>
                  <a:lnTo>
                    <a:pt x="163" y="191"/>
                  </a:lnTo>
                  <a:lnTo>
                    <a:pt x="162" y="186"/>
                  </a:lnTo>
                  <a:lnTo>
                    <a:pt x="159" y="176"/>
                  </a:lnTo>
                  <a:lnTo>
                    <a:pt x="152" y="161"/>
                  </a:lnTo>
                  <a:lnTo>
                    <a:pt x="143" y="144"/>
                  </a:lnTo>
                  <a:lnTo>
                    <a:pt x="130" y="125"/>
                  </a:lnTo>
                  <a:lnTo>
                    <a:pt x="114" y="108"/>
                  </a:lnTo>
                  <a:lnTo>
                    <a:pt x="93" y="94"/>
                  </a:lnTo>
                  <a:lnTo>
                    <a:pt x="67" y="84"/>
                  </a:lnTo>
                  <a:lnTo>
                    <a:pt x="0" y="49"/>
                  </a:lnTo>
                  <a:lnTo>
                    <a:pt x="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56" name="Freeform 28"/>
            <p:cNvSpPr>
              <a:spLocks/>
            </p:cNvSpPr>
            <p:nvPr/>
          </p:nvSpPr>
          <p:spPr bwMode="auto">
            <a:xfrm>
              <a:off x="4335" y="1082"/>
              <a:ext cx="65" cy="75"/>
            </a:xfrm>
            <a:custGeom>
              <a:avLst/>
              <a:gdLst>
                <a:gd name="T0" fmla="*/ 56 w 130"/>
                <a:gd name="T1" fmla="*/ 0 h 150"/>
                <a:gd name="T2" fmla="*/ 58 w 130"/>
                <a:gd name="T3" fmla="*/ 1 h 150"/>
                <a:gd name="T4" fmla="*/ 66 w 130"/>
                <a:gd name="T5" fmla="*/ 5 h 150"/>
                <a:gd name="T6" fmla="*/ 77 w 130"/>
                <a:gd name="T7" fmla="*/ 11 h 150"/>
                <a:gd name="T8" fmla="*/ 88 w 130"/>
                <a:gd name="T9" fmla="*/ 19 h 150"/>
                <a:gd name="T10" fmla="*/ 101 w 130"/>
                <a:gd name="T11" fmla="*/ 30 h 150"/>
                <a:gd name="T12" fmla="*/ 113 w 130"/>
                <a:gd name="T13" fmla="*/ 44 h 150"/>
                <a:gd name="T14" fmla="*/ 122 w 130"/>
                <a:gd name="T15" fmla="*/ 61 h 150"/>
                <a:gd name="T16" fmla="*/ 128 w 130"/>
                <a:gd name="T17" fmla="*/ 82 h 150"/>
                <a:gd name="T18" fmla="*/ 130 w 130"/>
                <a:gd name="T19" fmla="*/ 118 h 150"/>
                <a:gd name="T20" fmla="*/ 126 w 130"/>
                <a:gd name="T21" fmla="*/ 138 h 150"/>
                <a:gd name="T22" fmla="*/ 122 w 130"/>
                <a:gd name="T23" fmla="*/ 148 h 150"/>
                <a:gd name="T24" fmla="*/ 119 w 130"/>
                <a:gd name="T25" fmla="*/ 150 h 150"/>
                <a:gd name="T26" fmla="*/ 118 w 130"/>
                <a:gd name="T27" fmla="*/ 145 h 150"/>
                <a:gd name="T28" fmla="*/ 115 w 130"/>
                <a:gd name="T29" fmla="*/ 133 h 150"/>
                <a:gd name="T30" fmla="*/ 107 w 130"/>
                <a:gd name="T31" fmla="*/ 115 h 150"/>
                <a:gd name="T32" fmla="*/ 96 w 130"/>
                <a:gd name="T33" fmla="*/ 93 h 150"/>
                <a:gd name="T34" fmla="*/ 80 w 130"/>
                <a:gd name="T35" fmla="*/ 72 h 150"/>
                <a:gd name="T36" fmla="*/ 60 w 130"/>
                <a:gd name="T37" fmla="*/ 50 h 150"/>
                <a:gd name="T38" fmla="*/ 33 w 130"/>
                <a:gd name="T39" fmla="*/ 31 h 150"/>
                <a:gd name="T40" fmla="*/ 0 w 130"/>
                <a:gd name="T41" fmla="*/ 19 h 150"/>
                <a:gd name="T42" fmla="*/ 56 w 130"/>
                <a:gd name="T4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0">
                  <a:moveTo>
                    <a:pt x="56" y="0"/>
                  </a:moveTo>
                  <a:lnTo>
                    <a:pt x="58" y="1"/>
                  </a:lnTo>
                  <a:lnTo>
                    <a:pt x="66" y="5"/>
                  </a:lnTo>
                  <a:lnTo>
                    <a:pt x="77" y="11"/>
                  </a:lnTo>
                  <a:lnTo>
                    <a:pt x="88" y="19"/>
                  </a:lnTo>
                  <a:lnTo>
                    <a:pt x="101" y="30"/>
                  </a:lnTo>
                  <a:lnTo>
                    <a:pt x="113" y="44"/>
                  </a:lnTo>
                  <a:lnTo>
                    <a:pt x="122" y="61"/>
                  </a:lnTo>
                  <a:lnTo>
                    <a:pt x="128" y="82"/>
                  </a:lnTo>
                  <a:lnTo>
                    <a:pt x="130" y="118"/>
                  </a:lnTo>
                  <a:lnTo>
                    <a:pt x="126" y="138"/>
                  </a:lnTo>
                  <a:lnTo>
                    <a:pt x="122" y="148"/>
                  </a:lnTo>
                  <a:lnTo>
                    <a:pt x="119" y="150"/>
                  </a:lnTo>
                  <a:lnTo>
                    <a:pt x="118" y="145"/>
                  </a:lnTo>
                  <a:lnTo>
                    <a:pt x="115" y="133"/>
                  </a:lnTo>
                  <a:lnTo>
                    <a:pt x="107" y="115"/>
                  </a:lnTo>
                  <a:lnTo>
                    <a:pt x="96" y="93"/>
                  </a:lnTo>
                  <a:lnTo>
                    <a:pt x="80" y="72"/>
                  </a:lnTo>
                  <a:lnTo>
                    <a:pt x="60" y="50"/>
                  </a:lnTo>
                  <a:lnTo>
                    <a:pt x="33" y="31"/>
                  </a:lnTo>
                  <a:lnTo>
                    <a:pt x="0" y="19"/>
                  </a:lnTo>
                  <a:lnTo>
                    <a:pt x="56"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57" name="Freeform 29"/>
            <p:cNvSpPr>
              <a:spLocks/>
            </p:cNvSpPr>
            <p:nvPr/>
          </p:nvSpPr>
          <p:spPr bwMode="auto">
            <a:xfrm>
              <a:off x="4222" y="1099"/>
              <a:ext cx="118" cy="115"/>
            </a:xfrm>
            <a:custGeom>
              <a:avLst/>
              <a:gdLst>
                <a:gd name="T0" fmla="*/ 64 w 236"/>
                <a:gd name="T1" fmla="*/ 21 h 230"/>
                <a:gd name="T2" fmla="*/ 121 w 236"/>
                <a:gd name="T3" fmla="*/ 3 h 230"/>
                <a:gd name="T4" fmla="*/ 131 w 236"/>
                <a:gd name="T5" fmla="*/ 0 h 230"/>
                <a:gd name="T6" fmla="*/ 142 w 236"/>
                <a:gd name="T7" fmla="*/ 3 h 230"/>
                <a:gd name="T8" fmla="*/ 146 w 236"/>
                <a:gd name="T9" fmla="*/ 4 h 230"/>
                <a:gd name="T10" fmla="*/ 157 w 236"/>
                <a:gd name="T11" fmla="*/ 9 h 230"/>
                <a:gd name="T12" fmla="*/ 169 w 236"/>
                <a:gd name="T13" fmla="*/ 17 h 230"/>
                <a:gd name="T14" fmla="*/ 185 w 236"/>
                <a:gd name="T15" fmla="*/ 27 h 230"/>
                <a:gd name="T16" fmla="*/ 201 w 236"/>
                <a:gd name="T17" fmla="*/ 42 h 230"/>
                <a:gd name="T18" fmla="*/ 215 w 236"/>
                <a:gd name="T19" fmla="*/ 61 h 230"/>
                <a:gd name="T20" fmla="*/ 227 w 236"/>
                <a:gd name="T21" fmla="*/ 84 h 230"/>
                <a:gd name="T22" fmla="*/ 234 w 236"/>
                <a:gd name="T23" fmla="*/ 110 h 230"/>
                <a:gd name="T24" fmla="*/ 236 w 236"/>
                <a:gd name="T25" fmla="*/ 154 h 230"/>
                <a:gd name="T26" fmla="*/ 231 w 236"/>
                <a:gd name="T27" fmla="*/ 184 h 230"/>
                <a:gd name="T28" fmla="*/ 221 w 236"/>
                <a:gd name="T29" fmla="*/ 202 h 230"/>
                <a:gd name="T30" fmla="*/ 210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2 h 230"/>
                <a:gd name="T42" fmla="*/ 163 w 236"/>
                <a:gd name="T43" fmla="*/ 192 h 230"/>
                <a:gd name="T44" fmla="*/ 162 w 236"/>
                <a:gd name="T45" fmla="*/ 191 h 230"/>
                <a:gd name="T46" fmla="*/ 161 w 236"/>
                <a:gd name="T47" fmla="*/ 186 h 230"/>
                <a:gd name="T48" fmla="*/ 158 w 236"/>
                <a:gd name="T49" fmla="*/ 175 h 230"/>
                <a:gd name="T50" fmla="*/ 152 w 236"/>
                <a:gd name="T51" fmla="*/ 160 h 230"/>
                <a:gd name="T52" fmla="*/ 143 w 236"/>
                <a:gd name="T53" fmla="*/ 142 h 230"/>
                <a:gd name="T54" fmla="*/ 130 w 236"/>
                <a:gd name="T55" fmla="*/ 124 h 230"/>
                <a:gd name="T56" fmla="*/ 113 w 236"/>
                <a:gd name="T57" fmla="*/ 107 h 230"/>
                <a:gd name="T58" fmla="*/ 92 w 236"/>
                <a:gd name="T59" fmla="*/ 92 h 230"/>
                <a:gd name="T60" fmla="*/ 66 w 236"/>
                <a:gd name="T61" fmla="*/ 81 h 230"/>
                <a:gd name="T62" fmla="*/ 0 w 236"/>
                <a:gd name="T63" fmla="*/ 49 h 230"/>
                <a:gd name="T64" fmla="*/ 64 w 236"/>
                <a:gd name="T65"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1"/>
                  </a:moveTo>
                  <a:lnTo>
                    <a:pt x="121" y="3"/>
                  </a:lnTo>
                  <a:lnTo>
                    <a:pt x="131" y="0"/>
                  </a:lnTo>
                  <a:lnTo>
                    <a:pt x="142" y="3"/>
                  </a:lnTo>
                  <a:lnTo>
                    <a:pt x="146" y="4"/>
                  </a:lnTo>
                  <a:lnTo>
                    <a:pt x="157" y="9"/>
                  </a:lnTo>
                  <a:lnTo>
                    <a:pt x="169" y="17"/>
                  </a:lnTo>
                  <a:lnTo>
                    <a:pt x="185" y="27"/>
                  </a:lnTo>
                  <a:lnTo>
                    <a:pt x="201" y="42"/>
                  </a:lnTo>
                  <a:lnTo>
                    <a:pt x="215" y="61"/>
                  </a:lnTo>
                  <a:lnTo>
                    <a:pt x="227" y="84"/>
                  </a:lnTo>
                  <a:lnTo>
                    <a:pt x="234" y="110"/>
                  </a:lnTo>
                  <a:lnTo>
                    <a:pt x="236" y="154"/>
                  </a:lnTo>
                  <a:lnTo>
                    <a:pt x="231" y="184"/>
                  </a:lnTo>
                  <a:lnTo>
                    <a:pt x="221" y="202"/>
                  </a:lnTo>
                  <a:lnTo>
                    <a:pt x="210" y="213"/>
                  </a:lnTo>
                  <a:lnTo>
                    <a:pt x="176" y="230"/>
                  </a:lnTo>
                  <a:lnTo>
                    <a:pt x="163" y="194"/>
                  </a:lnTo>
                  <a:lnTo>
                    <a:pt x="163" y="194"/>
                  </a:lnTo>
                  <a:lnTo>
                    <a:pt x="163" y="193"/>
                  </a:lnTo>
                  <a:lnTo>
                    <a:pt x="163" y="192"/>
                  </a:lnTo>
                  <a:lnTo>
                    <a:pt x="163" y="192"/>
                  </a:lnTo>
                  <a:lnTo>
                    <a:pt x="162" y="191"/>
                  </a:lnTo>
                  <a:lnTo>
                    <a:pt x="161" y="186"/>
                  </a:lnTo>
                  <a:lnTo>
                    <a:pt x="158" y="175"/>
                  </a:lnTo>
                  <a:lnTo>
                    <a:pt x="152" y="160"/>
                  </a:lnTo>
                  <a:lnTo>
                    <a:pt x="143" y="142"/>
                  </a:lnTo>
                  <a:lnTo>
                    <a:pt x="130" y="124"/>
                  </a:lnTo>
                  <a:lnTo>
                    <a:pt x="113" y="107"/>
                  </a:lnTo>
                  <a:lnTo>
                    <a:pt x="92" y="92"/>
                  </a:lnTo>
                  <a:lnTo>
                    <a:pt x="66" y="81"/>
                  </a:lnTo>
                  <a:lnTo>
                    <a:pt x="0" y="49"/>
                  </a:lnTo>
                  <a:lnTo>
                    <a:pt x="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58" name="Freeform 30"/>
            <p:cNvSpPr>
              <a:spLocks/>
            </p:cNvSpPr>
            <p:nvPr/>
          </p:nvSpPr>
          <p:spPr bwMode="auto">
            <a:xfrm>
              <a:off x="4259" y="1115"/>
              <a:ext cx="65" cy="76"/>
            </a:xfrm>
            <a:custGeom>
              <a:avLst/>
              <a:gdLst>
                <a:gd name="T0" fmla="*/ 57 w 130"/>
                <a:gd name="T1" fmla="*/ 0 h 151"/>
                <a:gd name="T2" fmla="*/ 60 w 130"/>
                <a:gd name="T3" fmla="*/ 1 h 151"/>
                <a:gd name="T4" fmla="*/ 68 w 130"/>
                <a:gd name="T5" fmla="*/ 5 h 151"/>
                <a:gd name="T6" fmla="*/ 77 w 130"/>
                <a:gd name="T7" fmla="*/ 10 h 151"/>
                <a:gd name="T8" fmla="*/ 89 w 130"/>
                <a:gd name="T9" fmla="*/ 18 h 151"/>
                <a:gd name="T10" fmla="*/ 102 w 130"/>
                <a:gd name="T11" fmla="*/ 30 h 151"/>
                <a:gd name="T12" fmla="*/ 114 w 130"/>
                <a:gd name="T13" fmla="*/ 44 h 151"/>
                <a:gd name="T14" fmla="*/ 122 w 130"/>
                <a:gd name="T15" fmla="*/ 61 h 151"/>
                <a:gd name="T16" fmla="*/ 127 w 130"/>
                <a:gd name="T17" fmla="*/ 82 h 151"/>
                <a:gd name="T18" fmla="*/ 130 w 130"/>
                <a:gd name="T19" fmla="*/ 119 h 151"/>
                <a:gd name="T20" fmla="*/ 127 w 130"/>
                <a:gd name="T21" fmla="*/ 139 h 151"/>
                <a:gd name="T22" fmla="*/ 123 w 130"/>
                <a:gd name="T23" fmla="*/ 149 h 151"/>
                <a:gd name="T24" fmla="*/ 121 w 130"/>
                <a:gd name="T25" fmla="*/ 151 h 151"/>
                <a:gd name="T26" fmla="*/ 119 w 130"/>
                <a:gd name="T27" fmla="*/ 146 h 151"/>
                <a:gd name="T28" fmla="*/ 116 w 130"/>
                <a:gd name="T29" fmla="*/ 134 h 151"/>
                <a:gd name="T30" fmla="*/ 108 w 130"/>
                <a:gd name="T31" fmla="*/ 115 h 151"/>
                <a:gd name="T32" fmla="*/ 96 w 130"/>
                <a:gd name="T33" fmla="*/ 94 h 151"/>
                <a:gd name="T34" fmla="*/ 81 w 130"/>
                <a:gd name="T35" fmla="*/ 71 h 151"/>
                <a:gd name="T36" fmla="*/ 60 w 130"/>
                <a:gd name="T37" fmla="*/ 50 h 151"/>
                <a:gd name="T38" fmla="*/ 33 w 130"/>
                <a:gd name="T39" fmla="*/ 31 h 151"/>
                <a:gd name="T40" fmla="*/ 0 w 130"/>
                <a:gd name="T41" fmla="*/ 18 h 151"/>
                <a:gd name="T42" fmla="*/ 57 w 130"/>
                <a:gd name="T43"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1">
                  <a:moveTo>
                    <a:pt x="57" y="0"/>
                  </a:moveTo>
                  <a:lnTo>
                    <a:pt x="60" y="1"/>
                  </a:lnTo>
                  <a:lnTo>
                    <a:pt x="68" y="5"/>
                  </a:lnTo>
                  <a:lnTo>
                    <a:pt x="77" y="10"/>
                  </a:lnTo>
                  <a:lnTo>
                    <a:pt x="89" y="18"/>
                  </a:lnTo>
                  <a:lnTo>
                    <a:pt x="102" y="30"/>
                  </a:lnTo>
                  <a:lnTo>
                    <a:pt x="114" y="44"/>
                  </a:lnTo>
                  <a:lnTo>
                    <a:pt x="122" y="61"/>
                  </a:lnTo>
                  <a:lnTo>
                    <a:pt x="127" y="82"/>
                  </a:lnTo>
                  <a:lnTo>
                    <a:pt x="130" y="119"/>
                  </a:lnTo>
                  <a:lnTo>
                    <a:pt x="127" y="139"/>
                  </a:lnTo>
                  <a:lnTo>
                    <a:pt x="123" y="149"/>
                  </a:lnTo>
                  <a:lnTo>
                    <a:pt x="121" y="151"/>
                  </a:lnTo>
                  <a:lnTo>
                    <a:pt x="119" y="146"/>
                  </a:lnTo>
                  <a:lnTo>
                    <a:pt x="116" y="134"/>
                  </a:lnTo>
                  <a:lnTo>
                    <a:pt x="108" y="115"/>
                  </a:lnTo>
                  <a:lnTo>
                    <a:pt x="96" y="94"/>
                  </a:lnTo>
                  <a:lnTo>
                    <a:pt x="81" y="71"/>
                  </a:lnTo>
                  <a:lnTo>
                    <a:pt x="60" y="50"/>
                  </a:lnTo>
                  <a:lnTo>
                    <a:pt x="33" y="31"/>
                  </a:lnTo>
                  <a:lnTo>
                    <a:pt x="0" y="18"/>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59" name="Freeform 31"/>
            <p:cNvSpPr>
              <a:spLocks/>
            </p:cNvSpPr>
            <p:nvPr/>
          </p:nvSpPr>
          <p:spPr bwMode="auto">
            <a:xfrm>
              <a:off x="4146" y="1139"/>
              <a:ext cx="118" cy="115"/>
            </a:xfrm>
            <a:custGeom>
              <a:avLst/>
              <a:gdLst>
                <a:gd name="T0" fmla="*/ 64 w 236"/>
                <a:gd name="T1" fmla="*/ 22 h 232"/>
                <a:gd name="T2" fmla="*/ 121 w 236"/>
                <a:gd name="T3" fmla="*/ 4 h 232"/>
                <a:gd name="T4" fmla="*/ 131 w 236"/>
                <a:gd name="T5" fmla="*/ 0 h 232"/>
                <a:gd name="T6" fmla="*/ 142 w 236"/>
                <a:gd name="T7" fmla="*/ 4 h 232"/>
                <a:gd name="T8" fmla="*/ 146 w 236"/>
                <a:gd name="T9" fmla="*/ 5 h 232"/>
                <a:gd name="T10" fmla="*/ 157 w 236"/>
                <a:gd name="T11" fmla="*/ 9 h 232"/>
                <a:gd name="T12" fmla="*/ 169 w 236"/>
                <a:gd name="T13" fmla="*/ 17 h 232"/>
                <a:gd name="T14" fmla="*/ 185 w 236"/>
                <a:gd name="T15" fmla="*/ 28 h 232"/>
                <a:gd name="T16" fmla="*/ 201 w 236"/>
                <a:gd name="T17" fmla="*/ 43 h 232"/>
                <a:gd name="T18" fmla="*/ 215 w 236"/>
                <a:gd name="T19" fmla="*/ 61 h 232"/>
                <a:gd name="T20" fmla="*/ 227 w 236"/>
                <a:gd name="T21" fmla="*/ 84 h 232"/>
                <a:gd name="T22" fmla="*/ 234 w 236"/>
                <a:gd name="T23" fmla="*/ 112 h 232"/>
                <a:gd name="T24" fmla="*/ 236 w 236"/>
                <a:gd name="T25" fmla="*/ 156 h 232"/>
                <a:gd name="T26" fmla="*/ 231 w 236"/>
                <a:gd name="T27" fmla="*/ 186 h 232"/>
                <a:gd name="T28" fmla="*/ 221 w 236"/>
                <a:gd name="T29" fmla="*/ 204 h 232"/>
                <a:gd name="T30" fmla="*/ 210 w 236"/>
                <a:gd name="T31" fmla="*/ 214 h 232"/>
                <a:gd name="T32" fmla="*/ 176 w 236"/>
                <a:gd name="T33" fmla="*/ 232 h 232"/>
                <a:gd name="T34" fmla="*/ 163 w 236"/>
                <a:gd name="T35" fmla="*/ 196 h 232"/>
                <a:gd name="T36" fmla="*/ 163 w 236"/>
                <a:gd name="T37" fmla="*/ 196 h 232"/>
                <a:gd name="T38" fmla="*/ 163 w 236"/>
                <a:gd name="T39" fmla="*/ 195 h 232"/>
                <a:gd name="T40" fmla="*/ 163 w 236"/>
                <a:gd name="T41" fmla="*/ 194 h 232"/>
                <a:gd name="T42" fmla="*/ 163 w 236"/>
                <a:gd name="T43" fmla="*/ 194 h 232"/>
                <a:gd name="T44" fmla="*/ 163 w 236"/>
                <a:gd name="T45" fmla="*/ 193 h 232"/>
                <a:gd name="T46" fmla="*/ 162 w 236"/>
                <a:gd name="T47" fmla="*/ 188 h 232"/>
                <a:gd name="T48" fmla="*/ 159 w 236"/>
                <a:gd name="T49" fmla="*/ 176 h 232"/>
                <a:gd name="T50" fmla="*/ 152 w 236"/>
                <a:gd name="T51" fmla="*/ 161 h 232"/>
                <a:gd name="T52" fmla="*/ 143 w 236"/>
                <a:gd name="T53" fmla="*/ 144 h 232"/>
                <a:gd name="T54" fmla="*/ 130 w 236"/>
                <a:gd name="T55" fmla="*/ 126 h 232"/>
                <a:gd name="T56" fmla="*/ 113 w 236"/>
                <a:gd name="T57" fmla="*/ 108 h 232"/>
                <a:gd name="T58" fmla="*/ 92 w 236"/>
                <a:gd name="T59" fmla="*/ 93 h 232"/>
                <a:gd name="T60" fmla="*/ 66 w 236"/>
                <a:gd name="T61" fmla="*/ 83 h 232"/>
                <a:gd name="T62" fmla="*/ 0 w 236"/>
                <a:gd name="T63" fmla="*/ 50 h 232"/>
                <a:gd name="T64" fmla="*/ 64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4" y="22"/>
                  </a:moveTo>
                  <a:lnTo>
                    <a:pt x="121" y="4"/>
                  </a:lnTo>
                  <a:lnTo>
                    <a:pt x="131" y="0"/>
                  </a:lnTo>
                  <a:lnTo>
                    <a:pt x="142" y="4"/>
                  </a:lnTo>
                  <a:lnTo>
                    <a:pt x="146" y="5"/>
                  </a:lnTo>
                  <a:lnTo>
                    <a:pt x="157" y="9"/>
                  </a:lnTo>
                  <a:lnTo>
                    <a:pt x="169" y="17"/>
                  </a:lnTo>
                  <a:lnTo>
                    <a:pt x="185" y="28"/>
                  </a:lnTo>
                  <a:lnTo>
                    <a:pt x="201" y="43"/>
                  </a:lnTo>
                  <a:lnTo>
                    <a:pt x="215" y="61"/>
                  </a:lnTo>
                  <a:lnTo>
                    <a:pt x="227" y="84"/>
                  </a:lnTo>
                  <a:lnTo>
                    <a:pt x="234" y="112"/>
                  </a:lnTo>
                  <a:lnTo>
                    <a:pt x="236" y="156"/>
                  </a:lnTo>
                  <a:lnTo>
                    <a:pt x="231" y="186"/>
                  </a:lnTo>
                  <a:lnTo>
                    <a:pt x="221" y="204"/>
                  </a:lnTo>
                  <a:lnTo>
                    <a:pt x="210" y="214"/>
                  </a:lnTo>
                  <a:lnTo>
                    <a:pt x="176" y="232"/>
                  </a:lnTo>
                  <a:lnTo>
                    <a:pt x="163" y="196"/>
                  </a:lnTo>
                  <a:lnTo>
                    <a:pt x="163" y="196"/>
                  </a:lnTo>
                  <a:lnTo>
                    <a:pt x="163" y="195"/>
                  </a:lnTo>
                  <a:lnTo>
                    <a:pt x="163" y="194"/>
                  </a:lnTo>
                  <a:lnTo>
                    <a:pt x="163" y="194"/>
                  </a:lnTo>
                  <a:lnTo>
                    <a:pt x="163" y="193"/>
                  </a:lnTo>
                  <a:lnTo>
                    <a:pt x="162" y="188"/>
                  </a:lnTo>
                  <a:lnTo>
                    <a:pt x="159" y="176"/>
                  </a:lnTo>
                  <a:lnTo>
                    <a:pt x="152" y="161"/>
                  </a:lnTo>
                  <a:lnTo>
                    <a:pt x="143" y="144"/>
                  </a:lnTo>
                  <a:lnTo>
                    <a:pt x="130" y="126"/>
                  </a:lnTo>
                  <a:lnTo>
                    <a:pt x="113" y="108"/>
                  </a:lnTo>
                  <a:lnTo>
                    <a:pt x="92" y="93"/>
                  </a:lnTo>
                  <a:lnTo>
                    <a:pt x="66" y="83"/>
                  </a:lnTo>
                  <a:lnTo>
                    <a:pt x="0" y="50"/>
                  </a:lnTo>
                  <a:lnTo>
                    <a:pt x="6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60" name="Freeform 32"/>
            <p:cNvSpPr>
              <a:spLocks/>
            </p:cNvSpPr>
            <p:nvPr/>
          </p:nvSpPr>
          <p:spPr bwMode="auto">
            <a:xfrm>
              <a:off x="4183" y="1155"/>
              <a:ext cx="65" cy="76"/>
            </a:xfrm>
            <a:custGeom>
              <a:avLst/>
              <a:gdLst>
                <a:gd name="T0" fmla="*/ 57 w 130"/>
                <a:gd name="T1" fmla="*/ 0 h 153"/>
                <a:gd name="T2" fmla="*/ 60 w 130"/>
                <a:gd name="T3" fmla="*/ 2 h 153"/>
                <a:gd name="T4" fmla="*/ 68 w 130"/>
                <a:gd name="T5" fmla="*/ 5 h 153"/>
                <a:gd name="T6" fmla="*/ 77 w 130"/>
                <a:gd name="T7" fmla="*/ 11 h 153"/>
                <a:gd name="T8" fmla="*/ 89 w 130"/>
                <a:gd name="T9" fmla="*/ 19 h 153"/>
                <a:gd name="T10" fmla="*/ 102 w 130"/>
                <a:gd name="T11" fmla="*/ 30 h 153"/>
                <a:gd name="T12" fmla="*/ 114 w 130"/>
                <a:gd name="T13" fmla="*/ 44 h 153"/>
                <a:gd name="T14" fmla="*/ 122 w 130"/>
                <a:gd name="T15" fmla="*/ 63 h 153"/>
                <a:gd name="T16" fmla="*/ 127 w 130"/>
                <a:gd name="T17" fmla="*/ 83 h 153"/>
                <a:gd name="T18" fmla="*/ 130 w 130"/>
                <a:gd name="T19" fmla="*/ 120 h 153"/>
                <a:gd name="T20" fmla="*/ 127 w 130"/>
                <a:gd name="T21" fmla="*/ 141 h 153"/>
                <a:gd name="T22" fmla="*/ 123 w 130"/>
                <a:gd name="T23" fmla="*/ 150 h 153"/>
                <a:gd name="T24" fmla="*/ 121 w 130"/>
                <a:gd name="T25" fmla="*/ 153 h 153"/>
                <a:gd name="T26" fmla="*/ 119 w 130"/>
                <a:gd name="T27" fmla="*/ 148 h 153"/>
                <a:gd name="T28" fmla="*/ 116 w 130"/>
                <a:gd name="T29" fmla="*/ 135 h 153"/>
                <a:gd name="T30" fmla="*/ 108 w 130"/>
                <a:gd name="T31" fmla="*/ 117 h 153"/>
                <a:gd name="T32" fmla="*/ 96 w 130"/>
                <a:gd name="T33" fmla="*/ 96 h 153"/>
                <a:gd name="T34" fmla="*/ 81 w 130"/>
                <a:gd name="T35" fmla="*/ 73 h 153"/>
                <a:gd name="T36" fmla="*/ 60 w 130"/>
                <a:gd name="T37" fmla="*/ 51 h 153"/>
                <a:gd name="T38" fmla="*/ 33 w 130"/>
                <a:gd name="T39" fmla="*/ 33 h 153"/>
                <a:gd name="T40" fmla="*/ 0 w 130"/>
                <a:gd name="T41" fmla="*/ 19 h 153"/>
                <a:gd name="T42" fmla="*/ 57 w 130"/>
                <a:gd name="T4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3">
                  <a:moveTo>
                    <a:pt x="57" y="0"/>
                  </a:moveTo>
                  <a:lnTo>
                    <a:pt x="60" y="2"/>
                  </a:lnTo>
                  <a:lnTo>
                    <a:pt x="68" y="5"/>
                  </a:lnTo>
                  <a:lnTo>
                    <a:pt x="77" y="11"/>
                  </a:lnTo>
                  <a:lnTo>
                    <a:pt x="89" y="19"/>
                  </a:lnTo>
                  <a:lnTo>
                    <a:pt x="102" y="30"/>
                  </a:lnTo>
                  <a:lnTo>
                    <a:pt x="114" y="44"/>
                  </a:lnTo>
                  <a:lnTo>
                    <a:pt x="122" y="63"/>
                  </a:lnTo>
                  <a:lnTo>
                    <a:pt x="127" y="83"/>
                  </a:lnTo>
                  <a:lnTo>
                    <a:pt x="130" y="120"/>
                  </a:lnTo>
                  <a:lnTo>
                    <a:pt x="127" y="141"/>
                  </a:lnTo>
                  <a:lnTo>
                    <a:pt x="123" y="150"/>
                  </a:lnTo>
                  <a:lnTo>
                    <a:pt x="121" y="153"/>
                  </a:lnTo>
                  <a:lnTo>
                    <a:pt x="119" y="148"/>
                  </a:lnTo>
                  <a:lnTo>
                    <a:pt x="116" y="135"/>
                  </a:lnTo>
                  <a:lnTo>
                    <a:pt x="108" y="117"/>
                  </a:lnTo>
                  <a:lnTo>
                    <a:pt x="96" y="96"/>
                  </a:lnTo>
                  <a:lnTo>
                    <a:pt x="81" y="73"/>
                  </a:lnTo>
                  <a:lnTo>
                    <a:pt x="60" y="51"/>
                  </a:lnTo>
                  <a:lnTo>
                    <a:pt x="33" y="33"/>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61" name="Freeform 33"/>
            <p:cNvSpPr>
              <a:spLocks/>
            </p:cNvSpPr>
            <p:nvPr/>
          </p:nvSpPr>
          <p:spPr bwMode="auto">
            <a:xfrm>
              <a:off x="4064" y="1177"/>
              <a:ext cx="118" cy="115"/>
            </a:xfrm>
            <a:custGeom>
              <a:avLst/>
              <a:gdLst>
                <a:gd name="T0" fmla="*/ 65 w 236"/>
                <a:gd name="T1" fmla="*/ 22 h 232"/>
                <a:gd name="T2" fmla="*/ 121 w 236"/>
                <a:gd name="T3" fmla="*/ 4 h 232"/>
                <a:gd name="T4" fmla="*/ 132 w 236"/>
                <a:gd name="T5" fmla="*/ 0 h 232"/>
                <a:gd name="T6" fmla="*/ 142 w 236"/>
                <a:gd name="T7" fmla="*/ 4 h 232"/>
                <a:gd name="T8" fmla="*/ 147 w 236"/>
                <a:gd name="T9" fmla="*/ 5 h 232"/>
                <a:gd name="T10" fmla="*/ 157 w 236"/>
                <a:gd name="T11" fmla="*/ 9 h 232"/>
                <a:gd name="T12" fmla="*/ 170 w 236"/>
                <a:gd name="T13" fmla="*/ 17 h 232"/>
                <a:gd name="T14" fmla="*/ 186 w 236"/>
                <a:gd name="T15" fmla="*/ 28 h 232"/>
                <a:gd name="T16" fmla="*/ 202 w 236"/>
                <a:gd name="T17" fmla="*/ 43 h 232"/>
                <a:gd name="T18" fmla="*/ 216 w 236"/>
                <a:gd name="T19" fmla="*/ 61 h 232"/>
                <a:gd name="T20" fmla="*/ 227 w 236"/>
                <a:gd name="T21" fmla="*/ 84 h 232"/>
                <a:gd name="T22" fmla="*/ 234 w 236"/>
                <a:gd name="T23" fmla="*/ 112 h 232"/>
                <a:gd name="T24" fmla="*/ 236 w 236"/>
                <a:gd name="T25" fmla="*/ 156 h 232"/>
                <a:gd name="T26" fmla="*/ 232 w 236"/>
                <a:gd name="T27" fmla="*/ 186 h 232"/>
                <a:gd name="T28" fmla="*/ 221 w 236"/>
                <a:gd name="T29" fmla="*/ 204 h 232"/>
                <a:gd name="T30" fmla="*/ 210 w 236"/>
                <a:gd name="T31" fmla="*/ 214 h 232"/>
                <a:gd name="T32" fmla="*/ 177 w 236"/>
                <a:gd name="T33" fmla="*/ 232 h 232"/>
                <a:gd name="T34" fmla="*/ 165 w 236"/>
                <a:gd name="T35" fmla="*/ 196 h 232"/>
                <a:gd name="T36" fmla="*/ 165 w 236"/>
                <a:gd name="T37" fmla="*/ 196 h 232"/>
                <a:gd name="T38" fmla="*/ 165 w 236"/>
                <a:gd name="T39" fmla="*/ 195 h 232"/>
                <a:gd name="T40" fmla="*/ 164 w 236"/>
                <a:gd name="T41" fmla="*/ 195 h 232"/>
                <a:gd name="T42" fmla="*/ 164 w 236"/>
                <a:gd name="T43" fmla="*/ 194 h 232"/>
                <a:gd name="T44" fmla="*/ 164 w 236"/>
                <a:gd name="T45" fmla="*/ 193 h 232"/>
                <a:gd name="T46" fmla="*/ 163 w 236"/>
                <a:gd name="T47" fmla="*/ 188 h 232"/>
                <a:gd name="T48" fmla="*/ 159 w 236"/>
                <a:gd name="T49" fmla="*/ 176 h 232"/>
                <a:gd name="T50" fmla="*/ 152 w 236"/>
                <a:gd name="T51" fmla="*/ 161 h 232"/>
                <a:gd name="T52" fmla="*/ 143 w 236"/>
                <a:gd name="T53" fmla="*/ 144 h 232"/>
                <a:gd name="T54" fmla="*/ 131 w 236"/>
                <a:gd name="T55" fmla="*/ 126 h 232"/>
                <a:gd name="T56" fmla="*/ 114 w 236"/>
                <a:gd name="T57" fmla="*/ 108 h 232"/>
                <a:gd name="T58" fmla="*/ 94 w 236"/>
                <a:gd name="T59" fmla="*/ 95 h 232"/>
                <a:gd name="T60" fmla="*/ 67 w 236"/>
                <a:gd name="T61" fmla="*/ 84 h 232"/>
                <a:gd name="T62" fmla="*/ 0 w 236"/>
                <a:gd name="T63" fmla="*/ 50 h 232"/>
                <a:gd name="T64" fmla="*/ 65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5" y="22"/>
                  </a:moveTo>
                  <a:lnTo>
                    <a:pt x="121" y="4"/>
                  </a:lnTo>
                  <a:lnTo>
                    <a:pt x="132" y="0"/>
                  </a:lnTo>
                  <a:lnTo>
                    <a:pt x="142" y="4"/>
                  </a:lnTo>
                  <a:lnTo>
                    <a:pt x="147" y="5"/>
                  </a:lnTo>
                  <a:lnTo>
                    <a:pt x="157" y="9"/>
                  </a:lnTo>
                  <a:lnTo>
                    <a:pt x="170" y="17"/>
                  </a:lnTo>
                  <a:lnTo>
                    <a:pt x="186" y="28"/>
                  </a:lnTo>
                  <a:lnTo>
                    <a:pt x="202" y="43"/>
                  </a:lnTo>
                  <a:lnTo>
                    <a:pt x="216" y="61"/>
                  </a:lnTo>
                  <a:lnTo>
                    <a:pt x="227" y="84"/>
                  </a:lnTo>
                  <a:lnTo>
                    <a:pt x="234" y="112"/>
                  </a:lnTo>
                  <a:lnTo>
                    <a:pt x="236" y="156"/>
                  </a:lnTo>
                  <a:lnTo>
                    <a:pt x="232" y="186"/>
                  </a:lnTo>
                  <a:lnTo>
                    <a:pt x="221" y="204"/>
                  </a:lnTo>
                  <a:lnTo>
                    <a:pt x="210" y="214"/>
                  </a:lnTo>
                  <a:lnTo>
                    <a:pt x="177" y="232"/>
                  </a:lnTo>
                  <a:lnTo>
                    <a:pt x="165" y="196"/>
                  </a:lnTo>
                  <a:lnTo>
                    <a:pt x="165" y="196"/>
                  </a:lnTo>
                  <a:lnTo>
                    <a:pt x="165" y="195"/>
                  </a:lnTo>
                  <a:lnTo>
                    <a:pt x="164" y="195"/>
                  </a:lnTo>
                  <a:lnTo>
                    <a:pt x="164" y="194"/>
                  </a:lnTo>
                  <a:lnTo>
                    <a:pt x="164" y="193"/>
                  </a:lnTo>
                  <a:lnTo>
                    <a:pt x="163" y="188"/>
                  </a:lnTo>
                  <a:lnTo>
                    <a:pt x="159" y="176"/>
                  </a:lnTo>
                  <a:lnTo>
                    <a:pt x="152" y="161"/>
                  </a:lnTo>
                  <a:lnTo>
                    <a:pt x="143" y="144"/>
                  </a:lnTo>
                  <a:lnTo>
                    <a:pt x="131" y="126"/>
                  </a:lnTo>
                  <a:lnTo>
                    <a:pt x="114" y="108"/>
                  </a:lnTo>
                  <a:lnTo>
                    <a:pt x="94" y="95"/>
                  </a:lnTo>
                  <a:lnTo>
                    <a:pt x="67" y="84"/>
                  </a:lnTo>
                  <a:lnTo>
                    <a:pt x="0" y="50"/>
                  </a:lnTo>
                  <a:lnTo>
                    <a:pt x="6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62" name="Freeform 34"/>
            <p:cNvSpPr>
              <a:spLocks/>
            </p:cNvSpPr>
            <p:nvPr/>
          </p:nvSpPr>
          <p:spPr bwMode="auto">
            <a:xfrm>
              <a:off x="4102" y="1193"/>
              <a:ext cx="65" cy="76"/>
            </a:xfrm>
            <a:custGeom>
              <a:avLst/>
              <a:gdLst>
                <a:gd name="T0" fmla="*/ 57 w 130"/>
                <a:gd name="T1" fmla="*/ 0 h 152"/>
                <a:gd name="T2" fmla="*/ 59 w 130"/>
                <a:gd name="T3" fmla="*/ 1 h 152"/>
                <a:gd name="T4" fmla="*/ 67 w 130"/>
                <a:gd name="T5" fmla="*/ 4 h 152"/>
                <a:gd name="T6" fmla="*/ 77 w 130"/>
                <a:gd name="T7" fmla="*/ 10 h 152"/>
                <a:gd name="T8" fmla="*/ 89 w 130"/>
                <a:gd name="T9" fmla="*/ 18 h 152"/>
                <a:gd name="T10" fmla="*/ 102 w 130"/>
                <a:gd name="T11" fmla="*/ 30 h 152"/>
                <a:gd name="T12" fmla="*/ 113 w 130"/>
                <a:gd name="T13" fmla="*/ 43 h 152"/>
                <a:gd name="T14" fmla="*/ 122 w 130"/>
                <a:gd name="T15" fmla="*/ 62 h 152"/>
                <a:gd name="T16" fmla="*/ 128 w 130"/>
                <a:gd name="T17" fmla="*/ 83 h 152"/>
                <a:gd name="T18" fmla="*/ 130 w 130"/>
                <a:gd name="T19" fmla="*/ 119 h 152"/>
                <a:gd name="T20" fmla="*/ 127 w 130"/>
                <a:gd name="T21" fmla="*/ 140 h 152"/>
                <a:gd name="T22" fmla="*/ 122 w 130"/>
                <a:gd name="T23" fmla="*/ 149 h 152"/>
                <a:gd name="T24" fmla="*/ 120 w 130"/>
                <a:gd name="T25" fmla="*/ 152 h 152"/>
                <a:gd name="T26" fmla="*/ 119 w 130"/>
                <a:gd name="T27" fmla="*/ 147 h 152"/>
                <a:gd name="T28" fmla="*/ 115 w 130"/>
                <a:gd name="T29" fmla="*/ 134 h 152"/>
                <a:gd name="T30" fmla="*/ 107 w 130"/>
                <a:gd name="T31" fmla="*/ 116 h 152"/>
                <a:gd name="T32" fmla="*/ 97 w 130"/>
                <a:gd name="T33" fmla="*/ 95 h 152"/>
                <a:gd name="T34" fmla="*/ 81 w 130"/>
                <a:gd name="T35" fmla="*/ 72 h 152"/>
                <a:gd name="T36" fmla="*/ 60 w 130"/>
                <a:gd name="T37" fmla="*/ 50 h 152"/>
                <a:gd name="T38" fmla="*/ 34 w 130"/>
                <a:gd name="T39" fmla="*/ 32 h 152"/>
                <a:gd name="T40" fmla="*/ 0 w 130"/>
                <a:gd name="T41" fmla="*/ 19 h 152"/>
                <a:gd name="T42" fmla="*/ 57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7" y="0"/>
                  </a:moveTo>
                  <a:lnTo>
                    <a:pt x="59" y="1"/>
                  </a:lnTo>
                  <a:lnTo>
                    <a:pt x="67" y="4"/>
                  </a:lnTo>
                  <a:lnTo>
                    <a:pt x="77" y="10"/>
                  </a:lnTo>
                  <a:lnTo>
                    <a:pt x="89" y="18"/>
                  </a:lnTo>
                  <a:lnTo>
                    <a:pt x="102" y="30"/>
                  </a:lnTo>
                  <a:lnTo>
                    <a:pt x="113" y="43"/>
                  </a:lnTo>
                  <a:lnTo>
                    <a:pt x="122" y="62"/>
                  </a:lnTo>
                  <a:lnTo>
                    <a:pt x="128" y="83"/>
                  </a:lnTo>
                  <a:lnTo>
                    <a:pt x="130" y="119"/>
                  </a:lnTo>
                  <a:lnTo>
                    <a:pt x="127" y="140"/>
                  </a:lnTo>
                  <a:lnTo>
                    <a:pt x="122" y="149"/>
                  </a:lnTo>
                  <a:lnTo>
                    <a:pt x="120" y="152"/>
                  </a:lnTo>
                  <a:lnTo>
                    <a:pt x="119" y="147"/>
                  </a:lnTo>
                  <a:lnTo>
                    <a:pt x="115" y="134"/>
                  </a:lnTo>
                  <a:lnTo>
                    <a:pt x="107" y="116"/>
                  </a:lnTo>
                  <a:lnTo>
                    <a:pt x="97" y="95"/>
                  </a:lnTo>
                  <a:lnTo>
                    <a:pt x="81" y="72"/>
                  </a:lnTo>
                  <a:lnTo>
                    <a:pt x="60" y="50"/>
                  </a:lnTo>
                  <a:lnTo>
                    <a:pt x="34" y="32"/>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63" name="Freeform 35"/>
            <p:cNvSpPr>
              <a:spLocks/>
            </p:cNvSpPr>
            <p:nvPr/>
          </p:nvSpPr>
          <p:spPr bwMode="auto">
            <a:xfrm>
              <a:off x="3978" y="1217"/>
              <a:ext cx="117" cy="116"/>
            </a:xfrm>
            <a:custGeom>
              <a:avLst/>
              <a:gdLst>
                <a:gd name="T0" fmla="*/ 63 w 235"/>
                <a:gd name="T1" fmla="*/ 23 h 231"/>
                <a:gd name="T2" fmla="*/ 119 w 235"/>
                <a:gd name="T3" fmla="*/ 3 h 231"/>
                <a:gd name="T4" fmla="*/ 130 w 235"/>
                <a:gd name="T5" fmla="*/ 0 h 231"/>
                <a:gd name="T6" fmla="*/ 140 w 235"/>
                <a:gd name="T7" fmla="*/ 4 h 231"/>
                <a:gd name="T8" fmla="*/ 145 w 235"/>
                <a:gd name="T9" fmla="*/ 6 h 231"/>
                <a:gd name="T10" fmla="*/ 155 w 235"/>
                <a:gd name="T11" fmla="*/ 10 h 231"/>
                <a:gd name="T12" fmla="*/ 168 w 235"/>
                <a:gd name="T13" fmla="*/ 18 h 231"/>
                <a:gd name="T14" fmla="*/ 184 w 235"/>
                <a:gd name="T15" fmla="*/ 29 h 231"/>
                <a:gd name="T16" fmla="*/ 200 w 235"/>
                <a:gd name="T17" fmla="*/ 44 h 231"/>
                <a:gd name="T18" fmla="*/ 214 w 235"/>
                <a:gd name="T19" fmla="*/ 62 h 231"/>
                <a:gd name="T20" fmla="*/ 225 w 235"/>
                <a:gd name="T21" fmla="*/ 85 h 231"/>
                <a:gd name="T22" fmla="*/ 232 w 235"/>
                <a:gd name="T23" fmla="*/ 113 h 231"/>
                <a:gd name="T24" fmla="*/ 235 w 235"/>
                <a:gd name="T25" fmla="*/ 157 h 231"/>
                <a:gd name="T26" fmla="*/ 230 w 235"/>
                <a:gd name="T27" fmla="*/ 186 h 231"/>
                <a:gd name="T28" fmla="*/ 220 w 235"/>
                <a:gd name="T29" fmla="*/ 205 h 231"/>
                <a:gd name="T30" fmla="*/ 208 w 235"/>
                <a:gd name="T31" fmla="*/ 214 h 231"/>
                <a:gd name="T32" fmla="*/ 175 w 235"/>
                <a:gd name="T33" fmla="*/ 231 h 231"/>
                <a:gd name="T34" fmla="*/ 162 w 235"/>
                <a:gd name="T35" fmla="*/ 197 h 231"/>
                <a:gd name="T36" fmla="*/ 162 w 235"/>
                <a:gd name="T37" fmla="*/ 197 h 231"/>
                <a:gd name="T38" fmla="*/ 162 w 235"/>
                <a:gd name="T39" fmla="*/ 196 h 231"/>
                <a:gd name="T40" fmla="*/ 162 w 235"/>
                <a:gd name="T41" fmla="*/ 195 h 231"/>
                <a:gd name="T42" fmla="*/ 162 w 235"/>
                <a:gd name="T43" fmla="*/ 195 h 231"/>
                <a:gd name="T44" fmla="*/ 161 w 235"/>
                <a:gd name="T45" fmla="*/ 193 h 231"/>
                <a:gd name="T46" fmla="*/ 160 w 235"/>
                <a:gd name="T47" fmla="*/ 189 h 231"/>
                <a:gd name="T48" fmla="*/ 156 w 235"/>
                <a:gd name="T49" fmla="*/ 177 h 231"/>
                <a:gd name="T50" fmla="*/ 150 w 235"/>
                <a:gd name="T51" fmla="*/ 162 h 231"/>
                <a:gd name="T52" fmla="*/ 141 w 235"/>
                <a:gd name="T53" fmla="*/ 145 h 231"/>
                <a:gd name="T54" fmla="*/ 129 w 235"/>
                <a:gd name="T55" fmla="*/ 127 h 231"/>
                <a:gd name="T56" fmla="*/ 111 w 235"/>
                <a:gd name="T57" fmla="*/ 109 h 231"/>
                <a:gd name="T58" fmla="*/ 91 w 235"/>
                <a:gd name="T59" fmla="*/ 94 h 231"/>
                <a:gd name="T60" fmla="*/ 64 w 235"/>
                <a:gd name="T61" fmla="*/ 84 h 231"/>
                <a:gd name="T62" fmla="*/ 0 w 235"/>
                <a:gd name="T63" fmla="*/ 49 h 231"/>
                <a:gd name="T64" fmla="*/ 63 w 235"/>
                <a:gd name="T65" fmla="*/ 2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231">
                  <a:moveTo>
                    <a:pt x="63" y="23"/>
                  </a:moveTo>
                  <a:lnTo>
                    <a:pt x="119" y="3"/>
                  </a:lnTo>
                  <a:lnTo>
                    <a:pt x="130" y="0"/>
                  </a:lnTo>
                  <a:lnTo>
                    <a:pt x="140" y="4"/>
                  </a:lnTo>
                  <a:lnTo>
                    <a:pt x="145" y="6"/>
                  </a:lnTo>
                  <a:lnTo>
                    <a:pt x="155" y="10"/>
                  </a:lnTo>
                  <a:lnTo>
                    <a:pt x="168" y="18"/>
                  </a:lnTo>
                  <a:lnTo>
                    <a:pt x="184" y="29"/>
                  </a:lnTo>
                  <a:lnTo>
                    <a:pt x="200" y="44"/>
                  </a:lnTo>
                  <a:lnTo>
                    <a:pt x="214" y="62"/>
                  </a:lnTo>
                  <a:lnTo>
                    <a:pt x="225" y="85"/>
                  </a:lnTo>
                  <a:lnTo>
                    <a:pt x="232" y="113"/>
                  </a:lnTo>
                  <a:lnTo>
                    <a:pt x="235" y="157"/>
                  </a:lnTo>
                  <a:lnTo>
                    <a:pt x="230" y="186"/>
                  </a:lnTo>
                  <a:lnTo>
                    <a:pt x="220" y="205"/>
                  </a:lnTo>
                  <a:lnTo>
                    <a:pt x="208" y="214"/>
                  </a:lnTo>
                  <a:lnTo>
                    <a:pt x="175" y="231"/>
                  </a:lnTo>
                  <a:lnTo>
                    <a:pt x="162" y="197"/>
                  </a:lnTo>
                  <a:lnTo>
                    <a:pt x="162" y="197"/>
                  </a:lnTo>
                  <a:lnTo>
                    <a:pt x="162" y="196"/>
                  </a:lnTo>
                  <a:lnTo>
                    <a:pt x="162" y="195"/>
                  </a:lnTo>
                  <a:lnTo>
                    <a:pt x="162" y="195"/>
                  </a:lnTo>
                  <a:lnTo>
                    <a:pt x="161" y="193"/>
                  </a:lnTo>
                  <a:lnTo>
                    <a:pt x="160" y="189"/>
                  </a:lnTo>
                  <a:lnTo>
                    <a:pt x="156" y="177"/>
                  </a:lnTo>
                  <a:lnTo>
                    <a:pt x="150" y="162"/>
                  </a:lnTo>
                  <a:lnTo>
                    <a:pt x="141" y="145"/>
                  </a:lnTo>
                  <a:lnTo>
                    <a:pt x="129" y="127"/>
                  </a:lnTo>
                  <a:lnTo>
                    <a:pt x="111" y="109"/>
                  </a:lnTo>
                  <a:lnTo>
                    <a:pt x="91" y="94"/>
                  </a:lnTo>
                  <a:lnTo>
                    <a:pt x="64" y="84"/>
                  </a:lnTo>
                  <a:lnTo>
                    <a:pt x="0" y="49"/>
                  </a:lnTo>
                  <a:lnTo>
                    <a:pt x="6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164" name="Freeform 36"/>
            <p:cNvSpPr>
              <a:spLocks/>
            </p:cNvSpPr>
            <p:nvPr/>
          </p:nvSpPr>
          <p:spPr bwMode="auto">
            <a:xfrm>
              <a:off x="4014" y="1234"/>
              <a:ext cx="65" cy="76"/>
            </a:xfrm>
            <a:custGeom>
              <a:avLst/>
              <a:gdLst>
                <a:gd name="T0" fmla="*/ 58 w 130"/>
                <a:gd name="T1" fmla="*/ 0 h 152"/>
                <a:gd name="T2" fmla="*/ 60 w 130"/>
                <a:gd name="T3" fmla="*/ 2 h 152"/>
                <a:gd name="T4" fmla="*/ 68 w 130"/>
                <a:gd name="T5" fmla="*/ 5 h 152"/>
                <a:gd name="T6" fmla="*/ 77 w 130"/>
                <a:gd name="T7" fmla="*/ 11 h 152"/>
                <a:gd name="T8" fmla="*/ 90 w 130"/>
                <a:gd name="T9" fmla="*/ 19 h 152"/>
                <a:gd name="T10" fmla="*/ 103 w 130"/>
                <a:gd name="T11" fmla="*/ 30 h 152"/>
                <a:gd name="T12" fmla="*/ 114 w 130"/>
                <a:gd name="T13" fmla="*/ 44 h 152"/>
                <a:gd name="T14" fmla="*/ 122 w 130"/>
                <a:gd name="T15" fmla="*/ 63 h 152"/>
                <a:gd name="T16" fmla="*/ 128 w 130"/>
                <a:gd name="T17" fmla="*/ 83 h 152"/>
                <a:gd name="T18" fmla="*/ 130 w 130"/>
                <a:gd name="T19" fmla="*/ 119 h 152"/>
                <a:gd name="T20" fmla="*/ 128 w 130"/>
                <a:gd name="T21" fmla="*/ 140 h 152"/>
                <a:gd name="T22" fmla="*/ 123 w 130"/>
                <a:gd name="T23" fmla="*/ 150 h 152"/>
                <a:gd name="T24" fmla="*/ 121 w 130"/>
                <a:gd name="T25" fmla="*/ 152 h 152"/>
                <a:gd name="T26" fmla="*/ 120 w 130"/>
                <a:gd name="T27" fmla="*/ 148 h 152"/>
                <a:gd name="T28" fmla="*/ 116 w 130"/>
                <a:gd name="T29" fmla="*/ 135 h 152"/>
                <a:gd name="T30" fmla="*/ 108 w 130"/>
                <a:gd name="T31" fmla="*/ 117 h 152"/>
                <a:gd name="T32" fmla="*/ 97 w 130"/>
                <a:gd name="T33" fmla="*/ 95 h 152"/>
                <a:gd name="T34" fmla="*/ 82 w 130"/>
                <a:gd name="T35" fmla="*/ 72 h 152"/>
                <a:gd name="T36" fmla="*/ 60 w 130"/>
                <a:gd name="T37" fmla="*/ 50 h 152"/>
                <a:gd name="T38" fmla="*/ 34 w 130"/>
                <a:gd name="T39" fmla="*/ 31 h 152"/>
                <a:gd name="T40" fmla="*/ 0 w 130"/>
                <a:gd name="T41" fmla="*/ 19 h 152"/>
                <a:gd name="T42" fmla="*/ 58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8" y="0"/>
                  </a:moveTo>
                  <a:lnTo>
                    <a:pt x="60" y="2"/>
                  </a:lnTo>
                  <a:lnTo>
                    <a:pt x="68" y="5"/>
                  </a:lnTo>
                  <a:lnTo>
                    <a:pt x="77" y="11"/>
                  </a:lnTo>
                  <a:lnTo>
                    <a:pt x="90" y="19"/>
                  </a:lnTo>
                  <a:lnTo>
                    <a:pt x="103" y="30"/>
                  </a:lnTo>
                  <a:lnTo>
                    <a:pt x="114" y="44"/>
                  </a:lnTo>
                  <a:lnTo>
                    <a:pt x="122" y="63"/>
                  </a:lnTo>
                  <a:lnTo>
                    <a:pt x="128" y="83"/>
                  </a:lnTo>
                  <a:lnTo>
                    <a:pt x="130" y="119"/>
                  </a:lnTo>
                  <a:lnTo>
                    <a:pt x="128" y="140"/>
                  </a:lnTo>
                  <a:lnTo>
                    <a:pt x="123" y="150"/>
                  </a:lnTo>
                  <a:lnTo>
                    <a:pt x="121" y="152"/>
                  </a:lnTo>
                  <a:lnTo>
                    <a:pt x="120" y="148"/>
                  </a:lnTo>
                  <a:lnTo>
                    <a:pt x="116" y="135"/>
                  </a:lnTo>
                  <a:lnTo>
                    <a:pt x="108" y="117"/>
                  </a:lnTo>
                  <a:lnTo>
                    <a:pt x="97" y="95"/>
                  </a:lnTo>
                  <a:lnTo>
                    <a:pt x="82" y="72"/>
                  </a:lnTo>
                  <a:lnTo>
                    <a:pt x="60" y="50"/>
                  </a:lnTo>
                  <a:lnTo>
                    <a:pt x="34" y="31"/>
                  </a:lnTo>
                  <a:lnTo>
                    <a:pt x="0" y="19"/>
                  </a:lnTo>
                  <a:lnTo>
                    <a:pt x="58"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32134" name="Picture 6" descr="mag_glas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82111">
            <a:off x="6392863" y="3551238"/>
            <a:ext cx="13398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0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360363" y="173038"/>
            <a:ext cx="8229600" cy="1143000"/>
          </a:xfrm>
        </p:spPr>
        <p:txBody>
          <a:bodyPr/>
          <a:lstStyle/>
          <a:p>
            <a:r>
              <a:rPr lang="en-US" altLang="zh-CN" dirty="0">
                <a:ea typeface="宋体" charset="-122"/>
              </a:rPr>
              <a:t>Concurrency Requirements</a:t>
            </a:r>
          </a:p>
        </p:txBody>
      </p:sp>
      <p:sp>
        <p:nvSpPr>
          <p:cNvPr id="360451" name="Rectangle 3"/>
          <p:cNvSpPr>
            <a:spLocks noGrp="1" noChangeArrowheads="1"/>
          </p:cNvSpPr>
          <p:nvPr>
            <p:ph type="body" idx="1"/>
          </p:nvPr>
        </p:nvSpPr>
        <p:spPr>
          <a:xfrm>
            <a:off x="361950" y="1052513"/>
            <a:ext cx="7867650" cy="5043487"/>
          </a:xfrm>
        </p:spPr>
        <p:txBody>
          <a:bodyPr/>
          <a:lstStyle/>
          <a:p>
            <a:r>
              <a:rPr lang="en-US" altLang="zh-CN" dirty="0">
                <a:ea typeface="宋体" charset="-122"/>
              </a:rPr>
              <a:t>Concurrency requirements are driven by: </a:t>
            </a:r>
          </a:p>
          <a:p>
            <a:pPr lvl="1"/>
            <a:r>
              <a:rPr lang="en-US" altLang="zh-CN" dirty="0">
                <a:ea typeface="宋体" charset="-122"/>
              </a:rPr>
              <a:t>The degree to which the system must be distributed.</a:t>
            </a:r>
          </a:p>
          <a:p>
            <a:pPr lvl="1"/>
            <a:r>
              <a:rPr lang="en-US" altLang="zh-CN" dirty="0">
                <a:ea typeface="宋体" charset="-122"/>
              </a:rPr>
              <a:t>The degree to which the system is event-driven.</a:t>
            </a:r>
          </a:p>
          <a:p>
            <a:pPr lvl="1"/>
            <a:r>
              <a:rPr lang="en-US" altLang="zh-CN" dirty="0">
                <a:ea typeface="宋体" charset="-122"/>
              </a:rPr>
              <a:t>The computation intensity of key algorithms.</a:t>
            </a:r>
          </a:p>
          <a:p>
            <a:pPr lvl="1"/>
            <a:r>
              <a:rPr lang="en-US" altLang="zh-CN" dirty="0">
                <a:ea typeface="宋体" charset="-122"/>
              </a:rPr>
              <a:t>The degree of parallel execution supported by the environment</a:t>
            </a:r>
          </a:p>
          <a:p>
            <a:r>
              <a:rPr lang="en-US" altLang="zh-CN" dirty="0">
                <a:ea typeface="宋体" charset="-122"/>
              </a:rPr>
              <a:t>Concurrency requirements are ranked in terms of importance to resolve conflicts.</a:t>
            </a:r>
          </a:p>
        </p:txBody>
      </p:sp>
      <p:pic>
        <p:nvPicPr>
          <p:cNvPr id="360453" name="Picture 5" descr="mag_glass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0188" y="1316038"/>
            <a:ext cx="739775" cy="148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58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normAutofit/>
          </a:bodyPr>
          <a:lstStyle/>
          <a:p>
            <a:r>
              <a:rPr lang="en-US" altLang="zh-CN" sz="3200" dirty="0">
                <a:ea typeface="宋体" charset="-122"/>
              </a:rPr>
              <a:t>Example: Concurrency Requirements</a:t>
            </a:r>
          </a:p>
        </p:txBody>
      </p:sp>
      <p:sp>
        <p:nvSpPr>
          <p:cNvPr id="362499" name="Rectangle 3"/>
          <p:cNvSpPr>
            <a:spLocks noGrp="1" noChangeArrowheads="1"/>
          </p:cNvSpPr>
          <p:nvPr>
            <p:ph type="body" idx="1"/>
          </p:nvPr>
        </p:nvSpPr>
        <p:spPr>
          <a:xfrm>
            <a:off x="372966" y="1173699"/>
            <a:ext cx="8096250" cy="5043487"/>
          </a:xfrm>
        </p:spPr>
        <p:txBody>
          <a:bodyPr/>
          <a:lstStyle/>
          <a:p>
            <a:r>
              <a:rPr lang="en-US" altLang="zh-CN" dirty="0">
                <a:ea typeface="宋体" charset="-122"/>
              </a:rPr>
              <a:t>In the Course Registration System, the concurrency requirements come from the requirements and the architecture: </a:t>
            </a:r>
          </a:p>
          <a:p>
            <a:pPr lvl="1"/>
            <a:r>
              <a:rPr lang="en-US" altLang="zh-CN" dirty="0">
                <a:ea typeface="宋体" charset="-122"/>
              </a:rPr>
              <a:t>Multiple users must be able to perform their work concurrently</a:t>
            </a:r>
          </a:p>
          <a:p>
            <a:pPr lvl="1"/>
            <a:r>
              <a:rPr lang="en-US" altLang="zh-CN" dirty="0">
                <a:ea typeface="宋体" charset="-122"/>
              </a:rPr>
              <a:t>If a course offering becomes full while a student is building a schedule including that offering, the student must be notified</a:t>
            </a:r>
          </a:p>
          <a:p>
            <a:pPr lvl="1"/>
            <a:r>
              <a:rPr lang="en-US" altLang="zh-CN" dirty="0">
                <a:ea typeface="宋体" charset="-122"/>
              </a:rPr>
              <a:t>Risk-based prototypes have found that the legacy course catalog database cannot meet our performance needs without some creative use of mid-tier processing power</a:t>
            </a:r>
          </a:p>
        </p:txBody>
      </p:sp>
    </p:spTree>
    <p:extLst>
      <p:ext uri="{BB962C8B-B14F-4D97-AF65-F5344CB8AC3E}">
        <p14:creationId xmlns:p14="http://schemas.microsoft.com/office/powerpoint/2010/main" val="4280984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ChangeArrowheads="1"/>
          </p:cNvSpPr>
          <p:nvPr/>
        </p:nvSpPr>
        <p:spPr bwMode="auto">
          <a:xfrm>
            <a:off x="307182" y="241453"/>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charset="0"/>
              </a:defRPr>
            </a:lvl1pPr>
            <a:lvl2pPr>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marL="457200" eaLnBrk="0" fontAlgn="base" hangingPunct="0">
              <a:spcBef>
                <a:spcPct val="0"/>
              </a:spcBef>
              <a:spcAft>
                <a:spcPct val="0"/>
              </a:spcAft>
              <a:defRPr sz="2400">
                <a:solidFill>
                  <a:schemeClr val="tx1"/>
                </a:solidFill>
                <a:latin typeface="Arial" charset="0"/>
              </a:defRPr>
            </a:lvl6pPr>
            <a:lvl7pPr marL="914400" eaLnBrk="0" fontAlgn="base" hangingPunct="0">
              <a:spcBef>
                <a:spcPct val="0"/>
              </a:spcBef>
              <a:spcAft>
                <a:spcPct val="0"/>
              </a:spcAft>
              <a:defRPr sz="2400">
                <a:solidFill>
                  <a:schemeClr val="tx1"/>
                </a:solidFill>
                <a:latin typeface="Arial" charset="0"/>
              </a:defRPr>
            </a:lvl7pPr>
            <a:lvl8pPr marL="1371600" eaLnBrk="0" fontAlgn="base" hangingPunct="0">
              <a:spcBef>
                <a:spcPct val="0"/>
              </a:spcBef>
              <a:spcAft>
                <a:spcPct val="0"/>
              </a:spcAft>
              <a:defRPr sz="2400">
                <a:solidFill>
                  <a:schemeClr val="tx1"/>
                </a:solidFill>
                <a:latin typeface="Arial" charset="0"/>
              </a:defRPr>
            </a:lvl8pPr>
            <a:lvl9pPr marL="1828800" eaLnBrk="0" fontAlgn="base" hangingPunct="0">
              <a:spcBef>
                <a:spcPct val="0"/>
              </a:spcBef>
              <a:spcAft>
                <a:spcPct val="0"/>
              </a:spcAft>
              <a:defRPr sz="2400">
                <a:solidFill>
                  <a:schemeClr val="tx1"/>
                </a:solidFill>
                <a:latin typeface="Arial" charset="0"/>
              </a:defRPr>
            </a:lvl9pPr>
          </a:lstStyle>
          <a:p>
            <a:pPr eaLnBrk="1" hangingPunct="1">
              <a:buClr>
                <a:srgbClr val="73E1FF"/>
              </a:buClr>
            </a:pPr>
            <a:r>
              <a:rPr lang="en-US" altLang="zh-CN" sz="3600" dirty="0">
                <a:latin typeface="Arial Narrow" pitchFamily="34" charset="0"/>
                <a:ea typeface="宋体" charset="-122"/>
              </a:rPr>
              <a:t>Describe the Run-time Architecture Steps</a:t>
            </a:r>
          </a:p>
        </p:txBody>
      </p:sp>
      <p:sp>
        <p:nvSpPr>
          <p:cNvPr id="425987" name="Rectangle 3"/>
          <p:cNvSpPr>
            <a:spLocks noChangeArrowheads="1"/>
          </p:cNvSpPr>
          <p:nvPr/>
        </p:nvSpPr>
        <p:spPr bwMode="auto">
          <a:xfrm>
            <a:off x="654050" y="1039813"/>
            <a:ext cx="848995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marL="339725" indent="-339725">
              <a:defRPr sz="2400">
                <a:solidFill>
                  <a:schemeClr val="tx1"/>
                </a:solidFill>
                <a:latin typeface="Arial" charset="0"/>
              </a:defRPr>
            </a:lvl1pPr>
            <a:lvl2pPr marL="682625" indent="-228600">
              <a:defRPr sz="2400">
                <a:solidFill>
                  <a:schemeClr val="tx1"/>
                </a:solidFill>
                <a:latin typeface="Arial" charset="0"/>
              </a:defRPr>
            </a:lvl2pPr>
            <a:lvl3pPr marL="1025525" indent="-228600">
              <a:defRPr sz="2400">
                <a:solidFill>
                  <a:schemeClr val="tx1"/>
                </a:solidFill>
                <a:latin typeface="Arial" charset="0"/>
              </a:defRPr>
            </a:lvl3pPr>
            <a:lvl4pPr marL="1368425" indent="-228600">
              <a:defRPr sz="2400">
                <a:solidFill>
                  <a:schemeClr val="tx1"/>
                </a:solidFill>
                <a:latin typeface="Arial" charset="0"/>
              </a:defRPr>
            </a:lvl4pPr>
            <a:lvl5pPr marL="1711325" indent="-228600">
              <a:defRPr sz="2400">
                <a:solidFill>
                  <a:schemeClr val="tx1"/>
                </a:solidFill>
                <a:latin typeface="Arial" charset="0"/>
              </a:defRPr>
            </a:lvl5pPr>
            <a:lvl6pPr marL="2168525" indent="-228600" eaLnBrk="0" fontAlgn="base" hangingPunct="0">
              <a:spcBef>
                <a:spcPct val="0"/>
              </a:spcBef>
              <a:spcAft>
                <a:spcPct val="0"/>
              </a:spcAft>
              <a:defRPr sz="2400">
                <a:solidFill>
                  <a:schemeClr val="tx1"/>
                </a:solidFill>
                <a:latin typeface="Arial" charset="0"/>
              </a:defRPr>
            </a:lvl6pPr>
            <a:lvl7pPr marL="2625725" indent="-228600" eaLnBrk="0" fontAlgn="base" hangingPunct="0">
              <a:spcBef>
                <a:spcPct val="0"/>
              </a:spcBef>
              <a:spcAft>
                <a:spcPct val="0"/>
              </a:spcAft>
              <a:defRPr sz="2400">
                <a:solidFill>
                  <a:schemeClr val="tx1"/>
                </a:solidFill>
                <a:latin typeface="Arial" charset="0"/>
              </a:defRPr>
            </a:lvl7pPr>
            <a:lvl8pPr marL="3082925" indent="-228600" eaLnBrk="0" fontAlgn="base" hangingPunct="0">
              <a:spcBef>
                <a:spcPct val="0"/>
              </a:spcBef>
              <a:spcAft>
                <a:spcPct val="0"/>
              </a:spcAft>
              <a:defRPr sz="2400">
                <a:solidFill>
                  <a:schemeClr val="tx1"/>
                </a:solidFill>
                <a:latin typeface="Arial" charset="0"/>
              </a:defRPr>
            </a:lvl8pPr>
            <a:lvl9pPr marL="3540125" indent="-228600" eaLnBrk="0" fontAlgn="base" hangingPunct="0">
              <a:spcBef>
                <a:spcPct val="0"/>
              </a:spcBef>
              <a:spcAft>
                <a:spcPct val="0"/>
              </a:spcAft>
              <a:defRPr sz="2400">
                <a:solidFill>
                  <a:schemeClr val="tx1"/>
                </a:solidFill>
                <a:latin typeface="Arial" charset="0"/>
              </a:defRPr>
            </a:lvl9pPr>
          </a:lstStyle>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Analyze concurrency requirements</a:t>
            </a:r>
          </a:p>
          <a:p>
            <a:pPr eaLnBrk="1" hangingPunct="1">
              <a:lnSpc>
                <a:spcPct val="80000"/>
              </a:lnSpc>
              <a:spcBef>
                <a:spcPct val="30000"/>
              </a:spcBef>
              <a:buClr>
                <a:srgbClr val="FFFF99"/>
              </a:buClr>
              <a:buFont typeface="Wingdings" pitchFamily="2" charset="2"/>
              <a:buChar char="w"/>
            </a:pPr>
            <a:r>
              <a:rPr lang="en-US" altLang="zh-CN" sz="3200" dirty="0">
                <a:solidFill>
                  <a:srgbClr val="FF0000"/>
                </a:solidFill>
                <a:ea typeface="宋体" charset="-122"/>
              </a:rPr>
              <a:t>Identify processes and threads</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Identify process lifecycles</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Map processes onto the implementation</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Distribute model elements among processes</a:t>
            </a:r>
          </a:p>
          <a:p>
            <a:pPr eaLnBrk="1" hangingPunct="1">
              <a:lnSpc>
                <a:spcPct val="80000"/>
              </a:lnSpc>
              <a:spcBef>
                <a:spcPct val="30000"/>
              </a:spcBef>
              <a:buClr>
                <a:srgbClr val="FFFF99"/>
              </a:buClr>
              <a:buFont typeface="Wingdings" pitchFamily="2" charset="2"/>
              <a:buNone/>
            </a:pPr>
            <a:endParaRPr lang="en-US" altLang="zh-CN" sz="3200" dirty="0">
              <a:solidFill>
                <a:schemeClr val="folHlink"/>
              </a:solidFill>
              <a:ea typeface="宋体" charset="-122"/>
            </a:endParaRPr>
          </a:p>
        </p:txBody>
      </p:sp>
      <p:sp>
        <p:nvSpPr>
          <p:cNvPr id="425988" name="AutoShape 4"/>
          <p:cNvSpPr>
            <a:spLocks noChangeArrowheads="1"/>
          </p:cNvSpPr>
          <p:nvPr/>
        </p:nvSpPr>
        <p:spPr bwMode="auto">
          <a:xfrm>
            <a:off x="317500" y="1600200"/>
            <a:ext cx="352425" cy="381000"/>
          </a:xfrm>
          <a:prstGeom prst="star5">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nvGrpSpPr>
          <p:cNvPr id="426009" name="Group 25"/>
          <p:cNvGrpSpPr>
            <a:grpSpLocks/>
          </p:cNvGrpSpPr>
          <p:nvPr/>
        </p:nvGrpSpPr>
        <p:grpSpPr bwMode="auto">
          <a:xfrm>
            <a:off x="5102225" y="4470400"/>
            <a:ext cx="617538" cy="1441450"/>
            <a:chOff x="4080" y="2280"/>
            <a:chExt cx="581" cy="936"/>
          </a:xfrm>
        </p:grpSpPr>
        <p:sp>
          <p:nvSpPr>
            <p:cNvPr id="426010" name="Freeform 26"/>
            <p:cNvSpPr>
              <a:spLocks/>
            </p:cNvSpPr>
            <p:nvPr/>
          </p:nvSpPr>
          <p:spPr bwMode="auto">
            <a:xfrm>
              <a:off x="4504" y="2301"/>
              <a:ext cx="157" cy="559"/>
            </a:xfrm>
            <a:custGeom>
              <a:avLst/>
              <a:gdLst>
                <a:gd name="T0" fmla="*/ 0 w 472"/>
                <a:gd name="T1" fmla="*/ 1339 h 1377"/>
                <a:gd name="T2" fmla="*/ 27 w 472"/>
                <a:gd name="T3" fmla="*/ 1348 h 1377"/>
                <a:gd name="T4" fmla="*/ 55 w 472"/>
                <a:gd name="T5" fmla="*/ 1358 h 1377"/>
                <a:gd name="T6" fmla="*/ 85 w 472"/>
                <a:gd name="T7" fmla="*/ 1366 h 1377"/>
                <a:gd name="T8" fmla="*/ 115 w 472"/>
                <a:gd name="T9" fmla="*/ 1373 h 1377"/>
                <a:gd name="T10" fmla="*/ 156 w 472"/>
                <a:gd name="T11" fmla="*/ 1377 h 1377"/>
                <a:gd name="T12" fmla="*/ 209 w 472"/>
                <a:gd name="T13" fmla="*/ 1373 h 1377"/>
                <a:gd name="T14" fmla="*/ 267 w 472"/>
                <a:gd name="T15" fmla="*/ 1364 h 1377"/>
                <a:gd name="T16" fmla="*/ 326 w 472"/>
                <a:gd name="T17" fmla="*/ 1347 h 1377"/>
                <a:gd name="T18" fmla="*/ 381 w 472"/>
                <a:gd name="T19" fmla="*/ 1327 h 1377"/>
                <a:gd name="T20" fmla="*/ 426 w 472"/>
                <a:gd name="T21" fmla="*/ 1302 h 1377"/>
                <a:gd name="T22" fmla="*/ 455 w 472"/>
                <a:gd name="T23" fmla="*/ 1273 h 1377"/>
                <a:gd name="T24" fmla="*/ 466 w 472"/>
                <a:gd name="T25" fmla="*/ 1242 h 1377"/>
                <a:gd name="T26" fmla="*/ 471 w 472"/>
                <a:gd name="T27" fmla="*/ 1126 h 1377"/>
                <a:gd name="T28" fmla="*/ 472 w 472"/>
                <a:gd name="T29" fmla="*/ 948 h 1377"/>
                <a:gd name="T30" fmla="*/ 461 w 472"/>
                <a:gd name="T31" fmla="*/ 778 h 1377"/>
                <a:gd name="T32" fmla="*/ 429 w 472"/>
                <a:gd name="T33" fmla="*/ 685 h 1377"/>
                <a:gd name="T34" fmla="*/ 422 w 472"/>
                <a:gd name="T35" fmla="*/ 623 h 1377"/>
                <a:gd name="T36" fmla="*/ 396 w 472"/>
                <a:gd name="T37" fmla="*/ 545 h 1377"/>
                <a:gd name="T38" fmla="*/ 355 w 472"/>
                <a:gd name="T39" fmla="*/ 456 h 1377"/>
                <a:gd name="T40" fmla="*/ 299 w 472"/>
                <a:gd name="T41" fmla="*/ 359 h 1377"/>
                <a:gd name="T42" fmla="*/ 232 w 472"/>
                <a:gd name="T43" fmla="*/ 261 h 1377"/>
                <a:gd name="T44" fmla="*/ 159 w 472"/>
                <a:gd name="T45" fmla="*/ 165 h 1377"/>
                <a:gd name="T46" fmla="*/ 80 w 472"/>
                <a:gd name="T47" fmla="*/ 76 h 1377"/>
                <a:gd name="T48" fmla="*/ 0 w 472"/>
                <a:gd name="T49" fmla="*/ 0 h 1377"/>
                <a:gd name="T50" fmla="*/ 38 w 472"/>
                <a:gd name="T51" fmla="*/ 338 h 1377"/>
                <a:gd name="T52" fmla="*/ 111 w 472"/>
                <a:gd name="T53" fmla="*/ 427 h 1377"/>
                <a:gd name="T54" fmla="*/ 179 w 472"/>
                <a:gd name="T55" fmla="*/ 518 h 1377"/>
                <a:gd name="T56" fmla="*/ 238 w 472"/>
                <a:gd name="T57" fmla="*/ 611 h 1377"/>
                <a:gd name="T58" fmla="*/ 286 w 472"/>
                <a:gd name="T59" fmla="*/ 698 h 1377"/>
                <a:gd name="T60" fmla="*/ 318 w 472"/>
                <a:gd name="T61" fmla="*/ 775 h 1377"/>
                <a:gd name="T62" fmla="*/ 330 w 472"/>
                <a:gd name="T63" fmla="*/ 838 h 1377"/>
                <a:gd name="T64" fmla="*/ 319 w 472"/>
                <a:gd name="T65" fmla="*/ 882 h 1377"/>
                <a:gd name="T66" fmla="*/ 292 w 472"/>
                <a:gd name="T67" fmla="*/ 897 h 1377"/>
                <a:gd name="T68" fmla="*/ 262 w 472"/>
                <a:gd name="T69" fmla="*/ 892 h 1377"/>
                <a:gd name="T70" fmla="*/ 229 w 472"/>
                <a:gd name="T71" fmla="*/ 879 h 1377"/>
                <a:gd name="T72" fmla="*/ 192 w 472"/>
                <a:gd name="T73" fmla="*/ 858 h 1377"/>
                <a:gd name="T74" fmla="*/ 152 w 472"/>
                <a:gd name="T75" fmla="*/ 831 h 1377"/>
                <a:gd name="T76" fmla="*/ 109 w 472"/>
                <a:gd name="T77" fmla="*/ 796 h 1377"/>
                <a:gd name="T78" fmla="*/ 66 w 472"/>
                <a:gd name="T79" fmla="*/ 757 h 1377"/>
                <a:gd name="T80" fmla="*/ 22 w 472"/>
                <a:gd name="T81" fmla="*/ 713 h 1377"/>
                <a:gd name="T82" fmla="*/ 0 w 472"/>
                <a:gd name="T83" fmla="*/ 915 h 1377"/>
                <a:gd name="T84" fmla="*/ 33 w 472"/>
                <a:gd name="T85" fmla="*/ 936 h 1377"/>
                <a:gd name="T86" fmla="*/ 67 w 472"/>
                <a:gd name="T87" fmla="*/ 955 h 1377"/>
                <a:gd name="T88" fmla="*/ 103 w 472"/>
                <a:gd name="T89" fmla="*/ 972 h 1377"/>
                <a:gd name="T90" fmla="*/ 140 w 472"/>
                <a:gd name="T91" fmla="*/ 987 h 1377"/>
                <a:gd name="T92" fmla="*/ 178 w 472"/>
                <a:gd name="T93" fmla="*/ 999 h 1377"/>
                <a:gd name="T94" fmla="*/ 217 w 472"/>
                <a:gd name="T95" fmla="*/ 1009 h 1377"/>
                <a:gd name="T96" fmla="*/ 257 w 472"/>
                <a:gd name="T97" fmla="*/ 1016 h 1377"/>
                <a:gd name="T98" fmla="*/ 299 w 472"/>
                <a:gd name="T99" fmla="*/ 1021 h 1377"/>
                <a:gd name="T100" fmla="*/ 305 w 472"/>
                <a:gd name="T101" fmla="*/ 1013 h 1377"/>
                <a:gd name="T102" fmla="*/ 312 w 472"/>
                <a:gd name="T103" fmla="*/ 999 h 1377"/>
                <a:gd name="T104" fmla="*/ 322 w 472"/>
                <a:gd name="T105" fmla="*/ 977 h 1377"/>
                <a:gd name="T106" fmla="*/ 336 w 472"/>
                <a:gd name="T107" fmla="*/ 946 h 1377"/>
                <a:gd name="T108" fmla="*/ 326 w 472"/>
                <a:gd name="T109" fmla="*/ 1030 h 1377"/>
                <a:gd name="T110" fmla="*/ 303 w 472"/>
                <a:gd name="T111" fmla="*/ 1096 h 1377"/>
                <a:gd name="T112" fmla="*/ 271 w 472"/>
                <a:gd name="T113" fmla="*/ 1145 h 1377"/>
                <a:gd name="T114" fmla="*/ 230 w 472"/>
                <a:gd name="T115" fmla="*/ 1178 h 1377"/>
                <a:gd name="T116" fmla="*/ 181 w 472"/>
                <a:gd name="T117" fmla="*/ 1199 h 1377"/>
                <a:gd name="T118" fmla="*/ 125 w 472"/>
                <a:gd name="T119" fmla="*/ 1206 h 1377"/>
                <a:gd name="T120" fmla="*/ 65 w 472"/>
                <a:gd name="T121" fmla="*/ 1202 h 1377"/>
                <a:gd name="T122" fmla="*/ 0 w 472"/>
                <a:gd name="T123" fmla="*/ 1189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2" h="1377">
                  <a:moveTo>
                    <a:pt x="0" y="1189"/>
                  </a:moveTo>
                  <a:lnTo>
                    <a:pt x="0" y="1339"/>
                  </a:lnTo>
                  <a:lnTo>
                    <a:pt x="14" y="1343"/>
                  </a:lnTo>
                  <a:lnTo>
                    <a:pt x="27" y="1348"/>
                  </a:lnTo>
                  <a:lnTo>
                    <a:pt x="41" y="1353"/>
                  </a:lnTo>
                  <a:lnTo>
                    <a:pt x="55" y="1358"/>
                  </a:lnTo>
                  <a:lnTo>
                    <a:pt x="71" y="1361"/>
                  </a:lnTo>
                  <a:lnTo>
                    <a:pt x="85" y="1366"/>
                  </a:lnTo>
                  <a:lnTo>
                    <a:pt x="99" y="1369"/>
                  </a:lnTo>
                  <a:lnTo>
                    <a:pt x="115" y="1373"/>
                  </a:lnTo>
                  <a:lnTo>
                    <a:pt x="134" y="1377"/>
                  </a:lnTo>
                  <a:lnTo>
                    <a:pt x="156" y="1377"/>
                  </a:lnTo>
                  <a:lnTo>
                    <a:pt x="181" y="1377"/>
                  </a:lnTo>
                  <a:lnTo>
                    <a:pt x="209" y="1373"/>
                  </a:lnTo>
                  <a:lnTo>
                    <a:pt x="237" y="1369"/>
                  </a:lnTo>
                  <a:lnTo>
                    <a:pt x="267" y="1364"/>
                  </a:lnTo>
                  <a:lnTo>
                    <a:pt x="296" y="1356"/>
                  </a:lnTo>
                  <a:lnTo>
                    <a:pt x="326" y="1347"/>
                  </a:lnTo>
                  <a:lnTo>
                    <a:pt x="353" y="1337"/>
                  </a:lnTo>
                  <a:lnTo>
                    <a:pt x="381" y="1327"/>
                  </a:lnTo>
                  <a:lnTo>
                    <a:pt x="404" y="1315"/>
                  </a:lnTo>
                  <a:lnTo>
                    <a:pt x="426" y="1302"/>
                  </a:lnTo>
                  <a:lnTo>
                    <a:pt x="442" y="1288"/>
                  </a:lnTo>
                  <a:lnTo>
                    <a:pt x="455" y="1273"/>
                  </a:lnTo>
                  <a:lnTo>
                    <a:pt x="464" y="1258"/>
                  </a:lnTo>
                  <a:lnTo>
                    <a:pt x="466" y="1242"/>
                  </a:lnTo>
                  <a:lnTo>
                    <a:pt x="468" y="1196"/>
                  </a:lnTo>
                  <a:lnTo>
                    <a:pt x="471" y="1126"/>
                  </a:lnTo>
                  <a:lnTo>
                    <a:pt x="472" y="1041"/>
                  </a:lnTo>
                  <a:lnTo>
                    <a:pt x="472" y="948"/>
                  </a:lnTo>
                  <a:lnTo>
                    <a:pt x="468" y="858"/>
                  </a:lnTo>
                  <a:lnTo>
                    <a:pt x="461" y="778"/>
                  </a:lnTo>
                  <a:lnTo>
                    <a:pt x="448" y="718"/>
                  </a:lnTo>
                  <a:lnTo>
                    <a:pt x="429" y="685"/>
                  </a:lnTo>
                  <a:lnTo>
                    <a:pt x="428" y="656"/>
                  </a:lnTo>
                  <a:lnTo>
                    <a:pt x="422" y="623"/>
                  </a:lnTo>
                  <a:lnTo>
                    <a:pt x="411" y="586"/>
                  </a:lnTo>
                  <a:lnTo>
                    <a:pt x="396" y="545"/>
                  </a:lnTo>
                  <a:lnTo>
                    <a:pt x="377" y="502"/>
                  </a:lnTo>
                  <a:lnTo>
                    <a:pt x="355" y="456"/>
                  </a:lnTo>
                  <a:lnTo>
                    <a:pt x="328" y="408"/>
                  </a:lnTo>
                  <a:lnTo>
                    <a:pt x="299" y="359"/>
                  </a:lnTo>
                  <a:lnTo>
                    <a:pt x="267" y="310"/>
                  </a:lnTo>
                  <a:lnTo>
                    <a:pt x="232" y="261"/>
                  </a:lnTo>
                  <a:lnTo>
                    <a:pt x="197" y="212"/>
                  </a:lnTo>
                  <a:lnTo>
                    <a:pt x="159" y="165"/>
                  </a:lnTo>
                  <a:lnTo>
                    <a:pt x="120" y="120"/>
                  </a:lnTo>
                  <a:lnTo>
                    <a:pt x="80" y="76"/>
                  </a:lnTo>
                  <a:lnTo>
                    <a:pt x="40" y="37"/>
                  </a:lnTo>
                  <a:lnTo>
                    <a:pt x="0" y="0"/>
                  </a:lnTo>
                  <a:lnTo>
                    <a:pt x="0" y="297"/>
                  </a:lnTo>
                  <a:lnTo>
                    <a:pt x="38" y="338"/>
                  </a:lnTo>
                  <a:lnTo>
                    <a:pt x="74" y="382"/>
                  </a:lnTo>
                  <a:lnTo>
                    <a:pt x="111" y="427"/>
                  </a:lnTo>
                  <a:lnTo>
                    <a:pt x="146" y="472"/>
                  </a:lnTo>
                  <a:lnTo>
                    <a:pt x="179" y="518"/>
                  </a:lnTo>
                  <a:lnTo>
                    <a:pt x="210" y="565"/>
                  </a:lnTo>
                  <a:lnTo>
                    <a:pt x="238" y="611"/>
                  </a:lnTo>
                  <a:lnTo>
                    <a:pt x="264" y="655"/>
                  </a:lnTo>
                  <a:lnTo>
                    <a:pt x="286" y="698"/>
                  </a:lnTo>
                  <a:lnTo>
                    <a:pt x="303" y="737"/>
                  </a:lnTo>
                  <a:lnTo>
                    <a:pt x="318" y="775"/>
                  </a:lnTo>
                  <a:lnTo>
                    <a:pt x="326" y="808"/>
                  </a:lnTo>
                  <a:lnTo>
                    <a:pt x="330" y="838"/>
                  </a:lnTo>
                  <a:lnTo>
                    <a:pt x="327" y="863"/>
                  </a:lnTo>
                  <a:lnTo>
                    <a:pt x="319" y="882"/>
                  </a:lnTo>
                  <a:lnTo>
                    <a:pt x="305" y="896"/>
                  </a:lnTo>
                  <a:lnTo>
                    <a:pt x="292" y="897"/>
                  </a:lnTo>
                  <a:lnTo>
                    <a:pt x="277" y="896"/>
                  </a:lnTo>
                  <a:lnTo>
                    <a:pt x="262" y="892"/>
                  </a:lnTo>
                  <a:lnTo>
                    <a:pt x="247" y="886"/>
                  </a:lnTo>
                  <a:lnTo>
                    <a:pt x="229" y="879"/>
                  </a:lnTo>
                  <a:lnTo>
                    <a:pt x="211" y="870"/>
                  </a:lnTo>
                  <a:lnTo>
                    <a:pt x="192" y="858"/>
                  </a:lnTo>
                  <a:lnTo>
                    <a:pt x="172" y="845"/>
                  </a:lnTo>
                  <a:lnTo>
                    <a:pt x="152" y="831"/>
                  </a:lnTo>
                  <a:lnTo>
                    <a:pt x="130" y="814"/>
                  </a:lnTo>
                  <a:lnTo>
                    <a:pt x="109" y="796"/>
                  </a:lnTo>
                  <a:lnTo>
                    <a:pt x="87" y="777"/>
                  </a:lnTo>
                  <a:lnTo>
                    <a:pt x="66" y="757"/>
                  </a:lnTo>
                  <a:lnTo>
                    <a:pt x="44" y="736"/>
                  </a:lnTo>
                  <a:lnTo>
                    <a:pt x="22" y="713"/>
                  </a:lnTo>
                  <a:lnTo>
                    <a:pt x="0" y="691"/>
                  </a:lnTo>
                  <a:lnTo>
                    <a:pt x="0" y="915"/>
                  </a:lnTo>
                  <a:lnTo>
                    <a:pt x="16" y="926"/>
                  </a:lnTo>
                  <a:lnTo>
                    <a:pt x="33" y="936"/>
                  </a:lnTo>
                  <a:lnTo>
                    <a:pt x="50" y="946"/>
                  </a:lnTo>
                  <a:lnTo>
                    <a:pt x="67" y="955"/>
                  </a:lnTo>
                  <a:lnTo>
                    <a:pt x="85" y="964"/>
                  </a:lnTo>
                  <a:lnTo>
                    <a:pt x="103" y="972"/>
                  </a:lnTo>
                  <a:lnTo>
                    <a:pt x="121" y="980"/>
                  </a:lnTo>
                  <a:lnTo>
                    <a:pt x="140" y="987"/>
                  </a:lnTo>
                  <a:lnTo>
                    <a:pt x="159" y="993"/>
                  </a:lnTo>
                  <a:lnTo>
                    <a:pt x="178" y="999"/>
                  </a:lnTo>
                  <a:lnTo>
                    <a:pt x="197" y="1004"/>
                  </a:lnTo>
                  <a:lnTo>
                    <a:pt x="217" y="1009"/>
                  </a:lnTo>
                  <a:lnTo>
                    <a:pt x="237" y="1012"/>
                  </a:lnTo>
                  <a:lnTo>
                    <a:pt x="257" y="1016"/>
                  </a:lnTo>
                  <a:lnTo>
                    <a:pt x="277" y="1018"/>
                  </a:lnTo>
                  <a:lnTo>
                    <a:pt x="299" y="1021"/>
                  </a:lnTo>
                  <a:lnTo>
                    <a:pt x="301" y="1017"/>
                  </a:lnTo>
                  <a:lnTo>
                    <a:pt x="305" y="1013"/>
                  </a:lnTo>
                  <a:lnTo>
                    <a:pt x="308" y="1006"/>
                  </a:lnTo>
                  <a:lnTo>
                    <a:pt x="312" y="999"/>
                  </a:lnTo>
                  <a:lnTo>
                    <a:pt x="317" y="988"/>
                  </a:lnTo>
                  <a:lnTo>
                    <a:pt x="322" y="977"/>
                  </a:lnTo>
                  <a:lnTo>
                    <a:pt x="328" y="962"/>
                  </a:lnTo>
                  <a:lnTo>
                    <a:pt x="336" y="946"/>
                  </a:lnTo>
                  <a:lnTo>
                    <a:pt x="332" y="991"/>
                  </a:lnTo>
                  <a:lnTo>
                    <a:pt x="326" y="1030"/>
                  </a:lnTo>
                  <a:lnTo>
                    <a:pt x="317" y="1066"/>
                  </a:lnTo>
                  <a:lnTo>
                    <a:pt x="303" y="1096"/>
                  </a:lnTo>
                  <a:lnTo>
                    <a:pt x="289" y="1123"/>
                  </a:lnTo>
                  <a:lnTo>
                    <a:pt x="271" y="1145"/>
                  </a:lnTo>
                  <a:lnTo>
                    <a:pt x="252" y="1164"/>
                  </a:lnTo>
                  <a:lnTo>
                    <a:pt x="230" y="1178"/>
                  </a:lnTo>
                  <a:lnTo>
                    <a:pt x="206" y="1190"/>
                  </a:lnTo>
                  <a:lnTo>
                    <a:pt x="181" y="1199"/>
                  </a:lnTo>
                  <a:lnTo>
                    <a:pt x="154" y="1203"/>
                  </a:lnTo>
                  <a:lnTo>
                    <a:pt x="125" y="1206"/>
                  </a:lnTo>
                  <a:lnTo>
                    <a:pt x="96" y="1204"/>
                  </a:lnTo>
                  <a:lnTo>
                    <a:pt x="65" y="1202"/>
                  </a:lnTo>
                  <a:lnTo>
                    <a:pt x="33" y="1196"/>
                  </a:lnTo>
                  <a:lnTo>
                    <a:pt x="0" y="11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11" name="Freeform 27"/>
            <p:cNvSpPr>
              <a:spLocks/>
            </p:cNvSpPr>
            <p:nvPr/>
          </p:nvSpPr>
          <p:spPr bwMode="auto">
            <a:xfrm>
              <a:off x="4080" y="2672"/>
              <a:ext cx="424" cy="544"/>
            </a:xfrm>
            <a:custGeom>
              <a:avLst/>
              <a:gdLst>
                <a:gd name="T0" fmla="*/ 1209 w 1278"/>
                <a:gd name="T1" fmla="*/ 254 h 1336"/>
                <a:gd name="T2" fmla="*/ 1066 w 1278"/>
                <a:gd name="T3" fmla="*/ 199 h 1336"/>
                <a:gd name="T4" fmla="*/ 929 w 1278"/>
                <a:gd name="T5" fmla="*/ 134 h 1336"/>
                <a:gd name="T6" fmla="*/ 804 w 1278"/>
                <a:gd name="T7" fmla="*/ 71 h 1336"/>
                <a:gd name="T8" fmla="*/ 681 w 1278"/>
                <a:gd name="T9" fmla="*/ 17 h 1336"/>
                <a:gd name="T10" fmla="*/ 525 w 1278"/>
                <a:gd name="T11" fmla="*/ 0 h 1336"/>
                <a:gd name="T12" fmla="*/ 360 w 1278"/>
                <a:gd name="T13" fmla="*/ 18 h 1336"/>
                <a:gd name="T14" fmla="*/ 201 w 1278"/>
                <a:gd name="T15" fmla="*/ 49 h 1336"/>
                <a:gd name="T16" fmla="*/ 113 w 1278"/>
                <a:gd name="T17" fmla="*/ 71 h 1336"/>
                <a:gd name="T18" fmla="*/ 68 w 1278"/>
                <a:gd name="T19" fmla="*/ 103 h 1336"/>
                <a:gd name="T20" fmla="*/ 10 w 1278"/>
                <a:gd name="T21" fmla="*/ 186 h 1336"/>
                <a:gd name="T22" fmla="*/ 9 w 1278"/>
                <a:gd name="T23" fmla="*/ 361 h 1336"/>
                <a:gd name="T24" fmla="*/ 115 w 1278"/>
                <a:gd name="T25" fmla="*/ 638 h 1336"/>
                <a:gd name="T26" fmla="*/ 293 w 1278"/>
                <a:gd name="T27" fmla="*/ 914 h 1336"/>
                <a:gd name="T28" fmla="*/ 485 w 1278"/>
                <a:gd name="T29" fmla="*/ 1124 h 1336"/>
                <a:gd name="T30" fmla="*/ 640 w 1278"/>
                <a:gd name="T31" fmla="*/ 1221 h 1336"/>
                <a:gd name="T32" fmla="*/ 826 w 1278"/>
                <a:gd name="T33" fmla="*/ 1300 h 1336"/>
                <a:gd name="T34" fmla="*/ 1032 w 1278"/>
                <a:gd name="T35" fmla="*/ 1336 h 1336"/>
                <a:gd name="T36" fmla="*/ 1205 w 1278"/>
                <a:gd name="T37" fmla="*/ 1292 h 1336"/>
                <a:gd name="T38" fmla="*/ 1278 w 1278"/>
                <a:gd name="T39" fmla="*/ 1081 h 1336"/>
                <a:gd name="T40" fmla="*/ 1211 w 1278"/>
                <a:gd name="T41" fmla="*/ 961 h 1336"/>
                <a:gd name="T42" fmla="*/ 1110 w 1278"/>
                <a:gd name="T43" fmla="*/ 834 h 1336"/>
                <a:gd name="T44" fmla="*/ 992 w 1278"/>
                <a:gd name="T45" fmla="*/ 732 h 1336"/>
                <a:gd name="T46" fmla="*/ 875 w 1278"/>
                <a:gd name="T47" fmla="*/ 686 h 1336"/>
                <a:gd name="T48" fmla="*/ 836 w 1278"/>
                <a:gd name="T49" fmla="*/ 769 h 1336"/>
                <a:gd name="T50" fmla="*/ 804 w 1278"/>
                <a:gd name="T51" fmla="*/ 853 h 1336"/>
                <a:gd name="T52" fmla="*/ 884 w 1278"/>
                <a:gd name="T53" fmla="*/ 894 h 1336"/>
                <a:gd name="T54" fmla="*/ 962 w 1278"/>
                <a:gd name="T55" fmla="*/ 923 h 1336"/>
                <a:gd name="T56" fmla="*/ 1033 w 1278"/>
                <a:gd name="T57" fmla="*/ 967 h 1336"/>
                <a:gd name="T58" fmla="*/ 1094 w 1278"/>
                <a:gd name="T59" fmla="*/ 1050 h 1336"/>
                <a:gd name="T60" fmla="*/ 1103 w 1278"/>
                <a:gd name="T61" fmla="*/ 1056 h 1336"/>
                <a:gd name="T62" fmla="*/ 1069 w 1278"/>
                <a:gd name="T63" fmla="*/ 1149 h 1336"/>
                <a:gd name="T64" fmla="*/ 966 w 1278"/>
                <a:gd name="T65" fmla="*/ 1169 h 1336"/>
                <a:gd name="T66" fmla="*/ 827 w 1278"/>
                <a:gd name="T67" fmla="*/ 1133 h 1336"/>
                <a:gd name="T68" fmla="*/ 675 w 1278"/>
                <a:gd name="T69" fmla="*/ 1054 h 1336"/>
                <a:gd name="T70" fmla="*/ 524 w 1278"/>
                <a:gd name="T71" fmla="*/ 938 h 1336"/>
                <a:gd name="T72" fmla="*/ 386 w 1278"/>
                <a:gd name="T73" fmla="*/ 793 h 1336"/>
                <a:gd name="T74" fmla="*/ 276 w 1278"/>
                <a:gd name="T75" fmla="*/ 628 h 1336"/>
                <a:gd name="T76" fmla="*/ 205 w 1278"/>
                <a:gd name="T77" fmla="*/ 451 h 1336"/>
                <a:gd name="T78" fmla="*/ 186 w 1278"/>
                <a:gd name="T79" fmla="*/ 268 h 1336"/>
                <a:gd name="T80" fmla="*/ 233 w 1278"/>
                <a:gd name="T81" fmla="*/ 90 h 1336"/>
                <a:gd name="T82" fmla="*/ 382 w 1278"/>
                <a:gd name="T83" fmla="*/ 88 h 1336"/>
                <a:gd name="T84" fmla="*/ 518 w 1278"/>
                <a:gd name="T85" fmla="*/ 108 h 1336"/>
                <a:gd name="T86" fmla="*/ 647 w 1278"/>
                <a:gd name="T87" fmla="*/ 146 h 1336"/>
                <a:gd name="T88" fmla="*/ 771 w 1278"/>
                <a:gd name="T89" fmla="*/ 196 h 1336"/>
                <a:gd name="T90" fmla="*/ 892 w 1278"/>
                <a:gd name="T91" fmla="*/ 254 h 1336"/>
                <a:gd name="T92" fmla="*/ 1015 w 1278"/>
                <a:gd name="T93" fmla="*/ 314 h 1336"/>
                <a:gd name="T94" fmla="*/ 1142 w 1278"/>
                <a:gd name="T95" fmla="*/ 373 h 1336"/>
                <a:gd name="T96" fmla="*/ 1278 w 1278"/>
                <a:gd name="T97" fmla="*/ 42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8" h="1336">
                  <a:moveTo>
                    <a:pt x="1278" y="424"/>
                  </a:moveTo>
                  <a:lnTo>
                    <a:pt x="1278" y="274"/>
                  </a:lnTo>
                  <a:lnTo>
                    <a:pt x="1243" y="265"/>
                  </a:lnTo>
                  <a:lnTo>
                    <a:pt x="1209" y="254"/>
                  </a:lnTo>
                  <a:lnTo>
                    <a:pt x="1173" y="242"/>
                  </a:lnTo>
                  <a:lnTo>
                    <a:pt x="1138" y="229"/>
                  </a:lnTo>
                  <a:lnTo>
                    <a:pt x="1102" y="215"/>
                  </a:lnTo>
                  <a:lnTo>
                    <a:pt x="1066" y="199"/>
                  </a:lnTo>
                  <a:lnTo>
                    <a:pt x="1031" y="183"/>
                  </a:lnTo>
                  <a:lnTo>
                    <a:pt x="996" y="167"/>
                  </a:lnTo>
                  <a:lnTo>
                    <a:pt x="962" y="151"/>
                  </a:lnTo>
                  <a:lnTo>
                    <a:pt x="929" y="134"/>
                  </a:lnTo>
                  <a:lnTo>
                    <a:pt x="896" y="117"/>
                  </a:lnTo>
                  <a:lnTo>
                    <a:pt x="865" y="101"/>
                  </a:lnTo>
                  <a:lnTo>
                    <a:pt x="834" y="85"/>
                  </a:lnTo>
                  <a:lnTo>
                    <a:pt x="804" y="71"/>
                  </a:lnTo>
                  <a:lnTo>
                    <a:pt x="777" y="57"/>
                  </a:lnTo>
                  <a:lnTo>
                    <a:pt x="751" y="44"/>
                  </a:lnTo>
                  <a:lnTo>
                    <a:pt x="716" y="28"/>
                  </a:lnTo>
                  <a:lnTo>
                    <a:pt x="681" y="17"/>
                  </a:lnTo>
                  <a:lnTo>
                    <a:pt x="643" y="8"/>
                  </a:lnTo>
                  <a:lnTo>
                    <a:pt x="605" y="2"/>
                  </a:lnTo>
                  <a:lnTo>
                    <a:pt x="566" y="0"/>
                  </a:lnTo>
                  <a:lnTo>
                    <a:pt x="525" y="0"/>
                  </a:lnTo>
                  <a:lnTo>
                    <a:pt x="484" y="2"/>
                  </a:lnTo>
                  <a:lnTo>
                    <a:pt x="443" y="6"/>
                  </a:lnTo>
                  <a:lnTo>
                    <a:pt x="402" y="12"/>
                  </a:lnTo>
                  <a:lnTo>
                    <a:pt x="360" y="18"/>
                  </a:lnTo>
                  <a:lnTo>
                    <a:pt x="320" y="25"/>
                  </a:lnTo>
                  <a:lnTo>
                    <a:pt x="280" y="33"/>
                  </a:lnTo>
                  <a:lnTo>
                    <a:pt x="239" y="41"/>
                  </a:lnTo>
                  <a:lnTo>
                    <a:pt x="201" y="49"/>
                  </a:lnTo>
                  <a:lnTo>
                    <a:pt x="163" y="57"/>
                  </a:lnTo>
                  <a:lnTo>
                    <a:pt x="128" y="63"/>
                  </a:lnTo>
                  <a:lnTo>
                    <a:pt x="123" y="68"/>
                  </a:lnTo>
                  <a:lnTo>
                    <a:pt x="113" y="71"/>
                  </a:lnTo>
                  <a:lnTo>
                    <a:pt x="109" y="73"/>
                  </a:lnTo>
                  <a:lnTo>
                    <a:pt x="116" y="75"/>
                  </a:lnTo>
                  <a:lnTo>
                    <a:pt x="91" y="88"/>
                  </a:lnTo>
                  <a:lnTo>
                    <a:pt x="68" y="103"/>
                  </a:lnTo>
                  <a:lnTo>
                    <a:pt x="49" y="120"/>
                  </a:lnTo>
                  <a:lnTo>
                    <a:pt x="33" y="140"/>
                  </a:lnTo>
                  <a:lnTo>
                    <a:pt x="21" y="161"/>
                  </a:lnTo>
                  <a:lnTo>
                    <a:pt x="10" y="186"/>
                  </a:lnTo>
                  <a:lnTo>
                    <a:pt x="3" y="211"/>
                  </a:lnTo>
                  <a:lnTo>
                    <a:pt x="0" y="240"/>
                  </a:lnTo>
                  <a:lnTo>
                    <a:pt x="0" y="299"/>
                  </a:lnTo>
                  <a:lnTo>
                    <a:pt x="9" y="361"/>
                  </a:lnTo>
                  <a:lnTo>
                    <a:pt x="26" y="427"/>
                  </a:lnTo>
                  <a:lnTo>
                    <a:pt x="49" y="496"/>
                  </a:lnTo>
                  <a:lnTo>
                    <a:pt x="79" y="566"/>
                  </a:lnTo>
                  <a:lnTo>
                    <a:pt x="115" y="638"/>
                  </a:lnTo>
                  <a:lnTo>
                    <a:pt x="155" y="710"/>
                  </a:lnTo>
                  <a:lnTo>
                    <a:pt x="199" y="780"/>
                  </a:lnTo>
                  <a:lnTo>
                    <a:pt x="245" y="849"/>
                  </a:lnTo>
                  <a:lnTo>
                    <a:pt x="293" y="914"/>
                  </a:lnTo>
                  <a:lnTo>
                    <a:pt x="341" y="976"/>
                  </a:lnTo>
                  <a:lnTo>
                    <a:pt x="390" y="1031"/>
                  </a:lnTo>
                  <a:lnTo>
                    <a:pt x="439" y="1081"/>
                  </a:lnTo>
                  <a:lnTo>
                    <a:pt x="485" y="1124"/>
                  </a:lnTo>
                  <a:lnTo>
                    <a:pt x="529" y="1158"/>
                  </a:lnTo>
                  <a:lnTo>
                    <a:pt x="569" y="1184"/>
                  </a:lnTo>
                  <a:lnTo>
                    <a:pt x="605" y="1200"/>
                  </a:lnTo>
                  <a:lnTo>
                    <a:pt x="640" y="1221"/>
                  </a:lnTo>
                  <a:lnTo>
                    <a:pt x="682" y="1243"/>
                  </a:lnTo>
                  <a:lnTo>
                    <a:pt x="727" y="1264"/>
                  </a:lnTo>
                  <a:lnTo>
                    <a:pt x="774" y="1283"/>
                  </a:lnTo>
                  <a:lnTo>
                    <a:pt x="826" y="1300"/>
                  </a:lnTo>
                  <a:lnTo>
                    <a:pt x="878" y="1315"/>
                  </a:lnTo>
                  <a:lnTo>
                    <a:pt x="930" y="1326"/>
                  </a:lnTo>
                  <a:lnTo>
                    <a:pt x="982" y="1333"/>
                  </a:lnTo>
                  <a:lnTo>
                    <a:pt x="1032" y="1336"/>
                  </a:lnTo>
                  <a:lnTo>
                    <a:pt x="1081" y="1334"/>
                  </a:lnTo>
                  <a:lnTo>
                    <a:pt x="1127" y="1327"/>
                  </a:lnTo>
                  <a:lnTo>
                    <a:pt x="1168" y="1313"/>
                  </a:lnTo>
                  <a:lnTo>
                    <a:pt x="1205" y="1292"/>
                  </a:lnTo>
                  <a:lnTo>
                    <a:pt x="1236" y="1265"/>
                  </a:lnTo>
                  <a:lnTo>
                    <a:pt x="1261" y="1228"/>
                  </a:lnTo>
                  <a:lnTo>
                    <a:pt x="1278" y="1184"/>
                  </a:lnTo>
                  <a:lnTo>
                    <a:pt x="1278" y="1081"/>
                  </a:lnTo>
                  <a:lnTo>
                    <a:pt x="1266" y="1054"/>
                  </a:lnTo>
                  <a:lnTo>
                    <a:pt x="1250" y="1024"/>
                  </a:lnTo>
                  <a:lnTo>
                    <a:pt x="1231" y="993"/>
                  </a:lnTo>
                  <a:lnTo>
                    <a:pt x="1211" y="961"/>
                  </a:lnTo>
                  <a:lnTo>
                    <a:pt x="1189" y="929"/>
                  </a:lnTo>
                  <a:lnTo>
                    <a:pt x="1164" y="897"/>
                  </a:lnTo>
                  <a:lnTo>
                    <a:pt x="1138" y="865"/>
                  </a:lnTo>
                  <a:lnTo>
                    <a:pt x="1110" y="834"/>
                  </a:lnTo>
                  <a:lnTo>
                    <a:pt x="1081" y="806"/>
                  </a:lnTo>
                  <a:lnTo>
                    <a:pt x="1052" y="778"/>
                  </a:lnTo>
                  <a:lnTo>
                    <a:pt x="1021" y="754"/>
                  </a:lnTo>
                  <a:lnTo>
                    <a:pt x="992" y="732"/>
                  </a:lnTo>
                  <a:lnTo>
                    <a:pt x="962" y="714"/>
                  </a:lnTo>
                  <a:lnTo>
                    <a:pt x="932" y="700"/>
                  </a:lnTo>
                  <a:lnTo>
                    <a:pt x="904" y="691"/>
                  </a:lnTo>
                  <a:lnTo>
                    <a:pt x="875" y="686"/>
                  </a:lnTo>
                  <a:lnTo>
                    <a:pt x="866" y="707"/>
                  </a:lnTo>
                  <a:lnTo>
                    <a:pt x="856" y="727"/>
                  </a:lnTo>
                  <a:lnTo>
                    <a:pt x="846" y="748"/>
                  </a:lnTo>
                  <a:lnTo>
                    <a:pt x="836" y="769"/>
                  </a:lnTo>
                  <a:lnTo>
                    <a:pt x="827" y="789"/>
                  </a:lnTo>
                  <a:lnTo>
                    <a:pt x="818" y="811"/>
                  </a:lnTo>
                  <a:lnTo>
                    <a:pt x="810" y="832"/>
                  </a:lnTo>
                  <a:lnTo>
                    <a:pt x="804" y="853"/>
                  </a:lnTo>
                  <a:lnTo>
                    <a:pt x="824" y="866"/>
                  </a:lnTo>
                  <a:lnTo>
                    <a:pt x="844" y="877"/>
                  </a:lnTo>
                  <a:lnTo>
                    <a:pt x="863" y="885"/>
                  </a:lnTo>
                  <a:lnTo>
                    <a:pt x="884" y="894"/>
                  </a:lnTo>
                  <a:lnTo>
                    <a:pt x="904" y="902"/>
                  </a:lnTo>
                  <a:lnTo>
                    <a:pt x="923" y="909"/>
                  </a:lnTo>
                  <a:lnTo>
                    <a:pt x="943" y="916"/>
                  </a:lnTo>
                  <a:lnTo>
                    <a:pt x="962" y="923"/>
                  </a:lnTo>
                  <a:lnTo>
                    <a:pt x="980" y="933"/>
                  </a:lnTo>
                  <a:lnTo>
                    <a:pt x="998" y="942"/>
                  </a:lnTo>
                  <a:lnTo>
                    <a:pt x="1015" y="954"/>
                  </a:lnTo>
                  <a:lnTo>
                    <a:pt x="1033" y="967"/>
                  </a:lnTo>
                  <a:lnTo>
                    <a:pt x="1049" y="984"/>
                  </a:lnTo>
                  <a:lnTo>
                    <a:pt x="1065" y="1003"/>
                  </a:lnTo>
                  <a:lnTo>
                    <a:pt x="1079" y="1024"/>
                  </a:lnTo>
                  <a:lnTo>
                    <a:pt x="1094" y="1050"/>
                  </a:lnTo>
                  <a:lnTo>
                    <a:pt x="1096" y="1050"/>
                  </a:lnTo>
                  <a:lnTo>
                    <a:pt x="1098" y="1051"/>
                  </a:lnTo>
                  <a:lnTo>
                    <a:pt x="1101" y="1054"/>
                  </a:lnTo>
                  <a:lnTo>
                    <a:pt x="1103" y="1056"/>
                  </a:lnTo>
                  <a:lnTo>
                    <a:pt x="1104" y="1091"/>
                  </a:lnTo>
                  <a:lnTo>
                    <a:pt x="1098" y="1117"/>
                  </a:lnTo>
                  <a:lnTo>
                    <a:pt x="1087" y="1136"/>
                  </a:lnTo>
                  <a:lnTo>
                    <a:pt x="1069" y="1149"/>
                  </a:lnTo>
                  <a:lnTo>
                    <a:pt x="1046" y="1157"/>
                  </a:lnTo>
                  <a:lnTo>
                    <a:pt x="1021" y="1163"/>
                  </a:lnTo>
                  <a:lnTo>
                    <a:pt x="994" y="1167"/>
                  </a:lnTo>
                  <a:lnTo>
                    <a:pt x="966" y="1169"/>
                  </a:lnTo>
                  <a:lnTo>
                    <a:pt x="932" y="1164"/>
                  </a:lnTo>
                  <a:lnTo>
                    <a:pt x="898" y="1157"/>
                  </a:lnTo>
                  <a:lnTo>
                    <a:pt x="862" y="1146"/>
                  </a:lnTo>
                  <a:lnTo>
                    <a:pt x="827" y="1133"/>
                  </a:lnTo>
                  <a:lnTo>
                    <a:pt x="789" y="1118"/>
                  </a:lnTo>
                  <a:lnTo>
                    <a:pt x="752" y="1099"/>
                  </a:lnTo>
                  <a:lnTo>
                    <a:pt x="713" y="1078"/>
                  </a:lnTo>
                  <a:lnTo>
                    <a:pt x="675" y="1054"/>
                  </a:lnTo>
                  <a:lnTo>
                    <a:pt x="637" y="1028"/>
                  </a:lnTo>
                  <a:lnTo>
                    <a:pt x="599" y="999"/>
                  </a:lnTo>
                  <a:lnTo>
                    <a:pt x="561" y="970"/>
                  </a:lnTo>
                  <a:lnTo>
                    <a:pt x="524" y="938"/>
                  </a:lnTo>
                  <a:lnTo>
                    <a:pt x="488" y="903"/>
                  </a:lnTo>
                  <a:lnTo>
                    <a:pt x="453" y="869"/>
                  </a:lnTo>
                  <a:lnTo>
                    <a:pt x="418" y="831"/>
                  </a:lnTo>
                  <a:lnTo>
                    <a:pt x="386" y="793"/>
                  </a:lnTo>
                  <a:lnTo>
                    <a:pt x="356" y="754"/>
                  </a:lnTo>
                  <a:lnTo>
                    <a:pt x="327" y="712"/>
                  </a:lnTo>
                  <a:lnTo>
                    <a:pt x="301" y="670"/>
                  </a:lnTo>
                  <a:lnTo>
                    <a:pt x="276" y="628"/>
                  </a:lnTo>
                  <a:lnTo>
                    <a:pt x="253" y="584"/>
                  </a:lnTo>
                  <a:lnTo>
                    <a:pt x="234" y="540"/>
                  </a:lnTo>
                  <a:lnTo>
                    <a:pt x="218" y="496"/>
                  </a:lnTo>
                  <a:lnTo>
                    <a:pt x="205" y="451"/>
                  </a:lnTo>
                  <a:lnTo>
                    <a:pt x="195" y="405"/>
                  </a:lnTo>
                  <a:lnTo>
                    <a:pt x="188" y="360"/>
                  </a:lnTo>
                  <a:lnTo>
                    <a:pt x="186" y="314"/>
                  </a:lnTo>
                  <a:lnTo>
                    <a:pt x="186" y="268"/>
                  </a:lnTo>
                  <a:lnTo>
                    <a:pt x="192" y="223"/>
                  </a:lnTo>
                  <a:lnTo>
                    <a:pt x="201" y="178"/>
                  </a:lnTo>
                  <a:lnTo>
                    <a:pt x="214" y="134"/>
                  </a:lnTo>
                  <a:lnTo>
                    <a:pt x="233" y="90"/>
                  </a:lnTo>
                  <a:lnTo>
                    <a:pt x="271" y="88"/>
                  </a:lnTo>
                  <a:lnTo>
                    <a:pt x="309" y="85"/>
                  </a:lnTo>
                  <a:lnTo>
                    <a:pt x="346" y="87"/>
                  </a:lnTo>
                  <a:lnTo>
                    <a:pt x="382" y="88"/>
                  </a:lnTo>
                  <a:lnTo>
                    <a:pt x="417" y="91"/>
                  </a:lnTo>
                  <a:lnTo>
                    <a:pt x="452" y="96"/>
                  </a:lnTo>
                  <a:lnTo>
                    <a:pt x="485" y="101"/>
                  </a:lnTo>
                  <a:lnTo>
                    <a:pt x="518" y="108"/>
                  </a:lnTo>
                  <a:lnTo>
                    <a:pt x="551" y="116"/>
                  </a:lnTo>
                  <a:lnTo>
                    <a:pt x="583" y="126"/>
                  </a:lnTo>
                  <a:lnTo>
                    <a:pt x="615" y="135"/>
                  </a:lnTo>
                  <a:lnTo>
                    <a:pt x="647" y="146"/>
                  </a:lnTo>
                  <a:lnTo>
                    <a:pt x="678" y="158"/>
                  </a:lnTo>
                  <a:lnTo>
                    <a:pt x="709" y="170"/>
                  </a:lnTo>
                  <a:lnTo>
                    <a:pt x="740" y="183"/>
                  </a:lnTo>
                  <a:lnTo>
                    <a:pt x="771" y="196"/>
                  </a:lnTo>
                  <a:lnTo>
                    <a:pt x="801" y="210"/>
                  </a:lnTo>
                  <a:lnTo>
                    <a:pt x="831" y="224"/>
                  </a:lnTo>
                  <a:lnTo>
                    <a:pt x="862" y="240"/>
                  </a:lnTo>
                  <a:lnTo>
                    <a:pt x="892" y="254"/>
                  </a:lnTo>
                  <a:lnTo>
                    <a:pt x="923" y="269"/>
                  </a:lnTo>
                  <a:lnTo>
                    <a:pt x="954" y="285"/>
                  </a:lnTo>
                  <a:lnTo>
                    <a:pt x="985" y="300"/>
                  </a:lnTo>
                  <a:lnTo>
                    <a:pt x="1015" y="314"/>
                  </a:lnTo>
                  <a:lnTo>
                    <a:pt x="1046" y="330"/>
                  </a:lnTo>
                  <a:lnTo>
                    <a:pt x="1078" y="344"/>
                  </a:lnTo>
                  <a:lnTo>
                    <a:pt x="1110" y="358"/>
                  </a:lnTo>
                  <a:lnTo>
                    <a:pt x="1142" y="373"/>
                  </a:lnTo>
                  <a:lnTo>
                    <a:pt x="1176" y="387"/>
                  </a:lnTo>
                  <a:lnTo>
                    <a:pt x="1209" y="400"/>
                  </a:lnTo>
                  <a:lnTo>
                    <a:pt x="1243" y="412"/>
                  </a:lnTo>
                  <a:lnTo>
                    <a:pt x="1278" y="4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12" name="Freeform 28"/>
            <p:cNvSpPr>
              <a:spLocks/>
            </p:cNvSpPr>
            <p:nvPr/>
          </p:nvSpPr>
          <p:spPr bwMode="auto">
            <a:xfrm>
              <a:off x="4525" y="2829"/>
              <a:ext cx="83" cy="7"/>
            </a:xfrm>
            <a:custGeom>
              <a:avLst/>
              <a:gdLst>
                <a:gd name="T0" fmla="*/ 250 w 250"/>
                <a:gd name="T1" fmla="*/ 0 h 14"/>
                <a:gd name="T2" fmla="*/ 235 w 250"/>
                <a:gd name="T3" fmla="*/ 3 h 14"/>
                <a:gd name="T4" fmla="*/ 221 w 250"/>
                <a:gd name="T5" fmla="*/ 7 h 14"/>
                <a:gd name="T6" fmla="*/ 207 w 250"/>
                <a:gd name="T7" fmla="*/ 9 h 14"/>
                <a:gd name="T8" fmla="*/ 191 w 250"/>
                <a:gd name="T9" fmla="*/ 12 h 14"/>
                <a:gd name="T10" fmla="*/ 177 w 250"/>
                <a:gd name="T11" fmla="*/ 13 h 14"/>
                <a:gd name="T12" fmla="*/ 162 w 250"/>
                <a:gd name="T13" fmla="*/ 14 h 14"/>
                <a:gd name="T14" fmla="*/ 146 w 250"/>
                <a:gd name="T15" fmla="*/ 14 h 14"/>
                <a:gd name="T16" fmla="*/ 131 w 250"/>
                <a:gd name="T17" fmla="*/ 14 h 14"/>
                <a:gd name="T18" fmla="*/ 116 w 250"/>
                <a:gd name="T19" fmla="*/ 14 h 14"/>
                <a:gd name="T20" fmla="*/ 99 w 250"/>
                <a:gd name="T21" fmla="*/ 13 h 14"/>
                <a:gd name="T22" fmla="*/ 83 w 250"/>
                <a:gd name="T23" fmla="*/ 12 h 14"/>
                <a:gd name="T24" fmla="*/ 67 w 250"/>
                <a:gd name="T25" fmla="*/ 11 h 14"/>
                <a:gd name="T26" fmla="*/ 50 w 250"/>
                <a:gd name="T27" fmla="*/ 8 h 14"/>
                <a:gd name="T28" fmla="*/ 34 w 250"/>
                <a:gd name="T29" fmla="*/ 6 h 14"/>
                <a:gd name="T30" fmla="*/ 17 w 250"/>
                <a:gd name="T31" fmla="*/ 3 h 14"/>
                <a:gd name="T32" fmla="*/ 0 w 250"/>
                <a:gd name="T33" fmla="*/ 0 h 14"/>
                <a:gd name="T34" fmla="*/ 250 w 250"/>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0" h="14">
                  <a:moveTo>
                    <a:pt x="250" y="0"/>
                  </a:moveTo>
                  <a:lnTo>
                    <a:pt x="235" y="3"/>
                  </a:lnTo>
                  <a:lnTo>
                    <a:pt x="221" y="7"/>
                  </a:lnTo>
                  <a:lnTo>
                    <a:pt x="207" y="9"/>
                  </a:lnTo>
                  <a:lnTo>
                    <a:pt x="191" y="12"/>
                  </a:lnTo>
                  <a:lnTo>
                    <a:pt x="177" y="13"/>
                  </a:lnTo>
                  <a:lnTo>
                    <a:pt x="162" y="14"/>
                  </a:lnTo>
                  <a:lnTo>
                    <a:pt x="146" y="14"/>
                  </a:lnTo>
                  <a:lnTo>
                    <a:pt x="131" y="14"/>
                  </a:lnTo>
                  <a:lnTo>
                    <a:pt x="116" y="14"/>
                  </a:lnTo>
                  <a:lnTo>
                    <a:pt x="99" y="13"/>
                  </a:lnTo>
                  <a:lnTo>
                    <a:pt x="83" y="12"/>
                  </a:lnTo>
                  <a:lnTo>
                    <a:pt x="67" y="11"/>
                  </a:lnTo>
                  <a:lnTo>
                    <a:pt x="50" y="8"/>
                  </a:lnTo>
                  <a:lnTo>
                    <a:pt x="34" y="6"/>
                  </a:lnTo>
                  <a:lnTo>
                    <a:pt x="17" y="3"/>
                  </a:lnTo>
                  <a:lnTo>
                    <a:pt x="0" y="0"/>
                  </a:lnTo>
                  <a:lnTo>
                    <a:pt x="250" y="0"/>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13" name="Freeform 29"/>
            <p:cNvSpPr>
              <a:spLocks/>
            </p:cNvSpPr>
            <p:nvPr/>
          </p:nvSpPr>
          <p:spPr bwMode="auto">
            <a:xfrm>
              <a:off x="4470" y="2808"/>
              <a:ext cx="163" cy="28"/>
            </a:xfrm>
            <a:custGeom>
              <a:avLst/>
              <a:gdLst>
                <a:gd name="T0" fmla="*/ 0 w 489"/>
                <a:gd name="T1" fmla="*/ 0 h 68"/>
                <a:gd name="T2" fmla="*/ 34 w 489"/>
                <a:gd name="T3" fmla="*/ 12 h 68"/>
                <a:gd name="T4" fmla="*/ 67 w 489"/>
                <a:gd name="T5" fmla="*/ 23 h 68"/>
                <a:gd name="T6" fmla="*/ 99 w 489"/>
                <a:gd name="T7" fmla="*/ 34 h 68"/>
                <a:gd name="T8" fmla="*/ 131 w 489"/>
                <a:gd name="T9" fmla="*/ 42 h 68"/>
                <a:gd name="T10" fmla="*/ 163 w 489"/>
                <a:gd name="T11" fmla="*/ 50 h 68"/>
                <a:gd name="T12" fmla="*/ 194 w 489"/>
                <a:gd name="T13" fmla="*/ 57 h 68"/>
                <a:gd name="T14" fmla="*/ 225 w 489"/>
                <a:gd name="T15" fmla="*/ 62 h 68"/>
                <a:gd name="T16" fmla="*/ 254 w 489"/>
                <a:gd name="T17" fmla="*/ 66 h 68"/>
                <a:gd name="T18" fmla="*/ 284 w 489"/>
                <a:gd name="T19" fmla="*/ 68 h 68"/>
                <a:gd name="T20" fmla="*/ 313 w 489"/>
                <a:gd name="T21" fmla="*/ 68 h 68"/>
                <a:gd name="T22" fmla="*/ 340 w 489"/>
                <a:gd name="T23" fmla="*/ 67 h 68"/>
                <a:gd name="T24" fmla="*/ 367 w 489"/>
                <a:gd name="T25" fmla="*/ 63 h 68"/>
                <a:gd name="T26" fmla="*/ 394 w 489"/>
                <a:gd name="T27" fmla="*/ 59 h 68"/>
                <a:gd name="T28" fmla="*/ 419 w 489"/>
                <a:gd name="T29" fmla="*/ 50 h 68"/>
                <a:gd name="T30" fmla="*/ 444 w 489"/>
                <a:gd name="T31" fmla="*/ 41 h 68"/>
                <a:gd name="T32" fmla="*/ 468 w 489"/>
                <a:gd name="T33" fmla="*/ 29 h 68"/>
                <a:gd name="T34" fmla="*/ 474 w 489"/>
                <a:gd name="T35" fmla="*/ 23 h 68"/>
                <a:gd name="T36" fmla="*/ 480 w 489"/>
                <a:gd name="T37" fmla="*/ 17 h 68"/>
                <a:gd name="T38" fmla="*/ 485 w 489"/>
                <a:gd name="T39" fmla="*/ 10 h 68"/>
                <a:gd name="T40" fmla="*/ 489 w 489"/>
                <a:gd name="T41" fmla="*/ 0 h 68"/>
                <a:gd name="T42" fmla="*/ 281 w 489"/>
                <a:gd name="T43" fmla="*/ 0 h 68"/>
                <a:gd name="T44" fmla="*/ 272 w 489"/>
                <a:gd name="T45" fmla="*/ 2 h 68"/>
                <a:gd name="T46" fmla="*/ 265 w 489"/>
                <a:gd name="T47" fmla="*/ 3 h 68"/>
                <a:gd name="T48" fmla="*/ 257 w 489"/>
                <a:gd name="T49" fmla="*/ 3 h 68"/>
                <a:gd name="T50" fmla="*/ 250 w 489"/>
                <a:gd name="T51" fmla="*/ 3 h 68"/>
                <a:gd name="T52" fmla="*/ 243 w 489"/>
                <a:gd name="T53" fmla="*/ 3 h 68"/>
                <a:gd name="T54" fmla="*/ 234 w 489"/>
                <a:gd name="T55" fmla="*/ 3 h 68"/>
                <a:gd name="T56" fmla="*/ 227 w 489"/>
                <a:gd name="T57" fmla="*/ 2 h 68"/>
                <a:gd name="T58" fmla="*/ 219 w 489"/>
                <a:gd name="T59" fmla="*/ 0 h 68"/>
                <a:gd name="T60" fmla="*/ 0 w 489"/>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9" h="68">
                  <a:moveTo>
                    <a:pt x="0" y="0"/>
                  </a:moveTo>
                  <a:lnTo>
                    <a:pt x="34" y="12"/>
                  </a:lnTo>
                  <a:lnTo>
                    <a:pt x="67" y="23"/>
                  </a:lnTo>
                  <a:lnTo>
                    <a:pt x="99" y="34"/>
                  </a:lnTo>
                  <a:lnTo>
                    <a:pt x="131" y="42"/>
                  </a:lnTo>
                  <a:lnTo>
                    <a:pt x="163" y="50"/>
                  </a:lnTo>
                  <a:lnTo>
                    <a:pt x="194" y="57"/>
                  </a:lnTo>
                  <a:lnTo>
                    <a:pt x="225" y="62"/>
                  </a:lnTo>
                  <a:lnTo>
                    <a:pt x="254" y="66"/>
                  </a:lnTo>
                  <a:lnTo>
                    <a:pt x="284" y="68"/>
                  </a:lnTo>
                  <a:lnTo>
                    <a:pt x="313" y="68"/>
                  </a:lnTo>
                  <a:lnTo>
                    <a:pt x="340" y="67"/>
                  </a:lnTo>
                  <a:lnTo>
                    <a:pt x="367" y="63"/>
                  </a:lnTo>
                  <a:lnTo>
                    <a:pt x="394" y="59"/>
                  </a:lnTo>
                  <a:lnTo>
                    <a:pt x="419" y="50"/>
                  </a:lnTo>
                  <a:lnTo>
                    <a:pt x="444" y="41"/>
                  </a:lnTo>
                  <a:lnTo>
                    <a:pt x="468" y="29"/>
                  </a:lnTo>
                  <a:lnTo>
                    <a:pt x="474" y="23"/>
                  </a:lnTo>
                  <a:lnTo>
                    <a:pt x="480" y="17"/>
                  </a:lnTo>
                  <a:lnTo>
                    <a:pt x="485" y="10"/>
                  </a:lnTo>
                  <a:lnTo>
                    <a:pt x="489" y="0"/>
                  </a:lnTo>
                  <a:lnTo>
                    <a:pt x="281" y="0"/>
                  </a:lnTo>
                  <a:lnTo>
                    <a:pt x="272" y="2"/>
                  </a:lnTo>
                  <a:lnTo>
                    <a:pt x="265" y="3"/>
                  </a:lnTo>
                  <a:lnTo>
                    <a:pt x="257" y="3"/>
                  </a:lnTo>
                  <a:lnTo>
                    <a:pt x="250" y="3"/>
                  </a:lnTo>
                  <a:lnTo>
                    <a:pt x="243" y="3"/>
                  </a:lnTo>
                  <a:lnTo>
                    <a:pt x="234" y="3"/>
                  </a:lnTo>
                  <a:lnTo>
                    <a:pt x="227" y="2"/>
                  </a:lnTo>
                  <a:lnTo>
                    <a:pt x="219" y="0"/>
                  </a:lnTo>
                  <a:lnTo>
                    <a:pt x="0" y="0"/>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14" name="Freeform 30"/>
            <p:cNvSpPr>
              <a:spLocks/>
            </p:cNvSpPr>
            <p:nvPr/>
          </p:nvSpPr>
          <p:spPr bwMode="auto">
            <a:xfrm>
              <a:off x="4427" y="2787"/>
              <a:ext cx="211" cy="42"/>
            </a:xfrm>
            <a:custGeom>
              <a:avLst/>
              <a:gdLst>
                <a:gd name="T0" fmla="*/ 293 w 636"/>
                <a:gd name="T1" fmla="*/ 103 h 103"/>
                <a:gd name="T2" fmla="*/ 276 w 636"/>
                <a:gd name="T3" fmla="*/ 98 h 103"/>
                <a:gd name="T4" fmla="*/ 258 w 636"/>
                <a:gd name="T5" fmla="*/ 93 h 103"/>
                <a:gd name="T6" fmla="*/ 240 w 636"/>
                <a:gd name="T7" fmla="*/ 89 h 103"/>
                <a:gd name="T8" fmla="*/ 222 w 636"/>
                <a:gd name="T9" fmla="*/ 84 h 103"/>
                <a:gd name="T10" fmla="*/ 204 w 636"/>
                <a:gd name="T11" fmla="*/ 78 h 103"/>
                <a:gd name="T12" fmla="*/ 187 w 636"/>
                <a:gd name="T13" fmla="*/ 72 h 103"/>
                <a:gd name="T14" fmla="*/ 169 w 636"/>
                <a:gd name="T15" fmla="*/ 66 h 103"/>
                <a:gd name="T16" fmla="*/ 151 w 636"/>
                <a:gd name="T17" fmla="*/ 59 h 103"/>
                <a:gd name="T18" fmla="*/ 132 w 636"/>
                <a:gd name="T19" fmla="*/ 53 h 103"/>
                <a:gd name="T20" fmla="*/ 114 w 636"/>
                <a:gd name="T21" fmla="*/ 46 h 103"/>
                <a:gd name="T22" fmla="*/ 95 w 636"/>
                <a:gd name="T23" fmla="*/ 39 h 103"/>
                <a:gd name="T24" fmla="*/ 76 w 636"/>
                <a:gd name="T25" fmla="*/ 32 h 103"/>
                <a:gd name="T26" fmla="*/ 57 w 636"/>
                <a:gd name="T27" fmla="*/ 23 h 103"/>
                <a:gd name="T28" fmla="*/ 38 w 636"/>
                <a:gd name="T29" fmla="*/ 16 h 103"/>
                <a:gd name="T30" fmla="*/ 19 w 636"/>
                <a:gd name="T31" fmla="*/ 8 h 103"/>
                <a:gd name="T32" fmla="*/ 0 w 636"/>
                <a:gd name="T33" fmla="*/ 0 h 103"/>
                <a:gd name="T34" fmla="*/ 128 w 636"/>
                <a:gd name="T35" fmla="*/ 0 h 103"/>
                <a:gd name="T36" fmla="*/ 152 w 636"/>
                <a:gd name="T37" fmla="*/ 8 h 103"/>
                <a:gd name="T38" fmla="*/ 176 w 636"/>
                <a:gd name="T39" fmla="*/ 16 h 103"/>
                <a:gd name="T40" fmla="*/ 201 w 636"/>
                <a:gd name="T41" fmla="*/ 23 h 103"/>
                <a:gd name="T42" fmla="*/ 225 w 636"/>
                <a:gd name="T43" fmla="*/ 29 h 103"/>
                <a:gd name="T44" fmla="*/ 248 w 636"/>
                <a:gd name="T45" fmla="*/ 35 h 103"/>
                <a:gd name="T46" fmla="*/ 273 w 636"/>
                <a:gd name="T47" fmla="*/ 40 h 103"/>
                <a:gd name="T48" fmla="*/ 297 w 636"/>
                <a:gd name="T49" fmla="*/ 45 h 103"/>
                <a:gd name="T50" fmla="*/ 322 w 636"/>
                <a:gd name="T51" fmla="*/ 47 h 103"/>
                <a:gd name="T52" fmla="*/ 346 w 636"/>
                <a:gd name="T53" fmla="*/ 49 h 103"/>
                <a:gd name="T54" fmla="*/ 371 w 636"/>
                <a:gd name="T55" fmla="*/ 51 h 103"/>
                <a:gd name="T56" fmla="*/ 395 w 636"/>
                <a:gd name="T57" fmla="*/ 51 h 103"/>
                <a:gd name="T58" fmla="*/ 420 w 636"/>
                <a:gd name="T59" fmla="*/ 49 h 103"/>
                <a:gd name="T60" fmla="*/ 445 w 636"/>
                <a:gd name="T61" fmla="*/ 47 h 103"/>
                <a:gd name="T62" fmla="*/ 470 w 636"/>
                <a:gd name="T63" fmla="*/ 42 h 103"/>
                <a:gd name="T64" fmla="*/ 495 w 636"/>
                <a:gd name="T65" fmla="*/ 38 h 103"/>
                <a:gd name="T66" fmla="*/ 521 w 636"/>
                <a:gd name="T67" fmla="*/ 30 h 103"/>
                <a:gd name="T68" fmla="*/ 528 w 636"/>
                <a:gd name="T69" fmla="*/ 23 h 103"/>
                <a:gd name="T70" fmla="*/ 535 w 636"/>
                <a:gd name="T71" fmla="*/ 16 h 103"/>
                <a:gd name="T72" fmla="*/ 541 w 636"/>
                <a:gd name="T73" fmla="*/ 9 h 103"/>
                <a:gd name="T74" fmla="*/ 546 w 636"/>
                <a:gd name="T75" fmla="*/ 0 h 103"/>
                <a:gd name="T76" fmla="*/ 636 w 636"/>
                <a:gd name="T77" fmla="*/ 0 h 103"/>
                <a:gd name="T78" fmla="*/ 633 w 636"/>
                <a:gd name="T79" fmla="*/ 14 h 103"/>
                <a:gd name="T80" fmla="*/ 628 w 636"/>
                <a:gd name="T81" fmla="*/ 27 h 103"/>
                <a:gd name="T82" fmla="*/ 623 w 636"/>
                <a:gd name="T83" fmla="*/ 39 h 103"/>
                <a:gd name="T84" fmla="*/ 619 w 636"/>
                <a:gd name="T85" fmla="*/ 49 h 103"/>
                <a:gd name="T86" fmla="*/ 613 w 636"/>
                <a:gd name="T87" fmla="*/ 59 h 103"/>
                <a:gd name="T88" fmla="*/ 608 w 636"/>
                <a:gd name="T89" fmla="*/ 67 h 103"/>
                <a:gd name="T90" fmla="*/ 602 w 636"/>
                <a:gd name="T91" fmla="*/ 73 h 103"/>
                <a:gd name="T92" fmla="*/ 596 w 636"/>
                <a:gd name="T93" fmla="*/ 78 h 103"/>
                <a:gd name="T94" fmla="*/ 590 w 636"/>
                <a:gd name="T95" fmla="*/ 81 h 103"/>
                <a:gd name="T96" fmla="*/ 584 w 636"/>
                <a:gd name="T97" fmla="*/ 85 h 103"/>
                <a:gd name="T98" fmla="*/ 577 w 636"/>
                <a:gd name="T99" fmla="*/ 89 h 103"/>
                <a:gd name="T100" fmla="*/ 571 w 636"/>
                <a:gd name="T101" fmla="*/ 91 h 103"/>
                <a:gd name="T102" fmla="*/ 564 w 636"/>
                <a:gd name="T103" fmla="*/ 95 h 103"/>
                <a:gd name="T104" fmla="*/ 557 w 636"/>
                <a:gd name="T105" fmla="*/ 97 h 103"/>
                <a:gd name="T106" fmla="*/ 550 w 636"/>
                <a:gd name="T107" fmla="*/ 100 h 103"/>
                <a:gd name="T108" fmla="*/ 543 w 636"/>
                <a:gd name="T109" fmla="*/ 103 h 103"/>
                <a:gd name="T110" fmla="*/ 293 w 636"/>
                <a:gd name="T11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6" h="103">
                  <a:moveTo>
                    <a:pt x="293" y="103"/>
                  </a:moveTo>
                  <a:lnTo>
                    <a:pt x="276" y="98"/>
                  </a:lnTo>
                  <a:lnTo>
                    <a:pt x="258" y="93"/>
                  </a:lnTo>
                  <a:lnTo>
                    <a:pt x="240" y="89"/>
                  </a:lnTo>
                  <a:lnTo>
                    <a:pt x="222" y="84"/>
                  </a:lnTo>
                  <a:lnTo>
                    <a:pt x="204" y="78"/>
                  </a:lnTo>
                  <a:lnTo>
                    <a:pt x="187" y="72"/>
                  </a:lnTo>
                  <a:lnTo>
                    <a:pt x="169" y="66"/>
                  </a:lnTo>
                  <a:lnTo>
                    <a:pt x="151" y="59"/>
                  </a:lnTo>
                  <a:lnTo>
                    <a:pt x="132" y="53"/>
                  </a:lnTo>
                  <a:lnTo>
                    <a:pt x="114" y="46"/>
                  </a:lnTo>
                  <a:lnTo>
                    <a:pt x="95" y="39"/>
                  </a:lnTo>
                  <a:lnTo>
                    <a:pt x="76" y="32"/>
                  </a:lnTo>
                  <a:lnTo>
                    <a:pt x="57" y="23"/>
                  </a:lnTo>
                  <a:lnTo>
                    <a:pt x="38" y="16"/>
                  </a:lnTo>
                  <a:lnTo>
                    <a:pt x="19" y="8"/>
                  </a:lnTo>
                  <a:lnTo>
                    <a:pt x="0" y="0"/>
                  </a:lnTo>
                  <a:lnTo>
                    <a:pt x="128" y="0"/>
                  </a:lnTo>
                  <a:lnTo>
                    <a:pt x="152" y="8"/>
                  </a:lnTo>
                  <a:lnTo>
                    <a:pt x="176" y="16"/>
                  </a:lnTo>
                  <a:lnTo>
                    <a:pt x="201" y="23"/>
                  </a:lnTo>
                  <a:lnTo>
                    <a:pt x="225" y="29"/>
                  </a:lnTo>
                  <a:lnTo>
                    <a:pt x="248" y="35"/>
                  </a:lnTo>
                  <a:lnTo>
                    <a:pt x="273" y="40"/>
                  </a:lnTo>
                  <a:lnTo>
                    <a:pt x="297" y="45"/>
                  </a:lnTo>
                  <a:lnTo>
                    <a:pt x="322" y="47"/>
                  </a:lnTo>
                  <a:lnTo>
                    <a:pt x="346" y="49"/>
                  </a:lnTo>
                  <a:lnTo>
                    <a:pt x="371" y="51"/>
                  </a:lnTo>
                  <a:lnTo>
                    <a:pt x="395" y="51"/>
                  </a:lnTo>
                  <a:lnTo>
                    <a:pt x="420" y="49"/>
                  </a:lnTo>
                  <a:lnTo>
                    <a:pt x="445" y="47"/>
                  </a:lnTo>
                  <a:lnTo>
                    <a:pt x="470" y="42"/>
                  </a:lnTo>
                  <a:lnTo>
                    <a:pt x="495" y="38"/>
                  </a:lnTo>
                  <a:lnTo>
                    <a:pt x="521" y="30"/>
                  </a:lnTo>
                  <a:lnTo>
                    <a:pt x="528" y="23"/>
                  </a:lnTo>
                  <a:lnTo>
                    <a:pt x="535" y="16"/>
                  </a:lnTo>
                  <a:lnTo>
                    <a:pt x="541" y="9"/>
                  </a:lnTo>
                  <a:lnTo>
                    <a:pt x="546" y="0"/>
                  </a:lnTo>
                  <a:lnTo>
                    <a:pt x="636" y="0"/>
                  </a:lnTo>
                  <a:lnTo>
                    <a:pt x="633" y="14"/>
                  </a:lnTo>
                  <a:lnTo>
                    <a:pt x="628" y="27"/>
                  </a:lnTo>
                  <a:lnTo>
                    <a:pt x="623" y="39"/>
                  </a:lnTo>
                  <a:lnTo>
                    <a:pt x="619" y="49"/>
                  </a:lnTo>
                  <a:lnTo>
                    <a:pt x="613" y="59"/>
                  </a:lnTo>
                  <a:lnTo>
                    <a:pt x="608" y="67"/>
                  </a:lnTo>
                  <a:lnTo>
                    <a:pt x="602" y="73"/>
                  </a:lnTo>
                  <a:lnTo>
                    <a:pt x="596" y="78"/>
                  </a:lnTo>
                  <a:lnTo>
                    <a:pt x="590" y="81"/>
                  </a:lnTo>
                  <a:lnTo>
                    <a:pt x="584" y="85"/>
                  </a:lnTo>
                  <a:lnTo>
                    <a:pt x="577" y="89"/>
                  </a:lnTo>
                  <a:lnTo>
                    <a:pt x="571" y="91"/>
                  </a:lnTo>
                  <a:lnTo>
                    <a:pt x="564" y="95"/>
                  </a:lnTo>
                  <a:lnTo>
                    <a:pt x="557" y="97"/>
                  </a:lnTo>
                  <a:lnTo>
                    <a:pt x="550" y="100"/>
                  </a:lnTo>
                  <a:lnTo>
                    <a:pt x="543" y="103"/>
                  </a:lnTo>
                  <a:lnTo>
                    <a:pt x="293" y="103"/>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15" name="Freeform 31"/>
            <p:cNvSpPr>
              <a:spLocks/>
            </p:cNvSpPr>
            <p:nvPr/>
          </p:nvSpPr>
          <p:spPr bwMode="auto">
            <a:xfrm>
              <a:off x="4390" y="2768"/>
              <a:ext cx="153" cy="40"/>
            </a:xfrm>
            <a:custGeom>
              <a:avLst/>
              <a:gdLst>
                <a:gd name="T0" fmla="*/ 243 w 462"/>
                <a:gd name="T1" fmla="*/ 99 h 99"/>
                <a:gd name="T2" fmla="*/ 228 w 462"/>
                <a:gd name="T3" fmla="*/ 93 h 99"/>
                <a:gd name="T4" fmla="*/ 213 w 462"/>
                <a:gd name="T5" fmla="*/ 89 h 99"/>
                <a:gd name="T6" fmla="*/ 198 w 462"/>
                <a:gd name="T7" fmla="*/ 83 h 99"/>
                <a:gd name="T8" fmla="*/ 183 w 462"/>
                <a:gd name="T9" fmla="*/ 77 h 99"/>
                <a:gd name="T10" fmla="*/ 167 w 462"/>
                <a:gd name="T11" fmla="*/ 71 h 99"/>
                <a:gd name="T12" fmla="*/ 152 w 462"/>
                <a:gd name="T13" fmla="*/ 65 h 99"/>
                <a:gd name="T14" fmla="*/ 138 w 462"/>
                <a:gd name="T15" fmla="*/ 59 h 99"/>
                <a:gd name="T16" fmla="*/ 122 w 462"/>
                <a:gd name="T17" fmla="*/ 53 h 99"/>
                <a:gd name="T18" fmla="*/ 107 w 462"/>
                <a:gd name="T19" fmla="*/ 47 h 99"/>
                <a:gd name="T20" fmla="*/ 92 w 462"/>
                <a:gd name="T21" fmla="*/ 40 h 99"/>
                <a:gd name="T22" fmla="*/ 76 w 462"/>
                <a:gd name="T23" fmla="*/ 34 h 99"/>
                <a:gd name="T24" fmla="*/ 62 w 462"/>
                <a:gd name="T25" fmla="*/ 27 h 99"/>
                <a:gd name="T26" fmla="*/ 46 w 462"/>
                <a:gd name="T27" fmla="*/ 21 h 99"/>
                <a:gd name="T28" fmla="*/ 31 w 462"/>
                <a:gd name="T29" fmla="*/ 14 h 99"/>
                <a:gd name="T30" fmla="*/ 16 w 462"/>
                <a:gd name="T31" fmla="*/ 7 h 99"/>
                <a:gd name="T32" fmla="*/ 0 w 462"/>
                <a:gd name="T33" fmla="*/ 0 h 99"/>
                <a:gd name="T34" fmla="*/ 128 w 462"/>
                <a:gd name="T35" fmla="*/ 0 h 99"/>
                <a:gd name="T36" fmla="*/ 148 w 462"/>
                <a:gd name="T37" fmla="*/ 9 h 99"/>
                <a:gd name="T38" fmla="*/ 170 w 462"/>
                <a:gd name="T39" fmla="*/ 18 h 99"/>
                <a:gd name="T40" fmla="*/ 190 w 462"/>
                <a:gd name="T41" fmla="*/ 27 h 99"/>
                <a:gd name="T42" fmla="*/ 210 w 462"/>
                <a:gd name="T43" fmla="*/ 35 h 99"/>
                <a:gd name="T44" fmla="*/ 230 w 462"/>
                <a:gd name="T45" fmla="*/ 44 h 99"/>
                <a:gd name="T46" fmla="*/ 252 w 462"/>
                <a:gd name="T47" fmla="*/ 52 h 99"/>
                <a:gd name="T48" fmla="*/ 272 w 462"/>
                <a:gd name="T49" fmla="*/ 59 h 99"/>
                <a:gd name="T50" fmla="*/ 293 w 462"/>
                <a:gd name="T51" fmla="*/ 66 h 99"/>
                <a:gd name="T52" fmla="*/ 313 w 462"/>
                <a:gd name="T53" fmla="*/ 72 h 99"/>
                <a:gd name="T54" fmla="*/ 335 w 462"/>
                <a:gd name="T55" fmla="*/ 78 h 99"/>
                <a:gd name="T56" fmla="*/ 355 w 462"/>
                <a:gd name="T57" fmla="*/ 84 h 99"/>
                <a:gd name="T58" fmla="*/ 376 w 462"/>
                <a:gd name="T59" fmla="*/ 89 h 99"/>
                <a:gd name="T60" fmla="*/ 398 w 462"/>
                <a:gd name="T61" fmla="*/ 92 h 99"/>
                <a:gd name="T62" fmla="*/ 419 w 462"/>
                <a:gd name="T63" fmla="*/ 96 h 99"/>
                <a:gd name="T64" fmla="*/ 440 w 462"/>
                <a:gd name="T65" fmla="*/ 98 h 99"/>
                <a:gd name="T66" fmla="*/ 462 w 462"/>
                <a:gd name="T67" fmla="*/ 99 h 99"/>
                <a:gd name="T68" fmla="*/ 243 w 462"/>
                <a:gd name="T69"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2" h="99">
                  <a:moveTo>
                    <a:pt x="243" y="99"/>
                  </a:moveTo>
                  <a:lnTo>
                    <a:pt x="228" y="93"/>
                  </a:lnTo>
                  <a:lnTo>
                    <a:pt x="213" y="89"/>
                  </a:lnTo>
                  <a:lnTo>
                    <a:pt x="198" y="83"/>
                  </a:lnTo>
                  <a:lnTo>
                    <a:pt x="183" y="77"/>
                  </a:lnTo>
                  <a:lnTo>
                    <a:pt x="167" y="71"/>
                  </a:lnTo>
                  <a:lnTo>
                    <a:pt x="152" y="65"/>
                  </a:lnTo>
                  <a:lnTo>
                    <a:pt x="138" y="59"/>
                  </a:lnTo>
                  <a:lnTo>
                    <a:pt x="122" y="53"/>
                  </a:lnTo>
                  <a:lnTo>
                    <a:pt x="107" y="47"/>
                  </a:lnTo>
                  <a:lnTo>
                    <a:pt x="92" y="40"/>
                  </a:lnTo>
                  <a:lnTo>
                    <a:pt x="76" y="34"/>
                  </a:lnTo>
                  <a:lnTo>
                    <a:pt x="62" y="27"/>
                  </a:lnTo>
                  <a:lnTo>
                    <a:pt x="46" y="21"/>
                  </a:lnTo>
                  <a:lnTo>
                    <a:pt x="31" y="14"/>
                  </a:lnTo>
                  <a:lnTo>
                    <a:pt x="16" y="7"/>
                  </a:lnTo>
                  <a:lnTo>
                    <a:pt x="0" y="0"/>
                  </a:lnTo>
                  <a:lnTo>
                    <a:pt x="128" y="0"/>
                  </a:lnTo>
                  <a:lnTo>
                    <a:pt x="148" y="9"/>
                  </a:lnTo>
                  <a:lnTo>
                    <a:pt x="170" y="18"/>
                  </a:lnTo>
                  <a:lnTo>
                    <a:pt x="190" y="27"/>
                  </a:lnTo>
                  <a:lnTo>
                    <a:pt x="210" y="35"/>
                  </a:lnTo>
                  <a:lnTo>
                    <a:pt x="230" y="44"/>
                  </a:lnTo>
                  <a:lnTo>
                    <a:pt x="252" y="52"/>
                  </a:lnTo>
                  <a:lnTo>
                    <a:pt x="272" y="59"/>
                  </a:lnTo>
                  <a:lnTo>
                    <a:pt x="293" y="66"/>
                  </a:lnTo>
                  <a:lnTo>
                    <a:pt x="313" y="72"/>
                  </a:lnTo>
                  <a:lnTo>
                    <a:pt x="335" y="78"/>
                  </a:lnTo>
                  <a:lnTo>
                    <a:pt x="355" y="84"/>
                  </a:lnTo>
                  <a:lnTo>
                    <a:pt x="376" y="89"/>
                  </a:lnTo>
                  <a:lnTo>
                    <a:pt x="398" y="92"/>
                  </a:lnTo>
                  <a:lnTo>
                    <a:pt x="419" y="96"/>
                  </a:lnTo>
                  <a:lnTo>
                    <a:pt x="440" y="98"/>
                  </a:lnTo>
                  <a:lnTo>
                    <a:pt x="462" y="99"/>
                  </a:lnTo>
                  <a:lnTo>
                    <a:pt x="243" y="99"/>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16" name="Freeform 32"/>
            <p:cNvSpPr>
              <a:spLocks/>
            </p:cNvSpPr>
            <p:nvPr/>
          </p:nvSpPr>
          <p:spPr bwMode="auto">
            <a:xfrm>
              <a:off x="4563" y="2768"/>
              <a:ext cx="81" cy="40"/>
            </a:xfrm>
            <a:custGeom>
              <a:avLst/>
              <a:gdLst>
                <a:gd name="T0" fmla="*/ 243 w 243"/>
                <a:gd name="T1" fmla="*/ 0 h 99"/>
                <a:gd name="T2" fmla="*/ 236 w 243"/>
                <a:gd name="T3" fmla="*/ 29 h 99"/>
                <a:gd name="T4" fmla="*/ 227 w 243"/>
                <a:gd name="T5" fmla="*/ 57 h 99"/>
                <a:gd name="T6" fmla="*/ 218 w 243"/>
                <a:gd name="T7" fmla="*/ 80 h 99"/>
                <a:gd name="T8" fmla="*/ 208 w 243"/>
                <a:gd name="T9" fmla="*/ 99 h 99"/>
                <a:gd name="T10" fmla="*/ 0 w 243"/>
                <a:gd name="T11" fmla="*/ 99 h 99"/>
                <a:gd name="T12" fmla="*/ 14 w 243"/>
                <a:gd name="T13" fmla="*/ 99 h 99"/>
                <a:gd name="T14" fmla="*/ 28 w 243"/>
                <a:gd name="T15" fmla="*/ 98 h 99"/>
                <a:gd name="T16" fmla="*/ 42 w 243"/>
                <a:gd name="T17" fmla="*/ 97 h 99"/>
                <a:gd name="T18" fmla="*/ 56 w 243"/>
                <a:gd name="T19" fmla="*/ 95 h 99"/>
                <a:gd name="T20" fmla="*/ 70 w 243"/>
                <a:gd name="T21" fmla="*/ 92 h 99"/>
                <a:gd name="T22" fmla="*/ 84 w 243"/>
                <a:gd name="T23" fmla="*/ 89 h 99"/>
                <a:gd name="T24" fmla="*/ 98 w 243"/>
                <a:gd name="T25" fmla="*/ 85 h 99"/>
                <a:gd name="T26" fmla="*/ 112 w 243"/>
                <a:gd name="T27" fmla="*/ 80 h 99"/>
                <a:gd name="T28" fmla="*/ 121 w 243"/>
                <a:gd name="T29" fmla="*/ 71 h 99"/>
                <a:gd name="T30" fmla="*/ 128 w 243"/>
                <a:gd name="T31" fmla="*/ 61 h 99"/>
                <a:gd name="T32" fmla="*/ 135 w 243"/>
                <a:gd name="T33" fmla="*/ 52 h 99"/>
                <a:gd name="T34" fmla="*/ 142 w 243"/>
                <a:gd name="T35" fmla="*/ 41 h 99"/>
                <a:gd name="T36" fmla="*/ 149 w 243"/>
                <a:gd name="T37" fmla="*/ 32 h 99"/>
                <a:gd name="T38" fmla="*/ 156 w 243"/>
                <a:gd name="T39" fmla="*/ 21 h 99"/>
                <a:gd name="T40" fmla="*/ 162 w 243"/>
                <a:gd name="T41" fmla="*/ 10 h 99"/>
                <a:gd name="T42" fmla="*/ 168 w 243"/>
                <a:gd name="T43" fmla="*/ 0 h 99"/>
                <a:gd name="T44" fmla="*/ 243 w 243"/>
                <a:gd name="T4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3" h="99">
                  <a:moveTo>
                    <a:pt x="243" y="0"/>
                  </a:moveTo>
                  <a:lnTo>
                    <a:pt x="236" y="29"/>
                  </a:lnTo>
                  <a:lnTo>
                    <a:pt x="227" y="57"/>
                  </a:lnTo>
                  <a:lnTo>
                    <a:pt x="218" y="80"/>
                  </a:lnTo>
                  <a:lnTo>
                    <a:pt x="208" y="99"/>
                  </a:lnTo>
                  <a:lnTo>
                    <a:pt x="0" y="99"/>
                  </a:lnTo>
                  <a:lnTo>
                    <a:pt x="14" y="99"/>
                  </a:lnTo>
                  <a:lnTo>
                    <a:pt x="28" y="98"/>
                  </a:lnTo>
                  <a:lnTo>
                    <a:pt x="42" y="97"/>
                  </a:lnTo>
                  <a:lnTo>
                    <a:pt x="56" y="95"/>
                  </a:lnTo>
                  <a:lnTo>
                    <a:pt x="70" y="92"/>
                  </a:lnTo>
                  <a:lnTo>
                    <a:pt x="84" y="89"/>
                  </a:lnTo>
                  <a:lnTo>
                    <a:pt x="98" y="85"/>
                  </a:lnTo>
                  <a:lnTo>
                    <a:pt x="112" y="80"/>
                  </a:lnTo>
                  <a:lnTo>
                    <a:pt x="121" y="71"/>
                  </a:lnTo>
                  <a:lnTo>
                    <a:pt x="128" y="61"/>
                  </a:lnTo>
                  <a:lnTo>
                    <a:pt x="135" y="52"/>
                  </a:lnTo>
                  <a:lnTo>
                    <a:pt x="142" y="41"/>
                  </a:lnTo>
                  <a:lnTo>
                    <a:pt x="149" y="32"/>
                  </a:lnTo>
                  <a:lnTo>
                    <a:pt x="156" y="21"/>
                  </a:lnTo>
                  <a:lnTo>
                    <a:pt x="162" y="10"/>
                  </a:lnTo>
                  <a:lnTo>
                    <a:pt x="168" y="0"/>
                  </a:lnTo>
                  <a:lnTo>
                    <a:pt x="243"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17" name="Freeform 33"/>
            <p:cNvSpPr>
              <a:spLocks/>
            </p:cNvSpPr>
            <p:nvPr/>
          </p:nvSpPr>
          <p:spPr bwMode="auto">
            <a:xfrm>
              <a:off x="4351" y="2747"/>
              <a:ext cx="119" cy="40"/>
            </a:xfrm>
            <a:custGeom>
              <a:avLst/>
              <a:gdLst>
                <a:gd name="T0" fmla="*/ 230 w 358"/>
                <a:gd name="T1" fmla="*/ 100 h 100"/>
                <a:gd name="T2" fmla="*/ 216 w 358"/>
                <a:gd name="T3" fmla="*/ 94 h 100"/>
                <a:gd name="T4" fmla="*/ 202 w 358"/>
                <a:gd name="T5" fmla="*/ 88 h 100"/>
                <a:gd name="T6" fmla="*/ 188 w 358"/>
                <a:gd name="T7" fmla="*/ 82 h 100"/>
                <a:gd name="T8" fmla="*/ 173 w 358"/>
                <a:gd name="T9" fmla="*/ 76 h 100"/>
                <a:gd name="T10" fmla="*/ 159 w 358"/>
                <a:gd name="T11" fmla="*/ 69 h 100"/>
                <a:gd name="T12" fmla="*/ 145 w 358"/>
                <a:gd name="T13" fmla="*/ 63 h 100"/>
                <a:gd name="T14" fmla="*/ 131 w 358"/>
                <a:gd name="T15" fmla="*/ 56 h 100"/>
                <a:gd name="T16" fmla="*/ 116 w 358"/>
                <a:gd name="T17" fmla="*/ 50 h 100"/>
                <a:gd name="T18" fmla="*/ 102 w 358"/>
                <a:gd name="T19" fmla="*/ 44 h 100"/>
                <a:gd name="T20" fmla="*/ 88 w 358"/>
                <a:gd name="T21" fmla="*/ 37 h 100"/>
                <a:gd name="T22" fmla="*/ 74 w 358"/>
                <a:gd name="T23" fmla="*/ 31 h 100"/>
                <a:gd name="T24" fmla="*/ 58 w 358"/>
                <a:gd name="T25" fmla="*/ 24 h 100"/>
                <a:gd name="T26" fmla="*/ 44 w 358"/>
                <a:gd name="T27" fmla="*/ 18 h 100"/>
                <a:gd name="T28" fmla="*/ 30 w 358"/>
                <a:gd name="T29" fmla="*/ 12 h 100"/>
                <a:gd name="T30" fmla="*/ 14 w 358"/>
                <a:gd name="T31" fmla="*/ 6 h 100"/>
                <a:gd name="T32" fmla="*/ 0 w 358"/>
                <a:gd name="T33" fmla="*/ 0 h 100"/>
                <a:gd name="T34" fmla="*/ 138 w 358"/>
                <a:gd name="T35" fmla="*/ 0 h 100"/>
                <a:gd name="T36" fmla="*/ 152 w 358"/>
                <a:gd name="T37" fmla="*/ 6 h 100"/>
                <a:gd name="T38" fmla="*/ 166 w 358"/>
                <a:gd name="T39" fmla="*/ 13 h 100"/>
                <a:gd name="T40" fmla="*/ 179 w 358"/>
                <a:gd name="T41" fmla="*/ 19 h 100"/>
                <a:gd name="T42" fmla="*/ 193 w 358"/>
                <a:gd name="T43" fmla="*/ 26 h 100"/>
                <a:gd name="T44" fmla="*/ 208 w 358"/>
                <a:gd name="T45" fmla="*/ 32 h 100"/>
                <a:gd name="T46" fmla="*/ 222 w 358"/>
                <a:gd name="T47" fmla="*/ 39 h 100"/>
                <a:gd name="T48" fmla="*/ 235 w 358"/>
                <a:gd name="T49" fmla="*/ 45 h 100"/>
                <a:gd name="T50" fmla="*/ 249 w 358"/>
                <a:gd name="T51" fmla="*/ 52 h 100"/>
                <a:gd name="T52" fmla="*/ 263 w 358"/>
                <a:gd name="T53" fmla="*/ 58 h 100"/>
                <a:gd name="T54" fmla="*/ 277 w 358"/>
                <a:gd name="T55" fmla="*/ 65 h 100"/>
                <a:gd name="T56" fmla="*/ 291 w 358"/>
                <a:gd name="T57" fmla="*/ 71 h 100"/>
                <a:gd name="T58" fmla="*/ 304 w 358"/>
                <a:gd name="T59" fmla="*/ 77 h 100"/>
                <a:gd name="T60" fmla="*/ 318 w 358"/>
                <a:gd name="T61" fmla="*/ 83 h 100"/>
                <a:gd name="T62" fmla="*/ 331 w 358"/>
                <a:gd name="T63" fmla="*/ 89 h 100"/>
                <a:gd name="T64" fmla="*/ 345 w 358"/>
                <a:gd name="T65" fmla="*/ 94 h 100"/>
                <a:gd name="T66" fmla="*/ 358 w 358"/>
                <a:gd name="T67" fmla="*/ 100 h 100"/>
                <a:gd name="T68" fmla="*/ 230 w 358"/>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8" h="100">
                  <a:moveTo>
                    <a:pt x="230" y="100"/>
                  </a:moveTo>
                  <a:lnTo>
                    <a:pt x="216" y="94"/>
                  </a:lnTo>
                  <a:lnTo>
                    <a:pt x="202" y="88"/>
                  </a:lnTo>
                  <a:lnTo>
                    <a:pt x="188" y="82"/>
                  </a:lnTo>
                  <a:lnTo>
                    <a:pt x="173" y="76"/>
                  </a:lnTo>
                  <a:lnTo>
                    <a:pt x="159" y="69"/>
                  </a:lnTo>
                  <a:lnTo>
                    <a:pt x="145" y="63"/>
                  </a:lnTo>
                  <a:lnTo>
                    <a:pt x="131" y="56"/>
                  </a:lnTo>
                  <a:lnTo>
                    <a:pt x="116" y="50"/>
                  </a:lnTo>
                  <a:lnTo>
                    <a:pt x="102" y="44"/>
                  </a:lnTo>
                  <a:lnTo>
                    <a:pt x="88" y="37"/>
                  </a:lnTo>
                  <a:lnTo>
                    <a:pt x="74" y="31"/>
                  </a:lnTo>
                  <a:lnTo>
                    <a:pt x="58" y="24"/>
                  </a:lnTo>
                  <a:lnTo>
                    <a:pt x="44" y="18"/>
                  </a:lnTo>
                  <a:lnTo>
                    <a:pt x="30" y="12"/>
                  </a:lnTo>
                  <a:lnTo>
                    <a:pt x="14" y="6"/>
                  </a:lnTo>
                  <a:lnTo>
                    <a:pt x="0" y="0"/>
                  </a:lnTo>
                  <a:lnTo>
                    <a:pt x="138" y="0"/>
                  </a:lnTo>
                  <a:lnTo>
                    <a:pt x="152" y="6"/>
                  </a:lnTo>
                  <a:lnTo>
                    <a:pt x="166" y="13"/>
                  </a:lnTo>
                  <a:lnTo>
                    <a:pt x="179" y="19"/>
                  </a:lnTo>
                  <a:lnTo>
                    <a:pt x="193" y="26"/>
                  </a:lnTo>
                  <a:lnTo>
                    <a:pt x="208" y="32"/>
                  </a:lnTo>
                  <a:lnTo>
                    <a:pt x="222" y="39"/>
                  </a:lnTo>
                  <a:lnTo>
                    <a:pt x="235" y="45"/>
                  </a:lnTo>
                  <a:lnTo>
                    <a:pt x="249" y="52"/>
                  </a:lnTo>
                  <a:lnTo>
                    <a:pt x="263" y="58"/>
                  </a:lnTo>
                  <a:lnTo>
                    <a:pt x="277" y="65"/>
                  </a:lnTo>
                  <a:lnTo>
                    <a:pt x="291" y="71"/>
                  </a:lnTo>
                  <a:lnTo>
                    <a:pt x="304" y="77"/>
                  </a:lnTo>
                  <a:lnTo>
                    <a:pt x="318" y="83"/>
                  </a:lnTo>
                  <a:lnTo>
                    <a:pt x="331" y="89"/>
                  </a:lnTo>
                  <a:lnTo>
                    <a:pt x="345" y="94"/>
                  </a:lnTo>
                  <a:lnTo>
                    <a:pt x="358" y="100"/>
                  </a:lnTo>
                  <a:lnTo>
                    <a:pt x="230" y="10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18" name="Freeform 34"/>
            <p:cNvSpPr>
              <a:spLocks/>
            </p:cNvSpPr>
            <p:nvPr/>
          </p:nvSpPr>
          <p:spPr bwMode="auto">
            <a:xfrm>
              <a:off x="4609" y="2747"/>
              <a:ext cx="37" cy="40"/>
            </a:xfrm>
            <a:custGeom>
              <a:avLst/>
              <a:gdLst>
                <a:gd name="T0" fmla="*/ 112 w 112"/>
                <a:gd name="T1" fmla="*/ 0 h 100"/>
                <a:gd name="T2" fmla="*/ 108 w 112"/>
                <a:gd name="T3" fmla="*/ 26 h 100"/>
                <a:gd name="T4" fmla="*/ 103 w 112"/>
                <a:gd name="T5" fmla="*/ 51 h 100"/>
                <a:gd name="T6" fmla="*/ 97 w 112"/>
                <a:gd name="T7" fmla="*/ 76 h 100"/>
                <a:gd name="T8" fmla="*/ 90 w 112"/>
                <a:gd name="T9" fmla="*/ 100 h 100"/>
                <a:gd name="T10" fmla="*/ 0 w 112"/>
                <a:gd name="T11" fmla="*/ 100 h 100"/>
                <a:gd name="T12" fmla="*/ 10 w 112"/>
                <a:gd name="T13" fmla="*/ 88 h 100"/>
                <a:gd name="T14" fmla="*/ 17 w 112"/>
                <a:gd name="T15" fmla="*/ 76 h 100"/>
                <a:gd name="T16" fmla="*/ 25 w 112"/>
                <a:gd name="T17" fmla="*/ 64 h 100"/>
                <a:gd name="T18" fmla="*/ 31 w 112"/>
                <a:gd name="T19" fmla="*/ 51 h 100"/>
                <a:gd name="T20" fmla="*/ 37 w 112"/>
                <a:gd name="T21" fmla="*/ 38 h 100"/>
                <a:gd name="T22" fmla="*/ 43 w 112"/>
                <a:gd name="T23" fmla="*/ 26 h 100"/>
                <a:gd name="T24" fmla="*/ 48 w 112"/>
                <a:gd name="T25" fmla="*/ 13 h 100"/>
                <a:gd name="T26" fmla="*/ 52 w 112"/>
                <a:gd name="T27" fmla="*/ 0 h 100"/>
                <a:gd name="T28" fmla="*/ 112 w 112"/>
                <a:gd name="T2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100">
                  <a:moveTo>
                    <a:pt x="112" y="0"/>
                  </a:moveTo>
                  <a:lnTo>
                    <a:pt x="108" y="26"/>
                  </a:lnTo>
                  <a:lnTo>
                    <a:pt x="103" y="51"/>
                  </a:lnTo>
                  <a:lnTo>
                    <a:pt x="97" y="76"/>
                  </a:lnTo>
                  <a:lnTo>
                    <a:pt x="90" y="100"/>
                  </a:lnTo>
                  <a:lnTo>
                    <a:pt x="0" y="100"/>
                  </a:lnTo>
                  <a:lnTo>
                    <a:pt x="10" y="88"/>
                  </a:lnTo>
                  <a:lnTo>
                    <a:pt x="17" y="76"/>
                  </a:lnTo>
                  <a:lnTo>
                    <a:pt x="25" y="64"/>
                  </a:lnTo>
                  <a:lnTo>
                    <a:pt x="31" y="51"/>
                  </a:lnTo>
                  <a:lnTo>
                    <a:pt x="37" y="38"/>
                  </a:lnTo>
                  <a:lnTo>
                    <a:pt x="43" y="26"/>
                  </a:lnTo>
                  <a:lnTo>
                    <a:pt x="48" y="13"/>
                  </a:lnTo>
                  <a:lnTo>
                    <a:pt x="52" y="0"/>
                  </a:lnTo>
                  <a:lnTo>
                    <a:pt x="112"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19" name="Freeform 35"/>
            <p:cNvSpPr>
              <a:spLocks/>
            </p:cNvSpPr>
            <p:nvPr/>
          </p:nvSpPr>
          <p:spPr bwMode="auto">
            <a:xfrm>
              <a:off x="4310" y="2727"/>
              <a:ext cx="122" cy="41"/>
            </a:xfrm>
            <a:custGeom>
              <a:avLst/>
              <a:gdLst>
                <a:gd name="T0" fmla="*/ 240 w 368"/>
                <a:gd name="T1" fmla="*/ 100 h 100"/>
                <a:gd name="T2" fmla="*/ 225 w 368"/>
                <a:gd name="T3" fmla="*/ 94 h 100"/>
                <a:gd name="T4" fmla="*/ 210 w 368"/>
                <a:gd name="T5" fmla="*/ 87 h 100"/>
                <a:gd name="T6" fmla="*/ 195 w 368"/>
                <a:gd name="T7" fmla="*/ 81 h 100"/>
                <a:gd name="T8" fmla="*/ 180 w 368"/>
                <a:gd name="T9" fmla="*/ 74 h 100"/>
                <a:gd name="T10" fmla="*/ 164 w 368"/>
                <a:gd name="T11" fmla="*/ 68 h 100"/>
                <a:gd name="T12" fmla="*/ 150 w 368"/>
                <a:gd name="T13" fmla="*/ 61 h 100"/>
                <a:gd name="T14" fmla="*/ 135 w 368"/>
                <a:gd name="T15" fmla="*/ 55 h 100"/>
                <a:gd name="T16" fmla="*/ 119 w 368"/>
                <a:gd name="T17" fmla="*/ 47 h 100"/>
                <a:gd name="T18" fmla="*/ 105 w 368"/>
                <a:gd name="T19" fmla="*/ 42 h 100"/>
                <a:gd name="T20" fmla="*/ 89 w 368"/>
                <a:gd name="T21" fmla="*/ 34 h 100"/>
                <a:gd name="T22" fmla="*/ 74 w 368"/>
                <a:gd name="T23" fmla="*/ 28 h 100"/>
                <a:gd name="T24" fmla="*/ 60 w 368"/>
                <a:gd name="T25" fmla="*/ 23 h 100"/>
                <a:gd name="T26" fmla="*/ 44 w 368"/>
                <a:gd name="T27" fmla="*/ 17 h 100"/>
                <a:gd name="T28" fmla="*/ 30 w 368"/>
                <a:gd name="T29" fmla="*/ 11 h 100"/>
                <a:gd name="T30" fmla="*/ 15 w 368"/>
                <a:gd name="T31" fmla="*/ 6 h 100"/>
                <a:gd name="T32" fmla="*/ 0 w 368"/>
                <a:gd name="T33" fmla="*/ 0 h 100"/>
                <a:gd name="T34" fmla="*/ 156 w 368"/>
                <a:gd name="T35" fmla="*/ 0 h 100"/>
                <a:gd name="T36" fmla="*/ 169 w 368"/>
                <a:gd name="T37" fmla="*/ 6 h 100"/>
                <a:gd name="T38" fmla="*/ 183 w 368"/>
                <a:gd name="T39" fmla="*/ 12 h 100"/>
                <a:gd name="T40" fmla="*/ 196 w 368"/>
                <a:gd name="T41" fmla="*/ 18 h 100"/>
                <a:gd name="T42" fmla="*/ 209 w 368"/>
                <a:gd name="T43" fmla="*/ 24 h 100"/>
                <a:gd name="T44" fmla="*/ 222 w 368"/>
                <a:gd name="T45" fmla="*/ 31 h 100"/>
                <a:gd name="T46" fmla="*/ 237 w 368"/>
                <a:gd name="T47" fmla="*/ 37 h 100"/>
                <a:gd name="T48" fmla="*/ 250 w 368"/>
                <a:gd name="T49" fmla="*/ 44 h 100"/>
                <a:gd name="T50" fmla="*/ 263 w 368"/>
                <a:gd name="T51" fmla="*/ 50 h 100"/>
                <a:gd name="T52" fmla="*/ 276 w 368"/>
                <a:gd name="T53" fmla="*/ 56 h 100"/>
                <a:gd name="T54" fmla="*/ 289 w 368"/>
                <a:gd name="T55" fmla="*/ 63 h 100"/>
                <a:gd name="T56" fmla="*/ 302 w 368"/>
                <a:gd name="T57" fmla="*/ 69 h 100"/>
                <a:gd name="T58" fmla="*/ 315 w 368"/>
                <a:gd name="T59" fmla="*/ 76 h 100"/>
                <a:gd name="T60" fmla="*/ 328 w 368"/>
                <a:gd name="T61" fmla="*/ 82 h 100"/>
                <a:gd name="T62" fmla="*/ 342 w 368"/>
                <a:gd name="T63" fmla="*/ 88 h 100"/>
                <a:gd name="T64" fmla="*/ 355 w 368"/>
                <a:gd name="T65" fmla="*/ 94 h 100"/>
                <a:gd name="T66" fmla="*/ 368 w 368"/>
                <a:gd name="T67" fmla="*/ 100 h 100"/>
                <a:gd name="T68" fmla="*/ 240 w 368"/>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8" h="100">
                  <a:moveTo>
                    <a:pt x="240" y="100"/>
                  </a:moveTo>
                  <a:lnTo>
                    <a:pt x="225" y="94"/>
                  </a:lnTo>
                  <a:lnTo>
                    <a:pt x="210" y="87"/>
                  </a:lnTo>
                  <a:lnTo>
                    <a:pt x="195" y="81"/>
                  </a:lnTo>
                  <a:lnTo>
                    <a:pt x="180" y="74"/>
                  </a:lnTo>
                  <a:lnTo>
                    <a:pt x="164" y="68"/>
                  </a:lnTo>
                  <a:lnTo>
                    <a:pt x="150" y="61"/>
                  </a:lnTo>
                  <a:lnTo>
                    <a:pt x="135" y="55"/>
                  </a:lnTo>
                  <a:lnTo>
                    <a:pt x="119" y="47"/>
                  </a:lnTo>
                  <a:lnTo>
                    <a:pt x="105" y="42"/>
                  </a:lnTo>
                  <a:lnTo>
                    <a:pt x="89" y="34"/>
                  </a:lnTo>
                  <a:lnTo>
                    <a:pt x="74" y="28"/>
                  </a:lnTo>
                  <a:lnTo>
                    <a:pt x="60" y="23"/>
                  </a:lnTo>
                  <a:lnTo>
                    <a:pt x="44" y="17"/>
                  </a:lnTo>
                  <a:lnTo>
                    <a:pt x="30" y="11"/>
                  </a:lnTo>
                  <a:lnTo>
                    <a:pt x="15" y="6"/>
                  </a:lnTo>
                  <a:lnTo>
                    <a:pt x="0" y="0"/>
                  </a:lnTo>
                  <a:lnTo>
                    <a:pt x="156" y="0"/>
                  </a:lnTo>
                  <a:lnTo>
                    <a:pt x="169" y="6"/>
                  </a:lnTo>
                  <a:lnTo>
                    <a:pt x="183" y="12"/>
                  </a:lnTo>
                  <a:lnTo>
                    <a:pt x="196" y="18"/>
                  </a:lnTo>
                  <a:lnTo>
                    <a:pt x="209" y="24"/>
                  </a:lnTo>
                  <a:lnTo>
                    <a:pt x="222" y="31"/>
                  </a:lnTo>
                  <a:lnTo>
                    <a:pt x="237" y="37"/>
                  </a:lnTo>
                  <a:lnTo>
                    <a:pt x="250" y="44"/>
                  </a:lnTo>
                  <a:lnTo>
                    <a:pt x="263" y="50"/>
                  </a:lnTo>
                  <a:lnTo>
                    <a:pt x="276" y="56"/>
                  </a:lnTo>
                  <a:lnTo>
                    <a:pt x="289" y="63"/>
                  </a:lnTo>
                  <a:lnTo>
                    <a:pt x="302" y="69"/>
                  </a:lnTo>
                  <a:lnTo>
                    <a:pt x="315" y="76"/>
                  </a:lnTo>
                  <a:lnTo>
                    <a:pt x="328" y="82"/>
                  </a:lnTo>
                  <a:lnTo>
                    <a:pt x="342" y="88"/>
                  </a:lnTo>
                  <a:lnTo>
                    <a:pt x="355" y="94"/>
                  </a:lnTo>
                  <a:lnTo>
                    <a:pt x="368" y="100"/>
                  </a:lnTo>
                  <a:lnTo>
                    <a:pt x="240" y="10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20" name="Freeform 36"/>
            <p:cNvSpPr>
              <a:spLocks/>
            </p:cNvSpPr>
            <p:nvPr/>
          </p:nvSpPr>
          <p:spPr bwMode="auto">
            <a:xfrm>
              <a:off x="4620" y="2727"/>
              <a:ext cx="28" cy="41"/>
            </a:xfrm>
            <a:custGeom>
              <a:avLst/>
              <a:gdLst>
                <a:gd name="T0" fmla="*/ 88 w 88"/>
                <a:gd name="T1" fmla="*/ 0 h 100"/>
                <a:gd name="T2" fmla="*/ 85 w 88"/>
                <a:gd name="T3" fmla="*/ 24 h 100"/>
                <a:gd name="T4" fmla="*/ 82 w 88"/>
                <a:gd name="T5" fmla="*/ 49 h 100"/>
                <a:gd name="T6" fmla="*/ 78 w 88"/>
                <a:gd name="T7" fmla="*/ 74 h 100"/>
                <a:gd name="T8" fmla="*/ 75 w 88"/>
                <a:gd name="T9" fmla="*/ 100 h 100"/>
                <a:gd name="T10" fmla="*/ 0 w 88"/>
                <a:gd name="T11" fmla="*/ 100 h 100"/>
                <a:gd name="T12" fmla="*/ 11 w 88"/>
                <a:gd name="T13" fmla="*/ 76 h 100"/>
                <a:gd name="T14" fmla="*/ 21 w 88"/>
                <a:gd name="T15" fmla="*/ 51 h 100"/>
                <a:gd name="T16" fmla="*/ 29 w 88"/>
                <a:gd name="T17" fmla="*/ 26 h 100"/>
                <a:gd name="T18" fmla="*/ 34 w 88"/>
                <a:gd name="T19" fmla="*/ 0 h 100"/>
                <a:gd name="T20" fmla="*/ 88 w 88"/>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00">
                  <a:moveTo>
                    <a:pt x="88" y="0"/>
                  </a:moveTo>
                  <a:lnTo>
                    <a:pt x="85" y="24"/>
                  </a:lnTo>
                  <a:lnTo>
                    <a:pt x="82" y="49"/>
                  </a:lnTo>
                  <a:lnTo>
                    <a:pt x="78" y="74"/>
                  </a:lnTo>
                  <a:lnTo>
                    <a:pt x="75" y="100"/>
                  </a:lnTo>
                  <a:lnTo>
                    <a:pt x="0" y="100"/>
                  </a:lnTo>
                  <a:lnTo>
                    <a:pt x="11" y="76"/>
                  </a:lnTo>
                  <a:lnTo>
                    <a:pt x="21" y="51"/>
                  </a:lnTo>
                  <a:lnTo>
                    <a:pt x="29" y="26"/>
                  </a:lnTo>
                  <a:lnTo>
                    <a:pt x="34" y="0"/>
                  </a:lnTo>
                  <a:lnTo>
                    <a:pt x="88"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21" name="Freeform 37"/>
            <p:cNvSpPr>
              <a:spLocks/>
            </p:cNvSpPr>
            <p:nvPr/>
          </p:nvSpPr>
          <p:spPr bwMode="auto">
            <a:xfrm>
              <a:off x="4259" y="2706"/>
              <a:ext cx="137" cy="41"/>
            </a:xfrm>
            <a:custGeom>
              <a:avLst/>
              <a:gdLst>
                <a:gd name="T0" fmla="*/ 274 w 412"/>
                <a:gd name="T1" fmla="*/ 103 h 103"/>
                <a:gd name="T2" fmla="*/ 256 w 412"/>
                <a:gd name="T3" fmla="*/ 96 h 103"/>
                <a:gd name="T4" fmla="*/ 238 w 412"/>
                <a:gd name="T5" fmla="*/ 87 h 103"/>
                <a:gd name="T6" fmla="*/ 222 w 412"/>
                <a:gd name="T7" fmla="*/ 80 h 103"/>
                <a:gd name="T8" fmla="*/ 204 w 412"/>
                <a:gd name="T9" fmla="*/ 73 h 103"/>
                <a:gd name="T10" fmla="*/ 186 w 412"/>
                <a:gd name="T11" fmla="*/ 66 h 103"/>
                <a:gd name="T12" fmla="*/ 170 w 412"/>
                <a:gd name="T13" fmla="*/ 59 h 103"/>
                <a:gd name="T14" fmla="*/ 152 w 412"/>
                <a:gd name="T15" fmla="*/ 52 h 103"/>
                <a:gd name="T16" fmla="*/ 135 w 412"/>
                <a:gd name="T17" fmla="*/ 46 h 103"/>
                <a:gd name="T18" fmla="*/ 117 w 412"/>
                <a:gd name="T19" fmla="*/ 39 h 103"/>
                <a:gd name="T20" fmla="*/ 101 w 412"/>
                <a:gd name="T21" fmla="*/ 33 h 103"/>
                <a:gd name="T22" fmla="*/ 83 w 412"/>
                <a:gd name="T23" fmla="*/ 27 h 103"/>
                <a:gd name="T24" fmla="*/ 66 w 412"/>
                <a:gd name="T25" fmla="*/ 21 h 103"/>
                <a:gd name="T26" fmla="*/ 50 w 412"/>
                <a:gd name="T27" fmla="*/ 15 h 103"/>
                <a:gd name="T28" fmla="*/ 33 w 412"/>
                <a:gd name="T29" fmla="*/ 9 h 103"/>
                <a:gd name="T30" fmla="*/ 16 w 412"/>
                <a:gd name="T31" fmla="*/ 4 h 103"/>
                <a:gd name="T32" fmla="*/ 0 w 412"/>
                <a:gd name="T33" fmla="*/ 0 h 103"/>
                <a:gd name="T34" fmla="*/ 184 w 412"/>
                <a:gd name="T35" fmla="*/ 0 h 103"/>
                <a:gd name="T36" fmla="*/ 198 w 412"/>
                <a:gd name="T37" fmla="*/ 6 h 103"/>
                <a:gd name="T38" fmla="*/ 213 w 412"/>
                <a:gd name="T39" fmla="*/ 10 h 103"/>
                <a:gd name="T40" fmla="*/ 228 w 412"/>
                <a:gd name="T41" fmla="*/ 16 h 103"/>
                <a:gd name="T42" fmla="*/ 242 w 412"/>
                <a:gd name="T43" fmla="*/ 22 h 103"/>
                <a:gd name="T44" fmla="*/ 256 w 412"/>
                <a:gd name="T45" fmla="*/ 29 h 103"/>
                <a:gd name="T46" fmla="*/ 270 w 412"/>
                <a:gd name="T47" fmla="*/ 35 h 103"/>
                <a:gd name="T48" fmla="*/ 285 w 412"/>
                <a:gd name="T49" fmla="*/ 41 h 103"/>
                <a:gd name="T50" fmla="*/ 299 w 412"/>
                <a:gd name="T51" fmla="*/ 48 h 103"/>
                <a:gd name="T52" fmla="*/ 313 w 412"/>
                <a:gd name="T53" fmla="*/ 54 h 103"/>
                <a:gd name="T54" fmla="*/ 327 w 412"/>
                <a:gd name="T55" fmla="*/ 61 h 103"/>
                <a:gd name="T56" fmla="*/ 342 w 412"/>
                <a:gd name="T57" fmla="*/ 68 h 103"/>
                <a:gd name="T58" fmla="*/ 356 w 412"/>
                <a:gd name="T59" fmla="*/ 76 h 103"/>
                <a:gd name="T60" fmla="*/ 370 w 412"/>
                <a:gd name="T61" fmla="*/ 83 h 103"/>
                <a:gd name="T62" fmla="*/ 383 w 412"/>
                <a:gd name="T63" fmla="*/ 89 h 103"/>
                <a:gd name="T64" fmla="*/ 397 w 412"/>
                <a:gd name="T65" fmla="*/ 96 h 103"/>
                <a:gd name="T66" fmla="*/ 412 w 412"/>
                <a:gd name="T67" fmla="*/ 103 h 103"/>
                <a:gd name="T68" fmla="*/ 274 w 412"/>
                <a:gd name="T6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2" h="103">
                  <a:moveTo>
                    <a:pt x="274" y="103"/>
                  </a:moveTo>
                  <a:lnTo>
                    <a:pt x="256" y="96"/>
                  </a:lnTo>
                  <a:lnTo>
                    <a:pt x="238" y="87"/>
                  </a:lnTo>
                  <a:lnTo>
                    <a:pt x="222" y="80"/>
                  </a:lnTo>
                  <a:lnTo>
                    <a:pt x="204" y="73"/>
                  </a:lnTo>
                  <a:lnTo>
                    <a:pt x="186" y="66"/>
                  </a:lnTo>
                  <a:lnTo>
                    <a:pt x="170" y="59"/>
                  </a:lnTo>
                  <a:lnTo>
                    <a:pt x="152" y="52"/>
                  </a:lnTo>
                  <a:lnTo>
                    <a:pt x="135" y="46"/>
                  </a:lnTo>
                  <a:lnTo>
                    <a:pt x="117" y="39"/>
                  </a:lnTo>
                  <a:lnTo>
                    <a:pt x="101" y="33"/>
                  </a:lnTo>
                  <a:lnTo>
                    <a:pt x="83" y="27"/>
                  </a:lnTo>
                  <a:lnTo>
                    <a:pt x="66" y="21"/>
                  </a:lnTo>
                  <a:lnTo>
                    <a:pt x="50" y="15"/>
                  </a:lnTo>
                  <a:lnTo>
                    <a:pt x="33" y="9"/>
                  </a:lnTo>
                  <a:lnTo>
                    <a:pt x="16" y="4"/>
                  </a:lnTo>
                  <a:lnTo>
                    <a:pt x="0" y="0"/>
                  </a:lnTo>
                  <a:lnTo>
                    <a:pt x="184" y="0"/>
                  </a:lnTo>
                  <a:lnTo>
                    <a:pt x="198" y="6"/>
                  </a:lnTo>
                  <a:lnTo>
                    <a:pt x="213" y="10"/>
                  </a:lnTo>
                  <a:lnTo>
                    <a:pt x="228" y="16"/>
                  </a:lnTo>
                  <a:lnTo>
                    <a:pt x="242" y="22"/>
                  </a:lnTo>
                  <a:lnTo>
                    <a:pt x="256" y="29"/>
                  </a:lnTo>
                  <a:lnTo>
                    <a:pt x="270" y="35"/>
                  </a:lnTo>
                  <a:lnTo>
                    <a:pt x="285" y="41"/>
                  </a:lnTo>
                  <a:lnTo>
                    <a:pt x="299" y="48"/>
                  </a:lnTo>
                  <a:lnTo>
                    <a:pt x="313" y="54"/>
                  </a:lnTo>
                  <a:lnTo>
                    <a:pt x="327" y="61"/>
                  </a:lnTo>
                  <a:lnTo>
                    <a:pt x="342" y="68"/>
                  </a:lnTo>
                  <a:lnTo>
                    <a:pt x="356" y="76"/>
                  </a:lnTo>
                  <a:lnTo>
                    <a:pt x="370" y="83"/>
                  </a:lnTo>
                  <a:lnTo>
                    <a:pt x="383" y="89"/>
                  </a:lnTo>
                  <a:lnTo>
                    <a:pt x="397" y="96"/>
                  </a:lnTo>
                  <a:lnTo>
                    <a:pt x="412" y="103"/>
                  </a:lnTo>
                  <a:lnTo>
                    <a:pt x="274" y="103"/>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22" name="Freeform 38"/>
            <p:cNvSpPr>
              <a:spLocks/>
            </p:cNvSpPr>
            <p:nvPr/>
          </p:nvSpPr>
          <p:spPr bwMode="auto">
            <a:xfrm>
              <a:off x="4626" y="2706"/>
              <a:ext cx="23" cy="41"/>
            </a:xfrm>
            <a:custGeom>
              <a:avLst/>
              <a:gdLst>
                <a:gd name="T0" fmla="*/ 67 w 68"/>
                <a:gd name="T1" fmla="*/ 0 h 103"/>
                <a:gd name="T2" fmla="*/ 68 w 68"/>
                <a:gd name="T3" fmla="*/ 25 h 103"/>
                <a:gd name="T4" fmla="*/ 67 w 68"/>
                <a:gd name="T5" fmla="*/ 49 h 103"/>
                <a:gd name="T6" fmla="*/ 64 w 68"/>
                <a:gd name="T7" fmla="*/ 76 h 103"/>
                <a:gd name="T8" fmla="*/ 60 w 68"/>
                <a:gd name="T9" fmla="*/ 103 h 103"/>
                <a:gd name="T10" fmla="*/ 0 w 68"/>
                <a:gd name="T11" fmla="*/ 103 h 103"/>
                <a:gd name="T12" fmla="*/ 8 w 68"/>
                <a:gd name="T13" fmla="*/ 79 h 103"/>
                <a:gd name="T14" fmla="*/ 12 w 68"/>
                <a:gd name="T15" fmla="*/ 54 h 103"/>
                <a:gd name="T16" fmla="*/ 17 w 68"/>
                <a:gd name="T17" fmla="*/ 27 h 103"/>
                <a:gd name="T18" fmla="*/ 19 w 68"/>
                <a:gd name="T19" fmla="*/ 0 h 103"/>
                <a:gd name="T20" fmla="*/ 67 w 68"/>
                <a:gd name="T2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03">
                  <a:moveTo>
                    <a:pt x="67" y="0"/>
                  </a:moveTo>
                  <a:lnTo>
                    <a:pt x="68" y="25"/>
                  </a:lnTo>
                  <a:lnTo>
                    <a:pt x="67" y="49"/>
                  </a:lnTo>
                  <a:lnTo>
                    <a:pt x="64" y="76"/>
                  </a:lnTo>
                  <a:lnTo>
                    <a:pt x="60" y="103"/>
                  </a:lnTo>
                  <a:lnTo>
                    <a:pt x="0" y="103"/>
                  </a:lnTo>
                  <a:lnTo>
                    <a:pt x="8" y="79"/>
                  </a:lnTo>
                  <a:lnTo>
                    <a:pt x="12" y="54"/>
                  </a:lnTo>
                  <a:lnTo>
                    <a:pt x="17" y="27"/>
                  </a:lnTo>
                  <a:lnTo>
                    <a:pt x="19" y="0"/>
                  </a:lnTo>
                  <a:lnTo>
                    <a:pt x="67" y="0"/>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23" name="Freeform 39"/>
            <p:cNvSpPr>
              <a:spLocks/>
            </p:cNvSpPr>
            <p:nvPr/>
          </p:nvSpPr>
          <p:spPr bwMode="auto">
            <a:xfrm>
              <a:off x="4212" y="2688"/>
              <a:ext cx="149" cy="39"/>
            </a:xfrm>
            <a:custGeom>
              <a:avLst/>
              <a:gdLst>
                <a:gd name="T0" fmla="*/ 293 w 449"/>
                <a:gd name="T1" fmla="*/ 95 h 95"/>
                <a:gd name="T2" fmla="*/ 274 w 449"/>
                <a:gd name="T3" fmla="*/ 88 h 95"/>
                <a:gd name="T4" fmla="*/ 255 w 449"/>
                <a:gd name="T5" fmla="*/ 81 h 95"/>
                <a:gd name="T6" fmla="*/ 236 w 449"/>
                <a:gd name="T7" fmla="*/ 74 h 95"/>
                <a:gd name="T8" fmla="*/ 217 w 449"/>
                <a:gd name="T9" fmla="*/ 67 h 95"/>
                <a:gd name="T10" fmla="*/ 198 w 449"/>
                <a:gd name="T11" fmla="*/ 61 h 95"/>
                <a:gd name="T12" fmla="*/ 179 w 449"/>
                <a:gd name="T13" fmla="*/ 55 h 95"/>
                <a:gd name="T14" fmla="*/ 162 w 449"/>
                <a:gd name="T15" fmla="*/ 49 h 95"/>
                <a:gd name="T16" fmla="*/ 143 w 449"/>
                <a:gd name="T17" fmla="*/ 43 h 95"/>
                <a:gd name="T18" fmla="*/ 125 w 449"/>
                <a:gd name="T19" fmla="*/ 38 h 95"/>
                <a:gd name="T20" fmla="*/ 106 w 449"/>
                <a:gd name="T21" fmla="*/ 34 h 95"/>
                <a:gd name="T22" fmla="*/ 88 w 449"/>
                <a:gd name="T23" fmla="*/ 30 h 95"/>
                <a:gd name="T24" fmla="*/ 70 w 449"/>
                <a:gd name="T25" fmla="*/ 26 h 95"/>
                <a:gd name="T26" fmla="*/ 52 w 449"/>
                <a:gd name="T27" fmla="*/ 23 h 95"/>
                <a:gd name="T28" fmla="*/ 35 w 449"/>
                <a:gd name="T29" fmla="*/ 20 h 95"/>
                <a:gd name="T30" fmla="*/ 18 w 449"/>
                <a:gd name="T31" fmla="*/ 18 h 95"/>
                <a:gd name="T32" fmla="*/ 0 w 449"/>
                <a:gd name="T33" fmla="*/ 17 h 95"/>
                <a:gd name="T34" fmla="*/ 0 w 449"/>
                <a:gd name="T35" fmla="*/ 14 h 95"/>
                <a:gd name="T36" fmla="*/ 0 w 449"/>
                <a:gd name="T37" fmla="*/ 12 h 95"/>
                <a:gd name="T38" fmla="*/ 0 w 449"/>
                <a:gd name="T39" fmla="*/ 11 h 95"/>
                <a:gd name="T40" fmla="*/ 0 w 449"/>
                <a:gd name="T41" fmla="*/ 8 h 95"/>
                <a:gd name="T42" fmla="*/ 30 w 449"/>
                <a:gd name="T43" fmla="*/ 4 h 95"/>
                <a:gd name="T44" fmla="*/ 60 w 449"/>
                <a:gd name="T45" fmla="*/ 1 h 95"/>
                <a:gd name="T46" fmla="*/ 89 w 449"/>
                <a:gd name="T47" fmla="*/ 0 h 95"/>
                <a:gd name="T48" fmla="*/ 118 w 449"/>
                <a:gd name="T49" fmla="*/ 1 h 95"/>
                <a:gd name="T50" fmla="*/ 146 w 449"/>
                <a:gd name="T51" fmla="*/ 2 h 95"/>
                <a:gd name="T52" fmla="*/ 175 w 449"/>
                <a:gd name="T53" fmla="*/ 6 h 95"/>
                <a:gd name="T54" fmla="*/ 203 w 449"/>
                <a:gd name="T55" fmla="*/ 11 h 95"/>
                <a:gd name="T56" fmla="*/ 232 w 449"/>
                <a:gd name="T57" fmla="*/ 17 h 95"/>
                <a:gd name="T58" fmla="*/ 260 w 449"/>
                <a:gd name="T59" fmla="*/ 24 h 95"/>
                <a:gd name="T60" fmla="*/ 287 w 449"/>
                <a:gd name="T61" fmla="*/ 31 h 95"/>
                <a:gd name="T62" fmla="*/ 315 w 449"/>
                <a:gd name="T63" fmla="*/ 40 h 95"/>
                <a:gd name="T64" fmla="*/ 342 w 449"/>
                <a:gd name="T65" fmla="*/ 50 h 95"/>
                <a:gd name="T66" fmla="*/ 369 w 449"/>
                <a:gd name="T67" fmla="*/ 61 h 95"/>
                <a:gd name="T68" fmla="*/ 395 w 449"/>
                <a:gd name="T69" fmla="*/ 71 h 95"/>
                <a:gd name="T70" fmla="*/ 423 w 449"/>
                <a:gd name="T71" fmla="*/ 83 h 95"/>
                <a:gd name="T72" fmla="*/ 449 w 449"/>
                <a:gd name="T73" fmla="*/ 95 h 95"/>
                <a:gd name="T74" fmla="*/ 293 w 449"/>
                <a:gd name="T7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9" h="95">
                  <a:moveTo>
                    <a:pt x="293" y="95"/>
                  </a:moveTo>
                  <a:lnTo>
                    <a:pt x="274" y="88"/>
                  </a:lnTo>
                  <a:lnTo>
                    <a:pt x="255" y="81"/>
                  </a:lnTo>
                  <a:lnTo>
                    <a:pt x="236" y="74"/>
                  </a:lnTo>
                  <a:lnTo>
                    <a:pt x="217" y="67"/>
                  </a:lnTo>
                  <a:lnTo>
                    <a:pt x="198" y="61"/>
                  </a:lnTo>
                  <a:lnTo>
                    <a:pt x="179" y="55"/>
                  </a:lnTo>
                  <a:lnTo>
                    <a:pt x="162" y="49"/>
                  </a:lnTo>
                  <a:lnTo>
                    <a:pt x="143" y="43"/>
                  </a:lnTo>
                  <a:lnTo>
                    <a:pt x="125" y="38"/>
                  </a:lnTo>
                  <a:lnTo>
                    <a:pt x="106" y="34"/>
                  </a:lnTo>
                  <a:lnTo>
                    <a:pt x="88" y="30"/>
                  </a:lnTo>
                  <a:lnTo>
                    <a:pt x="70" y="26"/>
                  </a:lnTo>
                  <a:lnTo>
                    <a:pt x="52" y="23"/>
                  </a:lnTo>
                  <a:lnTo>
                    <a:pt x="35" y="20"/>
                  </a:lnTo>
                  <a:lnTo>
                    <a:pt x="18" y="18"/>
                  </a:lnTo>
                  <a:lnTo>
                    <a:pt x="0" y="17"/>
                  </a:lnTo>
                  <a:lnTo>
                    <a:pt x="0" y="14"/>
                  </a:lnTo>
                  <a:lnTo>
                    <a:pt x="0" y="12"/>
                  </a:lnTo>
                  <a:lnTo>
                    <a:pt x="0" y="11"/>
                  </a:lnTo>
                  <a:lnTo>
                    <a:pt x="0" y="8"/>
                  </a:lnTo>
                  <a:lnTo>
                    <a:pt x="30" y="4"/>
                  </a:lnTo>
                  <a:lnTo>
                    <a:pt x="60" y="1"/>
                  </a:lnTo>
                  <a:lnTo>
                    <a:pt x="89" y="0"/>
                  </a:lnTo>
                  <a:lnTo>
                    <a:pt x="118" y="1"/>
                  </a:lnTo>
                  <a:lnTo>
                    <a:pt x="146" y="2"/>
                  </a:lnTo>
                  <a:lnTo>
                    <a:pt x="175" y="6"/>
                  </a:lnTo>
                  <a:lnTo>
                    <a:pt x="203" y="11"/>
                  </a:lnTo>
                  <a:lnTo>
                    <a:pt x="232" y="17"/>
                  </a:lnTo>
                  <a:lnTo>
                    <a:pt x="260" y="24"/>
                  </a:lnTo>
                  <a:lnTo>
                    <a:pt x="287" y="31"/>
                  </a:lnTo>
                  <a:lnTo>
                    <a:pt x="315" y="40"/>
                  </a:lnTo>
                  <a:lnTo>
                    <a:pt x="342" y="50"/>
                  </a:lnTo>
                  <a:lnTo>
                    <a:pt x="369" y="61"/>
                  </a:lnTo>
                  <a:lnTo>
                    <a:pt x="395" y="71"/>
                  </a:lnTo>
                  <a:lnTo>
                    <a:pt x="423" y="83"/>
                  </a:lnTo>
                  <a:lnTo>
                    <a:pt x="449" y="95"/>
                  </a:lnTo>
                  <a:lnTo>
                    <a:pt x="293" y="95"/>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24" name="Freeform 40"/>
            <p:cNvSpPr>
              <a:spLocks/>
            </p:cNvSpPr>
            <p:nvPr/>
          </p:nvSpPr>
          <p:spPr bwMode="auto">
            <a:xfrm>
              <a:off x="4630" y="2685"/>
              <a:ext cx="19" cy="42"/>
            </a:xfrm>
            <a:custGeom>
              <a:avLst/>
              <a:gdLst>
                <a:gd name="T0" fmla="*/ 44 w 55"/>
                <a:gd name="T1" fmla="*/ 0 h 103"/>
                <a:gd name="T2" fmla="*/ 50 w 55"/>
                <a:gd name="T3" fmla="*/ 19 h 103"/>
                <a:gd name="T4" fmla="*/ 54 w 55"/>
                <a:gd name="T5" fmla="*/ 44 h 103"/>
                <a:gd name="T6" fmla="*/ 55 w 55"/>
                <a:gd name="T7" fmla="*/ 71 h 103"/>
                <a:gd name="T8" fmla="*/ 54 w 55"/>
                <a:gd name="T9" fmla="*/ 103 h 103"/>
                <a:gd name="T10" fmla="*/ 0 w 55"/>
                <a:gd name="T11" fmla="*/ 103 h 103"/>
                <a:gd name="T12" fmla="*/ 4 w 55"/>
                <a:gd name="T13" fmla="*/ 77 h 103"/>
                <a:gd name="T14" fmla="*/ 8 w 55"/>
                <a:gd name="T15" fmla="*/ 51 h 103"/>
                <a:gd name="T16" fmla="*/ 8 w 55"/>
                <a:gd name="T17" fmla="*/ 26 h 103"/>
                <a:gd name="T18" fmla="*/ 6 w 55"/>
                <a:gd name="T19" fmla="*/ 0 h 103"/>
                <a:gd name="T20" fmla="*/ 44 w 55"/>
                <a:gd name="T2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03">
                  <a:moveTo>
                    <a:pt x="44" y="0"/>
                  </a:moveTo>
                  <a:lnTo>
                    <a:pt x="50" y="19"/>
                  </a:lnTo>
                  <a:lnTo>
                    <a:pt x="54" y="44"/>
                  </a:lnTo>
                  <a:lnTo>
                    <a:pt x="55" y="71"/>
                  </a:lnTo>
                  <a:lnTo>
                    <a:pt x="54" y="103"/>
                  </a:lnTo>
                  <a:lnTo>
                    <a:pt x="0" y="103"/>
                  </a:lnTo>
                  <a:lnTo>
                    <a:pt x="4" y="77"/>
                  </a:lnTo>
                  <a:lnTo>
                    <a:pt x="8" y="51"/>
                  </a:lnTo>
                  <a:lnTo>
                    <a:pt x="8" y="26"/>
                  </a:lnTo>
                  <a:lnTo>
                    <a:pt x="6" y="0"/>
                  </a:lnTo>
                  <a:lnTo>
                    <a:pt x="44" y="0"/>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25" name="Freeform 41"/>
            <p:cNvSpPr>
              <a:spLocks/>
            </p:cNvSpPr>
            <p:nvPr/>
          </p:nvSpPr>
          <p:spPr bwMode="auto">
            <a:xfrm>
              <a:off x="4212" y="2690"/>
              <a:ext cx="109" cy="16"/>
            </a:xfrm>
            <a:custGeom>
              <a:avLst/>
              <a:gdLst>
                <a:gd name="T0" fmla="*/ 144 w 328"/>
                <a:gd name="T1" fmla="*/ 41 h 41"/>
                <a:gd name="T2" fmla="*/ 125 w 328"/>
                <a:gd name="T3" fmla="*/ 36 h 41"/>
                <a:gd name="T4" fmla="*/ 107 w 328"/>
                <a:gd name="T5" fmla="*/ 32 h 41"/>
                <a:gd name="T6" fmla="*/ 88 w 328"/>
                <a:gd name="T7" fmla="*/ 29 h 41"/>
                <a:gd name="T8" fmla="*/ 70 w 328"/>
                <a:gd name="T9" fmla="*/ 25 h 41"/>
                <a:gd name="T10" fmla="*/ 51 w 328"/>
                <a:gd name="T11" fmla="*/ 22 h 41"/>
                <a:gd name="T12" fmla="*/ 35 w 328"/>
                <a:gd name="T13" fmla="*/ 19 h 41"/>
                <a:gd name="T14" fmla="*/ 17 w 328"/>
                <a:gd name="T15" fmla="*/ 17 h 41"/>
                <a:gd name="T16" fmla="*/ 0 w 328"/>
                <a:gd name="T17" fmla="*/ 16 h 41"/>
                <a:gd name="T18" fmla="*/ 0 w 328"/>
                <a:gd name="T19" fmla="*/ 13 h 41"/>
                <a:gd name="T20" fmla="*/ 0 w 328"/>
                <a:gd name="T21" fmla="*/ 11 h 41"/>
                <a:gd name="T22" fmla="*/ 0 w 328"/>
                <a:gd name="T23" fmla="*/ 10 h 41"/>
                <a:gd name="T24" fmla="*/ 0 w 328"/>
                <a:gd name="T25" fmla="*/ 7 h 41"/>
                <a:gd name="T26" fmla="*/ 22 w 328"/>
                <a:gd name="T27" fmla="*/ 4 h 41"/>
                <a:gd name="T28" fmla="*/ 43 w 328"/>
                <a:gd name="T29" fmla="*/ 1 h 41"/>
                <a:gd name="T30" fmla="*/ 64 w 328"/>
                <a:gd name="T31" fmla="*/ 0 h 41"/>
                <a:gd name="T32" fmla="*/ 86 w 328"/>
                <a:gd name="T33" fmla="*/ 0 h 41"/>
                <a:gd name="T34" fmla="*/ 107 w 328"/>
                <a:gd name="T35" fmla="*/ 0 h 41"/>
                <a:gd name="T36" fmla="*/ 127 w 328"/>
                <a:gd name="T37" fmla="*/ 0 h 41"/>
                <a:gd name="T38" fmla="*/ 147 w 328"/>
                <a:gd name="T39" fmla="*/ 3 h 41"/>
                <a:gd name="T40" fmla="*/ 168 w 328"/>
                <a:gd name="T41" fmla="*/ 4 h 41"/>
                <a:gd name="T42" fmla="*/ 188 w 328"/>
                <a:gd name="T43" fmla="*/ 7 h 41"/>
                <a:gd name="T44" fmla="*/ 208 w 328"/>
                <a:gd name="T45" fmla="*/ 11 h 41"/>
                <a:gd name="T46" fmla="*/ 228 w 328"/>
                <a:gd name="T47" fmla="*/ 14 h 41"/>
                <a:gd name="T48" fmla="*/ 248 w 328"/>
                <a:gd name="T49" fmla="*/ 19 h 41"/>
                <a:gd name="T50" fmla="*/ 268 w 328"/>
                <a:gd name="T51" fmla="*/ 24 h 41"/>
                <a:gd name="T52" fmla="*/ 289 w 328"/>
                <a:gd name="T53" fmla="*/ 29 h 41"/>
                <a:gd name="T54" fmla="*/ 308 w 328"/>
                <a:gd name="T55" fmla="*/ 35 h 41"/>
                <a:gd name="T56" fmla="*/ 328 w 328"/>
                <a:gd name="T57" fmla="*/ 41 h 41"/>
                <a:gd name="T58" fmla="*/ 144 w 328"/>
                <a:gd name="T5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8" h="41">
                  <a:moveTo>
                    <a:pt x="144" y="41"/>
                  </a:moveTo>
                  <a:lnTo>
                    <a:pt x="125" y="36"/>
                  </a:lnTo>
                  <a:lnTo>
                    <a:pt x="107" y="32"/>
                  </a:lnTo>
                  <a:lnTo>
                    <a:pt x="88" y="29"/>
                  </a:lnTo>
                  <a:lnTo>
                    <a:pt x="70" y="25"/>
                  </a:lnTo>
                  <a:lnTo>
                    <a:pt x="51" y="22"/>
                  </a:lnTo>
                  <a:lnTo>
                    <a:pt x="35" y="19"/>
                  </a:lnTo>
                  <a:lnTo>
                    <a:pt x="17" y="17"/>
                  </a:lnTo>
                  <a:lnTo>
                    <a:pt x="0" y="16"/>
                  </a:lnTo>
                  <a:lnTo>
                    <a:pt x="0" y="13"/>
                  </a:lnTo>
                  <a:lnTo>
                    <a:pt x="0" y="11"/>
                  </a:lnTo>
                  <a:lnTo>
                    <a:pt x="0" y="10"/>
                  </a:lnTo>
                  <a:lnTo>
                    <a:pt x="0" y="7"/>
                  </a:lnTo>
                  <a:lnTo>
                    <a:pt x="22" y="4"/>
                  </a:lnTo>
                  <a:lnTo>
                    <a:pt x="43" y="1"/>
                  </a:lnTo>
                  <a:lnTo>
                    <a:pt x="64" y="0"/>
                  </a:lnTo>
                  <a:lnTo>
                    <a:pt x="86" y="0"/>
                  </a:lnTo>
                  <a:lnTo>
                    <a:pt x="107" y="0"/>
                  </a:lnTo>
                  <a:lnTo>
                    <a:pt x="127" y="0"/>
                  </a:lnTo>
                  <a:lnTo>
                    <a:pt x="147" y="3"/>
                  </a:lnTo>
                  <a:lnTo>
                    <a:pt x="168" y="4"/>
                  </a:lnTo>
                  <a:lnTo>
                    <a:pt x="188" y="7"/>
                  </a:lnTo>
                  <a:lnTo>
                    <a:pt x="208" y="11"/>
                  </a:lnTo>
                  <a:lnTo>
                    <a:pt x="228" y="14"/>
                  </a:lnTo>
                  <a:lnTo>
                    <a:pt x="248" y="19"/>
                  </a:lnTo>
                  <a:lnTo>
                    <a:pt x="268" y="24"/>
                  </a:lnTo>
                  <a:lnTo>
                    <a:pt x="289" y="29"/>
                  </a:lnTo>
                  <a:lnTo>
                    <a:pt x="308" y="35"/>
                  </a:lnTo>
                  <a:lnTo>
                    <a:pt x="328" y="41"/>
                  </a:lnTo>
                  <a:lnTo>
                    <a:pt x="144" y="41"/>
                  </a:lnTo>
                  <a:close/>
                </a:path>
              </a:pathLst>
            </a:custGeom>
            <a:solidFill>
              <a:srgbClr val="898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26" name="Freeform 42"/>
            <p:cNvSpPr>
              <a:spLocks/>
            </p:cNvSpPr>
            <p:nvPr/>
          </p:nvSpPr>
          <p:spPr bwMode="auto">
            <a:xfrm>
              <a:off x="4632" y="2665"/>
              <a:ext cx="16" cy="41"/>
            </a:xfrm>
            <a:custGeom>
              <a:avLst/>
              <a:gdLst>
                <a:gd name="T0" fmla="*/ 50 w 50"/>
                <a:gd name="T1" fmla="*/ 100 h 100"/>
                <a:gd name="T2" fmla="*/ 49 w 50"/>
                <a:gd name="T3" fmla="*/ 79 h 100"/>
                <a:gd name="T4" fmla="*/ 45 w 50"/>
                <a:gd name="T5" fmla="*/ 63 h 100"/>
                <a:gd name="T6" fmla="*/ 39 w 50"/>
                <a:gd name="T7" fmla="*/ 50 h 100"/>
                <a:gd name="T8" fmla="*/ 31 w 50"/>
                <a:gd name="T9" fmla="*/ 41 h 100"/>
                <a:gd name="T10" fmla="*/ 33 w 50"/>
                <a:gd name="T11" fmla="*/ 32 h 100"/>
                <a:gd name="T12" fmla="*/ 34 w 50"/>
                <a:gd name="T13" fmla="*/ 22 h 100"/>
                <a:gd name="T14" fmla="*/ 37 w 50"/>
                <a:gd name="T15" fmla="*/ 12 h 100"/>
                <a:gd name="T16" fmla="*/ 37 w 50"/>
                <a:gd name="T17" fmla="*/ 0 h 100"/>
                <a:gd name="T18" fmla="*/ 0 w 50"/>
                <a:gd name="T19" fmla="*/ 0 h 100"/>
                <a:gd name="T20" fmla="*/ 2 w 50"/>
                <a:gd name="T21" fmla="*/ 26 h 100"/>
                <a:gd name="T22" fmla="*/ 4 w 50"/>
                <a:gd name="T23" fmla="*/ 51 h 100"/>
                <a:gd name="T24" fmla="*/ 4 w 50"/>
                <a:gd name="T25" fmla="*/ 76 h 100"/>
                <a:gd name="T26" fmla="*/ 2 w 50"/>
                <a:gd name="T27" fmla="*/ 100 h 100"/>
                <a:gd name="T28" fmla="*/ 50 w 50"/>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00">
                  <a:moveTo>
                    <a:pt x="50" y="100"/>
                  </a:moveTo>
                  <a:lnTo>
                    <a:pt x="49" y="79"/>
                  </a:lnTo>
                  <a:lnTo>
                    <a:pt x="45" y="63"/>
                  </a:lnTo>
                  <a:lnTo>
                    <a:pt x="39" y="50"/>
                  </a:lnTo>
                  <a:lnTo>
                    <a:pt x="31" y="41"/>
                  </a:lnTo>
                  <a:lnTo>
                    <a:pt x="33" y="32"/>
                  </a:lnTo>
                  <a:lnTo>
                    <a:pt x="34" y="22"/>
                  </a:lnTo>
                  <a:lnTo>
                    <a:pt x="37" y="12"/>
                  </a:lnTo>
                  <a:lnTo>
                    <a:pt x="37" y="0"/>
                  </a:lnTo>
                  <a:lnTo>
                    <a:pt x="0" y="0"/>
                  </a:lnTo>
                  <a:lnTo>
                    <a:pt x="2" y="26"/>
                  </a:lnTo>
                  <a:lnTo>
                    <a:pt x="4" y="51"/>
                  </a:lnTo>
                  <a:lnTo>
                    <a:pt x="4" y="76"/>
                  </a:lnTo>
                  <a:lnTo>
                    <a:pt x="2" y="100"/>
                  </a:lnTo>
                  <a:lnTo>
                    <a:pt x="50" y="100"/>
                  </a:lnTo>
                  <a:close/>
                </a:path>
              </a:pathLst>
            </a:custGeom>
            <a:solidFill>
              <a:srgbClr val="898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27" name="Freeform 43"/>
            <p:cNvSpPr>
              <a:spLocks/>
            </p:cNvSpPr>
            <p:nvPr/>
          </p:nvSpPr>
          <p:spPr bwMode="auto">
            <a:xfrm>
              <a:off x="4629" y="2644"/>
              <a:ext cx="16" cy="41"/>
            </a:xfrm>
            <a:custGeom>
              <a:avLst/>
              <a:gdLst>
                <a:gd name="T0" fmla="*/ 47 w 47"/>
                <a:gd name="T1" fmla="*/ 100 h 100"/>
                <a:gd name="T2" fmla="*/ 45 w 47"/>
                <a:gd name="T3" fmla="*/ 97 h 100"/>
                <a:gd name="T4" fmla="*/ 43 w 47"/>
                <a:gd name="T5" fmla="*/ 95 h 100"/>
                <a:gd name="T6" fmla="*/ 40 w 47"/>
                <a:gd name="T7" fmla="*/ 94 h 100"/>
                <a:gd name="T8" fmla="*/ 38 w 47"/>
                <a:gd name="T9" fmla="*/ 91 h 100"/>
                <a:gd name="T10" fmla="*/ 41 w 47"/>
                <a:gd name="T11" fmla="*/ 70 h 100"/>
                <a:gd name="T12" fmla="*/ 45 w 47"/>
                <a:gd name="T13" fmla="*/ 48 h 100"/>
                <a:gd name="T14" fmla="*/ 46 w 47"/>
                <a:gd name="T15" fmla="*/ 24 h 100"/>
                <a:gd name="T16" fmla="*/ 47 w 47"/>
                <a:gd name="T17" fmla="*/ 0 h 100"/>
                <a:gd name="T18" fmla="*/ 0 w 47"/>
                <a:gd name="T19" fmla="*/ 0 h 100"/>
                <a:gd name="T20" fmla="*/ 5 w 47"/>
                <a:gd name="T21" fmla="*/ 26 h 100"/>
                <a:gd name="T22" fmla="*/ 7 w 47"/>
                <a:gd name="T23" fmla="*/ 51 h 100"/>
                <a:gd name="T24" fmla="*/ 9 w 47"/>
                <a:gd name="T25" fmla="*/ 76 h 100"/>
                <a:gd name="T26" fmla="*/ 9 w 47"/>
                <a:gd name="T27" fmla="*/ 100 h 100"/>
                <a:gd name="T28" fmla="*/ 47 w 47"/>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100">
                  <a:moveTo>
                    <a:pt x="47" y="100"/>
                  </a:moveTo>
                  <a:lnTo>
                    <a:pt x="45" y="97"/>
                  </a:lnTo>
                  <a:lnTo>
                    <a:pt x="43" y="95"/>
                  </a:lnTo>
                  <a:lnTo>
                    <a:pt x="40" y="94"/>
                  </a:lnTo>
                  <a:lnTo>
                    <a:pt x="38" y="91"/>
                  </a:lnTo>
                  <a:lnTo>
                    <a:pt x="41" y="70"/>
                  </a:lnTo>
                  <a:lnTo>
                    <a:pt x="45" y="48"/>
                  </a:lnTo>
                  <a:lnTo>
                    <a:pt x="46" y="24"/>
                  </a:lnTo>
                  <a:lnTo>
                    <a:pt x="47" y="0"/>
                  </a:lnTo>
                  <a:lnTo>
                    <a:pt x="0" y="0"/>
                  </a:lnTo>
                  <a:lnTo>
                    <a:pt x="5" y="26"/>
                  </a:lnTo>
                  <a:lnTo>
                    <a:pt x="7" y="51"/>
                  </a:lnTo>
                  <a:lnTo>
                    <a:pt x="9" y="76"/>
                  </a:lnTo>
                  <a:lnTo>
                    <a:pt x="9" y="100"/>
                  </a:lnTo>
                  <a:lnTo>
                    <a:pt x="47" y="100"/>
                  </a:lnTo>
                  <a:close/>
                </a:path>
              </a:pathLst>
            </a:custGeom>
            <a:solidFill>
              <a:srgbClr val="878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28" name="Freeform 44"/>
            <p:cNvSpPr>
              <a:spLocks/>
            </p:cNvSpPr>
            <p:nvPr/>
          </p:nvSpPr>
          <p:spPr bwMode="auto">
            <a:xfrm>
              <a:off x="4625" y="2625"/>
              <a:ext cx="20" cy="40"/>
            </a:xfrm>
            <a:custGeom>
              <a:avLst/>
              <a:gdLst>
                <a:gd name="T0" fmla="*/ 56 w 58"/>
                <a:gd name="T1" fmla="*/ 0 h 100"/>
                <a:gd name="T2" fmla="*/ 58 w 58"/>
                <a:gd name="T3" fmla="*/ 26 h 100"/>
                <a:gd name="T4" fmla="*/ 58 w 58"/>
                <a:gd name="T5" fmla="*/ 51 h 100"/>
                <a:gd name="T6" fmla="*/ 58 w 58"/>
                <a:gd name="T7" fmla="*/ 76 h 100"/>
                <a:gd name="T8" fmla="*/ 56 w 58"/>
                <a:gd name="T9" fmla="*/ 100 h 100"/>
                <a:gd name="T10" fmla="*/ 19 w 58"/>
                <a:gd name="T11" fmla="*/ 100 h 100"/>
                <a:gd name="T12" fmla="*/ 15 w 58"/>
                <a:gd name="T13" fmla="*/ 76 h 100"/>
                <a:gd name="T14" fmla="*/ 12 w 58"/>
                <a:gd name="T15" fmla="*/ 51 h 100"/>
                <a:gd name="T16" fmla="*/ 6 w 58"/>
                <a:gd name="T17" fmla="*/ 26 h 100"/>
                <a:gd name="T18" fmla="*/ 0 w 58"/>
                <a:gd name="T19" fmla="*/ 0 h 100"/>
                <a:gd name="T20" fmla="*/ 56 w 58"/>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00">
                  <a:moveTo>
                    <a:pt x="56" y="0"/>
                  </a:moveTo>
                  <a:lnTo>
                    <a:pt x="58" y="26"/>
                  </a:lnTo>
                  <a:lnTo>
                    <a:pt x="58" y="51"/>
                  </a:lnTo>
                  <a:lnTo>
                    <a:pt x="58" y="76"/>
                  </a:lnTo>
                  <a:lnTo>
                    <a:pt x="56" y="100"/>
                  </a:lnTo>
                  <a:lnTo>
                    <a:pt x="19" y="100"/>
                  </a:lnTo>
                  <a:lnTo>
                    <a:pt x="15" y="76"/>
                  </a:lnTo>
                  <a:lnTo>
                    <a:pt x="12" y="51"/>
                  </a:lnTo>
                  <a:lnTo>
                    <a:pt x="6" y="26"/>
                  </a:lnTo>
                  <a:lnTo>
                    <a:pt x="0" y="0"/>
                  </a:lnTo>
                  <a:lnTo>
                    <a:pt x="56" y="0"/>
                  </a:lnTo>
                  <a:close/>
                </a:path>
              </a:pathLst>
            </a:custGeom>
            <a:solidFill>
              <a:srgbClr val="878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29" name="Freeform 45"/>
            <p:cNvSpPr>
              <a:spLocks/>
            </p:cNvSpPr>
            <p:nvPr/>
          </p:nvSpPr>
          <p:spPr bwMode="auto">
            <a:xfrm>
              <a:off x="4620" y="2604"/>
              <a:ext cx="25" cy="40"/>
            </a:xfrm>
            <a:custGeom>
              <a:avLst/>
              <a:gdLst>
                <a:gd name="T0" fmla="*/ 61 w 74"/>
                <a:gd name="T1" fmla="*/ 0 h 100"/>
                <a:gd name="T2" fmla="*/ 66 w 74"/>
                <a:gd name="T3" fmla="*/ 26 h 100"/>
                <a:gd name="T4" fmla="*/ 70 w 74"/>
                <a:gd name="T5" fmla="*/ 51 h 100"/>
                <a:gd name="T6" fmla="*/ 73 w 74"/>
                <a:gd name="T7" fmla="*/ 76 h 100"/>
                <a:gd name="T8" fmla="*/ 74 w 74"/>
                <a:gd name="T9" fmla="*/ 100 h 100"/>
                <a:gd name="T10" fmla="*/ 27 w 74"/>
                <a:gd name="T11" fmla="*/ 100 h 100"/>
                <a:gd name="T12" fmla="*/ 22 w 74"/>
                <a:gd name="T13" fmla="*/ 75 h 100"/>
                <a:gd name="T14" fmla="*/ 15 w 74"/>
                <a:gd name="T15" fmla="*/ 50 h 100"/>
                <a:gd name="T16" fmla="*/ 8 w 74"/>
                <a:gd name="T17" fmla="*/ 25 h 100"/>
                <a:gd name="T18" fmla="*/ 0 w 74"/>
                <a:gd name="T19" fmla="*/ 0 h 100"/>
                <a:gd name="T20" fmla="*/ 61 w 74"/>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00">
                  <a:moveTo>
                    <a:pt x="61" y="0"/>
                  </a:moveTo>
                  <a:lnTo>
                    <a:pt x="66" y="26"/>
                  </a:lnTo>
                  <a:lnTo>
                    <a:pt x="70" y="51"/>
                  </a:lnTo>
                  <a:lnTo>
                    <a:pt x="73" y="76"/>
                  </a:lnTo>
                  <a:lnTo>
                    <a:pt x="74" y="100"/>
                  </a:lnTo>
                  <a:lnTo>
                    <a:pt x="27" y="100"/>
                  </a:lnTo>
                  <a:lnTo>
                    <a:pt x="22" y="75"/>
                  </a:lnTo>
                  <a:lnTo>
                    <a:pt x="15" y="50"/>
                  </a:lnTo>
                  <a:lnTo>
                    <a:pt x="8" y="25"/>
                  </a:lnTo>
                  <a:lnTo>
                    <a:pt x="0" y="0"/>
                  </a:lnTo>
                  <a:lnTo>
                    <a:pt x="61" y="0"/>
                  </a:lnTo>
                  <a:close/>
                </a:path>
              </a:pathLst>
            </a:custGeom>
            <a:solidFill>
              <a:srgbClr val="848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30" name="Freeform 46"/>
            <p:cNvSpPr>
              <a:spLocks/>
            </p:cNvSpPr>
            <p:nvPr/>
          </p:nvSpPr>
          <p:spPr bwMode="auto">
            <a:xfrm>
              <a:off x="4614" y="2582"/>
              <a:ext cx="30" cy="43"/>
            </a:xfrm>
            <a:custGeom>
              <a:avLst/>
              <a:gdLst>
                <a:gd name="T0" fmla="*/ 71 w 90"/>
                <a:gd name="T1" fmla="*/ 0 h 102"/>
                <a:gd name="T2" fmla="*/ 77 w 90"/>
                <a:gd name="T3" fmla="*/ 27 h 102"/>
                <a:gd name="T4" fmla="*/ 83 w 90"/>
                <a:gd name="T5" fmla="*/ 52 h 102"/>
                <a:gd name="T6" fmla="*/ 86 w 90"/>
                <a:gd name="T7" fmla="*/ 77 h 102"/>
                <a:gd name="T8" fmla="*/ 90 w 90"/>
                <a:gd name="T9" fmla="*/ 102 h 102"/>
                <a:gd name="T10" fmla="*/ 34 w 90"/>
                <a:gd name="T11" fmla="*/ 102 h 102"/>
                <a:gd name="T12" fmla="*/ 27 w 90"/>
                <a:gd name="T13" fmla="*/ 77 h 102"/>
                <a:gd name="T14" fmla="*/ 17 w 90"/>
                <a:gd name="T15" fmla="*/ 51 h 102"/>
                <a:gd name="T16" fmla="*/ 9 w 90"/>
                <a:gd name="T17" fmla="*/ 26 h 102"/>
                <a:gd name="T18" fmla="*/ 0 w 90"/>
                <a:gd name="T19" fmla="*/ 0 h 102"/>
                <a:gd name="T20" fmla="*/ 71 w 90"/>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102">
                  <a:moveTo>
                    <a:pt x="71" y="0"/>
                  </a:moveTo>
                  <a:lnTo>
                    <a:pt x="77" y="27"/>
                  </a:lnTo>
                  <a:lnTo>
                    <a:pt x="83" y="52"/>
                  </a:lnTo>
                  <a:lnTo>
                    <a:pt x="86" y="77"/>
                  </a:lnTo>
                  <a:lnTo>
                    <a:pt x="90" y="102"/>
                  </a:lnTo>
                  <a:lnTo>
                    <a:pt x="34" y="102"/>
                  </a:lnTo>
                  <a:lnTo>
                    <a:pt x="27" y="77"/>
                  </a:lnTo>
                  <a:lnTo>
                    <a:pt x="17" y="51"/>
                  </a:lnTo>
                  <a:lnTo>
                    <a:pt x="9" y="26"/>
                  </a:lnTo>
                  <a:lnTo>
                    <a:pt x="0" y="0"/>
                  </a:lnTo>
                  <a:lnTo>
                    <a:pt x="71" y="0"/>
                  </a:lnTo>
                  <a:close/>
                </a:path>
              </a:pathLst>
            </a:custGeom>
            <a:solidFill>
              <a:srgbClr val="828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31" name="Freeform 47"/>
            <p:cNvSpPr>
              <a:spLocks/>
            </p:cNvSpPr>
            <p:nvPr/>
          </p:nvSpPr>
          <p:spPr bwMode="auto">
            <a:xfrm>
              <a:off x="4606" y="2563"/>
              <a:ext cx="35" cy="41"/>
            </a:xfrm>
            <a:custGeom>
              <a:avLst/>
              <a:gdLst>
                <a:gd name="T0" fmla="*/ 77 w 102"/>
                <a:gd name="T1" fmla="*/ 0 h 102"/>
                <a:gd name="T2" fmla="*/ 86 w 102"/>
                <a:gd name="T3" fmla="*/ 26 h 102"/>
                <a:gd name="T4" fmla="*/ 93 w 102"/>
                <a:gd name="T5" fmla="*/ 51 h 102"/>
                <a:gd name="T6" fmla="*/ 98 w 102"/>
                <a:gd name="T7" fmla="*/ 77 h 102"/>
                <a:gd name="T8" fmla="*/ 102 w 102"/>
                <a:gd name="T9" fmla="*/ 102 h 102"/>
                <a:gd name="T10" fmla="*/ 41 w 102"/>
                <a:gd name="T11" fmla="*/ 102 h 102"/>
                <a:gd name="T12" fmla="*/ 36 w 102"/>
                <a:gd name="T13" fmla="*/ 89 h 102"/>
                <a:gd name="T14" fmla="*/ 31 w 102"/>
                <a:gd name="T15" fmla="*/ 77 h 102"/>
                <a:gd name="T16" fmla="*/ 26 w 102"/>
                <a:gd name="T17" fmla="*/ 64 h 102"/>
                <a:gd name="T18" fmla="*/ 22 w 102"/>
                <a:gd name="T19" fmla="*/ 51 h 102"/>
                <a:gd name="T20" fmla="*/ 17 w 102"/>
                <a:gd name="T21" fmla="*/ 39 h 102"/>
                <a:gd name="T22" fmla="*/ 11 w 102"/>
                <a:gd name="T23" fmla="*/ 26 h 102"/>
                <a:gd name="T24" fmla="*/ 6 w 102"/>
                <a:gd name="T25" fmla="*/ 13 h 102"/>
                <a:gd name="T26" fmla="*/ 0 w 102"/>
                <a:gd name="T27" fmla="*/ 0 h 102"/>
                <a:gd name="T28" fmla="*/ 77 w 10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02">
                  <a:moveTo>
                    <a:pt x="77" y="0"/>
                  </a:moveTo>
                  <a:lnTo>
                    <a:pt x="86" y="26"/>
                  </a:lnTo>
                  <a:lnTo>
                    <a:pt x="93" y="51"/>
                  </a:lnTo>
                  <a:lnTo>
                    <a:pt x="98" y="77"/>
                  </a:lnTo>
                  <a:lnTo>
                    <a:pt x="102" y="102"/>
                  </a:lnTo>
                  <a:lnTo>
                    <a:pt x="41" y="102"/>
                  </a:lnTo>
                  <a:lnTo>
                    <a:pt x="36" y="89"/>
                  </a:lnTo>
                  <a:lnTo>
                    <a:pt x="31" y="77"/>
                  </a:lnTo>
                  <a:lnTo>
                    <a:pt x="26" y="64"/>
                  </a:lnTo>
                  <a:lnTo>
                    <a:pt x="22" y="51"/>
                  </a:lnTo>
                  <a:lnTo>
                    <a:pt x="17" y="39"/>
                  </a:lnTo>
                  <a:lnTo>
                    <a:pt x="11" y="26"/>
                  </a:lnTo>
                  <a:lnTo>
                    <a:pt x="6" y="13"/>
                  </a:lnTo>
                  <a:lnTo>
                    <a:pt x="0" y="0"/>
                  </a:lnTo>
                  <a:lnTo>
                    <a:pt x="77" y="0"/>
                  </a:lnTo>
                  <a:close/>
                </a:path>
              </a:pathLst>
            </a:custGeom>
            <a:solidFill>
              <a:srgbClr val="828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32" name="Freeform 48"/>
            <p:cNvSpPr>
              <a:spLocks/>
            </p:cNvSpPr>
            <p:nvPr/>
          </p:nvSpPr>
          <p:spPr bwMode="auto">
            <a:xfrm>
              <a:off x="4600" y="2542"/>
              <a:ext cx="37" cy="40"/>
            </a:xfrm>
            <a:custGeom>
              <a:avLst/>
              <a:gdLst>
                <a:gd name="T0" fmla="*/ 80 w 115"/>
                <a:gd name="T1" fmla="*/ 0 h 100"/>
                <a:gd name="T2" fmla="*/ 90 w 115"/>
                <a:gd name="T3" fmla="*/ 27 h 100"/>
                <a:gd name="T4" fmla="*/ 99 w 115"/>
                <a:gd name="T5" fmla="*/ 51 h 100"/>
                <a:gd name="T6" fmla="*/ 108 w 115"/>
                <a:gd name="T7" fmla="*/ 76 h 100"/>
                <a:gd name="T8" fmla="*/ 115 w 115"/>
                <a:gd name="T9" fmla="*/ 100 h 100"/>
                <a:gd name="T10" fmla="*/ 44 w 115"/>
                <a:gd name="T11" fmla="*/ 100 h 100"/>
                <a:gd name="T12" fmla="*/ 39 w 115"/>
                <a:gd name="T13" fmla="*/ 88 h 100"/>
                <a:gd name="T14" fmla="*/ 33 w 115"/>
                <a:gd name="T15" fmla="*/ 76 h 100"/>
                <a:gd name="T16" fmla="*/ 28 w 115"/>
                <a:gd name="T17" fmla="*/ 65 h 100"/>
                <a:gd name="T18" fmla="*/ 22 w 115"/>
                <a:gd name="T19" fmla="*/ 51 h 100"/>
                <a:gd name="T20" fmla="*/ 17 w 115"/>
                <a:gd name="T21" fmla="*/ 38 h 100"/>
                <a:gd name="T22" fmla="*/ 12 w 115"/>
                <a:gd name="T23" fmla="*/ 27 h 100"/>
                <a:gd name="T24" fmla="*/ 6 w 115"/>
                <a:gd name="T25" fmla="*/ 13 h 100"/>
                <a:gd name="T26" fmla="*/ 0 w 115"/>
                <a:gd name="T27" fmla="*/ 0 h 100"/>
                <a:gd name="T28" fmla="*/ 80 w 115"/>
                <a:gd name="T2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00">
                  <a:moveTo>
                    <a:pt x="80" y="0"/>
                  </a:moveTo>
                  <a:lnTo>
                    <a:pt x="90" y="27"/>
                  </a:lnTo>
                  <a:lnTo>
                    <a:pt x="99" y="51"/>
                  </a:lnTo>
                  <a:lnTo>
                    <a:pt x="108" y="76"/>
                  </a:lnTo>
                  <a:lnTo>
                    <a:pt x="115" y="100"/>
                  </a:lnTo>
                  <a:lnTo>
                    <a:pt x="44" y="100"/>
                  </a:lnTo>
                  <a:lnTo>
                    <a:pt x="39" y="88"/>
                  </a:lnTo>
                  <a:lnTo>
                    <a:pt x="33" y="76"/>
                  </a:lnTo>
                  <a:lnTo>
                    <a:pt x="28" y="65"/>
                  </a:lnTo>
                  <a:lnTo>
                    <a:pt x="22" y="51"/>
                  </a:lnTo>
                  <a:lnTo>
                    <a:pt x="17" y="38"/>
                  </a:lnTo>
                  <a:lnTo>
                    <a:pt x="12" y="27"/>
                  </a:lnTo>
                  <a:lnTo>
                    <a:pt x="6" y="13"/>
                  </a:lnTo>
                  <a:lnTo>
                    <a:pt x="0" y="0"/>
                  </a:lnTo>
                  <a:lnTo>
                    <a:pt x="80" y="0"/>
                  </a:lnTo>
                  <a:close/>
                </a:path>
              </a:pathLst>
            </a:custGeom>
            <a:solidFill>
              <a:srgbClr val="7F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33" name="Freeform 49"/>
            <p:cNvSpPr>
              <a:spLocks/>
            </p:cNvSpPr>
            <p:nvPr/>
          </p:nvSpPr>
          <p:spPr bwMode="auto">
            <a:xfrm>
              <a:off x="4591" y="2522"/>
              <a:ext cx="42" cy="41"/>
            </a:xfrm>
            <a:custGeom>
              <a:avLst/>
              <a:gdLst>
                <a:gd name="T0" fmla="*/ 91 w 127"/>
                <a:gd name="T1" fmla="*/ 0 h 98"/>
                <a:gd name="T2" fmla="*/ 95 w 127"/>
                <a:gd name="T3" fmla="*/ 13 h 98"/>
                <a:gd name="T4" fmla="*/ 100 w 127"/>
                <a:gd name="T5" fmla="*/ 26 h 98"/>
                <a:gd name="T6" fmla="*/ 105 w 127"/>
                <a:gd name="T7" fmla="*/ 38 h 98"/>
                <a:gd name="T8" fmla="*/ 110 w 127"/>
                <a:gd name="T9" fmla="*/ 51 h 98"/>
                <a:gd name="T10" fmla="*/ 114 w 127"/>
                <a:gd name="T11" fmla="*/ 63 h 98"/>
                <a:gd name="T12" fmla="*/ 119 w 127"/>
                <a:gd name="T13" fmla="*/ 75 h 98"/>
                <a:gd name="T14" fmla="*/ 124 w 127"/>
                <a:gd name="T15" fmla="*/ 86 h 98"/>
                <a:gd name="T16" fmla="*/ 127 w 127"/>
                <a:gd name="T17" fmla="*/ 98 h 98"/>
                <a:gd name="T18" fmla="*/ 50 w 127"/>
                <a:gd name="T19" fmla="*/ 98 h 98"/>
                <a:gd name="T20" fmla="*/ 44 w 127"/>
                <a:gd name="T21" fmla="*/ 85 h 98"/>
                <a:gd name="T22" fmla="*/ 38 w 127"/>
                <a:gd name="T23" fmla="*/ 73 h 98"/>
                <a:gd name="T24" fmla="*/ 32 w 127"/>
                <a:gd name="T25" fmla="*/ 61 h 98"/>
                <a:gd name="T26" fmla="*/ 25 w 127"/>
                <a:gd name="T27" fmla="*/ 48 h 98"/>
                <a:gd name="T28" fmla="*/ 19 w 127"/>
                <a:gd name="T29" fmla="*/ 37 h 98"/>
                <a:gd name="T30" fmla="*/ 13 w 127"/>
                <a:gd name="T31" fmla="*/ 25 h 98"/>
                <a:gd name="T32" fmla="*/ 8 w 127"/>
                <a:gd name="T33" fmla="*/ 13 h 98"/>
                <a:gd name="T34" fmla="*/ 0 w 127"/>
                <a:gd name="T35" fmla="*/ 0 h 98"/>
                <a:gd name="T36" fmla="*/ 91 w 127"/>
                <a:gd name="T3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98">
                  <a:moveTo>
                    <a:pt x="91" y="0"/>
                  </a:moveTo>
                  <a:lnTo>
                    <a:pt x="95" y="13"/>
                  </a:lnTo>
                  <a:lnTo>
                    <a:pt x="100" y="26"/>
                  </a:lnTo>
                  <a:lnTo>
                    <a:pt x="105" y="38"/>
                  </a:lnTo>
                  <a:lnTo>
                    <a:pt x="110" y="51"/>
                  </a:lnTo>
                  <a:lnTo>
                    <a:pt x="114" y="63"/>
                  </a:lnTo>
                  <a:lnTo>
                    <a:pt x="119" y="75"/>
                  </a:lnTo>
                  <a:lnTo>
                    <a:pt x="124" y="86"/>
                  </a:lnTo>
                  <a:lnTo>
                    <a:pt x="127" y="98"/>
                  </a:lnTo>
                  <a:lnTo>
                    <a:pt x="50" y="98"/>
                  </a:lnTo>
                  <a:lnTo>
                    <a:pt x="44" y="85"/>
                  </a:lnTo>
                  <a:lnTo>
                    <a:pt x="38" y="73"/>
                  </a:lnTo>
                  <a:lnTo>
                    <a:pt x="32" y="61"/>
                  </a:lnTo>
                  <a:lnTo>
                    <a:pt x="25" y="48"/>
                  </a:lnTo>
                  <a:lnTo>
                    <a:pt x="19" y="37"/>
                  </a:lnTo>
                  <a:lnTo>
                    <a:pt x="13" y="25"/>
                  </a:lnTo>
                  <a:lnTo>
                    <a:pt x="8" y="13"/>
                  </a:lnTo>
                  <a:lnTo>
                    <a:pt x="0" y="0"/>
                  </a:lnTo>
                  <a:lnTo>
                    <a:pt x="91" y="0"/>
                  </a:lnTo>
                  <a:close/>
                </a:path>
              </a:pathLst>
            </a:custGeom>
            <a:solidFill>
              <a:srgbClr val="7C7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34" name="Freeform 50"/>
            <p:cNvSpPr>
              <a:spLocks/>
            </p:cNvSpPr>
            <p:nvPr/>
          </p:nvSpPr>
          <p:spPr bwMode="auto">
            <a:xfrm>
              <a:off x="4580" y="2503"/>
              <a:ext cx="46" cy="39"/>
            </a:xfrm>
            <a:custGeom>
              <a:avLst/>
              <a:gdLst>
                <a:gd name="T0" fmla="*/ 98 w 140"/>
                <a:gd name="T1" fmla="*/ 0 h 98"/>
                <a:gd name="T2" fmla="*/ 104 w 140"/>
                <a:gd name="T3" fmla="*/ 13 h 98"/>
                <a:gd name="T4" fmla="*/ 110 w 140"/>
                <a:gd name="T5" fmla="*/ 25 h 98"/>
                <a:gd name="T6" fmla="*/ 114 w 140"/>
                <a:gd name="T7" fmla="*/ 38 h 98"/>
                <a:gd name="T8" fmla="*/ 120 w 140"/>
                <a:gd name="T9" fmla="*/ 50 h 98"/>
                <a:gd name="T10" fmla="*/ 126 w 140"/>
                <a:gd name="T11" fmla="*/ 62 h 98"/>
                <a:gd name="T12" fmla="*/ 131 w 140"/>
                <a:gd name="T13" fmla="*/ 74 h 98"/>
                <a:gd name="T14" fmla="*/ 136 w 140"/>
                <a:gd name="T15" fmla="*/ 87 h 98"/>
                <a:gd name="T16" fmla="*/ 140 w 140"/>
                <a:gd name="T17" fmla="*/ 98 h 98"/>
                <a:gd name="T18" fmla="*/ 60 w 140"/>
                <a:gd name="T19" fmla="*/ 98 h 98"/>
                <a:gd name="T20" fmla="*/ 53 w 140"/>
                <a:gd name="T21" fmla="*/ 85 h 98"/>
                <a:gd name="T22" fmla="*/ 45 w 140"/>
                <a:gd name="T23" fmla="*/ 74 h 98"/>
                <a:gd name="T24" fmla="*/ 38 w 140"/>
                <a:gd name="T25" fmla="*/ 60 h 98"/>
                <a:gd name="T26" fmla="*/ 31 w 140"/>
                <a:gd name="T27" fmla="*/ 49 h 98"/>
                <a:gd name="T28" fmla="*/ 24 w 140"/>
                <a:gd name="T29" fmla="*/ 36 h 98"/>
                <a:gd name="T30" fmla="*/ 17 w 140"/>
                <a:gd name="T31" fmla="*/ 24 h 98"/>
                <a:gd name="T32" fmla="*/ 9 w 140"/>
                <a:gd name="T33" fmla="*/ 12 h 98"/>
                <a:gd name="T34" fmla="*/ 0 w 140"/>
                <a:gd name="T35" fmla="*/ 0 h 98"/>
                <a:gd name="T36" fmla="*/ 98 w 140"/>
                <a:gd name="T3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98">
                  <a:moveTo>
                    <a:pt x="98" y="0"/>
                  </a:moveTo>
                  <a:lnTo>
                    <a:pt x="104" y="13"/>
                  </a:lnTo>
                  <a:lnTo>
                    <a:pt x="110" y="25"/>
                  </a:lnTo>
                  <a:lnTo>
                    <a:pt x="114" y="38"/>
                  </a:lnTo>
                  <a:lnTo>
                    <a:pt x="120" y="50"/>
                  </a:lnTo>
                  <a:lnTo>
                    <a:pt x="126" y="62"/>
                  </a:lnTo>
                  <a:lnTo>
                    <a:pt x="131" y="74"/>
                  </a:lnTo>
                  <a:lnTo>
                    <a:pt x="136" y="87"/>
                  </a:lnTo>
                  <a:lnTo>
                    <a:pt x="140" y="98"/>
                  </a:lnTo>
                  <a:lnTo>
                    <a:pt x="60" y="98"/>
                  </a:lnTo>
                  <a:lnTo>
                    <a:pt x="53" y="85"/>
                  </a:lnTo>
                  <a:lnTo>
                    <a:pt x="45" y="74"/>
                  </a:lnTo>
                  <a:lnTo>
                    <a:pt x="38" y="60"/>
                  </a:lnTo>
                  <a:lnTo>
                    <a:pt x="31" y="49"/>
                  </a:lnTo>
                  <a:lnTo>
                    <a:pt x="24" y="36"/>
                  </a:lnTo>
                  <a:lnTo>
                    <a:pt x="17" y="24"/>
                  </a:lnTo>
                  <a:lnTo>
                    <a:pt x="9" y="12"/>
                  </a:lnTo>
                  <a:lnTo>
                    <a:pt x="0" y="0"/>
                  </a:lnTo>
                  <a:lnTo>
                    <a:pt x="98" y="0"/>
                  </a:lnTo>
                  <a:close/>
                </a:path>
              </a:pathLst>
            </a:custGeom>
            <a:solidFill>
              <a:srgbClr val="7C7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35" name="Freeform 51"/>
            <p:cNvSpPr>
              <a:spLocks/>
            </p:cNvSpPr>
            <p:nvPr/>
          </p:nvSpPr>
          <p:spPr bwMode="auto">
            <a:xfrm>
              <a:off x="4569" y="2482"/>
              <a:ext cx="51" cy="40"/>
            </a:xfrm>
            <a:custGeom>
              <a:avLst/>
              <a:gdLst>
                <a:gd name="T0" fmla="*/ 104 w 154"/>
                <a:gd name="T1" fmla="*/ 0 h 100"/>
                <a:gd name="T2" fmla="*/ 111 w 154"/>
                <a:gd name="T3" fmla="*/ 12 h 100"/>
                <a:gd name="T4" fmla="*/ 117 w 154"/>
                <a:gd name="T5" fmla="*/ 24 h 100"/>
                <a:gd name="T6" fmla="*/ 123 w 154"/>
                <a:gd name="T7" fmla="*/ 36 h 100"/>
                <a:gd name="T8" fmla="*/ 130 w 154"/>
                <a:gd name="T9" fmla="*/ 49 h 100"/>
                <a:gd name="T10" fmla="*/ 136 w 154"/>
                <a:gd name="T11" fmla="*/ 62 h 100"/>
                <a:gd name="T12" fmla="*/ 142 w 154"/>
                <a:gd name="T13" fmla="*/ 74 h 100"/>
                <a:gd name="T14" fmla="*/ 148 w 154"/>
                <a:gd name="T15" fmla="*/ 87 h 100"/>
                <a:gd name="T16" fmla="*/ 154 w 154"/>
                <a:gd name="T17" fmla="*/ 100 h 100"/>
                <a:gd name="T18" fmla="*/ 63 w 154"/>
                <a:gd name="T19" fmla="*/ 100 h 100"/>
                <a:gd name="T20" fmla="*/ 56 w 154"/>
                <a:gd name="T21" fmla="*/ 87 h 100"/>
                <a:gd name="T22" fmla="*/ 49 w 154"/>
                <a:gd name="T23" fmla="*/ 74 h 100"/>
                <a:gd name="T24" fmla="*/ 41 w 154"/>
                <a:gd name="T25" fmla="*/ 62 h 100"/>
                <a:gd name="T26" fmla="*/ 33 w 154"/>
                <a:gd name="T27" fmla="*/ 49 h 100"/>
                <a:gd name="T28" fmla="*/ 24 w 154"/>
                <a:gd name="T29" fmla="*/ 36 h 100"/>
                <a:gd name="T30" fmla="*/ 17 w 154"/>
                <a:gd name="T31" fmla="*/ 24 h 100"/>
                <a:gd name="T32" fmla="*/ 9 w 154"/>
                <a:gd name="T33" fmla="*/ 12 h 100"/>
                <a:gd name="T34" fmla="*/ 0 w 154"/>
                <a:gd name="T35" fmla="*/ 0 h 100"/>
                <a:gd name="T36" fmla="*/ 104 w 154"/>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100">
                  <a:moveTo>
                    <a:pt x="104" y="0"/>
                  </a:moveTo>
                  <a:lnTo>
                    <a:pt x="111" y="12"/>
                  </a:lnTo>
                  <a:lnTo>
                    <a:pt x="117" y="24"/>
                  </a:lnTo>
                  <a:lnTo>
                    <a:pt x="123" y="36"/>
                  </a:lnTo>
                  <a:lnTo>
                    <a:pt x="130" y="49"/>
                  </a:lnTo>
                  <a:lnTo>
                    <a:pt x="136" y="62"/>
                  </a:lnTo>
                  <a:lnTo>
                    <a:pt x="142" y="74"/>
                  </a:lnTo>
                  <a:lnTo>
                    <a:pt x="148" y="87"/>
                  </a:lnTo>
                  <a:lnTo>
                    <a:pt x="154" y="100"/>
                  </a:lnTo>
                  <a:lnTo>
                    <a:pt x="63" y="100"/>
                  </a:lnTo>
                  <a:lnTo>
                    <a:pt x="56" y="87"/>
                  </a:lnTo>
                  <a:lnTo>
                    <a:pt x="49" y="74"/>
                  </a:lnTo>
                  <a:lnTo>
                    <a:pt x="41" y="62"/>
                  </a:lnTo>
                  <a:lnTo>
                    <a:pt x="33" y="49"/>
                  </a:lnTo>
                  <a:lnTo>
                    <a:pt x="24" y="36"/>
                  </a:lnTo>
                  <a:lnTo>
                    <a:pt x="17" y="24"/>
                  </a:lnTo>
                  <a:lnTo>
                    <a:pt x="9" y="12"/>
                  </a:lnTo>
                  <a:lnTo>
                    <a:pt x="0" y="0"/>
                  </a:lnTo>
                  <a:lnTo>
                    <a:pt x="104" y="0"/>
                  </a:lnTo>
                  <a:close/>
                </a:path>
              </a:pathLst>
            </a:custGeom>
            <a:solidFill>
              <a:srgbClr val="7A7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36" name="Freeform 52"/>
            <p:cNvSpPr>
              <a:spLocks/>
            </p:cNvSpPr>
            <p:nvPr/>
          </p:nvSpPr>
          <p:spPr bwMode="auto">
            <a:xfrm>
              <a:off x="4557" y="2461"/>
              <a:ext cx="55" cy="42"/>
            </a:xfrm>
            <a:custGeom>
              <a:avLst/>
              <a:gdLst>
                <a:gd name="T0" fmla="*/ 111 w 165"/>
                <a:gd name="T1" fmla="*/ 0 h 103"/>
                <a:gd name="T2" fmla="*/ 118 w 165"/>
                <a:gd name="T3" fmla="*/ 13 h 103"/>
                <a:gd name="T4" fmla="*/ 125 w 165"/>
                <a:gd name="T5" fmla="*/ 26 h 103"/>
                <a:gd name="T6" fmla="*/ 133 w 165"/>
                <a:gd name="T7" fmla="*/ 39 h 103"/>
                <a:gd name="T8" fmla="*/ 140 w 165"/>
                <a:gd name="T9" fmla="*/ 51 h 103"/>
                <a:gd name="T10" fmla="*/ 146 w 165"/>
                <a:gd name="T11" fmla="*/ 64 h 103"/>
                <a:gd name="T12" fmla="*/ 153 w 165"/>
                <a:gd name="T13" fmla="*/ 77 h 103"/>
                <a:gd name="T14" fmla="*/ 159 w 165"/>
                <a:gd name="T15" fmla="*/ 90 h 103"/>
                <a:gd name="T16" fmla="*/ 165 w 165"/>
                <a:gd name="T17" fmla="*/ 103 h 103"/>
                <a:gd name="T18" fmla="*/ 67 w 165"/>
                <a:gd name="T19" fmla="*/ 103 h 103"/>
                <a:gd name="T20" fmla="*/ 59 w 165"/>
                <a:gd name="T21" fmla="*/ 90 h 103"/>
                <a:gd name="T22" fmla="*/ 51 w 165"/>
                <a:gd name="T23" fmla="*/ 77 h 103"/>
                <a:gd name="T24" fmla="*/ 44 w 165"/>
                <a:gd name="T25" fmla="*/ 64 h 103"/>
                <a:gd name="T26" fmla="*/ 35 w 165"/>
                <a:gd name="T27" fmla="*/ 51 h 103"/>
                <a:gd name="T28" fmla="*/ 27 w 165"/>
                <a:gd name="T29" fmla="*/ 39 h 103"/>
                <a:gd name="T30" fmla="*/ 18 w 165"/>
                <a:gd name="T31" fmla="*/ 26 h 103"/>
                <a:gd name="T32" fmla="*/ 9 w 165"/>
                <a:gd name="T33" fmla="*/ 13 h 103"/>
                <a:gd name="T34" fmla="*/ 0 w 165"/>
                <a:gd name="T35" fmla="*/ 0 h 103"/>
                <a:gd name="T36" fmla="*/ 111 w 165"/>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 h="103">
                  <a:moveTo>
                    <a:pt x="111" y="0"/>
                  </a:moveTo>
                  <a:lnTo>
                    <a:pt x="118" y="13"/>
                  </a:lnTo>
                  <a:lnTo>
                    <a:pt x="125" y="26"/>
                  </a:lnTo>
                  <a:lnTo>
                    <a:pt x="133" y="39"/>
                  </a:lnTo>
                  <a:lnTo>
                    <a:pt x="140" y="51"/>
                  </a:lnTo>
                  <a:lnTo>
                    <a:pt x="146" y="64"/>
                  </a:lnTo>
                  <a:lnTo>
                    <a:pt x="153" y="77"/>
                  </a:lnTo>
                  <a:lnTo>
                    <a:pt x="159" y="90"/>
                  </a:lnTo>
                  <a:lnTo>
                    <a:pt x="165" y="103"/>
                  </a:lnTo>
                  <a:lnTo>
                    <a:pt x="67" y="103"/>
                  </a:lnTo>
                  <a:lnTo>
                    <a:pt x="59" y="90"/>
                  </a:lnTo>
                  <a:lnTo>
                    <a:pt x="51" y="77"/>
                  </a:lnTo>
                  <a:lnTo>
                    <a:pt x="44" y="64"/>
                  </a:lnTo>
                  <a:lnTo>
                    <a:pt x="35" y="51"/>
                  </a:lnTo>
                  <a:lnTo>
                    <a:pt x="27" y="39"/>
                  </a:lnTo>
                  <a:lnTo>
                    <a:pt x="18" y="26"/>
                  </a:lnTo>
                  <a:lnTo>
                    <a:pt x="9" y="13"/>
                  </a:lnTo>
                  <a:lnTo>
                    <a:pt x="0" y="0"/>
                  </a:lnTo>
                  <a:lnTo>
                    <a:pt x="111" y="0"/>
                  </a:lnTo>
                  <a:close/>
                </a:path>
              </a:pathLst>
            </a:custGeom>
            <a:solidFill>
              <a:srgbClr val="777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37" name="Freeform 53"/>
            <p:cNvSpPr>
              <a:spLocks/>
            </p:cNvSpPr>
            <p:nvPr/>
          </p:nvSpPr>
          <p:spPr bwMode="auto">
            <a:xfrm>
              <a:off x="4544" y="2440"/>
              <a:ext cx="60" cy="42"/>
            </a:xfrm>
            <a:custGeom>
              <a:avLst/>
              <a:gdLst>
                <a:gd name="T0" fmla="*/ 122 w 182"/>
                <a:gd name="T1" fmla="*/ 0 h 103"/>
                <a:gd name="T2" fmla="*/ 130 w 182"/>
                <a:gd name="T3" fmla="*/ 13 h 103"/>
                <a:gd name="T4" fmla="*/ 137 w 182"/>
                <a:gd name="T5" fmla="*/ 26 h 103"/>
                <a:gd name="T6" fmla="*/ 145 w 182"/>
                <a:gd name="T7" fmla="*/ 39 h 103"/>
                <a:gd name="T8" fmla="*/ 152 w 182"/>
                <a:gd name="T9" fmla="*/ 51 h 103"/>
                <a:gd name="T10" fmla="*/ 159 w 182"/>
                <a:gd name="T11" fmla="*/ 64 h 103"/>
                <a:gd name="T12" fmla="*/ 167 w 182"/>
                <a:gd name="T13" fmla="*/ 77 h 103"/>
                <a:gd name="T14" fmla="*/ 175 w 182"/>
                <a:gd name="T15" fmla="*/ 90 h 103"/>
                <a:gd name="T16" fmla="*/ 182 w 182"/>
                <a:gd name="T17" fmla="*/ 103 h 103"/>
                <a:gd name="T18" fmla="*/ 78 w 182"/>
                <a:gd name="T19" fmla="*/ 103 h 103"/>
                <a:gd name="T20" fmla="*/ 69 w 182"/>
                <a:gd name="T21" fmla="*/ 89 h 103"/>
                <a:gd name="T22" fmla="*/ 60 w 182"/>
                <a:gd name="T23" fmla="*/ 76 h 103"/>
                <a:gd name="T24" fmla="*/ 50 w 182"/>
                <a:gd name="T25" fmla="*/ 63 h 103"/>
                <a:gd name="T26" fmla="*/ 41 w 182"/>
                <a:gd name="T27" fmla="*/ 50 h 103"/>
                <a:gd name="T28" fmla="*/ 31 w 182"/>
                <a:gd name="T29" fmla="*/ 38 h 103"/>
                <a:gd name="T30" fmla="*/ 20 w 182"/>
                <a:gd name="T31" fmla="*/ 25 h 103"/>
                <a:gd name="T32" fmla="*/ 11 w 182"/>
                <a:gd name="T33" fmla="*/ 13 h 103"/>
                <a:gd name="T34" fmla="*/ 0 w 182"/>
                <a:gd name="T35" fmla="*/ 0 h 103"/>
                <a:gd name="T36" fmla="*/ 122 w 182"/>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03">
                  <a:moveTo>
                    <a:pt x="122" y="0"/>
                  </a:moveTo>
                  <a:lnTo>
                    <a:pt x="130" y="13"/>
                  </a:lnTo>
                  <a:lnTo>
                    <a:pt x="137" y="26"/>
                  </a:lnTo>
                  <a:lnTo>
                    <a:pt x="145" y="39"/>
                  </a:lnTo>
                  <a:lnTo>
                    <a:pt x="152" y="51"/>
                  </a:lnTo>
                  <a:lnTo>
                    <a:pt x="159" y="64"/>
                  </a:lnTo>
                  <a:lnTo>
                    <a:pt x="167" y="77"/>
                  </a:lnTo>
                  <a:lnTo>
                    <a:pt x="175" y="90"/>
                  </a:lnTo>
                  <a:lnTo>
                    <a:pt x="182" y="103"/>
                  </a:lnTo>
                  <a:lnTo>
                    <a:pt x="78" y="103"/>
                  </a:lnTo>
                  <a:lnTo>
                    <a:pt x="69" y="89"/>
                  </a:lnTo>
                  <a:lnTo>
                    <a:pt x="60" y="76"/>
                  </a:lnTo>
                  <a:lnTo>
                    <a:pt x="50" y="63"/>
                  </a:lnTo>
                  <a:lnTo>
                    <a:pt x="41" y="50"/>
                  </a:lnTo>
                  <a:lnTo>
                    <a:pt x="31" y="38"/>
                  </a:lnTo>
                  <a:lnTo>
                    <a:pt x="20" y="25"/>
                  </a:lnTo>
                  <a:lnTo>
                    <a:pt x="11" y="13"/>
                  </a:lnTo>
                  <a:lnTo>
                    <a:pt x="0" y="0"/>
                  </a:lnTo>
                  <a:lnTo>
                    <a:pt x="122" y="0"/>
                  </a:lnTo>
                  <a:close/>
                </a:path>
              </a:pathLst>
            </a:custGeom>
            <a:solidFill>
              <a:srgbClr val="757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38" name="Freeform 54"/>
            <p:cNvSpPr>
              <a:spLocks/>
            </p:cNvSpPr>
            <p:nvPr/>
          </p:nvSpPr>
          <p:spPr bwMode="auto">
            <a:xfrm>
              <a:off x="4529" y="2420"/>
              <a:ext cx="66" cy="41"/>
            </a:xfrm>
            <a:custGeom>
              <a:avLst/>
              <a:gdLst>
                <a:gd name="T0" fmla="*/ 128 w 193"/>
                <a:gd name="T1" fmla="*/ 0 h 100"/>
                <a:gd name="T2" fmla="*/ 136 w 193"/>
                <a:gd name="T3" fmla="*/ 13 h 100"/>
                <a:gd name="T4" fmla="*/ 145 w 193"/>
                <a:gd name="T5" fmla="*/ 25 h 100"/>
                <a:gd name="T6" fmla="*/ 153 w 193"/>
                <a:gd name="T7" fmla="*/ 38 h 100"/>
                <a:gd name="T8" fmla="*/ 161 w 193"/>
                <a:gd name="T9" fmla="*/ 50 h 100"/>
                <a:gd name="T10" fmla="*/ 168 w 193"/>
                <a:gd name="T11" fmla="*/ 62 h 100"/>
                <a:gd name="T12" fmla="*/ 177 w 193"/>
                <a:gd name="T13" fmla="*/ 75 h 100"/>
                <a:gd name="T14" fmla="*/ 185 w 193"/>
                <a:gd name="T15" fmla="*/ 87 h 100"/>
                <a:gd name="T16" fmla="*/ 193 w 193"/>
                <a:gd name="T17" fmla="*/ 100 h 100"/>
                <a:gd name="T18" fmla="*/ 82 w 193"/>
                <a:gd name="T19" fmla="*/ 100 h 100"/>
                <a:gd name="T20" fmla="*/ 72 w 193"/>
                <a:gd name="T21" fmla="*/ 87 h 100"/>
                <a:gd name="T22" fmla="*/ 63 w 193"/>
                <a:gd name="T23" fmla="*/ 74 h 100"/>
                <a:gd name="T24" fmla="*/ 52 w 193"/>
                <a:gd name="T25" fmla="*/ 62 h 100"/>
                <a:gd name="T26" fmla="*/ 43 w 193"/>
                <a:gd name="T27" fmla="*/ 49 h 100"/>
                <a:gd name="T28" fmla="*/ 32 w 193"/>
                <a:gd name="T29" fmla="*/ 36 h 100"/>
                <a:gd name="T30" fmla="*/ 21 w 193"/>
                <a:gd name="T31" fmla="*/ 24 h 100"/>
                <a:gd name="T32" fmla="*/ 10 w 193"/>
                <a:gd name="T33" fmla="*/ 12 h 100"/>
                <a:gd name="T34" fmla="*/ 0 w 193"/>
                <a:gd name="T35" fmla="*/ 0 h 100"/>
                <a:gd name="T36" fmla="*/ 128 w 19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3" h="100">
                  <a:moveTo>
                    <a:pt x="128" y="0"/>
                  </a:moveTo>
                  <a:lnTo>
                    <a:pt x="136" y="13"/>
                  </a:lnTo>
                  <a:lnTo>
                    <a:pt x="145" y="25"/>
                  </a:lnTo>
                  <a:lnTo>
                    <a:pt x="153" y="38"/>
                  </a:lnTo>
                  <a:lnTo>
                    <a:pt x="161" y="50"/>
                  </a:lnTo>
                  <a:lnTo>
                    <a:pt x="168" y="62"/>
                  </a:lnTo>
                  <a:lnTo>
                    <a:pt x="177" y="75"/>
                  </a:lnTo>
                  <a:lnTo>
                    <a:pt x="185" y="87"/>
                  </a:lnTo>
                  <a:lnTo>
                    <a:pt x="193" y="100"/>
                  </a:lnTo>
                  <a:lnTo>
                    <a:pt x="82" y="100"/>
                  </a:lnTo>
                  <a:lnTo>
                    <a:pt x="72" y="87"/>
                  </a:lnTo>
                  <a:lnTo>
                    <a:pt x="63" y="74"/>
                  </a:lnTo>
                  <a:lnTo>
                    <a:pt x="52" y="62"/>
                  </a:lnTo>
                  <a:lnTo>
                    <a:pt x="43" y="49"/>
                  </a:lnTo>
                  <a:lnTo>
                    <a:pt x="32" y="36"/>
                  </a:lnTo>
                  <a:lnTo>
                    <a:pt x="21" y="24"/>
                  </a:lnTo>
                  <a:lnTo>
                    <a:pt x="10" y="12"/>
                  </a:lnTo>
                  <a:lnTo>
                    <a:pt x="0" y="0"/>
                  </a:lnTo>
                  <a:lnTo>
                    <a:pt x="128" y="0"/>
                  </a:lnTo>
                  <a:close/>
                </a:path>
              </a:pathLst>
            </a:custGeom>
            <a:solidFill>
              <a:srgbClr val="757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39" name="Freeform 55"/>
            <p:cNvSpPr>
              <a:spLocks/>
            </p:cNvSpPr>
            <p:nvPr/>
          </p:nvSpPr>
          <p:spPr bwMode="auto">
            <a:xfrm>
              <a:off x="4513" y="2401"/>
              <a:ext cx="71" cy="39"/>
            </a:xfrm>
            <a:custGeom>
              <a:avLst/>
              <a:gdLst>
                <a:gd name="T0" fmla="*/ 140 w 212"/>
                <a:gd name="T1" fmla="*/ 0 h 100"/>
                <a:gd name="T2" fmla="*/ 150 w 212"/>
                <a:gd name="T3" fmla="*/ 12 h 100"/>
                <a:gd name="T4" fmla="*/ 158 w 212"/>
                <a:gd name="T5" fmla="*/ 24 h 100"/>
                <a:gd name="T6" fmla="*/ 167 w 212"/>
                <a:gd name="T7" fmla="*/ 36 h 100"/>
                <a:gd name="T8" fmla="*/ 177 w 212"/>
                <a:gd name="T9" fmla="*/ 49 h 100"/>
                <a:gd name="T10" fmla="*/ 185 w 212"/>
                <a:gd name="T11" fmla="*/ 62 h 100"/>
                <a:gd name="T12" fmla="*/ 195 w 212"/>
                <a:gd name="T13" fmla="*/ 74 h 100"/>
                <a:gd name="T14" fmla="*/ 203 w 212"/>
                <a:gd name="T15" fmla="*/ 87 h 100"/>
                <a:gd name="T16" fmla="*/ 212 w 212"/>
                <a:gd name="T17" fmla="*/ 100 h 100"/>
                <a:gd name="T18" fmla="*/ 90 w 212"/>
                <a:gd name="T19" fmla="*/ 100 h 100"/>
                <a:gd name="T20" fmla="*/ 79 w 212"/>
                <a:gd name="T21" fmla="*/ 87 h 100"/>
                <a:gd name="T22" fmla="*/ 69 w 212"/>
                <a:gd name="T23" fmla="*/ 74 h 100"/>
                <a:gd name="T24" fmla="*/ 58 w 212"/>
                <a:gd name="T25" fmla="*/ 62 h 100"/>
                <a:gd name="T26" fmla="*/ 47 w 212"/>
                <a:gd name="T27" fmla="*/ 49 h 100"/>
                <a:gd name="T28" fmla="*/ 36 w 212"/>
                <a:gd name="T29" fmla="*/ 36 h 100"/>
                <a:gd name="T30" fmla="*/ 24 w 212"/>
                <a:gd name="T31" fmla="*/ 24 h 100"/>
                <a:gd name="T32" fmla="*/ 12 w 212"/>
                <a:gd name="T33" fmla="*/ 12 h 100"/>
                <a:gd name="T34" fmla="*/ 0 w 212"/>
                <a:gd name="T35" fmla="*/ 0 h 100"/>
                <a:gd name="T36" fmla="*/ 140 w 212"/>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100">
                  <a:moveTo>
                    <a:pt x="140" y="0"/>
                  </a:moveTo>
                  <a:lnTo>
                    <a:pt x="150" y="12"/>
                  </a:lnTo>
                  <a:lnTo>
                    <a:pt x="158" y="24"/>
                  </a:lnTo>
                  <a:lnTo>
                    <a:pt x="167" y="36"/>
                  </a:lnTo>
                  <a:lnTo>
                    <a:pt x="177" y="49"/>
                  </a:lnTo>
                  <a:lnTo>
                    <a:pt x="185" y="62"/>
                  </a:lnTo>
                  <a:lnTo>
                    <a:pt x="195" y="74"/>
                  </a:lnTo>
                  <a:lnTo>
                    <a:pt x="203" y="87"/>
                  </a:lnTo>
                  <a:lnTo>
                    <a:pt x="212" y="100"/>
                  </a:lnTo>
                  <a:lnTo>
                    <a:pt x="90" y="100"/>
                  </a:lnTo>
                  <a:lnTo>
                    <a:pt x="79" y="87"/>
                  </a:lnTo>
                  <a:lnTo>
                    <a:pt x="69" y="74"/>
                  </a:lnTo>
                  <a:lnTo>
                    <a:pt x="58" y="62"/>
                  </a:lnTo>
                  <a:lnTo>
                    <a:pt x="47" y="49"/>
                  </a:lnTo>
                  <a:lnTo>
                    <a:pt x="36" y="36"/>
                  </a:lnTo>
                  <a:lnTo>
                    <a:pt x="24" y="24"/>
                  </a:lnTo>
                  <a:lnTo>
                    <a:pt x="12" y="12"/>
                  </a:lnTo>
                  <a:lnTo>
                    <a:pt x="0" y="0"/>
                  </a:lnTo>
                  <a:lnTo>
                    <a:pt x="140" y="0"/>
                  </a:lnTo>
                  <a:close/>
                </a:path>
              </a:pathLst>
            </a:custGeom>
            <a:solidFill>
              <a:srgbClr val="727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40" name="Freeform 56"/>
            <p:cNvSpPr>
              <a:spLocks/>
            </p:cNvSpPr>
            <p:nvPr/>
          </p:nvSpPr>
          <p:spPr bwMode="auto">
            <a:xfrm>
              <a:off x="4496" y="2379"/>
              <a:ext cx="76" cy="41"/>
            </a:xfrm>
            <a:custGeom>
              <a:avLst/>
              <a:gdLst>
                <a:gd name="T0" fmla="*/ 152 w 230"/>
                <a:gd name="T1" fmla="*/ 0 h 100"/>
                <a:gd name="T2" fmla="*/ 161 w 230"/>
                <a:gd name="T3" fmla="*/ 12 h 100"/>
                <a:gd name="T4" fmla="*/ 171 w 230"/>
                <a:gd name="T5" fmla="*/ 24 h 100"/>
                <a:gd name="T6" fmla="*/ 181 w 230"/>
                <a:gd name="T7" fmla="*/ 36 h 100"/>
                <a:gd name="T8" fmla="*/ 191 w 230"/>
                <a:gd name="T9" fmla="*/ 49 h 100"/>
                <a:gd name="T10" fmla="*/ 200 w 230"/>
                <a:gd name="T11" fmla="*/ 62 h 100"/>
                <a:gd name="T12" fmla="*/ 211 w 230"/>
                <a:gd name="T13" fmla="*/ 74 h 100"/>
                <a:gd name="T14" fmla="*/ 220 w 230"/>
                <a:gd name="T15" fmla="*/ 87 h 100"/>
                <a:gd name="T16" fmla="*/ 230 w 230"/>
                <a:gd name="T17" fmla="*/ 100 h 100"/>
                <a:gd name="T18" fmla="*/ 102 w 230"/>
                <a:gd name="T19" fmla="*/ 100 h 100"/>
                <a:gd name="T20" fmla="*/ 89 w 230"/>
                <a:gd name="T21" fmla="*/ 87 h 100"/>
                <a:gd name="T22" fmla="*/ 76 w 230"/>
                <a:gd name="T23" fmla="*/ 73 h 100"/>
                <a:gd name="T24" fmla="*/ 64 w 230"/>
                <a:gd name="T25" fmla="*/ 61 h 100"/>
                <a:gd name="T26" fmla="*/ 51 w 230"/>
                <a:gd name="T27" fmla="*/ 48 h 100"/>
                <a:gd name="T28" fmla="*/ 38 w 230"/>
                <a:gd name="T29" fmla="*/ 36 h 100"/>
                <a:gd name="T30" fmla="*/ 26 w 230"/>
                <a:gd name="T31" fmla="*/ 24 h 100"/>
                <a:gd name="T32" fmla="*/ 13 w 230"/>
                <a:gd name="T33" fmla="*/ 12 h 100"/>
                <a:gd name="T34" fmla="*/ 0 w 230"/>
                <a:gd name="T35" fmla="*/ 0 h 100"/>
                <a:gd name="T36" fmla="*/ 152 w 230"/>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100">
                  <a:moveTo>
                    <a:pt x="152" y="0"/>
                  </a:moveTo>
                  <a:lnTo>
                    <a:pt x="161" y="12"/>
                  </a:lnTo>
                  <a:lnTo>
                    <a:pt x="171" y="24"/>
                  </a:lnTo>
                  <a:lnTo>
                    <a:pt x="181" y="36"/>
                  </a:lnTo>
                  <a:lnTo>
                    <a:pt x="191" y="49"/>
                  </a:lnTo>
                  <a:lnTo>
                    <a:pt x="200" y="62"/>
                  </a:lnTo>
                  <a:lnTo>
                    <a:pt x="211" y="74"/>
                  </a:lnTo>
                  <a:lnTo>
                    <a:pt x="220" y="87"/>
                  </a:lnTo>
                  <a:lnTo>
                    <a:pt x="230" y="100"/>
                  </a:lnTo>
                  <a:lnTo>
                    <a:pt x="102" y="100"/>
                  </a:lnTo>
                  <a:lnTo>
                    <a:pt x="89" y="87"/>
                  </a:lnTo>
                  <a:lnTo>
                    <a:pt x="76" y="73"/>
                  </a:lnTo>
                  <a:lnTo>
                    <a:pt x="64" y="61"/>
                  </a:lnTo>
                  <a:lnTo>
                    <a:pt x="51" y="48"/>
                  </a:lnTo>
                  <a:lnTo>
                    <a:pt x="38" y="36"/>
                  </a:lnTo>
                  <a:lnTo>
                    <a:pt x="26" y="24"/>
                  </a:lnTo>
                  <a:lnTo>
                    <a:pt x="13" y="12"/>
                  </a:lnTo>
                  <a:lnTo>
                    <a:pt x="0" y="0"/>
                  </a:lnTo>
                  <a:lnTo>
                    <a:pt x="15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41" name="Freeform 57"/>
            <p:cNvSpPr>
              <a:spLocks/>
            </p:cNvSpPr>
            <p:nvPr/>
          </p:nvSpPr>
          <p:spPr bwMode="auto">
            <a:xfrm>
              <a:off x="4476" y="2360"/>
              <a:ext cx="84" cy="41"/>
            </a:xfrm>
            <a:custGeom>
              <a:avLst/>
              <a:gdLst>
                <a:gd name="T0" fmla="*/ 165 w 252"/>
                <a:gd name="T1" fmla="*/ 0 h 100"/>
                <a:gd name="T2" fmla="*/ 177 w 252"/>
                <a:gd name="T3" fmla="*/ 12 h 100"/>
                <a:gd name="T4" fmla="*/ 188 w 252"/>
                <a:gd name="T5" fmla="*/ 24 h 100"/>
                <a:gd name="T6" fmla="*/ 199 w 252"/>
                <a:gd name="T7" fmla="*/ 36 h 100"/>
                <a:gd name="T8" fmla="*/ 210 w 252"/>
                <a:gd name="T9" fmla="*/ 49 h 100"/>
                <a:gd name="T10" fmla="*/ 221 w 252"/>
                <a:gd name="T11" fmla="*/ 62 h 100"/>
                <a:gd name="T12" fmla="*/ 232 w 252"/>
                <a:gd name="T13" fmla="*/ 74 h 100"/>
                <a:gd name="T14" fmla="*/ 241 w 252"/>
                <a:gd name="T15" fmla="*/ 87 h 100"/>
                <a:gd name="T16" fmla="*/ 252 w 252"/>
                <a:gd name="T17" fmla="*/ 100 h 100"/>
                <a:gd name="T18" fmla="*/ 112 w 252"/>
                <a:gd name="T19" fmla="*/ 100 h 100"/>
                <a:gd name="T20" fmla="*/ 98 w 252"/>
                <a:gd name="T21" fmla="*/ 86 h 100"/>
                <a:gd name="T22" fmla="*/ 85 w 252"/>
                <a:gd name="T23" fmla="*/ 73 h 100"/>
                <a:gd name="T24" fmla="*/ 70 w 252"/>
                <a:gd name="T25" fmla="*/ 60 h 100"/>
                <a:gd name="T26" fmla="*/ 56 w 252"/>
                <a:gd name="T27" fmla="*/ 47 h 100"/>
                <a:gd name="T28" fmla="*/ 42 w 252"/>
                <a:gd name="T29" fmla="*/ 35 h 100"/>
                <a:gd name="T30" fmla="*/ 28 w 252"/>
                <a:gd name="T31" fmla="*/ 23 h 100"/>
                <a:gd name="T32" fmla="*/ 15 w 252"/>
                <a:gd name="T33" fmla="*/ 11 h 100"/>
                <a:gd name="T34" fmla="*/ 0 w 252"/>
                <a:gd name="T35" fmla="*/ 0 h 100"/>
                <a:gd name="T36" fmla="*/ 165 w 252"/>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00">
                  <a:moveTo>
                    <a:pt x="165" y="0"/>
                  </a:moveTo>
                  <a:lnTo>
                    <a:pt x="177" y="12"/>
                  </a:lnTo>
                  <a:lnTo>
                    <a:pt x="188" y="24"/>
                  </a:lnTo>
                  <a:lnTo>
                    <a:pt x="199" y="36"/>
                  </a:lnTo>
                  <a:lnTo>
                    <a:pt x="210" y="49"/>
                  </a:lnTo>
                  <a:lnTo>
                    <a:pt x="221" y="62"/>
                  </a:lnTo>
                  <a:lnTo>
                    <a:pt x="232" y="74"/>
                  </a:lnTo>
                  <a:lnTo>
                    <a:pt x="241" y="87"/>
                  </a:lnTo>
                  <a:lnTo>
                    <a:pt x="252" y="100"/>
                  </a:lnTo>
                  <a:lnTo>
                    <a:pt x="112" y="100"/>
                  </a:lnTo>
                  <a:lnTo>
                    <a:pt x="98" y="86"/>
                  </a:lnTo>
                  <a:lnTo>
                    <a:pt x="85" y="73"/>
                  </a:lnTo>
                  <a:lnTo>
                    <a:pt x="70" y="60"/>
                  </a:lnTo>
                  <a:lnTo>
                    <a:pt x="56" y="47"/>
                  </a:lnTo>
                  <a:lnTo>
                    <a:pt x="42" y="35"/>
                  </a:lnTo>
                  <a:lnTo>
                    <a:pt x="28" y="23"/>
                  </a:lnTo>
                  <a:lnTo>
                    <a:pt x="15" y="11"/>
                  </a:lnTo>
                  <a:lnTo>
                    <a:pt x="0" y="0"/>
                  </a:lnTo>
                  <a:lnTo>
                    <a:pt x="165"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42" name="Freeform 58"/>
            <p:cNvSpPr>
              <a:spLocks/>
            </p:cNvSpPr>
            <p:nvPr/>
          </p:nvSpPr>
          <p:spPr bwMode="auto">
            <a:xfrm>
              <a:off x="4452" y="2339"/>
              <a:ext cx="95" cy="40"/>
            </a:xfrm>
            <a:custGeom>
              <a:avLst/>
              <a:gdLst>
                <a:gd name="T0" fmla="*/ 191 w 284"/>
                <a:gd name="T1" fmla="*/ 0 h 102"/>
                <a:gd name="T2" fmla="*/ 203 w 284"/>
                <a:gd name="T3" fmla="*/ 12 h 102"/>
                <a:gd name="T4" fmla="*/ 215 w 284"/>
                <a:gd name="T5" fmla="*/ 24 h 102"/>
                <a:gd name="T6" fmla="*/ 226 w 284"/>
                <a:gd name="T7" fmla="*/ 36 h 102"/>
                <a:gd name="T8" fmla="*/ 237 w 284"/>
                <a:gd name="T9" fmla="*/ 49 h 102"/>
                <a:gd name="T10" fmla="*/ 249 w 284"/>
                <a:gd name="T11" fmla="*/ 62 h 102"/>
                <a:gd name="T12" fmla="*/ 261 w 284"/>
                <a:gd name="T13" fmla="*/ 75 h 102"/>
                <a:gd name="T14" fmla="*/ 272 w 284"/>
                <a:gd name="T15" fmla="*/ 88 h 102"/>
                <a:gd name="T16" fmla="*/ 284 w 284"/>
                <a:gd name="T17" fmla="*/ 102 h 102"/>
                <a:gd name="T18" fmla="*/ 132 w 284"/>
                <a:gd name="T19" fmla="*/ 102 h 102"/>
                <a:gd name="T20" fmla="*/ 115 w 284"/>
                <a:gd name="T21" fmla="*/ 87 h 102"/>
                <a:gd name="T22" fmla="*/ 99 w 284"/>
                <a:gd name="T23" fmla="*/ 73 h 102"/>
                <a:gd name="T24" fmla="*/ 82 w 284"/>
                <a:gd name="T25" fmla="*/ 60 h 102"/>
                <a:gd name="T26" fmla="*/ 66 w 284"/>
                <a:gd name="T27" fmla="*/ 46 h 102"/>
                <a:gd name="T28" fmla="*/ 50 w 284"/>
                <a:gd name="T29" fmla="*/ 33 h 102"/>
                <a:gd name="T30" fmla="*/ 33 w 284"/>
                <a:gd name="T31" fmla="*/ 22 h 102"/>
                <a:gd name="T32" fmla="*/ 17 w 284"/>
                <a:gd name="T33" fmla="*/ 11 h 102"/>
                <a:gd name="T34" fmla="*/ 0 w 284"/>
                <a:gd name="T35" fmla="*/ 0 h 102"/>
                <a:gd name="T36" fmla="*/ 191 w 284"/>
                <a:gd name="T3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102">
                  <a:moveTo>
                    <a:pt x="191" y="0"/>
                  </a:moveTo>
                  <a:lnTo>
                    <a:pt x="203" y="12"/>
                  </a:lnTo>
                  <a:lnTo>
                    <a:pt x="215" y="24"/>
                  </a:lnTo>
                  <a:lnTo>
                    <a:pt x="226" y="36"/>
                  </a:lnTo>
                  <a:lnTo>
                    <a:pt x="237" y="49"/>
                  </a:lnTo>
                  <a:lnTo>
                    <a:pt x="249" y="62"/>
                  </a:lnTo>
                  <a:lnTo>
                    <a:pt x="261" y="75"/>
                  </a:lnTo>
                  <a:lnTo>
                    <a:pt x="272" y="88"/>
                  </a:lnTo>
                  <a:lnTo>
                    <a:pt x="284" y="102"/>
                  </a:lnTo>
                  <a:lnTo>
                    <a:pt x="132" y="102"/>
                  </a:lnTo>
                  <a:lnTo>
                    <a:pt x="115" y="87"/>
                  </a:lnTo>
                  <a:lnTo>
                    <a:pt x="99" y="73"/>
                  </a:lnTo>
                  <a:lnTo>
                    <a:pt x="82" y="60"/>
                  </a:lnTo>
                  <a:lnTo>
                    <a:pt x="66" y="46"/>
                  </a:lnTo>
                  <a:lnTo>
                    <a:pt x="50" y="33"/>
                  </a:lnTo>
                  <a:lnTo>
                    <a:pt x="33" y="22"/>
                  </a:lnTo>
                  <a:lnTo>
                    <a:pt x="17" y="11"/>
                  </a:lnTo>
                  <a:lnTo>
                    <a:pt x="0" y="0"/>
                  </a:lnTo>
                  <a:lnTo>
                    <a:pt x="191" y="0"/>
                  </a:lnTo>
                  <a:close/>
                </a:path>
              </a:pathLst>
            </a:custGeom>
            <a:solidFill>
              <a:srgbClr val="6D6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43" name="Freeform 59"/>
            <p:cNvSpPr>
              <a:spLocks/>
            </p:cNvSpPr>
            <p:nvPr/>
          </p:nvSpPr>
          <p:spPr bwMode="auto">
            <a:xfrm>
              <a:off x="4419" y="2318"/>
              <a:ext cx="112" cy="42"/>
            </a:xfrm>
            <a:custGeom>
              <a:avLst/>
              <a:gdLst>
                <a:gd name="T0" fmla="*/ 234 w 337"/>
                <a:gd name="T1" fmla="*/ 0 h 102"/>
                <a:gd name="T2" fmla="*/ 247 w 337"/>
                <a:gd name="T3" fmla="*/ 12 h 102"/>
                <a:gd name="T4" fmla="*/ 260 w 337"/>
                <a:gd name="T5" fmla="*/ 24 h 102"/>
                <a:gd name="T6" fmla="*/ 273 w 337"/>
                <a:gd name="T7" fmla="*/ 36 h 102"/>
                <a:gd name="T8" fmla="*/ 286 w 337"/>
                <a:gd name="T9" fmla="*/ 49 h 102"/>
                <a:gd name="T10" fmla="*/ 298 w 337"/>
                <a:gd name="T11" fmla="*/ 62 h 102"/>
                <a:gd name="T12" fmla="*/ 311 w 337"/>
                <a:gd name="T13" fmla="*/ 75 h 102"/>
                <a:gd name="T14" fmla="*/ 324 w 337"/>
                <a:gd name="T15" fmla="*/ 88 h 102"/>
                <a:gd name="T16" fmla="*/ 337 w 337"/>
                <a:gd name="T17" fmla="*/ 102 h 102"/>
                <a:gd name="T18" fmla="*/ 172 w 337"/>
                <a:gd name="T19" fmla="*/ 102 h 102"/>
                <a:gd name="T20" fmla="*/ 150 w 337"/>
                <a:gd name="T21" fmla="*/ 86 h 102"/>
                <a:gd name="T22" fmla="*/ 128 w 337"/>
                <a:gd name="T23" fmla="*/ 70 h 102"/>
                <a:gd name="T24" fmla="*/ 107 w 337"/>
                <a:gd name="T25" fmla="*/ 55 h 102"/>
                <a:gd name="T26" fmla="*/ 86 w 337"/>
                <a:gd name="T27" fmla="*/ 42 h 102"/>
                <a:gd name="T28" fmla="*/ 64 w 337"/>
                <a:gd name="T29" fmla="*/ 30 h 102"/>
                <a:gd name="T30" fmla="*/ 43 w 337"/>
                <a:gd name="T31" fmla="*/ 19 h 102"/>
                <a:gd name="T32" fmla="*/ 22 w 337"/>
                <a:gd name="T33" fmla="*/ 9 h 102"/>
                <a:gd name="T34" fmla="*/ 0 w 337"/>
                <a:gd name="T35" fmla="*/ 0 h 102"/>
                <a:gd name="T36" fmla="*/ 234 w 337"/>
                <a:gd name="T3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102">
                  <a:moveTo>
                    <a:pt x="234" y="0"/>
                  </a:moveTo>
                  <a:lnTo>
                    <a:pt x="247" y="12"/>
                  </a:lnTo>
                  <a:lnTo>
                    <a:pt x="260" y="24"/>
                  </a:lnTo>
                  <a:lnTo>
                    <a:pt x="273" y="36"/>
                  </a:lnTo>
                  <a:lnTo>
                    <a:pt x="286" y="49"/>
                  </a:lnTo>
                  <a:lnTo>
                    <a:pt x="298" y="62"/>
                  </a:lnTo>
                  <a:lnTo>
                    <a:pt x="311" y="75"/>
                  </a:lnTo>
                  <a:lnTo>
                    <a:pt x="324" y="88"/>
                  </a:lnTo>
                  <a:lnTo>
                    <a:pt x="337" y="102"/>
                  </a:lnTo>
                  <a:lnTo>
                    <a:pt x="172" y="102"/>
                  </a:lnTo>
                  <a:lnTo>
                    <a:pt x="150" y="86"/>
                  </a:lnTo>
                  <a:lnTo>
                    <a:pt x="128" y="70"/>
                  </a:lnTo>
                  <a:lnTo>
                    <a:pt x="107" y="55"/>
                  </a:lnTo>
                  <a:lnTo>
                    <a:pt x="86" y="42"/>
                  </a:lnTo>
                  <a:lnTo>
                    <a:pt x="64" y="30"/>
                  </a:lnTo>
                  <a:lnTo>
                    <a:pt x="43" y="19"/>
                  </a:lnTo>
                  <a:lnTo>
                    <a:pt x="22" y="9"/>
                  </a:lnTo>
                  <a:lnTo>
                    <a:pt x="0" y="0"/>
                  </a:lnTo>
                  <a:lnTo>
                    <a:pt x="234" y="0"/>
                  </a:lnTo>
                  <a:close/>
                </a:path>
              </a:pathLst>
            </a:custGeom>
            <a:solidFill>
              <a:srgbClr val="6B6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44" name="Freeform 60"/>
            <p:cNvSpPr>
              <a:spLocks/>
            </p:cNvSpPr>
            <p:nvPr/>
          </p:nvSpPr>
          <p:spPr bwMode="auto">
            <a:xfrm>
              <a:off x="4403" y="2298"/>
              <a:ext cx="113" cy="41"/>
            </a:xfrm>
            <a:custGeom>
              <a:avLst/>
              <a:gdLst>
                <a:gd name="T0" fmla="*/ 219 w 341"/>
                <a:gd name="T1" fmla="*/ 0 h 100"/>
                <a:gd name="T2" fmla="*/ 234 w 341"/>
                <a:gd name="T3" fmla="*/ 11 h 100"/>
                <a:gd name="T4" fmla="*/ 250 w 341"/>
                <a:gd name="T5" fmla="*/ 22 h 100"/>
                <a:gd name="T6" fmla="*/ 264 w 341"/>
                <a:gd name="T7" fmla="*/ 34 h 100"/>
                <a:gd name="T8" fmla="*/ 279 w 341"/>
                <a:gd name="T9" fmla="*/ 47 h 100"/>
                <a:gd name="T10" fmla="*/ 295 w 341"/>
                <a:gd name="T11" fmla="*/ 59 h 100"/>
                <a:gd name="T12" fmla="*/ 310 w 341"/>
                <a:gd name="T13" fmla="*/ 73 h 100"/>
                <a:gd name="T14" fmla="*/ 326 w 341"/>
                <a:gd name="T15" fmla="*/ 86 h 100"/>
                <a:gd name="T16" fmla="*/ 341 w 341"/>
                <a:gd name="T17" fmla="*/ 100 h 100"/>
                <a:gd name="T18" fmla="*/ 150 w 341"/>
                <a:gd name="T19" fmla="*/ 100 h 100"/>
                <a:gd name="T20" fmla="*/ 131 w 341"/>
                <a:gd name="T21" fmla="*/ 88 h 100"/>
                <a:gd name="T22" fmla="*/ 111 w 341"/>
                <a:gd name="T23" fmla="*/ 78 h 100"/>
                <a:gd name="T24" fmla="*/ 92 w 341"/>
                <a:gd name="T25" fmla="*/ 68 h 100"/>
                <a:gd name="T26" fmla="*/ 74 w 341"/>
                <a:gd name="T27" fmla="*/ 60 h 100"/>
                <a:gd name="T28" fmla="*/ 55 w 341"/>
                <a:gd name="T29" fmla="*/ 52 h 100"/>
                <a:gd name="T30" fmla="*/ 36 w 341"/>
                <a:gd name="T31" fmla="*/ 46 h 100"/>
                <a:gd name="T32" fmla="*/ 18 w 341"/>
                <a:gd name="T33" fmla="*/ 38 h 100"/>
                <a:gd name="T34" fmla="*/ 0 w 341"/>
                <a:gd name="T35" fmla="*/ 34 h 100"/>
                <a:gd name="T36" fmla="*/ 8 w 341"/>
                <a:gd name="T37" fmla="*/ 24 h 100"/>
                <a:gd name="T38" fmla="*/ 14 w 341"/>
                <a:gd name="T39" fmla="*/ 16 h 100"/>
                <a:gd name="T40" fmla="*/ 19 w 341"/>
                <a:gd name="T41" fmla="*/ 8 h 100"/>
                <a:gd name="T42" fmla="*/ 25 w 341"/>
                <a:gd name="T43" fmla="*/ 0 h 100"/>
                <a:gd name="T44" fmla="*/ 219 w 341"/>
                <a:gd name="T4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100">
                  <a:moveTo>
                    <a:pt x="219" y="0"/>
                  </a:moveTo>
                  <a:lnTo>
                    <a:pt x="234" y="11"/>
                  </a:lnTo>
                  <a:lnTo>
                    <a:pt x="250" y="22"/>
                  </a:lnTo>
                  <a:lnTo>
                    <a:pt x="264" y="34"/>
                  </a:lnTo>
                  <a:lnTo>
                    <a:pt x="279" y="47"/>
                  </a:lnTo>
                  <a:lnTo>
                    <a:pt x="295" y="59"/>
                  </a:lnTo>
                  <a:lnTo>
                    <a:pt x="310" y="73"/>
                  </a:lnTo>
                  <a:lnTo>
                    <a:pt x="326" y="86"/>
                  </a:lnTo>
                  <a:lnTo>
                    <a:pt x="341" y="100"/>
                  </a:lnTo>
                  <a:lnTo>
                    <a:pt x="150" y="100"/>
                  </a:lnTo>
                  <a:lnTo>
                    <a:pt x="131" y="88"/>
                  </a:lnTo>
                  <a:lnTo>
                    <a:pt x="111" y="78"/>
                  </a:lnTo>
                  <a:lnTo>
                    <a:pt x="92" y="68"/>
                  </a:lnTo>
                  <a:lnTo>
                    <a:pt x="74" y="60"/>
                  </a:lnTo>
                  <a:lnTo>
                    <a:pt x="55" y="52"/>
                  </a:lnTo>
                  <a:lnTo>
                    <a:pt x="36" y="46"/>
                  </a:lnTo>
                  <a:lnTo>
                    <a:pt x="18" y="38"/>
                  </a:lnTo>
                  <a:lnTo>
                    <a:pt x="0" y="34"/>
                  </a:lnTo>
                  <a:lnTo>
                    <a:pt x="8" y="24"/>
                  </a:lnTo>
                  <a:lnTo>
                    <a:pt x="14" y="16"/>
                  </a:lnTo>
                  <a:lnTo>
                    <a:pt x="19" y="8"/>
                  </a:lnTo>
                  <a:lnTo>
                    <a:pt x="25" y="0"/>
                  </a:lnTo>
                  <a:lnTo>
                    <a:pt x="219" y="0"/>
                  </a:lnTo>
                  <a:close/>
                </a:path>
              </a:pathLst>
            </a:custGeom>
            <a:solidFill>
              <a:srgbClr val="6B6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45" name="Freeform 61"/>
            <p:cNvSpPr>
              <a:spLocks/>
            </p:cNvSpPr>
            <p:nvPr/>
          </p:nvSpPr>
          <p:spPr bwMode="auto">
            <a:xfrm>
              <a:off x="4403" y="2280"/>
              <a:ext cx="94" cy="38"/>
            </a:xfrm>
            <a:custGeom>
              <a:avLst/>
              <a:gdLst>
                <a:gd name="T0" fmla="*/ 284 w 284"/>
                <a:gd name="T1" fmla="*/ 92 h 92"/>
                <a:gd name="T2" fmla="*/ 269 w 284"/>
                <a:gd name="T3" fmla="*/ 79 h 92"/>
                <a:gd name="T4" fmla="*/ 252 w 284"/>
                <a:gd name="T5" fmla="*/ 67 h 92"/>
                <a:gd name="T6" fmla="*/ 237 w 284"/>
                <a:gd name="T7" fmla="*/ 54 h 92"/>
                <a:gd name="T8" fmla="*/ 221 w 284"/>
                <a:gd name="T9" fmla="*/ 42 h 92"/>
                <a:gd name="T10" fmla="*/ 205 w 284"/>
                <a:gd name="T11" fmla="*/ 32 h 92"/>
                <a:gd name="T12" fmla="*/ 189 w 284"/>
                <a:gd name="T13" fmla="*/ 21 h 92"/>
                <a:gd name="T14" fmla="*/ 173 w 284"/>
                <a:gd name="T15" fmla="*/ 10 h 92"/>
                <a:gd name="T16" fmla="*/ 157 w 284"/>
                <a:gd name="T17" fmla="*/ 1 h 92"/>
                <a:gd name="T18" fmla="*/ 125 w 284"/>
                <a:gd name="T19" fmla="*/ 0 h 92"/>
                <a:gd name="T20" fmla="*/ 100 w 284"/>
                <a:gd name="T21" fmla="*/ 0 h 92"/>
                <a:gd name="T22" fmla="*/ 80 w 284"/>
                <a:gd name="T23" fmla="*/ 2 h 92"/>
                <a:gd name="T24" fmla="*/ 63 w 284"/>
                <a:gd name="T25" fmla="*/ 6 h 92"/>
                <a:gd name="T26" fmla="*/ 49 w 284"/>
                <a:gd name="T27" fmla="*/ 15 h 92"/>
                <a:gd name="T28" fmla="*/ 35 w 284"/>
                <a:gd name="T29" fmla="*/ 28 h 92"/>
                <a:gd name="T30" fmla="*/ 19 w 284"/>
                <a:gd name="T31" fmla="*/ 48 h 92"/>
                <a:gd name="T32" fmla="*/ 0 w 284"/>
                <a:gd name="T33" fmla="*/ 76 h 92"/>
                <a:gd name="T34" fmla="*/ 6 w 284"/>
                <a:gd name="T35" fmla="*/ 77 h 92"/>
                <a:gd name="T36" fmla="*/ 14 w 284"/>
                <a:gd name="T37" fmla="*/ 79 h 92"/>
                <a:gd name="T38" fmla="*/ 19 w 284"/>
                <a:gd name="T39" fmla="*/ 80 h 92"/>
                <a:gd name="T40" fmla="*/ 25 w 284"/>
                <a:gd name="T41" fmla="*/ 83 h 92"/>
                <a:gd name="T42" fmla="*/ 33 w 284"/>
                <a:gd name="T43" fmla="*/ 85 h 92"/>
                <a:gd name="T44" fmla="*/ 38 w 284"/>
                <a:gd name="T45" fmla="*/ 88 h 92"/>
                <a:gd name="T46" fmla="*/ 44 w 284"/>
                <a:gd name="T47" fmla="*/ 90 h 92"/>
                <a:gd name="T48" fmla="*/ 50 w 284"/>
                <a:gd name="T49" fmla="*/ 92 h 92"/>
                <a:gd name="T50" fmla="*/ 284 w 284"/>
                <a:gd name="T5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4" h="92">
                  <a:moveTo>
                    <a:pt x="284" y="92"/>
                  </a:moveTo>
                  <a:lnTo>
                    <a:pt x="269" y="79"/>
                  </a:lnTo>
                  <a:lnTo>
                    <a:pt x="252" y="67"/>
                  </a:lnTo>
                  <a:lnTo>
                    <a:pt x="237" y="54"/>
                  </a:lnTo>
                  <a:lnTo>
                    <a:pt x="221" y="42"/>
                  </a:lnTo>
                  <a:lnTo>
                    <a:pt x="205" y="32"/>
                  </a:lnTo>
                  <a:lnTo>
                    <a:pt x="189" y="21"/>
                  </a:lnTo>
                  <a:lnTo>
                    <a:pt x="173" y="10"/>
                  </a:lnTo>
                  <a:lnTo>
                    <a:pt x="157" y="1"/>
                  </a:lnTo>
                  <a:lnTo>
                    <a:pt x="125" y="0"/>
                  </a:lnTo>
                  <a:lnTo>
                    <a:pt x="100" y="0"/>
                  </a:lnTo>
                  <a:lnTo>
                    <a:pt x="80" y="2"/>
                  </a:lnTo>
                  <a:lnTo>
                    <a:pt x="63" y="6"/>
                  </a:lnTo>
                  <a:lnTo>
                    <a:pt x="49" y="15"/>
                  </a:lnTo>
                  <a:lnTo>
                    <a:pt x="35" y="28"/>
                  </a:lnTo>
                  <a:lnTo>
                    <a:pt x="19" y="48"/>
                  </a:lnTo>
                  <a:lnTo>
                    <a:pt x="0" y="76"/>
                  </a:lnTo>
                  <a:lnTo>
                    <a:pt x="6" y="77"/>
                  </a:lnTo>
                  <a:lnTo>
                    <a:pt x="14" y="79"/>
                  </a:lnTo>
                  <a:lnTo>
                    <a:pt x="19" y="80"/>
                  </a:lnTo>
                  <a:lnTo>
                    <a:pt x="25" y="83"/>
                  </a:lnTo>
                  <a:lnTo>
                    <a:pt x="33" y="85"/>
                  </a:lnTo>
                  <a:lnTo>
                    <a:pt x="38" y="88"/>
                  </a:lnTo>
                  <a:lnTo>
                    <a:pt x="44" y="90"/>
                  </a:lnTo>
                  <a:lnTo>
                    <a:pt x="50" y="92"/>
                  </a:lnTo>
                  <a:lnTo>
                    <a:pt x="284" y="92"/>
                  </a:lnTo>
                  <a:close/>
                </a:path>
              </a:pathLst>
            </a:custGeom>
            <a:solidFill>
              <a:srgbClr val="686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46" name="Freeform 62"/>
            <p:cNvSpPr>
              <a:spLocks/>
            </p:cNvSpPr>
            <p:nvPr/>
          </p:nvSpPr>
          <p:spPr bwMode="auto">
            <a:xfrm>
              <a:off x="4411" y="2280"/>
              <a:ext cx="64" cy="18"/>
            </a:xfrm>
            <a:custGeom>
              <a:avLst/>
              <a:gdLst>
                <a:gd name="T0" fmla="*/ 194 w 194"/>
                <a:gd name="T1" fmla="*/ 41 h 41"/>
                <a:gd name="T2" fmla="*/ 186 w 194"/>
                <a:gd name="T3" fmla="*/ 36 h 41"/>
                <a:gd name="T4" fmla="*/ 178 w 194"/>
                <a:gd name="T5" fmla="*/ 30 h 41"/>
                <a:gd name="T6" fmla="*/ 170 w 194"/>
                <a:gd name="T7" fmla="*/ 25 h 41"/>
                <a:gd name="T8" fmla="*/ 163 w 194"/>
                <a:gd name="T9" fmla="*/ 19 h 41"/>
                <a:gd name="T10" fmla="*/ 156 w 194"/>
                <a:gd name="T11" fmla="*/ 14 h 41"/>
                <a:gd name="T12" fmla="*/ 148 w 194"/>
                <a:gd name="T13" fmla="*/ 9 h 41"/>
                <a:gd name="T14" fmla="*/ 140 w 194"/>
                <a:gd name="T15" fmla="*/ 5 h 41"/>
                <a:gd name="T16" fmla="*/ 132 w 194"/>
                <a:gd name="T17" fmla="*/ 0 h 41"/>
                <a:gd name="T18" fmla="*/ 105 w 194"/>
                <a:gd name="T19" fmla="*/ 0 h 41"/>
                <a:gd name="T20" fmla="*/ 82 w 194"/>
                <a:gd name="T21" fmla="*/ 0 h 41"/>
                <a:gd name="T22" fmla="*/ 63 w 194"/>
                <a:gd name="T23" fmla="*/ 1 h 41"/>
                <a:gd name="T24" fmla="*/ 49 w 194"/>
                <a:gd name="T25" fmla="*/ 2 h 41"/>
                <a:gd name="T26" fmla="*/ 36 w 194"/>
                <a:gd name="T27" fmla="*/ 7 h 41"/>
                <a:gd name="T28" fmla="*/ 24 w 194"/>
                <a:gd name="T29" fmla="*/ 15 h 41"/>
                <a:gd name="T30" fmla="*/ 12 w 194"/>
                <a:gd name="T31" fmla="*/ 26 h 41"/>
                <a:gd name="T32" fmla="*/ 0 w 194"/>
                <a:gd name="T33" fmla="*/ 41 h 41"/>
                <a:gd name="T34" fmla="*/ 194 w 194"/>
                <a:gd name="T3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41">
                  <a:moveTo>
                    <a:pt x="194" y="41"/>
                  </a:moveTo>
                  <a:lnTo>
                    <a:pt x="186" y="36"/>
                  </a:lnTo>
                  <a:lnTo>
                    <a:pt x="178" y="30"/>
                  </a:lnTo>
                  <a:lnTo>
                    <a:pt x="170" y="25"/>
                  </a:lnTo>
                  <a:lnTo>
                    <a:pt x="163" y="19"/>
                  </a:lnTo>
                  <a:lnTo>
                    <a:pt x="156" y="14"/>
                  </a:lnTo>
                  <a:lnTo>
                    <a:pt x="148" y="9"/>
                  </a:lnTo>
                  <a:lnTo>
                    <a:pt x="140" y="5"/>
                  </a:lnTo>
                  <a:lnTo>
                    <a:pt x="132" y="0"/>
                  </a:lnTo>
                  <a:lnTo>
                    <a:pt x="105" y="0"/>
                  </a:lnTo>
                  <a:lnTo>
                    <a:pt x="82" y="0"/>
                  </a:lnTo>
                  <a:lnTo>
                    <a:pt x="63" y="1"/>
                  </a:lnTo>
                  <a:lnTo>
                    <a:pt x="49" y="2"/>
                  </a:lnTo>
                  <a:lnTo>
                    <a:pt x="36" y="7"/>
                  </a:lnTo>
                  <a:lnTo>
                    <a:pt x="24" y="15"/>
                  </a:lnTo>
                  <a:lnTo>
                    <a:pt x="12" y="26"/>
                  </a:lnTo>
                  <a:lnTo>
                    <a:pt x="0" y="41"/>
                  </a:lnTo>
                  <a:lnTo>
                    <a:pt x="194" y="41"/>
                  </a:lnTo>
                  <a:close/>
                </a:path>
              </a:pathLst>
            </a:custGeom>
            <a:solidFill>
              <a:srgbClr val="6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47" name="Freeform 63"/>
            <p:cNvSpPr>
              <a:spLocks/>
            </p:cNvSpPr>
            <p:nvPr/>
          </p:nvSpPr>
          <p:spPr bwMode="auto">
            <a:xfrm>
              <a:off x="4088" y="2725"/>
              <a:ext cx="405" cy="476"/>
            </a:xfrm>
            <a:custGeom>
              <a:avLst/>
              <a:gdLst>
                <a:gd name="T0" fmla="*/ 640 w 1217"/>
                <a:gd name="T1" fmla="*/ 1083 h 1171"/>
                <a:gd name="T2" fmla="*/ 716 w 1217"/>
                <a:gd name="T3" fmla="*/ 1116 h 1171"/>
                <a:gd name="T4" fmla="*/ 807 w 1217"/>
                <a:gd name="T5" fmla="*/ 1146 h 1171"/>
                <a:gd name="T6" fmla="*/ 904 w 1217"/>
                <a:gd name="T7" fmla="*/ 1165 h 1171"/>
                <a:gd name="T8" fmla="*/ 1000 w 1217"/>
                <a:gd name="T9" fmla="*/ 1171 h 1171"/>
                <a:gd name="T10" fmla="*/ 1088 w 1217"/>
                <a:gd name="T11" fmla="*/ 1158 h 1171"/>
                <a:gd name="T12" fmla="*/ 1159 w 1217"/>
                <a:gd name="T13" fmla="*/ 1120 h 1171"/>
                <a:gd name="T14" fmla="*/ 1205 w 1217"/>
                <a:gd name="T15" fmla="*/ 1053 h 1171"/>
                <a:gd name="T16" fmla="*/ 1203 w 1217"/>
                <a:gd name="T17" fmla="*/ 980 h 1171"/>
                <a:gd name="T18" fmla="*/ 1179 w 1217"/>
                <a:gd name="T19" fmla="*/ 927 h 1171"/>
                <a:gd name="T20" fmla="*/ 1159 w 1217"/>
                <a:gd name="T21" fmla="*/ 879 h 1171"/>
                <a:gd name="T22" fmla="*/ 1139 w 1217"/>
                <a:gd name="T23" fmla="*/ 832 h 1171"/>
                <a:gd name="T24" fmla="*/ 1114 w 1217"/>
                <a:gd name="T25" fmla="*/ 790 h 1171"/>
                <a:gd name="T26" fmla="*/ 1082 w 1217"/>
                <a:gd name="T27" fmla="*/ 748 h 1171"/>
                <a:gd name="T28" fmla="*/ 1037 w 1217"/>
                <a:gd name="T29" fmla="*/ 709 h 1171"/>
                <a:gd name="T30" fmla="*/ 975 w 1217"/>
                <a:gd name="T31" fmla="*/ 671 h 1171"/>
                <a:gd name="T32" fmla="*/ 942 w 1217"/>
                <a:gd name="T33" fmla="*/ 657 h 1171"/>
                <a:gd name="T34" fmla="*/ 950 w 1217"/>
                <a:gd name="T35" fmla="*/ 667 h 1171"/>
                <a:gd name="T36" fmla="*/ 959 w 1217"/>
                <a:gd name="T37" fmla="*/ 678 h 1171"/>
                <a:gd name="T38" fmla="*/ 968 w 1217"/>
                <a:gd name="T39" fmla="*/ 688 h 1171"/>
                <a:gd name="T40" fmla="*/ 970 w 1217"/>
                <a:gd name="T41" fmla="*/ 702 h 1171"/>
                <a:gd name="T42" fmla="*/ 964 w 1217"/>
                <a:gd name="T43" fmla="*/ 719 h 1171"/>
                <a:gd name="T44" fmla="*/ 955 w 1217"/>
                <a:gd name="T45" fmla="*/ 729 h 1171"/>
                <a:gd name="T46" fmla="*/ 941 w 1217"/>
                <a:gd name="T47" fmla="*/ 732 h 1171"/>
                <a:gd name="T48" fmla="*/ 986 w 1217"/>
                <a:gd name="T49" fmla="*/ 773 h 1171"/>
                <a:gd name="T50" fmla="*/ 1059 w 1217"/>
                <a:gd name="T51" fmla="*/ 855 h 1171"/>
                <a:gd name="T52" fmla="*/ 1097 w 1217"/>
                <a:gd name="T53" fmla="*/ 933 h 1171"/>
                <a:gd name="T54" fmla="*/ 1101 w 1217"/>
                <a:gd name="T55" fmla="*/ 1003 h 1171"/>
                <a:gd name="T56" fmla="*/ 1072 w 1217"/>
                <a:gd name="T57" fmla="*/ 1058 h 1171"/>
                <a:gd name="T58" fmla="*/ 1016 w 1217"/>
                <a:gd name="T59" fmla="*/ 1092 h 1171"/>
                <a:gd name="T60" fmla="*/ 931 w 1217"/>
                <a:gd name="T61" fmla="*/ 1100 h 1171"/>
                <a:gd name="T62" fmla="*/ 822 w 1217"/>
                <a:gd name="T63" fmla="*/ 1077 h 1171"/>
                <a:gd name="T64" fmla="*/ 686 w 1217"/>
                <a:gd name="T65" fmla="*/ 1008 h 1171"/>
                <a:gd name="T66" fmla="*/ 546 w 1217"/>
                <a:gd name="T67" fmla="*/ 913 h 1171"/>
                <a:gd name="T68" fmla="*/ 415 w 1217"/>
                <a:gd name="T69" fmla="*/ 805 h 1171"/>
                <a:gd name="T70" fmla="*/ 302 w 1217"/>
                <a:gd name="T71" fmla="*/ 684 h 1171"/>
                <a:gd name="T72" fmla="*/ 210 w 1217"/>
                <a:gd name="T73" fmla="*/ 552 h 1171"/>
                <a:gd name="T74" fmla="*/ 146 w 1217"/>
                <a:gd name="T75" fmla="*/ 410 h 1171"/>
                <a:gd name="T76" fmla="*/ 111 w 1217"/>
                <a:gd name="T77" fmla="*/ 259 h 1171"/>
                <a:gd name="T78" fmla="*/ 115 w 1217"/>
                <a:gd name="T79" fmla="*/ 101 h 1171"/>
                <a:gd name="T80" fmla="*/ 124 w 1217"/>
                <a:gd name="T81" fmla="*/ 34 h 1171"/>
                <a:gd name="T82" fmla="*/ 109 w 1217"/>
                <a:gd name="T83" fmla="*/ 61 h 1171"/>
                <a:gd name="T84" fmla="*/ 95 w 1217"/>
                <a:gd name="T85" fmla="*/ 88 h 1171"/>
                <a:gd name="T86" fmla="*/ 79 w 1217"/>
                <a:gd name="T87" fmla="*/ 114 h 1171"/>
                <a:gd name="T88" fmla="*/ 64 w 1217"/>
                <a:gd name="T89" fmla="*/ 88 h 1171"/>
                <a:gd name="T90" fmla="*/ 68 w 1217"/>
                <a:gd name="T91" fmla="*/ 36 h 1171"/>
                <a:gd name="T92" fmla="*/ 60 w 1217"/>
                <a:gd name="T93" fmla="*/ 18 h 1171"/>
                <a:gd name="T94" fmla="*/ 22 w 1217"/>
                <a:gd name="T95" fmla="*/ 65 h 1171"/>
                <a:gd name="T96" fmla="*/ 2 w 1217"/>
                <a:gd name="T97" fmla="*/ 123 h 1171"/>
                <a:gd name="T98" fmla="*/ 1 w 1217"/>
                <a:gd name="T99" fmla="*/ 190 h 1171"/>
                <a:gd name="T100" fmla="*/ 13 w 1217"/>
                <a:gd name="T101" fmla="*/ 268 h 1171"/>
                <a:gd name="T102" fmla="*/ 39 w 1217"/>
                <a:gd name="T103" fmla="*/ 349 h 1171"/>
                <a:gd name="T104" fmla="*/ 76 w 1217"/>
                <a:gd name="T105" fmla="*/ 437 h 1171"/>
                <a:gd name="T106" fmla="*/ 121 w 1217"/>
                <a:gd name="T107" fmla="*/ 525 h 1171"/>
                <a:gd name="T108" fmla="*/ 174 w 1217"/>
                <a:gd name="T109" fmla="*/ 614 h 1171"/>
                <a:gd name="T110" fmla="*/ 232 w 1217"/>
                <a:gd name="T111" fmla="*/ 701 h 1171"/>
                <a:gd name="T112" fmla="*/ 294 w 1217"/>
                <a:gd name="T113" fmla="*/ 783 h 1171"/>
                <a:gd name="T114" fmla="*/ 358 w 1217"/>
                <a:gd name="T115" fmla="*/ 859 h 1171"/>
                <a:gd name="T116" fmla="*/ 421 w 1217"/>
                <a:gd name="T117" fmla="*/ 926 h 1171"/>
                <a:gd name="T118" fmla="*/ 481 w 1217"/>
                <a:gd name="T119" fmla="*/ 983 h 1171"/>
                <a:gd name="T120" fmla="*/ 537 w 1217"/>
                <a:gd name="T121" fmla="*/ 1027 h 1171"/>
                <a:gd name="T122" fmla="*/ 587 w 1217"/>
                <a:gd name="T123" fmla="*/ 1058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7" h="1171">
                  <a:moveTo>
                    <a:pt x="610" y="1066"/>
                  </a:moveTo>
                  <a:lnTo>
                    <a:pt x="640" y="1083"/>
                  </a:lnTo>
                  <a:lnTo>
                    <a:pt x="676" y="1100"/>
                  </a:lnTo>
                  <a:lnTo>
                    <a:pt x="716" y="1116"/>
                  </a:lnTo>
                  <a:lnTo>
                    <a:pt x="760" y="1132"/>
                  </a:lnTo>
                  <a:lnTo>
                    <a:pt x="807" y="1146"/>
                  </a:lnTo>
                  <a:lnTo>
                    <a:pt x="855" y="1156"/>
                  </a:lnTo>
                  <a:lnTo>
                    <a:pt x="904" y="1165"/>
                  </a:lnTo>
                  <a:lnTo>
                    <a:pt x="953" y="1170"/>
                  </a:lnTo>
                  <a:lnTo>
                    <a:pt x="1000" y="1171"/>
                  </a:lnTo>
                  <a:lnTo>
                    <a:pt x="1045" y="1167"/>
                  </a:lnTo>
                  <a:lnTo>
                    <a:pt x="1088" y="1158"/>
                  </a:lnTo>
                  <a:lnTo>
                    <a:pt x="1126" y="1142"/>
                  </a:lnTo>
                  <a:lnTo>
                    <a:pt x="1159" y="1120"/>
                  </a:lnTo>
                  <a:lnTo>
                    <a:pt x="1185" y="1090"/>
                  </a:lnTo>
                  <a:lnTo>
                    <a:pt x="1205" y="1053"/>
                  </a:lnTo>
                  <a:lnTo>
                    <a:pt x="1217" y="1007"/>
                  </a:lnTo>
                  <a:lnTo>
                    <a:pt x="1203" y="980"/>
                  </a:lnTo>
                  <a:lnTo>
                    <a:pt x="1190" y="952"/>
                  </a:lnTo>
                  <a:lnTo>
                    <a:pt x="1179" y="927"/>
                  </a:lnTo>
                  <a:lnTo>
                    <a:pt x="1169" y="902"/>
                  </a:lnTo>
                  <a:lnTo>
                    <a:pt x="1159" y="879"/>
                  </a:lnTo>
                  <a:lnTo>
                    <a:pt x="1148" y="855"/>
                  </a:lnTo>
                  <a:lnTo>
                    <a:pt x="1139" y="832"/>
                  </a:lnTo>
                  <a:lnTo>
                    <a:pt x="1127" y="811"/>
                  </a:lnTo>
                  <a:lnTo>
                    <a:pt x="1114" y="790"/>
                  </a:lnTo>
                  <a:lnTo>
                    <a:pt x="1099" y="768"/>
                  </a:lnTo>
                  <a:lnTo>
                    <a:pt x="1082" y="748"/>
                  </a:lnTo>
                  <a:lnTo>
                    <a:pt x="1061" y="728"/>
                  </a:lnTo>
                  <a:lnTo>
                    <a:pt x="1037" y="709"/>
                  </a:lnTo>
                  <a:lnTo>
                    <a:pt x="1008" y="690"/>
                  </a:lnTo>
                  <a:lnTo>
                    <a:pt x="975" y="671"/>
                  </a:lnTo>
                  <a:lnTo>
                    <a:pt x="937" y="652"/>
                  </a:lnTo>
                  <a:lnTo>
                    <a:pt x="942" y="657"/>
                  </a:lnTo>
                  <a:lnTo>
                    <a:pt x="945" y="663"/>
                  </a:lnTo>
                  <a:lnTo>
                    <a:pt x="950" y="667"/>
                  </a:lnTo>
                  <a:lnTo>
                    <a:pt x="954" y="672"/>
                  </a:lnTo>
                  <a:lnTo>
                    <a:pt x="959" y="678"/>
                  </a:lnTo>
                  <a:lnTo>
                    <a:pt x="963" y="683"/>
                  </a:lnTo>
                  <a:lnTo>
                    <a:pt x="968" y="688"/>
                  </a:lnTo>
                  <a:lnTo>
                    <a:pt x="974" y="692"/>
                  </a:lnTo>
                  <a:lnTo>
                    <a:pt x="970" y="702"/>
                  </a:lnTo>
                  <a:lnTo>
                    <a:pt x="967" y="710"/>
                  </a:lnTo>
                  <a:lnTo>
                    <a:pt x="964" y="719"/>
                  </a:lnTo>
                  <a:lnTo>
                    <a:pt x="962" y="727"/>
                  </a:lnTo>
                  <a:lnTo>
                    <a:pt x="955" y="729"/>
                  </a:lnTo>
                  <a:lnTo>
                    <a:pt x="948" y="730"/>
                  </a:lnTo>
                  <a:lnTo>
                    <a:pt x="941" y="732"/>
                  </a:lnTo>
                  <a:lnTo>
                    <a:pt x="934" y="733"/>
                  </a:lnTo>
                  <a:lnTo>
                    <a:pt x="986" y="773"/>
                  </a:lnTo>
                  <a:lnTo>
                    <a:pt x="1027" y="815"/>
                  </a:lnTo>
                  <a:lnTo>
                    <a:pt x="1059" y="855"/>
                  </a:lnTo>
                  <a:lnTo>
                    <a:pt x="1083" y="895"/>
                  </a:lnTo>
                  <a:lnTo>
                    <a:pt x="1097" y="933"/>
                  </a:lnTo>
                  <a:lnTo>
                    <a:pt x="1103" y="970"/>
                  </a:lnTo>
                  <a:lnTo>
                    <a:pt x="1101" y="1003"/>
                  </a:lnTo>
                  <a:lnTo>
                    <a:pt x="1090" y="1032"/>
                  </a:lnTo>
                  <a:lnTo>
                    <a:pt x="1072" y="1058"/>
                  </a:lnTo>
                  <a:lnTo>
                    <a:pt x="1048" y="1078"/>
                  </a:lnTo>
                  <a:lnTo>
                    <a:pt x="1016" y="1092"/>
                  </a:lnTo>
                  <a:lnTo>
                    <a:pt x="976" y="1100"/>
                  </a:lnTo>
                  <a:lnTo>
                    <a:pt x="931" y="1100"/>
                  </a:lnTo>
                  <a:lnTo>
                    <a:pt x="879" y="1092"/>
                  </a:lnTo>
                  <a:lnTo>
                    <a:pt x="822" y="1077"/>
                  </a:lnTo>
                  <a:lnTo>
                    <a:pt x="759" y="1051"/>
                  </a:lnTo>
                  <a:lnTo>
                    <a:pt x="686" y="1008"/>
                  </a:lnTo>
                  <a:lnTo>
                    <a:pt x="614" y="963"/>
                  </a:lnTo>
                  <a:lnTo>
                    <a:pt x="546" y="913"/>
                  </a:lnTo>
                  <a:lnTo>
                    <a:pt x="479" y="861"/>
                  </a:lnTo>
                  <a:lnTo>
                    <a:pt x="415" y="805"/>
                  </a:lnTo>
                  <a:lnTo>
                    <a:pt x="357" y="746"/>
                  </a:lnTo>
                  <a:lnTo>
                    <a:pt x="302" y="684"/>
                  </a:lnTo>
                  <a:lnTo>
                    <a:pt x="254" y="619"/>
                  </a:lnTo>
                  <a:lnTo>
                    <a:pt x="210" y="552"/>
                  </a:lnTo>
                  <a:lnTo>
                    <a:pt x="174" y="482"/>
                  </a:lnTo>
                  <a:lnTo>
                    <a:pt x="146" y="410"/>
                  </a:lnTo>
                  <a:lnTo>
                    <a:pt x="124" y="335"/>
                  </a:lnTo>
                  <a:lnTo>
                    <a:pt x="111" y="259"/>
                  </a:lnTo>
                  <a:lnTo>
                    <a:pt x="109" y="181"/>
                  </a:lnTo>
                  <a:lnTo>
                    <a:pt x="115" y="101"/>
                  </a:lnTo>
                  <a:lnTo>
                    <a:pt x="133" y="19"/>
                  </a:lnTo>
                  <a:lnTo>
                    <a:pt x="124" y="34"/>
                  </a:lnTo>
                  <a:lnTo>
                    <a:pt x="117" y="48"/>
                  </a:lnTo>
                  <a:lnTo>
                    <a:pt x="109" y="61"/>
                  </a:lnTo>
                  <a:lnTo>
                    <a:pt x="102" y="74"/>
                  </a:lnTo>
                  <a:lnTo>
                    <a:pt x="95" y="88"/>
                  </a:lnTo>
                  <a:lnTo>
                    <a:pt x="86" y="101"/>
                  </a:lnTo>
                  <a:lnTo>
                    <a:pt x="79" y="114"/>
                  </a:lnTo>
                  <a:lnTo>
                    <a:pt x="71" y="129"/>
                  </a:lnTo>
                  <a:lnTo>
                    <a:pt x="64" y="88"/>
                  </a:lnTo>
                  <a:lnTo>
                    <a:pt x="63" y="61"/>
                  </a:lnTo>
                  <a:lnTo>
                    <a:pt x="68" y="36"/>
                  </a:lnTo>
                  <a:lnTo>
                    <a:pt x="86" y="0"/>
                  </a:lnTo>
                  <a:lnTo>
                    <a:pt x="60" y="18"/>
                  </a:lnTo>
                  <a:lnTo>
                    <a:pt x="39" y="40"/>
                  </a:lnTo>
                  <a:lnTo>
                    <a:pt x="22" y="65"/>
                  </a:lnTo>
                  <a:lnTo>
                    <a:pt x="10" y="92"/>
                  </a:lnTo>
                  <a:lnTo>
                    <a:pt x="2" y="123"/>
                  </a:lnTo>
                  <a:lnTo>
                    <a:pt x="0" y="155"/>
                  </a:lnTo>
                  <a:lnTo>
                    <a:pt x="1" y="190"/>
                  </a:lnTo>
                  <a:lnTo>
                    <a:pt x="4" y="228"/>
                  </a:lnTo>
                  <a:lnTo>
                    <a:pt x="13" y="268"/>
                  </a:lnTo>
                  <a:lnTo>
                    <a:pt x="25" y="308"/>
                  </a:lnTo>
                  <a:lnTo>
                    <a:pt x="39" y="349"/>
                  </a:lnTo>
                  <a:lnTo>
                    <a:pt x="55" y="393"/>
                  </a:lnTo>
                  <a:lnTo>
                    <a:pt x="76" y="437"/>
                  </a:lnTo>
                  <a:lnTo>
                    <a:pt x="97" y="481"/>
                  </a:lnTo>
                  <a:lnTo>
                    <a:pt x="121" y="525"/>
                  </a:lnTo>
                  <a:lnTo>
                    <a:pt x="147" y="570"/>
                  </a:lnTo>
                  <a:lnTo>
                    <a:pt x="174" y="614"/>
                  </a:lnTo>
                  <a:lnTo>
                    <a:pt x="203" y="658"/>
                  </a:lnTo>
                  <a:lnTo>
                    <a:pt x="232" y="701"/>
                  </a:lnTo>
                  <a:lnTo>
                    <a:pt x="263" y="742"/>
                  </a:lnTo>
                  <a:lnTo>
                    <a:pt x="294" y="783"/>
                  </a:lnTo>
                  <a:lnTo>
                    <a:pt x="326" y="822"/>
                  </a:lnTo>
                  <a:lnTo>
                    <a:pt x="358" y="859"/>
                  </a:lnTo>
                  <a:lnTo>
                    <a:pt x="389" y="893"/>
                  </a:lnTo>
                  <a:lnTo>
                    <a:pt x="421" y="926"/>
                  </a:lnTo>
                  <a:lnTo>
                    <a:pt x="452" y="956"/>
                  </a:lnTo>
                  <a:lnTo>
                    <a:pt x="481" y="983"/>
                  </a:lnTo>
                  <a:lnTo>
                    <a:pt x="510" y="1007"/>
                  </a:lnTo>
                  <a:lnTo>
                    <a:pt x="537" y="1027"/>
                  </a:lnTo>
                  <a:lnTo>
                    <a:pt x="563" y="1045"/>
                  </a:lnTo>
                  <a:lnTo>
                    <a:pt x="587" y="1058"/>
                  </a:lnTo>
                  <a:lnTo>
                    <a:pt x="610" y="1066"/>
                  </a:lnTo>
                  <a:close/>
                </a:path>
              </a:pathLst>
            </a:custGeom>
            <a:solidFill>
              <a:srgbClr val="6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6048" name="Group 64"/>
          <p:cNvGrpSpPr>
            <a:grpSpLocks/>
          </p:cNvGrpSpPr>
          <p:nvPr/>
        </p:nvGrpSpPr>
        <p:grpSpPr bwMode="auto">
          <a:xfrm>
            <a:off x="4016375" y="4406900"/>
            <a:ext cx="650875" cy="1517650"/>
            <a:chOff x="3936" y="1296"/>
            <a:chExt cx="410" cy="535"/>
          </a:xfrm>
        </p:grpSpPr>
        <p:sp>
          <p:nvSpPr>
            <p:cNvPr id="426049" name="Freeform 65"/>
            <p:cNvSpPr>
              <a:spLocks/>
            </p:cNvSpPr>
            <p:nvPr/>
          </p:nvSpPr>
          <p:spPr bwMode="auto">
            <a:xfrm>
              <a:off x="4013" y="1529"/>
              <a:ext cx="333" cy="302"/>
            </a:xfrm>
            <a:custGeom>
              <a:avLst/>
              <a:gdLst>
                <a:gd name="T0" fmla="*/ 1326 w 1330"/>
                <a:gd name="T1" fmla="*/ 385 h 1207"/>
                <a:gd name="T2" fmla="*/ 1301 w 1330"/>
                <a:gd name="T3" fmla="*/ 267 h 1207"/>
                <a:gd name="T4" fmla="*/ 1253 w 1330"/>
                <a:gd name="T5" fmla="*/ 169 h 1207"/>
                <a:gd name="T6" fmla="*/ 1178 w 1330"/>
                <a:gd name="T7" fmla="*/ 97 h 1207"/>
                <a:gd name="T8" fmla="*/ 1131 w 1330"/>
                <a:gd name="T9" fmla="*/ 70 h 1207"/>
                <a:gd name="T10" fmla="*/ 1050 w 1330"/>
                <a:gd name="T11" fmla="*/ 49 h 1207"/>
                <a:gd name="T12" fmla="*/ 909 w 1330"/>
                <a:gd name="T13" fmla="*/ 18 h 1207"/>
                <a:gd name="T14" fmla="*/ 768 w 1330"/>
                <a:gd name="T15" fmla="*/ 0 h 1207"/>
                <a:gd name="T16" fmla="*/ 644 w 1330"/>
                <a:gd name="T17" fmla="*/ 14 h 1207"/>
                <a:gd name="T18" fmla="*/ 536 w 1330"/>
                <a:gd name="T19" fmla="*/ 80 h 1207"/>
                <a:gd name="T20" fmla="*/ 396 w 1330"/>
                <a:gd name="T21" fmla="*/ 173 h 1207"/>
                <a:gd name="T22" fmla="*/ 237 w 1330"/>
                <a:gd name="T23" fmla="*/ 244 h 1207"/>
                <a:gd name="T24" fmla="*/ 76 w 1330"/>
                <a:gd name="T25" fmla="*/ 242 h 1207"/>
                <a:gd name="T26" fmla="*/ 15 w 1330"/>
                <a:gd name="T27" fmla="*/ 379 h 1207"/>
                <a:gd name="T28" fmla="*/ 78 w 1330"/>
                <a:gd name="T29" fmla="*/ 398 h 1207"/>
                <a:gd name="T30" fmla="*/ 136 w 1330"/>
                <a:gd name="T31" fmla="*/ 408 h 1207"/>
                <a:gd name="T32" fmla="*/ 186 w 1330"/>
                <a:gd name="T33" fmla="*/ 412 h 1207"/>
                <a:gd name="T34" fmla="*/ 242 w 1330"/>
                <a:gd name="T35" fmla="*/ 398 h 1207"/>
                <a:gd name="T36" fmla="*/ 351 w 1330"/>
                <a:gd name="T37" fmla="*/ 354 h 1207"/>
                <a:gd name="T38" fmla="*/ 447 w 1330"/>
                <a:gd name="T39" fmla="*/ 298 h 1207"/>
                <a:gd name="T40" fmla="*/ 536 w 1330"/>
                <a:gd name="T41" fmla="*/ 240 h 1207"/>
                <a:gd name="T42" fmla="*/ 623 w 1330"/>
                <a:gd name="T43" fmla="*/ 183 h 1207"/>
                <a:gd name="T44" fmla="*/ 714 w 1330"/>
                <a:gd name="T45" fmla="*/ 133 h 1207"/>
                <a:gd name="T46" fmla="*/ 816 w 1330"/>
                <a:gd name="T47" fmla="*/ 96 h 1207"/>
                <a:gd name="T48" fmla="*/ 935 w 1330"/>
                <a:gd name="T49" fmla="*/ 80 h 1207"/>
                <a:gd name="T50" fmla="*/ 1095 w 1330"/>
                <a:gd name="T51" fmla="*/ 164 h 1207"/>
                <a:gd name="T52" fmla="*/ 1195 w 1330"/>
                <a:gd name="T53" fmla="*/ 493 h 1207"/>
                <a:gd name="T54" fmla="*/ 1131 w 1330"/>
                <a:gd name="T55" fmla="*/ 788 h 1207"/>
                <a:gd name="T56" fmla="*/ 967 w 1330"/>
                <a:gd name="T57" fmla="*/ 993 h 1207"/>
                <a:gd name="T58" fmla="*/ 792 w 1330"/>
                <a:gd name="T59" fmla="*/ 1053 h 1207"/>
                <a:gd name="T60" fmla="*/ 705 w 1330"/>
                <a:gd name="T61" fmla="*/ 1024 h 1207"/>
                <a:gd name="T62" fmla="*/ 663 w 1330"/>
                <a:gd name="T63" fmla="*/ 951 h 1207"/>
                <a:gd name="T64" fmla="*/ 673 w 1330"/>
                <a:gd name="T65" fmla="*/ 903 h 1207"/>
                <a:gd name="T66" fmla="*/ 758 w 1330"/>
                <a:gd name="T67" fmla="*/ 821 h 1207"/>
                <a:gd name="T68" fmla="*/ 825 w 1330"/>
                <a:gd name="T69" fmla="*/ 751 h 1207"/>
                <a:gd name="T70" fmla="*/ 767 w 1330"/>
                <a:gd name="T71" fmla="*/ 675 h 1207"/>
                <a:gd name="T72" fmla="*/ 697 w 1330"/>
                <a:gd name="T73" fmla="*/ 624 h 1207"/>
                <a:gd name="T74" fmla="*/ 616 w 1330"/>
                <a:gd name="T75" fmla="*/ 688 h 1207"/>
                <a:gd name="T76" fmla="*/ 559 w 1330"/>
                <a:gd name="T77" fmla="*/ 799 h 1207"/>
                <a:gd name="T78" fmla="*/ 530 w 1330"/>
                <a:gd name="T79" fmla="*/ 923 h 1207"/>
                <a:gd name="T80" fmla="*/ 558 w 1330"/>
                <a:gd name="T81" fmla="*/ 1058 h 1207"/>
                <a:gd name="T82" fmla="*/ 703 w 1330"/>
                <a:gd name="T83" fmla="*/ 1187 h 1207"/>
                <a:gd name="T84" fmla="*/ 877 w 1330"/>
                <a:gd name="T85" fmla="*/ 1202 h 1207"/>
                <a:gd name="T86" fmla="*/ 1038 w 1330"/>
                <a:gd name="T87" fmla="*/ 1148 h 1207"/>
                <a:gd name="T88" fmla="*/ 1143 w 1330"/>
                <a:gd name="T89" fmla="*/ 1076 h 1207"/>
                <a:gd name="T90" fmla="*/ 1213 w 1330"/>
                <a:gd name="T91" fmla="*/ 992 h 1207"/>
                <a:gd name="T92" fmla="*/ 1273 w 1330"/>
                <a:gd name="T93" fmla="*/ 849 h 1207"/>
                <a:gd name="T94" fmla="*/ 1316 w 1330"/>
                <a:gd name="T95" fmla="*/ 669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30" h="1207">
                  <a:moveTo>
                    <a:pt x="1330" y="526"/>
                  </a:moveTo>
                  <a:lnTo>
                    <a:pt x="1330" y="447"/>
                  </a:lnTo>
                  <a:lnTo>
                    <a:pt x="1329" y="415"/>
                  </a:lnTo>
                  <a:lnTo>
                    <a:pt x="1326" y="385"/>
                  </a:lnTo>
                  <a:lnTo>
                    <a:pt x="1322" y="354"/>
                  </a:lnTo>
                  <a:lnTo>
                    <a:pt x="1316" y="324"/>
                  </a:lnTo>
                  <a:lnTo>
                    <a:pt x="1309" y="296"/>
                  </a:lnTo>
                  <a:lnTo>
                    <a:pt x="1301" y="267"/>
                  </a:lnTo>
                  <a:lnTo>
                    <a:pt x="1291" y="241"/>
                  </a:lnTo>
                  <a:lnTo>
                    <a:pt x="1280" y="215"/>
                  </a:lnTo>
                  <a:lnTo>
                    <a:pt x="1267" y="191"/>
                  </a:lnTo>
                  <a:lnTo>
                    <a:pt x="1253" y="169"/>
                  </a:lnTo>
                  <a:lnTo>
                    <a:pt x="1237" y="148"/>
                  </a:lnTo>
                  <a:lnTo>
                    <a:pt x="1219" y="129"/>
                  </a:lnTo>
                  <a:lnTo>
                    <a:pt x="1200" y="112"/>
                  </a:lnTo>
                  <a:lnTo>
                    <a:pt x="1178" y="97"/>
                  </a:lnTo>
                  <a:lnTo>
                    <a:pt x="1156" y="84"/>
                  </a:lnTo>
                  <a:lnTo>
                    <a:pt x="1131" y="74"/>
                  </a:lnTo>
                  <a:lnTo>
                    <a:pt x="1136" y="72"/>
                  </a:lnTo>
                  <a:lnTo>
                    <a:pt x="1131" y="70"/>
                  </a:lnTo>
                  <a:lnTo>
                    <a:pt x="1121" y="66"/>
                  </a:lnTo>
                  <a:lnTo>
                    <a:pt x="1116" y="62"/>
                  </a:lnTo>
                  <a:lnTo>
                    <a:pt x="1083" y="56"/>
                  </a:lnTo>
                  <a:lnTo>
                    <a:pt x="1050" y="49"/>
                  </a:lnTo>
                  <a:lnTo>
                    <a:pt x="1016" y="40"/>
                  </a:lnTo>
                  <a:lnTo>
                    <a:pt x="981" y="33"/>
                  </a:lnTo>
                  <a:lnTo>
                    <a:pt x="945" y="25"/>
                  </a:lnTo>
                  <a:lnTo>
                    <a:pt x="909" y="18"/>
                  </a:lnTo>
                  <a:lnTo>
                    <a:pt x="872" y="12"/>
                  </a:lnTo>
                  <a:lnTo>
                    <a:pt x="837" y="6"/>
                  </a:lnTo>
                  <a:lnTo>
                    <a:pt x="802" y="2"/>
                  </a:lnTo>
                  <a:lnTo>
                    <a:pt x="768" y="0"/>
                  </a:lnTo>
                  <a:lnTo>
                    <a:pt x="735" y="0"/>
                  </a:lnTo>
                  <a:lnTo>
                    <a:pt x="703" y="2"/>
                  </a:lnTo>
                  <a:lnTo>
                    <a:pt x="673" y="6"/>
                  </a:lnTo>
                  <a:lnTo>
                    <a:pt x="644" y="14"/>
                  </a:lnTo>
                  <a:lnTo>
                    <a:pt x="618" y="25"/>
                  </a:lnTo>
                  <a:lnTo>
                    <a:pt x="596" y="39"/>
                  </a:lnTo>
                  <a:lnTo>
                    <a:pt x="567" y="58"/>
                  </a:lnTo>
                  <a:lnTo>
                    <a:pt x="536" y="80"/>
                  </a:lnTo>
                  <a:lnTo>
                    <a:pt x="504" y="102"/>
                  </a:lnTo>
                  <a:lnTo>
                    <a:pt x="470" y="126"/>
                  </a:lnTo>
                  <a:lnTo>
                    <a:pt x="433" y="150"/>
                  </a:lnTo>
                  <a:lnTo>
                    <a:pt x="396" y="173"/>
                  </a:lnTo>
                  <a:lnTo>
                    <a:pt x="357" y="195"/>
                  </a:lnTo>
                  <a:lnTo>
                    <a:pt x="318" y="215"/>
                  </a:lnTo>
                  <a:lnTo>
                    <a:pt x="278" y="231"/>
                  </a:lnTo>
                  <a:lnTo>
                    <a:pt x="237" y="244"/>
                  </a:lnTo>
                  <a:lnTo>
                    <a:pt x="197" y="253"/>
                  </a:lnTo>
                  <a:lnTo>
                    <a:pt x="155" y="256"/>
                  </a:lnTo>
                  <a:lnTo>
                    <a:pt x="116" y="253"/>
                  </a:lnTo>
                  <a:lnTo>
                    <a:pt x="76" y="242"/>
                  </a:lnTo>
                  <a:lnTo>
                    <a:pt x="38" y="224"/>
                  </a:lnTo>
                  <a:lnTo>
                    <a:pt x="0" y="198"/>
                  </a:lnTo>
                  <a:lnTo>
                    <a:pt x="0" y="373"/>
                  </a:lnTo>
                  <a:lnTo>
                    <a:pt x="15" y="379"/>
                  </a:lnTo>
                  <a:lnTo>
                    <a:pt x="31" y="383"/>
                  </a:lnTo>
                  <a:lnTo>
                    <a:pt x="46" y="389"/>
                  </a:lnTo>
                  <a:lnTo>
                    <a:pt x="63" y="393"/>
                  </a:lnTo>
                  <a:lnTo>
                    <a:pt x="78" y="398"/>
                  </a:lnTo>
                  <a:lnTo>
                    <a:pt x="94" y="401"/>
                  </a:lnTo>
                  <a:lnTo>
                    <a:pt x="108" y="405"/>
                  </a:lnTo>
                  <a:lnTo>
                    <a:pt x="122" y="407"/>
                  </a:lnTo>
                  <a:lnTo>
                    <a:pt x="136" y="408"/>
                  </a:lnTo>
                  <a:lnTo>
                    <a:pt x="149" y="411"/>
                  </a:lnTo>
                  <a:lnTo>
                    <a:pt x="163" y="412"/>
                  </a:lnTo>
                  <a:lnTo>
                    <a:pt x="174" y="412"/>
                  </a:lnTo>
                  <a:lnTo>
                    <a:pt x="186" y="412"/>
                  </a:lnTo>
                  <a:lnTo>
                    <a:pt x="196" y="411"/>
                  </a:lnTo>
                  <a:lnTo>
                    <a:pt x="204" y="409"/>
                  </a:lnTo>
                  <a:lnTo>
                    <a:pt x="212" y="407"/>
                  </a:lnTo>
                  <a:lnTo>
                    <a:pt x="242" y="398"/>
                  </a:lnTo>
                  <a:lnTo>
                    <a:pt x="272" y="388"/>
                  </a:lnTo>
                  <a:lnTo>
                    <a:pt x="299" y="377"/>
                  </a:lnTo>
                  <a:lnTo>
                    <a:pt x="325" y="366"/>
                  </a:lnTo>
                  <a:lnTo>
                    <a:pt x="351" y="354"/>
                  </a:lnTo>
                  <a:lnTo>
                    <a:pt x="376" y="341"/>
                  </a:lnTo>
                  <a:lnTo>
                    <a:pt x="401" y="326"/>
                  </a:lnTo>
                  <a:lnTo>
                    <a:pt x="424" y="312"/>
                  </a:lnTo>
                  <a:lnTo>
                    <a:pt x="447" y="298"/>
                  </a:lnTo>
                  <a:lnTo>
                    <a:pt x="470" y="284"/>
                  </a:lnTo>
                  <a:lnTo>
                    <a:pt x="492" y="269"/>
                  </a:lnTo>
                  <a:lnTo>
                    <a:pt x="514" y="254"/>
                  </a:lnTo>
                  <a:lnTo>
                    <a:pt x="536" y="240"/>
                  </a:lnTo>
                  <a:lnTo>
                    <a:pt x="558" y="224"/>
                  </a:lnTo>
                  <a:lnTo>
                    <a:pt x="579" y="210"/>
                  </a:lnTo>
                  <a:lnTo>
                    <a:pt x="602" y="196"/>
                  </a:lnTo>
                  <a:lnTo>
                    <a:pt x="623" y="183"/>
                  </a:lnTo>
                  <a:lnTo>
                    <a:pt x="646" y="169"/>
                  </a:lnTo>
                  <a:lnTo>
                    <a:pt x="668" y="157"/>
                  </a:lnTo>
                  <a:lnTo>
                    <a:pt x="691" y="144"/>
                  </a:lnTo>
                  <a:lnTo>
                    <a:pt x="714" y="133"/>
                  </a:lnTo>
                  <a:lnTo>
                    <a:pt x="739" y="122"/>
                  </a:lnTo>
                  <a:lnTo>
                    <a:pt x="764" y="113"/>
                  </a:lnTo>
                  <a:lnTo>
                    <a:pt x="790" y="104"/>
                  </a:lnTo>
                  <a:lnTo>
                    <a:pt x="816" y="96"/>
                  </a:lnTo>
                  <a:lnTo>
                    <a:pt x="845" y="90"/>
                  </a:lnTo>
                  <a:lnTo>
                    <a:pt x="873" y="85"/>
                  </a:lnTo>
                  <a:lnTo>
                    <a:pt x="903" y="82"/>
                  </a:lnTo>
                  <a:lnTo>
                    <a:pt x="935" y="80"/>
                  </a:lnTo>
                  <a:lnTo>
                    <a:pt x="967" y="80"/>
                  </a:lnTo>
                  <a:lnTo>
                    <a:pt x="1002" y="81"/>
                  </a:lnTo>
                  <a:lnTo>
                    <a:pt x="1037" y="83"/>
                  </a:lnTo>
                  <a:lnTo>
                    <a:pt x="1095" y="164"/>
                  </a:lnTo>
                  <a:lnTo>
                    <a:pt x="1139" y="246"/>
                  </a:lnTo>
                  <a:lnTo>
                    <a:pt x="1170" y="329"/>
                  </a:lnTo>
                  <a:lnTo>
                    <a:pt x="1188" y="411"/>
                  </a:lnTo>
                  <a:lnTo>
                    <a:pt x="1195" y="493"/>
                  </a:lnTo>
                  <a:lnTo>
                    <a:pt x="1191" y="571"/>
                  </a:lnTo>
                  <a:lnTo>
                    <a:pt x="1180" y="648"/>
                  </a:lnTo>
                  <a:lnTo>
                    <a:pt x="1159" y="720"/>
                  </a:lnTo>
                  <a:lnTo>
                    <a:pt x="1131" y="788"/>
                  </a:lnTo>
                  <a:lnTo>
                    <a:pt x="1098" y="850"/>
                  </a:lnTo>
                  <a:lnTo>
                    <a:pt x="1057" y="906"/>
                  </a:lnTo>
                  <a:lnTo>
                    <a:pt x="1015" y="954"/>
                  </a:lnTo>
                  <a:lnTo>
                    <a:pt x="967" y="993"/>
                  </a:lnTo>
                  <a:lnTo>
                    <a:pt x="919" y="1024"/>
                  </a:lnTo>
                  <a:lnTo>
                    <a:pt x="867" y="1046"/>
                  </a:lnTo>
                  <a:lnTo>
                    <a:pt x="816" y="1055"/>
                  </a:lnTo>
                  <a:lnTo>
                    <a:pt x="792" y="1053"/>
                  </a:lnTo>
                  <a:lnTo>
                    <a:pt x="768" y="1049"/>
                  </a:lnTo>
                  <a:lnTo>
                    <a:pt x="745" y="1044"/>
                  </a:lnTo>
                  <a:lnTo>
                    <a:pt x="724" y="1036"/>
                  </a:lnTo>
                  <a:lnTo>
                    <a:pt x="705" y="1024"/>
                  </a:lnTo>
                  <a:lnTo>
                    <a:pt x="687" y="1008"/>
                  </a:lnTo>
                  <a:lnTo>
                    <a:pt x="674" y="984"/>
                  </a:lnTo>
                  <a:lnTo>
                    <a:pt x="663" y="953"/>
                  </a:lnTo>
                  <a:lnTo>
                    <a:pt x="663" y="951"/>
                  </a:lnTo>
                  <a:lnTo>
                    <a:pt x="666" y="950"/>
                  </a:lnTo>
                  <a:lnTo>
                    <a:pt x="667" y="948"/>
                  </a:lnTo>
                  <a:lnTo>
                    <a:pt x="667" y="946"/>
                  </a:lnTo>
                  <a:lnTo>
                    <a:pt x="673" y="903"/>
                  </a:lnTo>
                  <a:lnTo>
                    <a:pt x="687" y="872"/>
                  </a:lnTo>
                  <a:lnTo>
                    <a:pt x="707" y="851"/>
                  </a:lnTo>
                  <a:lnTo>
                    <a:pt x="731" y="834"/>
                  </a:lnTo>
                  <a:lnTo>
                    <a:pt x="758" y="821"/>
                  </a:lnTo>
                  <a:lnTo>
                    <a:pt x="786" y="808"/>
                  </a:lnTo>
                  <a:lnTo>
                    <a:pt x="813" y="793"/>
                  </a:lnTo>
                  <a:lnTo>
                    <a:pt x="838" y="771"/>
                  </a:lnTo>
                  <a:lnTo>
                    <a:pt x="825" y="751"/>
                  </a:lnTo>
                  <a:lnTo>
                    <a:pt x="812" y="731"/>
                  </a:lnTo>
                  <a:lnTo>
                    <a:pt x="796" y="712"/>
                  </a:lnTo>
                  <a:lnTo>
                    <a:pt x="782" y="693"/>
                  </a:lnTo>
                  <a:lnTo>
                    <a:pt x="767" y="675"/>
                  </a:lnTo>
                  <a:lnTo>
                    <a:pt x="751" y="656"/>
                  </a:lnTo>
                  <a:lnTo>
                    <a:pt x="736" y="639"/>
                  </a:lnTo>
                  <a:lnTo>
                    <a:pt x="720" y="620"/>
                  </a:lnTo>
                  <a:lnTo>
                    <a:pt x="697" y="624"/>
                  </a:lnTo>
                  <a:lnTo>
                    <a:pt x="674" y="634"/>
                  </a:lnTo>
                  <a:lnTo>
                    <a:pt x="654" y="648"/>
                  </a:lnTo>
                  <a:lnTo>
                    <a:pt x="634" y="666"/>
                  </a:lnTo>
                  <a:lnTo>
                    <a:pt x="616" y="688"/>
                  </a:lnTo>
                  <a:lnTo>
                    <a:pt x="599" y="713"/>
                  </a:lnTo>
                  <a:lnTo>
                    <a:pt x="584" y="739"/>
                  </a:lnTo>
                  <a:lnTo>
                    <a:pt x="571" y="769"/>
                  </a:lnTo>
                  <a:lnTo>
                    <a:pt x="559" y="799"/>
                  </a:lnTo>
                  <a:lnTo>
                    <a:pt x="548" y="831"/>
                  </a:lnTo>
                  <a:lnTo>
                    <a:pt x="540" y="862"/>
                  </a:lnTo>
                  <a:lnTo>
                    <a:pt x="534" y="893"/>
                  </a:lnTo>
                  <a:lnTo>
                    <a:pt x="530" y="923"/>
                  </a:lnTo>
                  <a:lnTo>
                    <a:pt x="528" y="952"/>
                  </a:lnTo>
                  <a:lnTo>
                    <a:pt x="528" y="978"/>
                  </a:lnTo>
                  <a:lnTo>
                    <a:pt x="530" y="1003"/>
                  </a:lnTo>
                  <a:lnTo>
                    <a:pt x="558" y="1058"/>
                  </a:lnTo>
                  <a:lnTo>
                    <a:pt x="589" y="1103"/>
                  </a:lnTo>
                  <a:lnTo>
                    <a:pt x="624" y="1139"/>
                  </a:lnTo>
                  <a:lnTo>
                    <a:pt x="662" y="1167"/>
                  </a:lnTo>
                  <a:lnTo>
                    <a:pt x="703" y="1187"/>
                  </a:lnTo>
                  <a:lnTo>
                    <a:pt x="745" y="1200"/>
                  </a:lnTo>
                  <a:lnTo>
                    <a:pt x="789" y="1206"/>
                  </a:lnTo>
                  <a:lnTo>
                    <a:pt x="833" y="1207"/>
                  </a:lnTo>
                  <a:lnTo>
                    <a:pt x="877" y="1202"/>
                  </a:lnTo>
                  <a:lnTo>
                    <a:pt x="921" y="1194"/>
                  </a:lnTo>
                  <a:lnTo>
                    <a:pt x="962" y="1181"/>
                  </a:lnTo>
                  <a:lnTo>
                    <a:pt x="1002" y="1166"/>
                  </a:lnTo>
                  <a:lnTo>
                    <a:pt x="1038" y="1148"/>
                  </a:lnTo>
                  <a:lnTo>
                    <a:pt x="1072" y="1128"/>
                  </a:lnTo>
                  <a:lnTo>
                    <a:pt x="1101" y="1107"/>
                  </a:lnTo>
                  <a:lnTo>
                    <a:pt x="1125" y="1086"/>
                  </a:lnTo>
                  <a:lnTo>
                    <a:pt x="1143" y="1076"/>
                  </a:lnTo>
                  <a:lnTo>
                    <a:pt x="1161" y="1062"/>
                  </a:lnTo>
                  <a:lnTo>
                    <a:pt x="1178" y="1043"/>
                  </a:lnTo>
                  <a:lnTo>
                    <a:pt x="1195" y="1021"/>
                  </a:lnTo>
                  <a:lnTo>
                    <a:pt x="1213" y="992"/>
                  </a:lnTo>
                  <a:lnTo>
                    <a:pt x="1228" y="961"/>
                  </a:lnTo>
                  <a:lnTo>
                    <a:pt x="1245" y="927"/>
                  </a:lnTo>
                  <a:lnTo>
                    <a:pt x="1259" y="889"/>
                  </a:lnTo>
                  <a:lnTo>
                    <a:pt x="1273" y="849"/>
                  </a:lnTo>
                  <a:lnTo>
                    <a:pt x="1286" y="806"/>
                  </a:lnTo>
                  <a:lnTo>
                    <a:pt x="1297" y="762"/>
                  </a:lnTo>
                  <a:lnTo>
                    <a:pt x="1308" y="717"/>
                  </a:lnTo>
                  <a:lnTo>
                    <a:pt x="1316" y="669"/>
                  </a:lnTo>
                  <a:lnTo>
                    <a:pt x="1323" y="622"/>
                  </a:lnTo>
                  <a:lnTo>
                    <a:pt x="1328" y="573"/>
                  </a:lnTo>
                  <a:lnTo>
                    <a:pt x="1330" y="5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50" name="Freeform 66"/>
            <p:cNvSpPr>
              <a:spLocks/>
            </p:cNvSpPr>
            <p:nvPr/>
          </p:nvSpPr>
          <p:spPr bwMode="auto">
            <a:xfrm>
              <a:off x="3936" y="1296"/>
              <a:ext cx="77" cy="326"/>
            </a:xfrm>
            <a:custGeom>
              <a:avLst/>
              <a:gdLst>
                <a:gd name="T0" fmla="*/ 311 w 311"/>
                <a:gd name="T1" fmla="*/ 7 h 1305"/>
                <a:gd name="T2" fmla="*/ 250 w 311"/>
                <a:gd name="T3" fmla="*/ 3 h 1305"/>
                <a:gd name="T4" fmla="*/ 193 w 311"/>
                <a:gd name="T5" fmla="*/ 32 h 1305"/>
                <a:gd name="T6" fmla="*/ 141 w 311"/>
                <a:gd name="T7" fmla="*/ 88 h 1305"/>
                <a:gd name="T8" fmla="*/ 96 w 311"/>
                <a:gd name="T9" fmla="*/ 165 h 1305"/>
                <a:gd name="T10" fmla="*/ 58 w 311"/>
                <a:gd name="T11" fmla="*/ 257 h 1305"/>
                <a:gd name="T12" fmla="*/ 28 w 311"/>
                <a:gd name="T13" fmla="*/ 356 h 1305"/>
                <a:gd name="T14" fmla="*/ 10 w 311"/>
                <a:gd name="T15" fmla="*/ 458 h 1305"/>
                <a:gd name="T16" fmla="*/ 0 w 311"/>
                <a:gd name="T17" fmla="*/ 555 h 1305"/>
                <a:gd name="T18" fmla="*/ 2 w 311"/>
                <a:gd name="T19" fmla="*/ 632 h 1305"/>
                <a:gd name="T20" fmla="*/ 13 w 311"/>
                <a:gd name="T21" fmla="*/ 690 h 1305"/>
                <a:gd name="T22" fmla="*/ 17 w 311"/>
                <a:gd name="T23" fmla="*/ 725 h 1305"/>
                <a:gd name="T24" fmla="*/ 21 w 311"/>
                <a:gd name="T25" fmla="*/ 768 h 1305"/>
                <a:gd name="T26" fmla="*/ 38 w 311"/>
                <a:gd name="T27" fmla="*/ 833 h 1305"/>
                <a:gd name="T28" fmla="*/ 64 w 311"/>
                <a:gd name="T29" fmla="*/ 912 h 1305"/>
                <a:gd name="T30" fmla="*/ 95 w 311"/>
                <a:gd name="T31" fmla="*/ 995 h 1305"/>
                <a:gd name="T32" fmla="*/ 127 w 311"/>
                <a:gd name="T33" fmla="*/ 1076 h 1305"/>
                <a:gd name="T34" fmla="*/ 157 w 311"/>
                <a:gd name="T35" fmla="*/ 1147 h 1305"/>
                <a:gd name="T36" fmla="*/ 179 w 311"/>
                <a:gd name="T37" fmla="*/ 1200 h 1305"/>
                <a:gd name="T38" fmla="*/ 193 w 311"/>
                <a:gd name="T39" fmla="*/ 1231 h 1305"/>
                <a:gd name="T40" fmla="*/ 216 w 311"/>
                <a:gd name="T41" fmla="*/ 1255 h 1305"/>
                <a:gd name="T42" fmla="*/ 249 w 311"/>
                <a:gd name="T43" fmla="*/ 1277 h 1305"/>
                <a:gd name="T44" fmla="*/ 290 w 311"/>
                <a:gd name="T45" fmla="*/ 1296 h 1305"/>
                <a:gd name="T46" fmla="*/ 311 w 311"/>
                <a:gd name="T47" fmla="*/ 1130 h 1305"/>
                <a:gd name="T48" fmla="*/ 279 w 311"/>
                <a:gd name="T49" fmla="*/ 1099 h 1305"/>
                <a:gd name="T50" fmla="*/ 249 w 311"/>
                <a:gd name="T51" fmla="*/ 1059 h 1305"/>
                <a:gd name="T52" fmla="*/ 220 w 311"/>
                <a:gd name="T53" fmla="*/ 1012 h 1305"/>
                <a:gd name="T54" fmla="*/ 193 w 311"/>
                <a:gd name="T55" fmla="*/ 953 h 1305"/>
                <a:gd name="T56" fmla="*/ 215 w 311"/>
                <a:gd name="T57" fmla="*/ 979 h 1305"/>
                <a:gd name="T58" fmla="*/ 230 w 311"/>
                <a:gd name="T59" fmla="*/ 998 h 1305"/>
                <a:gd name="T60" fmla="*/ 241 w 311"/>
                <a:gd name="T61" fmla="*/ 1012 h 1305"/>
                <a:gd name="T62" fmla="*/ 246 w 311"/>
                <a:gd name="T63" fmla="*/ 1019 h 1305"/>
                <a:gd name="T64" fmla="*/ 263 w 311"/>
                <a:gd name="T65" fmla="*/ 1017 h 1305"/>
                <a:gd name="T66" fmla="*/ 281 w 311"/>
                <a:gd name="T67" fmla="*/ 1016 h 1305"/>
                <a:gd name="T68" fmla="*/ 297 w 311"/>
                <a:gd name="T69" fmla="*/ 1013 h 1305"/>
                <a:gd name="T70" fmla="*/ 311 w 311"/>
                <a:gd name="T71" fmla="*/ 1009 h 1305"/>
                <a:gd name="T72" fmla="*/ 297 w 311"/>
                <a:gd name="T73" fmla="*/ 852 h 1305"/>
                <a:gd name="T74" fmla="*/ 268 w 311"/>
                <a:gd name="T75" fmla="*/ 882 h 1305"/>
                <a:gd name="T76" fmla="*/ 240 w 311"/>
                <a:gd name="T77" fmla="*/ 901 h 1305"/>
                <a:gd name="T78" fmla="*/ 212 w 311"/>
                <a:gd name="T79" fmla="*/ 909 h 1305"/>
                <a:gd name="T80" fmla="*/ 179 w 311"/>
                <a:gd name="T81" fmla="*/ 892 h 1305"/>
                <a:gd name="T82" fmla="*/ 153 w 311"/>
                <a:gd name="T83" fmla="*/ 835 h 1305"/>
                <a:gd name="T84" fmla="*/ 145 w 311"/>
                <a:gd name="T85" fmla="*/ 755 h 1305"/>
                <a:gd name="T86" fmla="*/ 152 w 311"/>
                <a:gd name="T87" fmla="*/ 659 h 1305"/>
                <a:gd name="T88" fmla="*/ 172 w 311"/>
                <a:gd name="T89" fmla="*/ 557 h 1305"/>
                <a:gd name="T90" fmla="*/ 204 w 311"/>
                <a:gd name="T91" fmla="*/ 454 h 1305"/>
                <a:gd name="T92" fmla="*/ 243 w 311"/>
                <a:gd name="T93" fmla="*/ 359 h 1305"/>
                <a:gd name="T94" fmla="*/ 287 w 311"/>
                <a:gd name="T95" fmla="*/ 279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1" h="1305">
                  <a:moveTo>
                    <a:pt x="311" y="247"/>
                  </a:moveTo>
                  <a:lnTo>
                    <a:pt x="311" y="7"/>
                  </a:lnTo>
                  <a:lnTo>
                    <a:pt x="280" y="0"/>
                  </a:lnTo>
                  <a:lnTo>
                    <a:pt x="250" y="3"/>
                  </a:lnTo>
                  <a:lnTo>
                    <a:pt x="221" y="13"/>
                  </a:lnTo>
                  <a:lnTo>
                    <a:pt x="193" y="32"/>
                  </a:lnTo>
                  <a:lnTo>
                    <a:pt x="166" y="57"/>
                  </a:lnTo>
                  <a:lnTo>
                    <a:pt x="141" y="88"/>
                  </a:lnTo>
                  <a:lnTo>
                    <a:pt x="117" y="125"/>
                  </a:lnTo>
                  <a:lnTo>
                    <a:pt x="96" y="165"/>
                  </a:lnTo>
                  <a:lnTo>
                    <a:pt x="76" y="209"/>
                  </a:lnTo>
                  <a:lnTo>
                    <a:pt x="58" y="257"/>
                  </a:lnTo>
                  <a:lnTo>
                    <a:pt x="43" y="306"/>
                  </a:lnTo>
                  <a:lnTo>
                    <a:pt x="28" y="356"/>
                  </a:lnTo>
                  <a:lnTo>
                    <a:pt x="18" y="407"/>
                  </a:lnTo>
                  <a:lnTo>
                    <a:pt x="10" y="458"/>
                  </a:lnTo>
                  <a:lnTo>
                    <a:pt x="4" y="507"/>
                  </a:lnTo>
                  <a:lnTo>
                    <a:pt x="0" y="555"/>
                  </a:lnTo>
                  <a:lnTo>
                    <a:pt x="0" y="597"/>
                  </a:lnTo>
                  <a:lnTo>
                    <a:pt x="2" y="632"/>
                  </a:lnTo>
                  <a:lnTo>
                    <a:pt x="7" y="663"/>
                  </a:lnTo>
                  <a:lnTo>
                    <a:pt x="13" y="690"/>
                  </a:lnTo>
                  <a:lnTo>
                    <a:pt x="21" y="714"/>
                  </a:lnTo>
                  <a:lnTo>
                    <a:pt x="17" y="725"/>
                  </a:lnTo>
                  <a:lnTo>
                    <a:pt x="18" y="743"/>
                  </a:lnTo>
                  <a:lnTo>
                    <a:pt x="21" y="768"/>
                  </a:lnTo>
                  <a:lnTo>
                    <a:pt x="28" y="799"/>
                  </a:lnTo>
                  <a:lnTo>
                    <a:pt x="38" y="833"/>
                  </a:lnTo>
                  <a:lnTo>
                    <a:pt x="50" y="871"/>
                  </a:lnTo>
                  <a:lnTo>
                    <a:pt x="64" y="912"/>
                  </a:lnTo>
                  <a:lnTo>
                    <a:pt x="80" y="953"/>
                  </a:lnTo>
                  <a:lnTo>
                    <a:pt x="95" y="995"/>
                  </a:lnTo>
                  <a:lnTo>
                    <a:pt x="112" y="1036"/>
                  </a:lnTo>
                  <a:lnTo>
                    <a:pt x="127" y="1076"/>
                  </a:lnTo>
                  <a:lnTo>
                    <a:pt x="142" y="1114"/>
                  </a:lnTo>
                  <a:lnTo>
                    <a:pt x="157" y="1147"/>
                  </a:lnTo>
                  <a:lnTo>
                    <a:pt x="169" y="1176"/>
                  </a:lnTo>
                  <a:lnTo>
                    <a:pt x="179" y="1200"/>
                  </a:lnTo>
                  <a:lnTo>
                    <a:pt x="186" y="1218"/>
                  </a:lnTo>
                  <a:lnTo>
                    <a:pt x="193" y="1231"/>
                  </a:lnTo>
                  <a:lnTo>
                    <a:pt x="203" y="1243"/>
                  </a:lnTo>
                  <a:lnTo>
                    <a:pt x="216" y="1255"/>
                  </a:lnTo>
                  <a:lnTo>
                    <a:pt x="231" y="1267"/>
                  </a:lnTo>
                  <a:lnTo>
                    <a:pt x="249" y="1277"/>
                  </a:lnTo>
                  <a:lnTo>
                    <a:pt x="268" y="1287"/>
                  </a:lnTo>
                  <a:lnTo>
                    <a:pt x="290" y="1296"/>
                  </a:lnTo>
                  <a:lnTo>
                    <a:pt x="311" y="1305"/>
                  </a:lnTo>
                  <a:lnTo>
                    <a:pt x="311" y="1130"/>
                  </a:lnTo>
                  <a:lnTo>
                    <a:pt x="296" y="1116"/>
                  </a:lnTo>
                  <a:lnTo>
                    <a:pt x="279" y="1099"/>
                  </a:lnTo>
                  <a:lnTo>
                    <a:pt x="263" y="1080"/>
                  </a:lnTo>
                  <a:lnTo>
                    <a:pt x="249" y="1059"/>
                  </a:lnTo>
                  <a:lnTo>
                    <a:pt x="234" y="1036"/>
                  </a:lnTo>
                  <a:lnTo>
                    <a:pt x="220" y="1012"/>
                  </a:lnTo>
                  <a:lnTo>
                    <a:pt x="207" y="984"/>
                  </a:lnTo>
                  <a:lnTo>
                    <a:pt x="193" y="953"/>
                  </a:lnTo>
                  <a:lnTo>
                    <a:pt x="204" y="968"/>
                  </a:lnTo>
                  <a:lnTo>
                    <a:pt x="215" y="979"/>
                  </a:lnTo>
                  <a:lnTo>
                    <a:pt x="223" y="990"/>
                  </a:lnTo>
                  <a:lnTo>
                    <a:pt x="230" y="998"/>
                  </a:lnTo>
                  <a:lnTo>
                    <a:pt x="236" y="1006"/>
                  </a:lnTo>
                  <a:lnTo>
                    <a:pt x="241" y="1012"/>
                  </a:lnTo>
                  <a:lnTo>
                    <a:pt x="244" y="1016"/>
                  </a:lnTo>
                  <a:lnTo>
                    <a:pt x="246" y="1019"/>
                  </a:lnTo>
                  <a:lnTo>
                    <a:pt x="255" y="1019"/>
                  </a:lnTo>
                  <a:lnTo>
                    <a:pt x="263" y="1017"/>
                  </a:lnTo>
                  <a:lnTo>
                    <a:pt x="273" y="1017"/>
                  </a:lnTo>
                  <a:lnTo>
                    <a:pt x="281" y="1016"/>
                  </a:lnTo>
                  <a:lnTo>
                    <a:pt x="290" y="1015"/>
                  </a:lnTo>
                  <a:lnTo>
                    <a:pt x="297" y="1013"/>
                  </a:lnTo>
                  <a:lnTo>
                    <a:pt x="304" y="1012"/>
                  </a:lnTo>
                  <a:lnTo>
                    <a:pt x="311" y="1009"/>
                  </a:lnTo>
                  <a:lnTo>
                    <a:pt x="311" y="835"/>
                  </a:lnTo>
                  <a:lnTo>
                    <a:pt x="297" y="852"/>
                  </a:lnTo>
                  <a:lnTo>
                    <a:pt x="282" y="868"/>
                  </a:lnTo>
                  <a:lnTo>
                    <a:pt x="268" y="882"/>
                  </a:lnTo>
                  <a:lnTo>
                    <a:pt x="254" y="893"/>
                  </a:lnTo>
                  <a:lnTo>
                    <a:pt x="240" y="901"/>
                  </a:lnTo>
                  <a:lnTo>
                    <a:pt x="227" y="907"/>
                  </a:lnTo>
                  <a:lnTo>
                    <a:pt x="212" y="909"/>
                  </a:lnTo>
                  <a:lnTo>
                    <a:pt x="199" y="909"/>
                  </a:lnTo>
                  <a:lnTo>
                    <a:pt x="179" y="892"/>
                  </a:lnTo>
                  <a:lnTo>
                    <a:pt x="164" y="867"/>
                  </a:lnTo>
                  <a:lnTo>
                    <a:pt x="153" y="835"/>
                  </a:lnTo>
                  <a:lnTo>
                    <a:pt x="146" y="797"/>
                  </a:lnTo>
                  <a:lnTo>
                    <a:pt x="145" y="755"/>
                  </a:lnTo>
                  <a:lnTo>
                    <a:pt x="146" y="709"/>
                  </a:lnTo>
                  <a:lnTo>
                    <a:pt x="152" y="659"/>
                  </a:lnTo>
                  <a:lnTo>
                    <a:pt x="161" y="608"/>
                  </a:lnTo>
                  <a:lnTo>
                    <a:pt x="172" y="557"/>
                  </a:lnTo>
                  <a:lnTo>
                    <a:pt x="188" y="505"/>
                  </a:lnTo>
                  <a:lnTo>
                    <a:pt x="204" y="454"/>
                  </a:lnTo>
                  <a:lnTo>
                    <a:pt x="222" y="405"/>
                  </a:lnTo>
                  <a:lnTo>
                    <a:pt x="243" y="359"/>
                  </a:lnTo>
                  <a:lnTo>
                    <a:pt x="265" y="316"/>
                  </a:lnTo>
                  <a:lnTo>
                    <a:pt x="287" y="279"/>
                  </a:lnTo>
                  <a:lnTo>
                    <a:pt x="311" y="2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51" name="Freeform 67"/>
            <p:cNvSpPr>
              <a:spLocks/>
            </p:cNvSpPr>
            <p:nvPr/>
          </p:nvSpPr>
          <p:spPr bwMode="auto">
            <a:xfrm>
              <a:off x="4157" y="1560"/>
              <a:ext cx="186" cy="263"/>
            </a:xfrm>
            <a:custGeom>
              <a:avLst/>
              <a:gdLst>
                <a:gd name="T0" fmla="*/ 501 w 740"/>
                <a:gd name="T1" fmla="*/ 977 h 1053"/>
                <a:gd name="T2" fmla="*/ 448 w 740"/>
                <a:gd name="T3" fmla="*/ 1007 h 1053"/>
                <a:gd name="T4" fmla="*/ 384 w 740"/>
                <a:gd name="T5" fmla="*/ 1031 h 1053"/>
                <a:gd name="T6" fmla="*/ 311 w 740"/>
                <a:gd name="T7" fmla="*/ 1049 h 1053"/>
                <a:gd name="T8" fmla="*/ 234 w 740"/>
                <a:gd name="T9" fmla="*/ 1053 h 1053"/>
                <a:gd name="T10" fmla="*/ 158 w 740"/>
                <a:gd name="T11" fmla="*/ 1041 h 1053"/>
                <a:gd name="T12" fmla="*/ 86 w 740"/>
                <a:gd name="T13" fmla="*/ 1005 h 1053"/>
                <a:gd name="T14" fmla="*/ 25 w 740"/>
                <a:gd name="T15" fmla="*/ 945 h 1053"/>
                <a:gd name="T16" fmla="*/ 3 w 740"/>
                <a:gd name="T17" fmla="*/ 855 h 1053"/>
                <a:gd name="T18" fmla="*/ 1 w 740"/>
                <a:gd name="T19" fmla="*/ 767 h 1053"/>
                <a:gd name="T20" fmla="*/ 12 w 740"/>
                <a:gd name="T21" fmla="*/ 688 h 1053"/>
                <a:gd name="T22" fmla="*/ 58 w 740"/>
                <a:gd name="T23" fmla="*/ 617 h 1053"/>
                <a:gd name="T24" fmla="*/ 101 w 740"/>
                <a:gd name="T25" fmla="*/ 593 h 1053"/>
                <a:gd name="T26" fmla="*/ 93 w 740"/>
                <a:gd name="T27" fmla="*/ 614 h 1053"/>
                <a:gd name="T28" fmla="*/ 95 w 740"/>
                <a:gd name="T29" fmla="*/ 630 h 1053"/>
                <a:gd name="T30" fmla="*/ 104 w 740"/>
                <a:gd name="T31" fmla="*/ 643 h 1053"/>
                <a:gd name="T32" fmla="*/ 116 w 740"/>
                <a:gd name="T33" fmla="*/ 653 h 1053"/>
                <a:gd name="T34" fmla="*/ 129 w 740"/>
                <a:gd name="T35" fmla="*/ 656 h 1053"/>
                <a:gd name="T36" fmla="*/ 105 w 740"/>
                <a:gd name="T37" fmla="*/ 693 h 1053"/>
                <a:gd name="T38" fmla="*/ 74 w 740"/>
                <a:gd name="T39" fmla="*/ 767 h 1053"/>
                <a:gd name="T40" fmla="*/ 71 w 740"/>
                <a:gd name="T41" fmla="*/ 838 h 1053"/>
                <a:gd name="T42" fmla="*/ 92 w 740"/>
                <a:gd name="T43" fmla="*/ 900 h 1053"/>
                <a:gd name="T44" fmla="*/ 136 w 740"/>
                <a:gd name="T45" fmla="*/ 950 h 1053"/>
                <a:gd name="T46" fmla="*/ 196 w 740"/>
                <a:gd name="T47" fmla="*/ 982 h 1053"/>
                <a:gd name="T48" fmla="*/ 268 w 740"/>
                <a:gd name="T49" fmla="*/ 990 h 1053"/>
                <a:gd name="T50" fmla="*/ 350 w 740"/>
                <a:gd name="T51" fmla="*/ 970 h 1053"/>
                <a:gd name="T52" fmla="*/ 438 w 740"/>
                <a:gd name="T53" fmla="*/ 909 h 1053"/>
                <a:gd name="T54" fmla="*/ 520 w 740"/>
                <a:gd name="T55" fmla="*/ 824 h 1053"/>
                <a:gd name="T56" fmla="*/ 587 w 740"/>
                <a:gd name="T57" fmla="*/ 726 h 1053"/>
                <a:gd name="T58" fmla="*/ 638 w 740"/>
                <a:gd name="T59" fmla="*/ 617 h 1053"/>
                <a:gd name="T60" fmla="*/ 667 w 740"/>
                <a:gd name="T61" fmla="*/ 499 h 1053"/>
                <a:gd name="T62" fmla="*/ 670 w 740"/>
                <a:gd name="T63" fmla="*/ 372 h 1053"/>
                <a:gd name="T64" fmla="*/ 645 w 740"/>
                <a:gd name="T65" fmla="*/ 235 h 1053"/>
                <a:gd name="T66" fmla="*/ 587 w 740"/>
                <a:gd name="T67" fmla="*/ 91 h 1053"/>
                <a:gd name="T68" fmla="*/ 555 w 740"/>
                <a:gd name="T69" fmla="*/ 31 h 1053"/>
                <a:gd name="T70" fmla="*/ 578 w 740"/>
                <a:gd name="T71" fmla="*/ 56 h 1053"/>
                <a:gd name="T72" fmla="*/ 599 w 740"/>
                <a:gd name="T73" fmla="*/ 80 h 1053"/>
                <a:gd name="T74" fmla="*/ 622 w 740"/>
                <a:gd name="T75" fmla="*/ 103 h 1053"/>
                <a:gd name="T76" fmla="*/ 628 w 740"/>
                <a:gd name="T77" fmla="*/ 95 h 1053"/>
                <a:gd name="T78" fmla="*/ 622 w 740"/>
                <a:gd name="T79" fmla="*/ 68 h 1053"/>
                <a:gd name="T80" fmla="*/ 611 w 740"/>
                <a:gd name="T81" fmla="*/ 45 h 1053"/>
                <a:gd name="T82" fmla="*/ 592 w 740"/>
                <a:gd name="T83" fmla="*/ 19 h 1053"/>
                <a:gd name="T84" fmla="*/ 630 w 740"/>
                <a:gd name="T85" fmla="*/ 36 h 1053"/>
                <a:gd name="T86" fmla="*/ 702 w 740"/>
                <a:gd name="T87" fmla="*/ 141 h 1053"/>
                <a:gd name="T88" fmla="*/ 737 w 740"/>
                <a:gd name="T89" fmla="*/ 279 h 1053"/>
                <a:gd name="T90" fmla="*/ 738 w 740"/>
                <a:gd name="T91" fmla="*/ 436 h 1053"/>
                <a:gd name="T92" fmla="*/ 713 w 740"/>
                <a:gd name="T93" fmla="*/ 595 h 1053"/>
                <a:gd name="T94" fmla="*/ 669 w 740"/>
                <a:gd name="T95" fmla="*/ 743 h 1053"/>
                <a:gd name="T96" fmla="*/ 612 w 740"/>
                <a:gd name="T97" fmla="*/ 864 h 1053"/>
                <a:gd name="T98" fmla="*/ 550 w 740"/>
                <a:gd name="T99" fmla="*/ 944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0" h="1053">
                  <a:moveTo>
                    <a:pt x="520" y="963"/>
                  </a:moveTo>
                  <a:lnTo>
                    <a:pt x="501" y="977"/>
                  </a:lnTo>
                  <a:lnTo>
                    <a:pt x="477" y="992"/>
                  </a:lnTo>
                  <a:lnTo>
                    <a:pt x="448" y="1007"/>
                  </a:lnTo>
                  <a:lnTo>
                    <a:pt x="417" y="1020"/>
                  </a:lnTo>
                  <a:lnTo>
                    <a:pt x="384" y="1031"/>
                  </a:lnTo>
                  <a:lnTo>
                    <a:pt x="349" y="1042"/>
                  </a:lnTo>
                  <a:lnTo>
                    <a:pt x="311" y="1049"/>
                  </a:lnTo>
                  <a:lnTo>
                    <a:pt x="273" y="1053"/>
                  </a:lnTo>
                  <a:lnTo>
                    <a:pt x="234" y="1053"/>
                  </a:lnTo>
                  <a:lnTo>
                    <a:pt x="196" y="1049"/>
                  </a:lnTo>
                  <a:lnTo>
                    <a:pt x="158" y="1041"/>
                  </a:lnTo>
                  <a:lnTo>
                    <a:pt x="121" y="1026"/>
                  </a:lnTo>
                  <a:lnTo>
                    <a:pt x="86" y="1005"/>
                  </a:lnTo>
                  <a:lnTo>
                    <a:pt x="54" y="979"/>
                  </a:lnTo>
                  <a:lnTo>
                    <a:pt x="25" y="945"/>
                  </a:lnTo>
                  <a:lnTo>
                    <a:pt x="0" y="903"/>
                  </a:lnTo>
                  <a:lnTo>
                    <a:pt x="3" y="855"/>
                  </a:lnTo>
                  <a:lnTo>
                    <a:pt x="2" y="810"/>
                  </a:lnTo>
                  <a:lnTo>
                    <a:pt x="1" y="767"/>
                  </a:lnTo>
                  <a:lnTo>
                    <a:pt x="3" y="726"/>
                  </a:lnTo>
                  <a:lnTo>
                    <a:pt x="12" y="688"/>
                  </a:lnTo>
                  <a:lnTo>
                    <a:pt x="28" y="652"/>
                  </a:lnTo>
                  <a:lnTo>
                    <a:pt x="58" y="617"/>
                  </a:lnTo>
                  <a:lnTo>
                    <a:pt x="103" y="583"/>
                  </a:lnTo>
                  <a:lnTo>
                    <a:pt x="101" y="593"/>
                  </a:lnTo>
                  <a:lnTo>
                    <a:pt x="97" y="604"/>
                  </a:lnTo>
                  <a:lnTo>
                    <a:pt x="93" y="614"/>
                  </a:lnTo>
                  <a:lnTo>
                    <a:pt x="90" y="623"/>
                  </a:lnTo>
                  <a:lnTo>
                    <a:pt x="95" y="630"/>
                  </a:lnTo>
                  <a:lnTo>
                    <a:pt x="99" y="636"/>
                  </a:lnTo>
                  <a:lnTo>
                    <a:pt x="104" y="643"/>
                  </a:lnTo>
                  <a:lnTo>
                    <a:pt x="109" y="650"/>
                  </a:lnTo>
                  <a:lnTo>
                    <a:pt x="116" y="653"/>
                  </a:lnTo>
                  <a:lnTo>
                    <a:pt x="123" y="655"/>
                  </a:lnTo>
                  <a:lnTo>
                    <a:pt x="129" y="656"/>
                  </a:lnTo>
                  <a:lnTo>
                    <a:pt x="134" y="658"/>
                  </a:lnTo>
                  <a:lnTo>
                    <a:pt x="105" y="693"/>
                  </a:lnTo>
                  <a:lnTo>
                    <a:pt x="86" y="730"/>
                  </a:lnTo>
                  <a:lnTo>
                    <a:pt x="74" y="767"/>
                  </a:lnTo>
                  <a:lnTo>
                    <a:pt x="69" y="802"/>
                  </a:lnTo>
                  <a:lnTo>
                    <a:pt x="71" y="838"/>
                  </a:lnTo>
                  <a:lnTo>
                    <a:pt x="79" y="870"/>
                  </a:lnTo>
                  <a:lnTo>
                    <a:pt x="92" y="900"/>
                  </a:lnTo>
                  <a:lnTo>
                    <a:pt x="112" y="927"/>
                  </a:lnTo>
                  <a:lnTo>
                    <a:pt x="136" y="950"/>
                  </a:lnTo>
                  <a:lnTo>
                    <a:pt x="163" y="969"/>
                  </a:lnTo>
                  <a:lnTo>
                    <a:pt x="196" y="982"/>
                  </a:lnTo>
                  <a:lnTo>
                    <a:pt x="230" y="989"/>
                  </a:lnTo>
                  <a:lnTo>
                    <a:pt x="268" y="990"/>
                  </a:lnTo>
                  <a:lnTo>
                    <a:pt x="308" y="984"/>
                  </a:lnTo>
                  <a:lnTo>
                    <a:pt x="350" y="970"/>
                  </a:lnTo>
                  <a:lnTo>
                    <a:pt x="393" y="947"/>
                  </a:lnTo>
                  <a:lnTo>
                    <a:pt x="438" y="909"/>
                  </a:lnTo>
                  <a:lnTo>
                    <a:pt x="480" y="868"/>
                  </a:lnTo>
                  <a:lnTo>
                    <a:pt x="520" y="824"/>
                  </a:lnTo>
                  <a:lnTo>
                    <a:pt x="555" y="776"/>
                  </a:lnTo>
                  <a:lnTo>
                    <a:pt x="587" y="726"/>
                  </a:lnTo>
                  <a:lnTo>
                    <a:pt x="616" y="673"/>
                  </a:lnTo>
                  <a:lnTo>
                    <a:pt x="638" y="617"/>
                  </a:lnTo>
                  <a:lnTo>
                    <a:pt x="656" y="559"/>
                  </a:lnTo>
                  <a:lnTo>
                    <a:pt x="667" y="499"/>
                  </a:lnTo>
                  <a:lnTo>
                    <a:pt x="673" y="436"/>
                  </a:lnTo>
                  <a:lnTo>
                    <a:pt x="670" y="372"/>
                  </a:lnTo>
                  <a:lnTo>
                    <a:pt x="662" y="304"/>
                  </a:lnTo>
                  <a:lnTo>
                    <a:pt x="645" y="235"/>
                  </a:lnTo>
                  <a:lnTo>
                    <a:pt x="620" y="164"/>
                  </a:lnTo>
                  <a:lnTo>
                    <a:pt x="587" y="91"/>
                  </a:lnTo>
                  <a:lnTo>
                    <a:pt x="544" y="18"/>
                  </a:lnTo>
                  <a:lnTo>
                    <a:pt x="555" y="31"/>
                  </a:lnTo>
                  <a:lnTo>
                    <a:pt x="566" y="43"/>
                  </a:lnTo>
                  <a:lnTo>
                    <a:pt x="578" y="56"/>
                  </a:lnTo>
                  <a:lnTo>
                    <a:pt x="588" y="68"/>
                  </a:lnTo>
                  <a:lnTo>
                    <a:pt x="599" y="80"/>
                  </a:lnTo>
                  <a:lnTo>
                    <a:pt x="611" y="91"/>
                  </a:lnTo>
                  <a:lnTo>
                    <a:pt x="622" y="103"/>
                  </a:lnTo>
                  <a:lnTo>
                    <a:pt x="632" y="115"/>
                  </a:lnTo>
                  <a:lnTo>
                    <a:pt x="628" y="95"/>
                  </a:lnTo>
                  <a:lnTo>
                    <a:pt x="625" y="80"/>
                  </a:lnTo>
                  <a:lnTo>
                    <a:pt x="622" y="68"/>
                  </a:lnTo>
                  <a:lnTo>
                    <a:pt x="617" y="56"/>
                  </a:lnTo>
                  <a:lnTo>
                    <a:pt x="611" y="45"/>
                  </a:lnTo>
                  <a:lnTo>
                    <a:pt x="603" y="33"/>
                  </a:lnTo>
                  <a:lnTo>
                    <a:pt x="592" y="19"/>
                  </a:lnTo>
                  <a:lnTo>
                    <a:pt x="576" y="0"/>
                  </a:lnTo>
                  <a:lnTo>
                    <a:pt x="630" y="36"/>
                  </a:lnTo>
                  <a:lnTo>
                    <a:pt x="671" y="83"/>
                  </a:lnTo>
                  <a:lnTo>
                    <a:pt x="702" y="141"/>
                  </a:lnTo>
                  <a:lnTo>
                    <a:pt x="724" y="208"/>
                  </a:lnTo>
                  <a:lnTo>
                    <a:pt x="737" y="279"/>
                  </a:lnTo>
                  <a:lnTo>
                    <a:pt x="740" y="356"/>
                  </a:lnTo>
                  <a:lnTo>
                    <a:pt x="738" y="436"/>
                  </a:lnTo>
                  <a:lnTo>
                    <a:pt x="728" y="516"/>
                  </a:lnTo>
                  <a:lnTo>
                    <a:pt x="713" y="595"/>
                  </a:lnTo>
                  <a:lnTo>
                    <a:pt x="693" y="672"/>
                  </a:lnTo>
                  <a:lnTo>
                    <a:pt x="669" y="743"/>
                  </a:lnTo>
                  <a:lnTo>
                    <a:pt x="642" y="807"/>
                  </a:lnTo>
                  <a:lnTo>
                    <a:pt x="612" y="864"/>
                  </a:lnTo>
                  <a:lnTo>
                    <a:pt x="581" y="909"/>
                  </a:lnTo>
                  <a:lnTo>
                    <a:pt x="550" y="944"/>
                  </a:lnTo>
                  <a:lnTo>
                    <a:pt x="520" y="963"/>
                  </a:lnTo>
                  <a:close/>
                </a:path>
              </a:pathLst>
            </a:custGeom>
            <a:solidFill>
              <a:srgbClr val="9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52" name="Freeform 68"/>
            <p:cNvSpPr>
              <a:spLocks/>
            </p:cNvSpPr>
            <p:nvPr/>
          </p:nvSpPr>
          <p:spPr bwMode="auto">
            <a:xfrm>
              <a:off x="3946" y="1310"/>
              <a:ext cx="290" cy="309"/>
            </a:xfrm>
            <a:custGeom>
              <a:avLst/>
              <a:gdLst>
                <a:gd name="T0" fmla="*/ 1131 w 1160"/>
                <a:gd name="T1" fmla="*/ 934 h 1235"/>
                <a:gd name="T2" fmla="*/ 1072 w 1160"/>
                <a:gd name="T3" fmla="*/ 947 h 1235"/>
                <a:gd name="T4" fmla="*/ 1014 w 1160"/>
                <a:gd name="T5" fmla="*/ 967 h 1235"/>
                <a:gd name="T6" fmla="*/ 957 w 1160"/>
                <a:gd name="T7" fmla="*/ 992 h 1235"/>
                <a:gd name="T8" fmla="*/ 899 w 1160"/>
                <a:gd name="T9" fmla="*/ 1022 h 1235"/>
                <a:gd name="T10" fmla="*/ 842 w 1160"/>
                <a:gd name="T11" fmla="*/ 1054 h 1235"/>
                <a:gd name="T12" fmla="*/ 786 w 1160"/>
                <a:gd name="T13" fmla="*/ 1086 h 1235"/>
                <a:gd name="T14" fmla="*/ 729 w 1160"/>
                <a:gd name="T15" fmla="*/ 1119 h 1235"/>
                <a:gd name="T16" fmla="*/ 672 w 1160"/>
                <a:gd name="T17" fmla="*/ 1150 h 1235"/>
                <a:gd name="T18" fmla="*/ 615 w 1160"/>
                <a:gd name="T19" fmla="*/ 1178 h 1235"/>
                <a:gd name="T20" fmla="*/ 560 w 1160"/>
                <a:gd name="T21" fmla="*/ 1202 h 1235"/>
                <a:gd name="T22" fmla="*/ 503 w 1160"/>
                <a:gd name="T23" fmla="*/ 1221 h 1235"/>
                <a:gd name="T24" fmla="*/ 445 w 1160"/>
                <a:gd name="T25" fmla="*/ 1233 h 1235"/>
                <a:gd name="T26" fmla="*/ 388 w 1160"/>
                <a:gd name="T27" fmla="*/ 1235 h 1235"/>
                <a:gd name="T28" fmla="*/ 329 w 1160"/>
                <a:gd name="T29" fmla="*/ 1229 h 1235"/>
                <a:gd name="T30" fmla="*/ 271 w 1160"/>
                <a:gd name="T31" fmla="*/ 1212 h 1235"/>
                <a:gd name="T32" fmla="*/ 217 w 1160"/>
                <a:gd name="T33" fmla="*/ 1176 h 1235"/>
                <a:gd name="T34" fmla="*/ 159 w 1160"/>
                <a:gd name="T35" fmla="*/ 1093 h 1235"/>
                <a:gd name="T36" fmla="*/ 105 w 1160"/>
                <a:gd name="T37" fmla="*/ 991 h 1235"/>
                <a:gd name="T38" fmla="*/ 79 w 1160"/>
                <a:gd name="T39" fmla="*/ 910 h 1235"/>
                <a:gd name="T40" fmla="*/ 55 w 1160"/>
                <a:gd name="T41" fmla="*/ 836 h 1235"/>
                <a:gd name="T42" fmla="*/ 17 w 1160"/>
                <a:gd name="T43" fmla="*/ 720 h 1235"/>
                <a:gd name="T44" fmla="*/ 1 w 1160"/>
                <a:gd name="T45" fmla="*/ 596 h 1235"/>
                <a:gd name="T46" fmla="*/ 2 w 1160"/>
                <a:gd name="T47" fmla="*/ 466 h 1235"/>
                <a:gd name="T48" fmla="*/ 21 w 1160"/>
                <a:gd name="T49" fmla="*/ 340 h 1235"/>
                <a:gd name="T50" fmla="*/ 55 w 1160"/>
                <a:gd name="T51" fmla="*/ 222 h 1235"/>
                <a:gd name="T52" fmla="*/ 103 w 1160"/>
                <a:gd name="T53" fmla="*/ 117 h 1235"/>
                <a:gd name="T54" fmla="*/ 163 w 1160"/>
                <a:gd name="T55" fmla="*/ 33 h 1235"/>
                <a:gd name="T56" fmla="*/ 224 w 1160"/>
                <a:gd name="T57" fmla="*/ 0 h 1235"/>
                <a:gd name="T58" fmla="*/ 262 w 1160"/>
                <a:gd name="T59" fmla="*/ 2 h 1235"/>
                <a:gd name="T60" fmla="*/ 291 w 1160"/>
                <a:gd name="T61" fmla="*/ 14 h 1235"/>
                <a:gd name="T62" fmla="*/ 328 w 1160"/>
                <a:gd name="T63" fmla="*/ 44 h 1235"/>
                <a:gd name="T64" fmla="*/ 305 w 1160"/>
                <a:gd name="T65" fmla="*/ 90 h 1235"/>
                <a:gd name="T66" fmla="*/ 214 w 1160"/>
                <a:gd name="T67" fmla="*/ 169 h 1235"/>
                <a:gd name="T68" fmla="*/ 141 w 1160"/>
                <a:gd name="T69" fmla="*/ 290 h 1235"/>
                <a:gd name="T70" fmla="*/ 90 w 1160"/>
                <a:gd name="T71" fmla="*/ 440 h 1235"/>
                <a:gd name="T72" fmla="*/ 66 w 1160"/>
                <a:gd name="T73" fmla="*/ 606 h 1235"/>
                <a:gd name="T74" fmla="*/ 77 w 1160"/>
                <a:gd name="T75" fmla="*/ 778 h 1235"/>
                <a:gd name="T76" fmla="*/ 127 w 1160"/>
                <a:gd name="T77" fmla="*/ 944 h 1235"/>
                <a:gd name="T78" fmla="*/ 221 w 1160"/>
                <a:gd name="T79" fmla="*/ 1092 h 1235"/>
                <a:gd name="T80" fmla="*/ 324 w 1160"/>
                <a:gd name="T81" fmla="*/ 1164 h 1235"/>
                <a:gd name="T82" fmla="*/ 390 w 1160"/>
                <a:gd name="T83" fmla="*/ 1174 h 1235"/>
                <a:gd name="T84" fmla="*/ 451 w 1160"/>
                <a:gd name="T85" fmla="*/ 1174 h 1235"/>
                <a:gd name="T86" fmla="*/ 507 w 1160"/>
                <a:gd name="T87" fmla="*/ 1164 h 1235"/>
                <a:gd name="T88" fmla="*/ 560 w 1160"/>
                <a:gd name="T89" fmla="*/ 1147 h 1235"/>
                <a:gd name="T90" fmla="*/ 610 w 1160"/>
                <a:gd name="T91" fmla="*/ 1126 h 1235"/>
                <a:gd name="T92" fmla="*/ 657 w 1160"/>
                <a:gd name="T93" fmla="*/ 1100 h 1235"/>
                <a:gd name="T94" fmla="*/ 703 w 1160"/>
                <a:gd name="T95" fmla="*/ 1070 h 1235"/>
                <a:gd name="T96" fmla="*/ 750 w 1160"/>
                <a:gd name="T97" fmla="*/ 1041 h 1235"/>
                <a:gd name="T98" fmla="*/ 795 w 1160"/>
                <a:gd name="T99" fmla="*/ 1010 h 1235"/>
                <a:gd name="T100" fmla="*/ 842 w 1160"/>
                <a:gd name="T101" fmla="*/ 981 h 1235"/>
                <a:gd name="T102" fmla="*/ 891 w 1160"/>
                <a:gd name="T103" fmla="*/ 956 h 1235"/>
                <a:gd name="T104" fmla="*/ 943 w 1160"/>
                <a:gd name="T105" fmla="*/ 936 h 1235"/>
                <a:gd name="T106" fmla="*/ 998 w 1160"/>
                <a:gd name="T107" fmla="*/ 922 h 1235"/>
                <a:gd name="T108" fmla="*/ 1057 w 1160"/>
                <a:gd name="T109" fmla="*/ 916 h 1235"/>
                <a:gd name="T110" fmla="*/ 1122 w 1160"/>
                <a:gd name="T111" fmla="*/ 918 h 1235"/>
                <a:gd name="T112" fmla="*/ 1157 w 1160"/>
                <a:gd name="T113" fmla="*/ 924 h 1235"/>
                <a:gd name="T114" fmla="*/ 1158 w 1160"/>
                <a:gd name="T115" fmla="*/ 928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60" h="1235">
                  <a:moveTo>
                    <a:pt x="1160" y="930"/>
                  </a:moveTo>
                  <a:lnTo>
                    <a:pt x="1131" y="934"/>
                  </a:lnTo>
                  <a:lnTo>
                    <a:pt x="1102" y="940"/>
                  </a:lnTo>
                  <a:lnTo>
                    <a:pt x="1072" y="947"/>
                  </a:lnTo>
                  <a:lnTo>
                    <a:pt x="1044" y="956"/>
                  </a:lnTo>
                  <a:lnTo>
                    <a:pt x="1014" y="967"/>
                  </a:lnTo>
                  <a:lnTo>
                    <a:pt x="986" y="979"/>
                  </a:lnTo>
                  <a:lnTo>
                    <a:pt x="957" y="992"/>
                  </a:lnTo>
                  <a:lnTo>
                    <a:pt x="929" y="1006"/>
                  </a:lnTo>
                  <a:lnTo>
                    <a:pt x="899" y="1022"/>
                  </a:lnTo>
                  <a:lnTo>
                    <a:pt x="871" y="1037"/>
                  </a:lnTo>
                  <a:lnTo>
                    <a:pt x="842" y="1054"/>
                  </a:lnTo>
                  <a:lnTo>
                    <a:pt x="815" y="1069"/>
                  </a:lnTo>
                  <a:lnTo>
                    <a:pt x="786" y="1086"/>
                  </a:lnTo>
                  <a:lnTo>
                    <a:pt x="758" y="1102"/>
                  </a:lnTo>
                  <a:lnTo>
                    <a:pt x="729" y="1119"/>
                  </a:lnTo>
                  <a:lnTo>
                    <a:pt x="701" y="1134"/>
                  </a:lnTo>
                  <a:lnTo>
                    <a:pt x="672" y="1150"/>
                  </a:lnTo>
                  <a:lnTo>
                    <a:pt x="644" y="1164"/>
                  </a:lnTo>
                  <a:lnTo>
                    <a:pt x="615" y="1178"/>
                  </a:lnTo>
                  <a:lnTo>
                    <a:pt x="587" y="1191"/>
                  </a:lnTo>
                  <a:lnTo>
                    <a:pt x="560" y="1202"/>
                  </a:lnTo>
                  <a:lnTo>
                    <a:pt x="531" y="1213"/>
                  </a:lnTo>
                  <a:lnTo>
                    <a:pt x="503" y="1221"/>
                  </a:lnTo>
                  <a:lnTo>
                    <a:pt x="473" y="1228"/>
                  </a:lnTo>
                  <a:lnTo>
                    <a:pt x="445" y="1233"/>
                  </a:lnTo>
                  <a:lnTo>
                    <a:pt x="416" y="1235"/>
                  </a:lnTo>
                  <a:lnTo>
                    <a:pt x="388" y="1235"/>
                  </a:lnTo>
                  <a:lnTo>
                    <a:pt x="358" y="1234"/>
                  </a:lnTo>
                  <a:lnTo>
                    <a:pt x="329" y="1229"/>
                  </a:lnTo>
                  <a:lnTo>
                    <a:pt x="300" y="1222"/>
                  </a:lnTo>
                  <a:lnTo>
                    <a:pt x="271" y="1212"/>
                  </a:lnTo>
                  <a:lnTo>
                    <a:pt x="242" y="1198"/>
                  </a:lnTo>
                  <a:lnTo>
                    <a:pt x="217" y="1176"/>
                  </a:lnTo>
                  <a:lnTo>
                    <a:pt x="188" y="1139"/>
                  </a:lnTo>
                  <a:lnTo>
                    <a:pt x="159" y="1093"/>
                  </a:lnTo>
                  <a:lnTo>
                    <a:pt x="130" y="1042"/>
                  </a:lnTo>
                  <a:lnTo>
                    <a:pt x="105" y="991"/>
                  </a:lnTo>
                  <a:lnTo>
                    <a:pt x="87" y="944"/>
                  </a:lnTo>
                  <a:lnTo>
                    <a:pt x="79" y="910"/>
                  </a:lnTo>
                  <a:lnTo>
                    <a:pt x="83" y="890"/>
                  </a:lnTo>
                  <a:lnTo>
                    <a:pt x="55" y="836"/>
                  </a:lnTo>
                  <a:lnTo>
                    <a:pt x="34" y="781"/>
                  </a:lnTo>
                  <a:lnTo>
                    <a:pt x="17" y="720"/>
                  </a:lnTo>
                  <a:lnTo>
                    <a:pt x="7" y="658"/>
                  </a:lnTo>
                  <a:lnTo>
                    <a:pt x="1" y="596"/>
                  </a:lnTo>
                  <a:lnTo>
                    <a:pt x="0" y="530"/>
                  </a:lnTo>
                  <a:lnTo>
                    <a:pt x="2" y="466"/>
                  </a:lnTo>
                  <a:lnTo>
                    <a:pt x="9" y="402"/>
                  </a:lnTo>
                  <a:lnTo>
                    <a:pt x="21" y="340"/>
                  </a:lnTo>
                  <a:lnTo>
                    <a:pt x="36" y="280"/>
                  </a:lnTo>
                  <a:lnTo>
                    <a:pt x="55" y="222"/>
                  </a:lnTo>
                  <a:lnTo>
                    <a:pt x="78" y="168"/>
                  </a:lnTo>
                  <a:lnTo>
                    <a:pt x="103" y="117"/>
                  </a:lnTo>
                  <a:lnTo>
                    <a:pt x="131" y="72"/>
                  </a:lnTo>
                  <a:lnTo>
                    <a:pt x="163" y="33"/>
                  </a:lnTo>
                  <a:lnTo>
                    <a:pt x="198" y="0"/>
                  </a:lnTo>
                  <a:lnTo>
                    <a:pt x="224" y="0"/>
                  </a:lnTo>
                  <a:lnTo>
                    <a:pt x="244" y="0"/>
                  </a:lnTo>
                  <a:lnTo>
                    <a:pt x="262" y="2"/>
                  </a:lnTo>
                  <a:lnTo>
                    <a:pt x="277" y="6"/>
                  </a:lnTo>
                  <a:lnTo>
                    <a:pt x="291" y="14"/>
                  </a:lnTo>
                  <a:lnTo>
                    <a:pt x="308" y="26"/>
                  </a:lnTo>
                  <a:lnTo>
                    <a:pt x="328" y="44"/>
                  </a:lnTo>
                  <a:lnTo>
                    <a:pt x="353" y="69"/>
                  </a:lnTo>
                  <a:lnTo>
                    <a:pt x="305" y="90"/>
                  </a:lnTo>
                  <a:lnTo>
                    <a:pt x="257" y="124"/>
                  </a:lnTo>
                  <a:lnTo>
                    <a:pt x="214" y="169"/>
                  </a:lnTo>
                  <a:lnTo>
                    <a:pt x="175" y="225"/>
                  </a:lnTo>
                  <a:lnTo>
                    <a:pt x="141" y="290"/>
                  </a:lnTo>
                  <a:lnTo>
                    <a:pt x="112" y="362"/>
                  </a:lnTo>
                  <a:lnTo>
                    <a:pt x="90" y="440"/>
                  </a:lnTo>
                  <a:lnTo>
                    <a:pt x="74" y="522"/>
                  </a:lnTo>
                  <a:lnTo>
                    <a:pt x="66" y="606"/>
                  </a:lnTo>
                  <a:lnTo>
                    <a:pt x="67" y="693"/>
                  </a:lnTo>
                  <a:lnTo>
                    <a:pt x="77" y="778"/>
                  </a:lnTo>
                  <a:lnTo>
                    <a:pt x="96" y="863"/>
                  </a:lnTo>
                  <a:lnTo>
                    <a:pt x="127" y="944"/>
                  </a:lnTo>
                  <a:lnTo>
                    <a:pt x="168" y="1020"/>
                  </a:lnTo>
                  <a:lnTo>
                    <a:pt x="221" y="1092"/>
                  </a:lnTo>
                  <a:lnTo>
                    <a:pt x="288" y="1155"/>
                  </a:lnTo>
                  <a:lnTo>
                    <a:pt x="324" y="1164"/>
                  </a:lnTo>
                  <a:lnTo>
                    <a:pt x="357" y="1170"/>
                  </a:lnTo>
                  <a:lnTo>
                    <a:pt x="390" y="1174"/>
                  </a:lnTo>
                  <a:lnTo>
                    <a:pt x="421" y="1175"/>
                  </a:lnTo>
                  <a:lnTo>
                    <a:pt x="451" y="1174"/>
                  </a:lnTo>
                  <a:lnTo>
                    <a:pt x="479" y="1170"/>
                  </a:lnTo>
                  <a:lnTo>
                    <a:pt x="507" y="1164"/>
                  </a:lnTo>
                  <a:lnTo>
                    <a:pt x="534" y="1157"/>
                  </a:lnTo>
                  <a:lnTo>
                    <a:pt x="560" y="1147"/>
                  </a:lnTo>
                  <a:lnTo>
                    <a:pt x="585" y="1138"/>
                  </a:lnTo>
                  <a:lnTo>
                    <a:pt x="610" y="1126"/>
                  </a:lnTo>
                  <a:lnTo>
                    <a:pt x="633" y="1113"/>
                  </a:lnTo>
                  <a:lnTo>
                    <a:pt x="657" y="1100"/>
                  </a:lnTo>
                  <a:lnTo>
                    <a:pt x="681" y="1086"/>
                  </a:lnTo>
                  <a:lnTo>
                    <a:pt x="703" y="1070"/>
                  </a:lnTo>
                  <a:lnTo>
                    <a:pt x="726" y="1055"/>
                  </a:lnTo>
                  <a:lnTo>
                    <a:pt x="750" y="1041"/>
                  </a:lnTo>
                  <a:lnTo>
                    <a:pt x="772" y="1025"/>
                  </a:lnTo>
                  <a:lnTo>
                    <a:pt x="795" y="1010"/>
                  </a:lnTo>
                  <a:lnTo>
                    <a:pt x="818" y="995"/>
                  </a:lnTo>
                  <a:lnTo>
                    <a:pt x="842" y="981"/>
                  </a:lnTo>
                  <a:lnTo>
                    <a:pt x="866" y="969"/>
                  </a:lnTo>
                  <a:lnTo>
                    <a:pt x="891" y="956"/>
                  </a:lnTo>
                  <a:lnTo>
                    <a:pt x="917" y="946"/>
                  </a:lnTo>
                  <a:lnTo>
                    <a:pt x="943" y="936"/>
                  </a:lnTo>
                  <a:lnTo>
                    <a:pt x="970" y="929"/>
                  </a:lnTo>
                  <a:lnTo>
                    <a:pt x="998" y="922"/>
                  </a:lnTo>
                  <a:lnTo>
                    <a:pt x="1027" y="918"/>
                  </a:lnTo>
                  <a:lnTo>
                    <a:pt x="1057" y="916"/>
                  </a:lnTo>
                  <a:lnTo>
                    <a:pt x="1089" y="916"/>
                  </a:lnTo>
                  <a:lnTo>
                    <a:pt x="1122" y="918"/>
                  </a:lnTo>
                  <a:lnTo>
                    <a:pt x="1157" y="924"/>
                  </a:lnTo>
                  <a:lnTo>
                    <a:pt x="1157" y="924"/>
                  </a:lnTo>
                  <a:lnTo>
                    <a:pt x="1157" y="925"/>
                  </a:lnTo>
                  <a:lnTo>
                    <a:pt x="1158" y="928"/>
                  </a:lnTo>
                  <a:lnTo>
                    <a:pt x="1160" y="930"/>
                  </a:lnTo>
                  <a:close/>
                </a:path>
              </a:pathLst>
            </a:custGeom>
            <a:solidFill>
              <a:srgbClr val="9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6061" name="Group 77"/>
          <p:cNvGrpSpPr>
            <a:grpSpLocks/>
          </p:cNvGrpSpPr>
          <p:nvPr/>
        </p:nvGrpSpPr>
        <p:grpSpPr bwMode="auto">
          <a:xfrm>
            <a:off x="4645025" y="3825875"/>
            <a:ext cx="1473200" cy="777875"/>
            <a:chOff x="3984" y="1874"/>
            <a:chExt cx="928" cy="490"/>
          </a:xfrm>
        </p:grpSpPr>
        <p:sp>
          <p:nvSpPr>
            <p:cNvPr id="426062" name="Freeform 78"/>
            <p:cNvSpPr>
              <a:spLocks/>
            </p:cNvSpPr>
            <p:nvPr/>
          </p:nvSpPr>
          <p:spPr bwMode="auto">
            <a:xfrm>
              <a:off x="4225" y="1874"/>
              <a:ext cx="427" cy="450"/>
            </a:xfrm>
            <a:custGeom>
              <a:avLst/>
              <a:gdLst>
                <a:gd name="T0" fmla="*/ 429 w 856"/>
                <a:gd name="T1" fmla="*/ 0 h 900"/>
                <a:gd name="T2" fmla="*/ 498 w 856"/>
                <a:gd name="T3" fmla="*/ 236 h 900"/>
                <a:gd name="T4" fmla="*/ 692 w 856"/>
                <a:gd name="T5" fmla="*/ 86 h 900"/>
                <a:gd name="T6" fmla="*/ 611 w 856"/>
                <a:gd name="T7" fmla="*/ 318 h 900"/>
                <a:gd name="T8" fmla="*/ 856 w 856"/>
                <a:gd name="T9" fmla="*/ 311 h 900"/>
                <a:gd name="T10" fmla="*/ 653 w 856"/>
                <a:gd name="T11" fmla="*/ 451 h 900"/>
                <a:gd name="T12" fmla="*/ 856 w 856"/>
                <a:gd name="T13" fmla="*/ 589 h 900"/>
                <a:gd name="T14" fmla="*/ 611 w 856"/>
                <a:gd name="T15" fmla="*/ 582 h 900"/>
                <a:gd name="T16" fmla="*/ 692 w 856"/>
                <a:gd name="T17" fmla="*/ 814 h 900"/>
                <a:gd name="T18" fmla="*/ 498 w 856"/>
                <a:gd name="T19" fmla="*/ 664 h 900"/>
                <a:gd name="T20" fmla="*/ 429 w 856"/>
                <a:gd name="T21" fmla="*/ 900 h 900"/>
                <a:gd name="T22" fmla="*/ 359 w 856"/>
                <a:gd name="T23" fmla="*/ 664 h 900"/>
                <a:gd name="T24" fmla="*/ 164 w 856"/>
                <a:gd name="T25" fmla="*/ 814 h 900"/>
                <a:gd name="T26" fmla="*/ 247 w 856"/>
                <a:gd name="T27" fmla="*/ 582 h 900"/>
                <a:gd name="T28" fmla="*/ 0 w 856"/>
                <a:gd name="T29" fmla="*/ 589 h 900"/>
                <a:gd name="T30" fmla="*/ 204 w 856"/>
                <a:gd name="T31" fmla="*/ 451 h 900"/>
                <a:gd name="T32" fmla="*/ 0 w 856"/>
                <a:gd name="T33" fmla="*/ 311 h 900"/>
                <a:gd name="T34" fmla="*/ 247 w 856"/>
                <a:gd name="T35" fmla="*/ 318 h 900"/>
                <a:gd name="T36" fmla="*/ 165 w 856"/>
                <a:gd name="T37" fmla="*/ 85 h 900"/>
                <a:gd name="T38" fmla="*/ 359 w 856"/>
                <a:gd name="T39" fmla="*/ 236 h 900"/>
                <a:gd name="T40" fmla="*/ 429 w 856"/>
                <a:gd name="T41"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6" h="900">
                  <a:moveTo>
                    <a:pt x="429" y="0"/>
                  </a:moveTo>
                  <a:lnTo>
                    <a:pt x="498" y="236"/>
                  </a:lnTo>
                  <a:lnTo>
                    <a:pt x="692" y="86"/>
                  </a:lnTo>
                  <a:lnTo>
                    <a:pt x="611" y="318"/>
                  </a:lnTo>
                  <a:lnTo>
                    <a:pt x="856" y="311"/>
                  </a:lnTo>
                  <a:lnTo>
                    <a:pt x="653" y="451"/>
                  </a:lnTo>
                  <a:lnTo>
                    <a:pt x="856" y="589"/>
                  </a:lnTo>
                  <a:lnTo>
                    <a:pt x="611" y="582"/>
                  </a:lnTo>
                  <a:lnTo>
                    <a:pt x="692" y="814"/>
                  </a:lnTo>
                  <a:lnTo>
                    <a:pt x="498" y="664"/>
                  </a:lnTo>
                  <a:lnTo>
                    <a:pt x="429" y="900"/>
                  </a:lnTo>
                  <a:lnTo>
                    <a:pt x="359" y="664"/>
                  </a:lnTo>
                  <a:lnTo>
                    <a:pt x="164" y="814"/>
                  </a:lnTo>
                  <a:lnTo>
                    <a:pt x="247" y="582"/>
                  </a:lnTo>
                  <a:lnTo>
                    <a:pt x="0" y="589"/>
                  </a:lnTo>
                  <a:lnTo>
                    <a:pt x="204" y="451"/>
                  </a:lnTo>
                  <a:lnTo>
                    <a:pt x="0" y="311"/>
                  </a:lnTo>
                  <a:lnTo>
                    <a:pt x="247" y="318"/>
                  </a:lnTo>
                  <a:lnTo>
                    <a:pt x="165" y="85"/>
                  </a:lnTo>
                  <a:lnTo>
                    <a:pt x="359" y="236"/>
                  </a:lnTo>
                  <a:lnTo>
                    <a:pt x="429" y="0"/>
                  </a:lnTo>
                  <a:close/>
                </a:path>
              </a:pathLst>
            </a:custGeom>
            <a:solidFill>
              <a:srgbClr val="AA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63" name="Freeform 79"/>
            <p:cNvSpPr>
              <a:spLocks/>
            </p:cNvSpPr>
            <p:nvPr/>
          </p:nvSpPr>
          <p:spPr bwMode="auto">
            <a:xfrm>
              <a:off x="4272" y="1924"/>
              <a:ext cx="333" cy="350"/>
            </a:xfrm>
            <a:custGeom>
              <a:avLst/>
              <a:gdLst>
                <a:gd name="T0" fmla="*/ 334 w 666"/>
                <a:gd name="T1" fmla="*/ 0 h 702"/>
                <a:gd name="T2" fmla="*/ 387 w 666"/>
                <a:gd name="T3" fmla="*/ 184 h 702"/>
                <a:gd name="T4" fmla="*/ 540 w 666"/>
                <a:gd name="T5" fmla="*/ 67 h 702"/>
                <a:gd name="T6" fmla="*/ 475 w 666"/>
                <a:gd name="T7" fmla="*/ 248 h 702"/>
                <a:gd name="T8" fmla="*/ 666 w 666"/>
                <a:gd name="T9" fmla="*/ 243 h 702"/>
                <a:gd name="T10" fmla="*/ 509 w 666"/>
                <a:gd name="T11" fmla="*/ 352 h 702"/>
                <a:gd name="T12" fmla="*/ 666 w 666"/>
                <a:gd name="T13" fmla="*/ 459 h 702"/>
                <a:gd name="T14" fmla="*/ 475 w 666"/>
                <a:gd name="T15" fmla="*/ 453 h 702"/>
                <a:gd name="T16" fmla="*/ 540 w 666"/>
                <a:gd name="T17" fmla="*/ 635 h 702"/>
                <a:gd name="T18" fmla="*/ 387 w 666"/>
                <a:gd name="T19" fmla="*/ 518 h 702"/>
                <a:gd name="T20" fmla="*/ 334 w 666"/>
                <a:gd name="T21" fmla="*/ 702 h 702"/>
                <a:gd name="T22" fmla="*/ 279 w 666"/>
                <a:gd name="T23" fmla="*/ 518 h 702"/>
                <a:gd name="T24" fmla="*/ 127 w 666"/>
                <a:gd name="T25" fmla="*/ 635 h 702"/>
                <a:gd name="T26" fmla="*/ 192 w 666"/>
                <a:gd name="T27" fmla="*/ 453 h 702"/>
                <a:gd name="T28" fmla="*/ 0 w 666"/>
                <a:gd name="T29" fmla="*/ 459 h 702"/>
                <a:gd name="T30" fmla="*/ 159 w 666"/>
                <a:gd name="T31" fmla="*/ 352 h 702"/>
                <a:gd name="T32" fmla="*/ 0 w 666"/>
                <a:gd name="T33" fmla="*/ 243 h 702"/>
                <a:gd name="T34" fmla="*/ 192 w 666"/>
                <a:gd name="T35" fmla="*/ 248 h 702"/>
                <a:gd name="T36" fmla="*/ 127 w 666"/>
                <a:gd name="T37" fmla="*/ 67 h 702"/>
                <a:gd name="T38" fmla="*/ 279 w 666"/>
                <a:gd name="T39" fmla="*/ 184 h 702"/>
                <a:gd name="T40" fmla="*/ 334 w 666"/>
                <a:gd name="T41" fmla="*/ 0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6" h="702">
                  <a:moveTo>
                    <a:pt x="334" y="0"/>
                  </a:moveTo>
                  <a:lnTo>
                    <a:pt x="387" y="184"/>
                  </a:lnTo>
                  <a:lnTo>
                    <a:pt x="540" y="67"/>
                  </a:lnTo>
                  <a:lnTo>
                    <a:pt x="475" y="248"/>
                  </a:lnTo>
                  <a:lnTo>
                    <a:pt x="666" y="243"/>
                  </a:lnTo>
                  <a:lnTo>
                    <a:pt x="509" y="352"/>
                  </a:lnTo>
                  <a:lnTo>
                    <a:pt x="666" y="459"/>
                  </a:lnTo>
                  <a:lnTo>
                    <a:pt x="475" y="453"/>
                  </a:lnTo>
                  <a:lnTo>
                    <a:pt x="540" y="635"/>
                  </a:lnTo>
                  <a:lnTo>
                    <a:pt x="387" y="518"/>
                  </a:lnTo>
                  <a:lnTo>
                    <a:pt x="334" y="702"/>
                  </a:lnTo>
                  <a:lnTo>
                    <a:pt x="279" y="518"/>
                  </a:lnTo>
                  <a:lnTo>
                    <a:pt x="127" y="635"/>
                  </a:lnTo>
                  <a:lnTo>
                    <a:pt x="192" y="453"/>
                  </a:lnTo>
                  <a:lnTo>
                    <a:pt x="0" y="459"/>
                  </a:lnTo>
                  <a:lnTo>
                    <a:pt x="159" y="352"/>
                  </a:lnTo>
                  <a:lnTo>
                    <a:pt x="0" y="243"/>
                  </a:lnTo>
                  <a:lnTo>
                    <a:pt x="192" y="248"/>
                  </a:lnTo>
                  <a:lnTo>
                    <a:pt x="127" y="67"/>
                  </a:lnTo>
                  <a:lnTo>
                    <a:pt x="279" y="184"/>
                  </a:lnTo>
                  <a:lnTo>
                    <a:pt x="334" y="0"/>
                  </a:lnTo>
                  <a:close/>
                </a:path>
              </a:pathLst>
            </a:custGeom>
            <a:solidFill>
              <a:srgbClr val="C1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64" name="Freeform 80"/>
            <p:cNvSpPr>
              <a:spLocks/>
            </p:cNvSpPr>
            <p:nvPr/>
          </p:nvSpPr>
          <p:spPr bwMode="auto">
            <a:xfrm>
              <a:off x="3984" y="1891"/>
              <a:ext cx="928" cy="473"/>
            </a:xfrm>
            <a:custGeom>
              <a:avLst/>
              <a:gdLst>
                <a:gd name="T0" fmla="*/ 1836 w 1854"/>
                <a:gd name="T1" fmla="*/ 419 h 944"/>
                <a:gd name="T2" fmla="*/ 1797 w 1854"/>
                <a:gd name="T3" fmla="*/ 267 h 944"/>
                <a:gd name="T4" fmla="*/ 1752 w 1854"/>
                <a:gd name="T5" fmla="*/ 225 h 944"/>
                <a:gd name="T6" fmla="*/ 1651 w 1854"/>
                <a:gd name="T7" fmla="*/ 199 h 944"/>
                <a:gd name="T8" fmla="*/ 1452 w 1854"/>
                <a:gd name="T9" fmla="*/ 146 h 944"/>
                <a:gd name="T10" fmla="*/ 1218 w 1854"/>
                <a:gd name="T11" fmla="*/ 84 h 944"/>
                <a:gd name="T12" fmla="*/ 1019 w 1854"/>
                <a:gd name="T13" fmla="*/ 31 h 944"/>
                <a:gd name="T14" fmla="*/ 919 w 1854"/>
                <a:gd name="T15" fmla="*/ 4 h 944"/>
                <a:gd name="T16" fmla="*/ 889 w 1854"/>
                <a:gd name="T17" fmla="*/ 2 h 944"/>
                <a:gd name="T18" fmla="*/ 123 w 1854"/>
                <a:gd name="T19" fmla="*/ 212 h 944"/>
                <a:gd name="T20" fmla="*/ 64 w 1854"/>
                <a:gd name="T21" fmla="*/ 287 h 944"/>
                <a:gd name="T22" fmla="*/ 2 w 1854"/>
                <a:gd name="T23" fmla="*/ 403 h 944"/>
                <a:gd name="T24" fmla="*/ 25 w 1854"/>
                <a:gd name="T25" fmla="*/ 503 h 944"/>
                <a:gd name="T26" fmla="*/ 121 w 1854"/>
                <a:gd name="T27" fmla="*/ 501 h 944"/>
                <a:gd name="T28" fmla="*/ 131 w 1854"/>
                <a:gd name="T29" fmla="*/ 479 h 944"/>
                <a:gd name="T30" fmla="*/ 153 w 1854"/>
                <a:gd name="T31" fmla="*/ 448 h 944"/>
                <a:gd name="T32" fmla="*/ 144 w 1854"/>
                <a:gd name="T33" fmla="*/ 532 h 944"/>
                <a:gd name="T34" fmla="*/ 208 w 1854"/>
                <a:gd name="T35" fmla="*/ 614 h 944"/>
                <a:gd name="T36" fmla="*/ 272 w 1854"/>
                <a:gd name="T37" fmla="*/ 567 h 944"/>
                <a:gd name="T38" fmla="*/ 279 w 1854"/>
                <a:gd name="T39" fmla="*/ 550 h 944"/>
                <a:gd name="T40" fmla="*/ 295 w 1854"/>
                <a:gd name="T41" fmla="*/ 547 h 944"/>
                <a:gd name="T42" fmla="*/ 295 w 1854"/>
                <a:gd name="T43" fmla="*/ 661 h 944"/>
                <a:gd name="T44" fmla="*/ 398 w 1854"/>
                <a:gd name="T45" fmla="*/ 698 h 944"/>
                <a:gd name="T46" fmla="*/ 416 w 1854"/>
                <a:gd name="T47" fmla="*/ 661 h 944"/>
                <a:gd name="T48" fmla="*/ 441 w 1854"/>
                <a:gd name="T49" fmla="*/ 616 h 944"/>
                <a:gd name="T50" fmla="*/ 441 w 1854"/>
                <a:gd name="T51" fmla="*/ 675 h 944"/>
                <a:gd name="T52" fmla="*/ 465 w 1854"/>
                <a:gd name="T53" fmla="*/ 777 h 944"/>
                <a:gd name="T54" fmla="*/ 560 w 1854"/>
                <a:gd name="T55" fmla="*/ 774 h 944"/>
                <a:gd name="T56" fmla="*/ 570 w 1854"/>
                <a:gd name="T57" fmla="*/ 751 h 944"/>
                <a:gd name="T58" fmla="*/ 617 w 1854"/>
                <a:gd name="T59" fmla="*/ 729 h 944"/>
                <a:gd name="T60" fmla="*/ 603 w 1854"/>
                <a:gd name="T61" fmla="*/ 822 h 944"/>
                <a:gd name="T62" fmla="*/ 669 w 1854"/>
                <a:gd name="T63" fmla="*/ 904 h 944"/>
                <a:gd name="T64" fmla="*/ 732 w 1854"/>
                <a:gd name="T65" fmla="*/ 857 h 944"/>
                <a:gd name="T66" fmla="*/ 740 w 1854"/>
                <a:gd name="T67" fmla="*/ 837 h 944"/>
                <a:gd name="T68" fmla="*/ 932 w 1854"/>
                <a:gd name="T69" fmla="*/ 890 h 944"/>
                <a:gd name="T70" fmla="*/ 1076 w 1854"/>
                <a:gd name="T71" fmla="*/ 864 h 944"/>
                <a:gd name="T72" fmla="*/ 1078 w 1854"/>
                <a:gd name="T73" fmla="*/ 868 h 944"/>
                <a:gd name="T74" fmla="*/ 1103 w 1854"/>
                <a:gd name="T75" fmla="*/ 944 h 944"/>
                <a:gd name="T76" fmla="*/ 1205 w 1854"/>
                <a:gd name="T77" fmla="*/ 871 h 944"/>
                <a:gd name="T78" fmla="*/ 1210 w 1854"/>
                <a:gd name="T79" fmla="*/ 769 h 944"/>
                <a:gd name="T80" fmla="*/ 1251 w 1854"/>
                <a:gd name="T81" fmla="*/ 782 h 944"/>
                <a:gd name="T82" fmla="*/ 1252 w 1854"/>
                <a:gd name="T83" fmla="*/ 787 h 944"/>
                <a:gd name="T84" fmla="*/ 1277 w 1854"/>
                <a:gd name="T85" fmla="*/ 863 h 944"/>
                <a:gd name="T86" fmla="*/ 1378 w 1854"/>
                <a:gd name="T87" fmla="*/ 789 h 944"/>
                <a:gd name="T88" fmla="*/ 1384 w 1854"/>
                <a:gd name="T89" fmla="*/ 688 h 944"/>
                <a:gd name="T90" fmla="*/ 1413 w 1854"/>
                <a:gd name="T91" fmla="*/ 706 h 944"/>
                <a:gd name="T92" fmla="*/ 1415 w 1854"/>
                <a:gd name="T93" fmla="*/ 711 h 944"/>
                <a:gd name="T94" fmla="*/ 1441 w 1854"/>
                <a:gd name="T95" fmla="*/ 787 h 944"/>
                <a:gd name="T96" fmla="*/ 1542 w 1854"/>
                <a:gd name="T97" fmla="*/ 713 h 944"/>
                <a:gd name="T98" fmla="*/ 1548 w 1854"/>
                <a:gd name="T99" fmla="*/ 610 h 944"/>
                <a:gd name="T100" fmla="*/ 1565 w 1854"/>
                <a:gd name="T101" fmla="*/ 626 h 944"/>
                <a:gd name="T102" fmla="*/ 1567 w 1854"/>
                <a:gd name="T103" fmla="*/ 630 h 944"/>
                <a:gd name="T104" fmla="*/ 1593 w 1854"/>
                <a:gd name="T105" fmla="*/ 706 h 944"/>
                <a:gd name="T106" fmla="*/ 1694 w 1854"/>
                <a:gd name="T107" fmla="*/ 632 h 944"/>
                <a:gd name="T108" fmla="*/ 1700 w 1854"/>
                <a:gd name="T109" fmla="*/ 534 h 944"/>
                <a:gd name="T110" fmla="*/ 1716 w 1854"/>
                <a:gd name="T111" fmla="*/ 558 h 944"/>
                <a:gd name="T112" fmla="*/ 1718 w 1854"/>
                <a:gd name="T113" fmla="*/ 563 h 944"/>
                <a:gd name="T114" fmla="*/ 1744 w 1854"/>
                <a:gd name="T115" fmla="*/ 639 h 944"/>
                <a:gd name="T116" fmla="*/ 1845 w 1854"/>
                <a:gd name="T117" fmla="*/ 565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4" h="944">
                  <a:moveTo>
                    <a:pt x="1852" y="471"/>
                  </a:moveTo>
                  <a:lnTo>
                    <a:pt x="1850" y="458"/>
                  </a:lnTo>
                  <a:lnTo>
                    <a:pt x="1846" y="446"/>
                  </a:lnTo>
                  <a:lnTo>
                    <a:pt x="1842" y="434"/>
                  </a:lnTo>
                  <a:lnTo>
                    <a:pt x="1837" y="422"/>
                  </a:lnTo>
                  <a:lnTo>
                    <a:pt x="1836" y="419"/>
                  </a:lnTo>
                  <a:lnTo>
                    <a:pt x="1835" y="416"/>
                  </a:lnTo>
                  <a:lnTo>
                    <a:pt x="1833" y="413"/>
                  </a:lnTo>
                  <a:lnTo>
                    <a:pt x="1833" y="412"/>
                  </a:lnTo>
                  <a:lnTo>
                    <a:pt x="1799" y="274"/>
                  </a:lnTo>
                  <a:lnTo>
                    <a:pt x="1799" y="269"/>
                  </a:lnTo>
                  <a:lnTo>
                    <a:pt x="1797" y="267"/>
                  </a:lnTo>
                  <a:lnTo>
                    <a:pt x="1785" y="245"/>
                  </a:lnTo>
                  <a:lnTo>
                    <a:pt x="1776" y="227"/>
                  </a:lnTo>
                  <a:lnTo>
                    <a:pt x="1756" y="227"/>
                  </a:lnTo>
                  <a:lnTo>
                    <a:pt x="1754" y="227"/>
                  </a:lnTo>
                  <a:lnTo>
                    <a:pt x="1754" y="227"/>
                  </a:lnTo>
                  <a:lnTo>
                    <a:pt x="1752" y="225"/>
                  </a:lnTo>
                  <a:lnTo>
                    <a:pt x="1745" y="224"/>
                  </a:lnTo>
                  <a:lnTo>
                    <a:pt x="1733" y="221"/>
                  </a:lnTo>
                  <a:lnTo>
                    <a:pt x="1718" y="217"/>
                  </a:lnTo>
                  <a:lnTo>
                    <a:pt x="1699" y="212"/>
                  </a:lnTo>
                  <a:lnTo>
                    <a:pt x="1677" y="206"/>
                  </a:lnTo>
                  <a:lnTo>
                    <a:pt x="1651" y="199"/>
                  </a:lnTo>
                  <a:lnTo>
                    <a:pt x="1623" y="192"/>
                  </a:lnTo>
                  <a:lnTo>
                    <a:pt x="1593" y="184"/>
                  </a:lnTo>
                  <a:lnTo>
                    <a:pt x="1559" y="175"/>
                  </a:lnTo>
                  <a:lnTo>
                    <a:pt x="1525" y="166"/>
                  </a:lnTo>
                  <a:lnTo>
                    <a:pt x="1489" y="156"/>
                  </a:lnTo>
                  <a:lnTo>
                    <a:pt x="1452" y="146"/>
                  </a:lnTo>
                  <a:lnTo>
                    <a:pt x="1413" y="136"/>
                  </a:lnTo>
                  <a:lnTo>
                    <a:pt x="1375" y="125"/>
                  </a:lnTo>
                  <a:lnTo>
                    <a:pt x="1336" y="115"/>
                  </a:lnTo>
                  <a:lnTo>
                    <a:pt x="1296" y="104"/>
                  </a:lnTo>
                  <a:lnTo>
                    <a:pt x="1258" y="94"/>
                  </a:lnTo>
                  <a:lnTo>
                    <a:pt x="1218" y="84"/>
                  </a:lnTo>
                  <a:lnTo>
                    <a:pt x="1182" y="73"/>
                  </a:lnTo>
                  <a:lnTo>
                    <a:pt x="1146" y="64"/>
                  </a:lnTo>
                  <a:lnTo>
                    <a:pt x="1111" y="55"/>
                  </a:lnTo>
                  <a:lnTo>
                    <a:pt x="1078" y="46"/>
                  </a:lnTo>
                  <a:lnTo>
                    <a:pt x="1048" y="38"/>
                  </a:lnTo>
                  <a:lnTo>
                    <a:pt x="1019" y="31"/>
                  </a:lnTo>
                  <a:lnTo>
                    <a:pt x="994" y="24"/>
                  </a:lnTo>
                  <a:lnTo>
                    <a:pt x="972" y="18"/>
                  </a:lnTo>
                  <a:lnTo>
                    <a:pt x="952" y="12"/>
                  </a:lnTo>
                  <a:lnTo>
                    <a:pt x="937" y="9"/>
                  </a:lnTo>
                  <a:lnTo>
                    <a:pt x="926" y="5"/>
                  </a:lnTo>
                  <a:lnTo>
                    <a:pt x="919" y="4"/>
                  </a:lnTo>
                  <a:lnTo>
                    <a:pt x="917" y="3"/>
                  </a:lnTo>
                  <a:lnTo>
                    <a:pt x="909" y="2"/>
                  </a:lnTo>
                  <a:lnTo>
                    <a:pt x="901" y="0"/>
                  </a:lnTo>
                  <a:lnTo>
                    <a:pt x="892" y="2"/>
                  </a:lnTo>
                  <a:lnTo>
                    <a:pt x="891" y="2"/>
                  </a:lnTo>
                  <a:lnTo>
                    <a:pt x="889" y="2"/>
                  </a:lnTo>
                  <a:lnTo>
                    <a:pt x="886" y="3"/>
                  </a:lnTo>
                  <a:lnTo>
                    <a:pt x="884" y="3"/>
                  </a:lnTo>
                  <a:lnTo>
                    <a:pt x="161" y="182"/>
                  </a:lnTo>
                  <a:lnTo>
                    <a:pt x="152" y="184"/>
                  </a:lnTo>
                  <a:lnTo>
                    <a:pt x="146" y="190"/>
                  </a:lnTo>
                  <a:lnTo>
                    <a:pt x="123" y="212"/>
                  </a:lnTo>
                  <a:lnTo>
                    <a:pt x="116" y="219"/>
                  </a:lnTo>
                  <a:lnTo>
                    <a:pt x="114" y="227"/>
                  </a:lnTo>
                  <a:lnTo>
                    <a:pt x="103" y="262"/>
                  </a:lnTo>
                  <a:lnTo>
                    <a:pt x="91" y="268"/>
                  </a:lnTo>
                  <a:lnTo>
                    <a:pt x="78" y="276"/>
                  </a:lnTo>
                  <a:lnTo>
                    <a:pt x="64" y="287"/>
                  </a:lnTo>
                  <a:lnTo>
                    <a:pt x="51" y="298"/>
                  </a:lnTo>
                  <a:lnTo>
                    <a:pt x="37" y="313"/>
                  </a:lnTo>
                  <a:lnTo>
                    <a:pt x="25" y="330"/>
                  </a:lnTo>
                  <a:lnTo>
                    <a:pt x="15" y="350"/>
                  </a:lnTo>
                  <a:lnTo>
                    <a:pt x="8" y="373"/>
                  </a:lnTo>
                  <a:lnTo>
                    <a:pt x="2" y="403"/>
                  </a:lnTo>
                  <a:lnTo>
                    <a:pt x="0" y="428"/>
                  </a:lnTo>
                  <a:lnTo>
                    <a:pt x="0" y="450"/>
                  </a:lnTo>
                  <a:lnTo>
                    <a:pt x="4" y="467"/>
                  </a:lnTo>
                  <a:lnTo>
                    <a:pt x="9" y="482"/>
                  </a:lnTo>
                  <a:lnTo>
                    <a:pt x="17" y="494"/>
                  </a:lnTo>
                  <a:lnTo>
                    <a:pt x="25" y="503"/>
                  </a:lnTo>
                  <a:lnTo>
                    <a:pt x="34" y="510"/>
                  </a:lnTo>
                  <a:lnTo>
                    <a:pt x="65" y="531"/>
                  </a:lnTo>
                  <a:lnTo>
                    <a:pt x="97" y="552"/>
                  </a:lnTo>
                  <a:lnTo>
                    <a:pt x="113" y="518"/>
                  </a:lnTo>
                  <a:lnTo>
                    <a:pt x="115" y="512"/>
                  </a:lnTo>
                  <a:lnTo>
                    <a:pt x="121" y="501"/>
                  </a:lnTo>
                  <a:lnTo>
                    <a:pt x="127" y="490"/>
                  </a:lnTo>
                  <a:lnTo>
                    <a:pt x="129" y="485"/>
                  </a:lnTo>
                  <a:lnTo>
                    <a:pt x="130" y="484"/>
                  </a:lnTo>
                  <a:lnTo>
                    <a:pt x="130" y="481"/>
                  </a:lnTo>
                  <a:lnTo>
                    <a:pt x="130" y="480"/>
                  </a:lnTo>
                  <a:lnTo>
                    <a:pt x="131" y="479"/>
                  </a:lnTo>
                  <a:lnTo>
                    <a:pt x="132" y="475"/>
                  </a:lnTo>
                  <a:lnTo>
                    <a:pt x="136" y="467"/>
                  </a:lnTo>
                  <a:lnTo>
                    <a:pt x="141" y="456"/>
                  </a:lnTo>
                  <a:lnTo>
                    <a:pt x="151" y="443"/>
                  </a:lnTo>
                  <a:lnTo>
                    <a:pt x="154" y="446"/>
                  </a:lnTo>
                  <a:lnTo>
                    <a:pt x="153" y="448"/>
                  </a:lnTo>
                  <a:lnTo>
                    <a:pt x="153" y="450"/>
                  </a:lnTo>
                  <a:lnTo>
                    <a:pt x="152" y="454"/>
                  </a:lnTo>
                  <a:lnTo>
                    <a:pt x="151" y="456"/>
                  </a:lnTo>
                  <a:lnTo>
                    <a:pt x="145" y="485"/>
                  </a:lnTo>
                  <a:lnTo>
                    <a:pt x="143" y="510"/>
                  </a:lnTo>
                  <a:lnTo>
                    <a:pt x="144" y="532"/>
                  </a:lnTo>
                  <a:lnTo>
                    <a:pt x="147" y="550"/>
                  </a:lnTo>
                  <a:lnTo>
                    <a:pt x="153" y="564"/>
                  </a:lnTo>
                  <a:lnTo>
                    <a:pt x="160" y="577"/>
                  </a:lnTo>
                  <a:lnTo>
                    <a:pt x="168" y="586"/>
                  </a:lnTo>
                  <a:lnTo>
                    <a:pt x="177" y="593"/>
                  </a:lnTo>
                  <a:lnTo>
                    <a:pt x="208" y="614"/>
                  </a:lnTo>
                  <a:lnTo>
                    <a:pt x="239" y="635"/>
                  </a:lnTo>
                  <a:lnTo>
                    <a:pt x="256" y="601"/>
                  </a:lnTo>
                  <a:lnTo>
                    <a:pt x="258" y="595"/>
                  </a:lnTo>
                  <a:lnTo>
                    <a:pt x="264" y="584"/>
                  </a:lnTo>
                  <a:lnTo>
                    <a:pt x="269" y="572"/>
                  </a:lnTo>
                  <a:lnTo>
                    <a:pt x="272" y="567"/>
                  </a:lnTo>
                  <a:lnTo>
                    <a:pt x="273" y="565"/>
                  </a:lnTo>
                  <a:lnTo>
                    <a:pt x="273" y="564"/>
                  </a:lnTo>
                  <a:lnTo>
                    <a:pt x="273" y="563"/>
                  </a:lnTo>
                  <a:lnTo>
                    <a:pt x="274" y="561"/>
                  </a:lnTo>
                  <a:lnTo>
                    <a:pt x="275" y="558"/>
                  </a:lnTo>
                  <a:lnTo>
                    <a:pt x="279" y="550"/>
                  </a:lnTo>
                  <a:lnTo>
                    <a:pt x="284" y="540"/>
                  </a:lnTo>
                  <a:lnTo>
                    <a:pt x="292" y="527"/>
                  </a:lnTo>
                  <a:lnTo>
                    <a:pt x="299" y="532"/>
                  </a:lnTo>
                  <a:lnTo>
                    <a:pt x="298" y="537"/>
                  </a:lnTo>
                  <a:lnTo>
                    <a:pt x="296" y="541"/>
                  </a:lnTo>
                  <a:lnTo>
                    <a:pt x="295" y="547"/>
                  </a:lnTo>
                  <a:lnTo>
                    <a:pt x="294" y="552"/>
                  </a:lnTo>
                  <a:lnTo>
                    <a:pt x="288" y="582"/>
                  </a:lnTo>
                  <a:lnTo>
                    <a:pt x="285" y="607"/>
                  </a:lnTo>
                  <a:lnTo>
                    <a:pt x="285" y="629"/>
                  </a:lnTo>
                  <a:lnTo>
                    <a:pt x="290" y="646"/>
                  </a:lnTo>
                  <a:lnTo>
                    <a:pt x="295" y="661"/>
                  </a:lnTo>
                  <a:lnTo>
                    <a:pt x="303" y="674"/>
                  </a:lnTo>
                  <a:lnTo>
                    <a:pt x="311" y="683"/>
                  </a:lnTo>
                  <a:lnTo>
                    <a:pt x="320" y="690"/>
                  </a:lnTo>
                  <a:lnTo>
                    <a:pt x="351" y="711"/>
                  </a:lnTo>
                  <a:lnTo>
                    <a:pt x="382" y="731"/>
                  </a:lnTo>
                  <a:lnTo>
                    <a:pt x="398" y="698"/>
                  </a:lnTo>
                  <a:lnTo>
                    <a:pt x="401" y="692"/>
                  </a:lnTo>
                  <a:lnTo>
                    <a:pt x="406" y="681"/>
                  </a:lnTo>
                  <a:lnTo>
                    <a:pt x="411" y="669"/>
                  </a:lnTo>
                  <a:lnTo>
                    <a:pt x="413" y="663"/>
                  </a:lnTo>
                  <a:lnTo>
                    <a:pt x="414" y="662"/>
                  </a:lnTo>
                  <a:lnTo>
                    <a:pt x="416" y="661"/>
                  </a:lnTo>
                  <a:lnTo>
                    <a:pt x="416" y="660"/>
                  </a:lnTo>
                  <a:lnTo>
                    <a:pt x="417" y="658"/>
                  </a:lnTo>
                  <a:lnTo>
                    <a:pt x="418" y="654"/>
                  </a:lnTo>
                  <a:lnTo>
                    <a:pt x="423" y="645"/>
                  </a:lnTo>
                  <a:lnTo>
                    <a:pt x="429" y="631"/>
                  </a:lnTo>
                  <a:lnTo>
                    <a:pt x="441" y="616"/>
                  </a:lnTo>
                  <a:lnTo>
                    <a:pt x="454" y="624"/>
                  </a:lnTo>
                  <a:lnTo>
                    <a:pt x="452" y="629"/>
                  </a:lnTo>
                  <a:lnTo>
                    <a:pt x="450" y="635"/>
                  </a:lnTo>
                  <a:lnTo>
                    <a:pt x="449" y="639"/>
                  </a:lnTo>
                  <a:lnTo>
                    <a:pt x="447" y="645"/>
                  </a:lnTo>
                  <a:lnTo>
                    <a:pt x="441" y="675"/>
                  </a:lnTo>
                  <a:lnTo>
                    <a:pt x="439" y="701"/>
                  </a:lnTo>
                  <a:lnTo>
                    <a:pt x="440" y="723"/>
                  </a:lnTo>
                  <a:lnTo>
                    <a:pt x="443" y="741"/>
                  </a:lnTo>
                  <a:lnTo>
                    <a:pt x="449" y="756"/>
                  </a:lnTo>
                  <a:lnTo>
                    <a:pt x="457" y="768"/>
                  </a:lnTo>
                  <a:lnTo>
                    <a:pt x="465" y="777"/>
                  </a:lnTo>
                  <a:lnTo>
                    <a:pt x="474" y="784"/>
                  </a:lnTo>
                  <a:lnTo>
                    <a:pt x="505" y="805"/>
                  </a:lnTo>
                  <a:lnTo>
                    <a:pt x="537" y="826"/>
                  </a:lnTo>
                  <a:lnTo>
                    <a:pt x="552" y="791"/>
                  </a:lnTo>
                  <a:lnTo>
                    <a:pt x="554" y="785"/>
                  </a:lnTo>
                  <a:lnTo>
                    <a:pt x="560" y="774"/>
                  </a:lnTo>
                  <a:lnTo>
                    <a:pt x="565" y="764"/>
                  </a:lnTo>
                  <a:lnTo>
                    <a:pt x="568" y="758"/>
                  </a:lnTo>
                  <a:lnTo>
                    <a:pt x="569" y="757"/>
                  </a:lnTo>
                  <a:lnTo>
                    <a:pt x="569" y="754"/>
                  </a:lnTo>
                  <a:lnTo>
                    <a:pt x="569" y="753"/>
                  </a:lnTo>
                  <a:lnTo>
                    <a:pt x="570" y="751"/>
                  </a:lnTo>
                  <a:lnTo>
                    <a:pt x="571" y="747"/>
                  </a:lnTo>
                  <a:lnTo>
                    <a:pt x="576" y="737"/>
                  </a:lnTo>
                  <a:lnTo>
                    <a:pt x="584" y="724"/>
                  </a:lnTo>
                  <a:lnTo>
                    <a:pt x="595" y="709"/>
                  </a:lnTo>
                  <a:lnTo>
                    <a:pt x="618" y="723"/>
                  </a:lnTo>
                  <a:lnTo>
                    <a:pt x="617" y="729"/>
                  </a:lnTo>
                  <a:lnTo>
                    <a:pt x="615" y="734"/>
                  </a:lnTo>
                  <a:lnTo>
                    <a:pt x="614" y="739"/>
                  </a:lnTo>
                  <a:lnTo>
                    <a:pt x="611" y="745"/>
                  </a:lnTo>
                  <a:lnTo>
                    <a:pt x="606" y="775"/>
                  </a:lnTo>
                  <a:lnTo>
                    <a:pt x="603" y="800"/>
                  </a:lnTo>
                  <a:lnTo>
                    <a:pt x="603" y="822"/>
                  </a:lnTo>
                  <a:lnTo>
                    <a:pt x="608" y="840"/>
                  </a:lnTo>
                  <a:lnTo>
                    <a:pt x="613" y="855"/>
                  </a:lnTo>
                  <a:lnTo>
                    <a:pt x="621" y="867"/>
                  </a:lnTo>
                  <a:lnTo>
                    <a:pt x="629" y="877"/>
                  </a:lnTo>
                  <a:lnTo>
                    <a:pt x="638" y="883"/>
                  </a:lnTo>
                  <a:lnTo>
                    <a:pt x="669" y="904"/>
                  </a:lnTo>
                  <a:lnTo>
                    <a:pt x="700" y="925"/>
                  </a:lnTo>
                  <a:lnTo>
                    <a:pt x="716" y="891"/>
                  </a:lnTo>
                  <a:lnTo>
                    <a:pt x="719" y="886"/>
                  </a:lnTo>
                  <a:lnTo>
                    <a:pt x="724" y="874"/>
                  </a:lnTo>
                  <a:lnTo>
                    <a:pt x="730" y="863"/>
                  </a:lnTo>
                  <a:lnTo>
                    <a:pt x="732" y="857"/>
                  </a:lnTo>
                  <a:lnTo>
                    <a:pt x="732" y="856"/>
                  </a:lnTo>
                  <a:lnTo>
                    <a:pt x="734" y="855"/>
                  </a:lnTo>
                  <a:lnTo>
                    <a:pt x="734" y="853"/>
                  </a:lnTo>
                  <a:lnTo>
                    <a:pt x="735" y="851"/>
                  </a:lnTo>
                  <a:lnTo>
                    <a:pt x="736" y="848"/>
                  </a:lnTo>
                  <a:lnTo>
                    <a:pt x="740" y="837"/>
                  </a:lnTo>
                  <a:lnTo>
                    <a:pt x="748" y="824"/>
                  </a:lnTo>
                  <a:lnTo>
                    <a:pt x="760" y="809"/>
                  </a:lnTo>
                  <a:lnTo>
                    <a:pt x="887" y="883"/>
                  </a:lnTo>
                  <a:lnTo>
                    <a:pt x="894" y="888"/>
                  </a:lnTo>
                  <a:lnTo>
                    <a:pt x="902" y="888"/>
                  </a:lnTo>
                  <a:lnTo>
                    <a:pt x="932" y="890"/>
                  </a:lnTo>
                  <a:lnTo>
                    <a:pt x="940" y="890"/>
                  </a:lnTo>
                  <a:lnTo>
                    <a:pt x="948" y="887"/>
                  </a:lnTo>
                  <a:lnTo>
                    <a:pt x="1063" y="832"/>
                  </a:lnTo>
                  <a:lnTo>
                    <a:pt x="1070" y="845"/>
                  </a:lnTo>
                  <a:lnTo>
                    <a:pt x="1073" y="856"/>
                  </a:lnTo>
                  <a:lnTo>
                    <a:pt x="1076" y="864"/>
                  </a:lnTo>
                  <a:lnTo>
                    <a:pt x="1077" y="867"/>
                  </a:lnTo>
                  <a:lnTo>
                    <a:pt x="1077" y="867"/>
                  </a:lnTo>
                  <a:lnTo>
                    <a:pt x="1078" y="867"/>
                  </a:lnTo>
                  <a:lnTo>
                    <a:pt x="1078" y="868"/>
                  </a:lnTo>
                  <a:lnTo>
                    <a:pt x="1078" y="868"/>
                  </a:lnTo>
                  <a:lnTo>
                    <a:pt x="1078" y="868"/>
                  </a:lnTo>
                  <a:lnTo>
                    <a:pt x="1078" y="870"/>
                  </a:lnTo>
                  <a:lnTo>
                    <a:pt x="1078" y="871"/>
                  </a:lnTo>
                  <a:lnTo>
                    <a:pt x="1078" y="872"/>
                  </a:lnTo>
                  <a:lnTo>
                    <a:pt x="1079" y="873"/>
                  </a:lnTo>
                  <a:lnTo>
                    <a:pt x="1091" y="909"/>
                  </a:lnTo>
                  <a:lnTo>
                    <a:pt x="1103" y="944"/>
                  </a:lnTo>
                  <a:lnTo>
                    <a:pt x="1137" y="927"/>
                  </a:lnTo>
                  <a:lnTo>
                    <a:pt x="1169" y="910"/>
                  </a:lnTo>
                  <a:lnTo>
                    <a:pt x="1179" y="904"/>
                  </a:lnTo>
                  <a:lnTo>
                    <a:pt x="1188" y="896"/>
                  </a:lnTo>
                  <a:lnTo>
                    <a:pt x="1197" y="885"/>
                  </a:lnTo>
                  <a:lnTo>
                    <a:pt x="1205" y="871"/>
                  </a:lnTo>
                  <a:lnTo>
                    <a:pt x="1210" y="853"/>
                  </a:lnTo>
                  <a:lnTo>
                    <a:pt x="1214" y="832"/>
                  </a:lnTo>
                  <a:lnTo>
                    <a:pt x="1214" y="805"/>
                  </a:lnTo>
                  <a:lnTo>
                    <a:pt x="1211" y="775"/>
                  </a:lnTo>
                  <a:lnTo>
                    <a:pt x="1210" y="773"/>
                  </a:lnTo>
                  <a:lnTo>
                    <a:pt x="1210" y="769"/>
                  </a:lnTo>
                  <a:lnTo>
                    <a:pt x="1209" y="766"/>
                  </a:lnTo>
                  <a:lnTo>
                    <a:pt x="1208" y="764"/>
                  </a:lnTo>
                  <a:lnTo>
                    <a:pt x="1237" y="750"/>
                  </a:lnTo>
                  <a:lnTo>
                    <a:pt x="1244" y="764"/>
                  </a:lnTo>
                  <a:lnTo>
                    <a:pt x="1248" y="774"/>
                  </a:lnTo>
                  <a:lnTo>
                    <a:pt x="1251" y="782"/>
                  </a:lnTo>
                  <a:lnTo>
                    <a:pt x="1252" y="785"/>
                  </a:lnTo>
                  <a:lnTo>
                    <a:pt x="1252" y="785"/>
                  </a:lnTo>
                  <a:lnTo>
                    <a:pt x="1252" y="787"/>
                  </a:lnTo>
                  <a:lnTo>
                    <a:pt x="1252" y="787"/>
                  </a:lnTo>
                  <a:lnTo>
                    <a:pt x="1252" y="787"/>
                  </a:lnTo>
                  <a:lnTo>
                    <a:pt x="1252" y="787"/>
                  </a:lnTo>
                  <a:lnTo>
                    <a:pt x="1252" y="788"/>
                  </a:lnTo>
                  <a:lnTo>
                    <a:pt x="1252" y="789"/>
                  </a:lnTo>
                  <a:lnTo>
                    <a:pt x="1253" y="790"/>
                  </a:lnTo>
                  <a:lnTo>
                    <a:pt x="1253" y="792"/>
                  </a:lnTo>
                  <a:lnTo>
                    <a:pt x="1266" y="828"/>
                  </a:lnTo>
                  <a:lnTo>
                    <a:pt x="1277" y="863"/>
                  </a:lnTo>
                  <a:lnTo>
                    <a:pt x="1311" y="847"/>
                  </a:lnTo>
                  <a:lnTo>
                    <a:pt x="1344" y="829"/>
                  </a:lnTo>
                  <a:lnTo>
                    <a:pt x="1353" y="824"/>
                  </a:lnTo>
                  <a:lnTo>
                    <a:pt x="1362" y="814"/>
                  </a:lnTo>
                  <a:lnTo>
                    <a:pt x="1372" y="803"/>
                  </a:lnTo>
                  <a:lnTo>
                    <a:pt x="1378" y="789"/>
                  </a:lnTo>
                  <a:lnTo>
                    <a:pt x="1384" y="772"/>
                  </a:lnTo>
                  <a:lnTo>
                    <a:pt x="1388" y="750"/>
                  </a:lnTo>
                  <a:lnTo>
                    <a:pt x="1388" y="724"/>
                  </a:lnTo>
                  <a:lnTo>
                    <a:pt x="1385" y="694"/>
                  </a:lnTo>
                  <a:lnTo>
                    <a:pt x="1384" y="691"/>
                  </a:lnTo>
                  <a:lnTo>
                    <a:pt x="1384" y="688"/>
                  </a:lnTo>
                  <a:lnTo>
                    <a:pt x="1384" y="684"/>
                  </a:lnTo>
                  <a:lnTo>
                    <a:pt x="1383" y="681"/>
                  </a:lnTo>
                  <a:lnTo>
                    <a:pt x="1399" y="674"/>
                  </a:lnTo>
                  <a:lnTo>
                    <a:pt x="1406" y="688"/>
                  </a:lnTo>
                  <a:lnTo>
                    <a:pt x="1411" y="698"/>
                  </a:lnTo>
                  <a:lnTo>
                    <a:pt x="1413" y="706"/>
                  </a:lnTo>
                  <a:lnTo>
                    <a:pt x="1414" y="709"/>
                  </a:lnTo>
                  <a:lnTo>
                    <a:pt x="1414" y="709"/>
                  </a:lnTo>
                  <a:lnTo>
                    <a:pt x="1415" y="709"/>
                  </a:lnTo>
                  <a:lnTo>
                    <a:pt x="1415" y="711"/>
                  </a:lnTo>
                  <a:lnTo>
                    <a:pt x="1415" y="711"/>
                  </a:lnTo>
                  <a:lnTo>
                    <a:pt x="1415" y="711"/>
                  </a:lnTo>
                  <a:lnTo>
                    <a:pt x="1415" y="712"/>
                  </a:lnTo>
                  <a:lnTo>
                    <a:pt x="1415" y="713"/>
                  </a:lnTo>
                  <a:lnTo>
                    <a:pt x="1415" y="714"/>
                  </a:lnTo>
                  <a:lnTo>
                    <a:pt x="1417" y="716"/>
                  </a:lnTo>
                  <a:lnTo>
                    <a:pt x="1428" y="751"/>
                  </a:lnTo>
                  <a:lnTo>
                    <a:pt x="1441" y="787"/>
                  </a:lnTo>
                  <a:lnTo>
                    <a:pt x="1474" y="769"/>
                  </a:lnTo>
                  <a:lnTo>
                    <a:pt x="1506" y="752"/>
                  </a:lnTo>
                  <a:lnTo>
                    <a:pt x="1517" y="746"/>
                  </a:lnTo>
                  <a:lnTo>
                    <a:pt x="1526" y="738"/>
                  </a:lnTo>
                  <a:lnTo>
                    <a:pt x="1534" y="727"/>
                  </a:lnTo>
                  <a:lnTo>
                    <a:pt x="1542" y="713"/>
                  </a:lnTo>
                  <a:lnTo>
                    <a:pt x="1548" y="696"/>
                  </a:lnTo>
                  <a:lnTo>
                    <a:pt x="1551" y="674"/>
                  </a:lnTo>
                  <a:lnTo>
                    <a:pt x="1551" y="647"/>
                  </a:lnTo>
                  <a:lnTo>
                    <a:pt x="1549" y="617"/>
                  </a:lnTo>
                  <a:lnTo>
                    <a:pt x="1548" y="614"/>
                  </a:lnTo>
                  <a:lnTo>
                    <a:pt x="1548" y="610"/>
                  </a:lnTo>
                  <a:lnTo>
                    <a:pt x="1547" y="607"/>
                  </a:lnTo>
                  <a:lnTo>
                    <a:pt x="1546" y="605"/>
                  </a:lnTo>
                  <a:lnTo>
                    <a:pt x="1556" y="600"/>
                  </a:lnTo>
                  <a:lnTo>
                    <a:pt x="1560" y="611"/>
                  </a:lnTo>
                  <a:lnTo>
                    <a:pt x="1564" y="621"/>
                  </a:lnTo>
                  <a:lnTo>
                    <a:pt x="1565" y="626"/>
                  </a:lnTo>
                  <a:lnTo>
                    <a:pt x="1566" y="629"/>
                  </a:lnTo>
                  <a:lnTo>
                    <a:pt x="1566" y="629"/>
                  </a:lnTo>
                  <a:lnTo>
                    <a:pt x="1567" y="629"/>
                  </a:lnTo>
                  <a:lnTo>
                    <a:pt x="1567" y="630"/>
                  </a:lnTo>
                  <a:lnTo>
                    <a:pt x="1567" y="630"/>
                  </a:lnTo>
                  <a:lnTo>
                    <a:pt x="1567" y="630"/>
                  </a:lnTo>
                  <a:lnTo>
                    <a:pt x="1567" y="631"/>
                  </a:lnTo>
                  <a:lnTo>
                    <a:pt x="1567" y="632"/>
                  </a:lnTo>
                  <a:lnTo>
                    <a:pt x="1567" y="633"/>
                  </a:lnTo>
                  <a:lnTo>
                    <a:pt x="1569" y="636"/>
                  </a:lnTo>
                  <a:lnTo>
                    <a:pt x="1580" y="671"/>
                  </a:lnTo>
                  <a:lnTo>
                    <a:pt x="1593" y="706"/>
                  </a:lnTo>
                  <a:lnTo>
                    <a:pt x="1626" y="689"/>
                  </a:lnTo>
                  <a:lnTo>
                    <a:pt x="1658" y="671"/>
                  </a:lnTo>
                  <a:lnTo>
                    <a:pt x="1669" y="666"/>
                  </a:lnTo>
                  <a:lnTo>
                    <a:pt x="1678" y="658"/>
                  </a:lnTo>
                  <a:lnTo>
                    <a:pt x="1686" y="646"/>
                  </a:lnTo>
                  <a:lnTo>
                    <a:pt x="1694" y="632"/>
                  </a:lnTo>
                  <a:lnTo>
                    <a:pt x="1700" y="615"/>
                  </a:lnTo>
                  <a:lnTo>
                    <a:pt x="1703" y="593"/>
                  </a:lnTo>
                  <a:lnTo>
                    <a:pt x="1703" y="567"/>
                  </a:lnTo>
                  <a:lnTo>
                    <a:pt x="1701" y="537"/>
                  </a:lnTo>
                  <a:lnTo>
                    <a:pt x="1700" y="535"/>
                  </a:lnTo>
                  <a:lnTo>
                    <a:pt x="1700" y="534"/>
                  </a:lnTo>
                  <a:lnTo>
                    <a:pt x="1700" y="533"/>
                  </a:lnTo>
                  <a:lnTo>
                    <a:pt x="1700" y="532"/>
                  </a:lnTo>
                  <a:lnTo>
                    <a:pt x="1704" y="530"/>
                  </a:lnTo>
                  <a:lnTo>
                    <a:pt x="1710" y="542"/>
                  </a:lnTo>
                  <a:lnTo>
                    <a:pt x="1715" y="552"/>
                  </a:lnTo>
                  <a:lnTo>
                    <a:pt x="1716" y="558"/>
                  </a:lnTo>
                  <a:lnTo>
                    <a:pt x="1717" y="562"/>
                  </a:lnTo>
                  <a:lnTo>
                    <a:pt x="1717" y="562"/>
                  </a:lnTo>
                  <a:lnTo>
                    <a:pt x="1718" y="562"/>
                  </a:lnTo>
                  <a:lnTo>
                    <a:pt x="1718" y="563"/>
                  </a:lnTo>
                  <a:lnTo>
                    <a:pt x="1718" y="563"/>
                  </a:lnTo>
                  <a:lnTo>
                    <a:pt x="1718" y="563"/>
                  </a:lnTo>
                  <a:lnTo>
                    <a:pt x="1718" y="564"/>
                  </a:lnTo>
                  <a:lnTo>
                    <a:pt x="1718" y="565"/>
                  </a:lnTo>
                  <a:lnTo>
                    <a:pt x="1719" y="567"/>
                  </a:lnTo>
                  <a:lnTo>
                    <a:pt x="1719" y="568"/>
                  </a:lnTo>
                  <a:lnTo>
                    <a:pt x="1731" y="603"/>
                  </a:lnTo>
                  <a:lnTo>
                    <a:pt x="1744" y="639"/>
                  </a:lnTo>
                  <a:lnTo>
                    <a:pt x="1777" y="622"/>
                  </a:lnTo>
                  <a:lnTo>
                    <a:pt x="1810" y="605"/>
                  </a:lnTo>
                  <a:lnTo>
                    <a:pt x="1820" y="599"/>
                  </a:lnTo>
                  <a:lnTo>
                    <a:pt x="1829" y="590"/>
                  </a:lnTo>
                  <a:lnTo>
                    <a:pt x="1838" y="579"/>
                  </a:lnTo>
                  <a:lnTo>
                    <a:pt x="1845" y="565"/>
                  </a:lnTo>
                  <a:lnTo>
                    <a:pt x="1851" y="547"/>
                  </a:lnTo>
                  <a:lnTo>
                    <a:pt x="1854" y="526"/>
                  </a:lnTo>
                  <a:lnTo>
                    <a:pt x="1854" y="501"/>
                  </a:lnTo>
                  <a:lnTo>
                    <a:pt x="1852"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65" name="Freeform 81"/>
            <p:cNvSpPr>
              <a:spLocks/>
            </p:cNvSpPr>
            <p:nvPr/>
          </p:nvSpPr>
          <p:spPr bwMode="auto">
            <a:xfrm>
              <a:off x="4064" y="1908"/>
              <a:ext cx="804" cy="334"/>
            </a:xfrm>
            <a:custGeom>
              <a:avLst/>
              <a:gdLst>
                <a:gd name="T0" fmla="*/ 8 w 1608"/>
                <a:gd name="T1" fmla="*/ 180 h 668"/>
                <a:gd name="T2" fmla="*/ 732 w 1608"/>
                <a:gd name="T3" fmla="*/ 1 h 668"/>
                <a:gd name="T4" fmla="*/ 741 w 1608"/>
                <a:gd name="T5" fmla="*/ 0 h 668"/>
                <a:gd name="T6" fmla="*/ 749 w 1608"/>
                <a:gd name="T7" fmla="*/ 1 h 668"/>
                <a:gd name="T8" fmla="*/ 1585 w 1608"/>
                <a:gd name="T9" fmla="*/ 225 h 668"/>
                <a:gd name="T10" fmla="*/ 1608 w 1608"/>
                <a:gd name="T11" fmla="*/ 248 h 668"/>
                <a:gd name="T12" fmla="*/ 1591 w 1608"/>
                <a:gd name="T13" fmla="*/ 286 h 668"/>
                <a:gd name="T14" fmla="*/ 768 w 1608"/>
                <a:gd name="T15" fmla="*/ 661 h 668"/>
                <a:gd name="T16" fmla="*/ 753 w 1608"/>
                <a:gd name="T17" fmla="*/ 668 h 668"/>
                <a:gd name="T18" fmla="*/ 739 w 1608"/>
                <a:gd name="T19" fmla="*/ 660 h 668"/>
                <a:gd name="T20" fmla="*/ 0 w 1608"/>
                <a:gd name="T21" fmla="*/ 240 h 668"/>
                <a:gd name="T22" fmla="*/ 8 w 1608"/>
                <a:gd name="T23" fmla="*/ 180 h 668"/>
                <a:gd name="T24" fmla="*/ 8 w 1608"/>
                <a:gd name="T25" fmla="*/ 18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8" h="668">
                  <a:moveTo>
                    <a:pt x="8" y="180"/>
                  </a:moveTo>
                  <a:lnTo>
                    <a:pt x="732" y="1"/>
                  </a:lnTo>
                  <a:lnTo>
                    <a:pt x="741" y="0"/>
                  </a:lnTo>
                  <a:lnTo>
                    <a:pt x="749" y="1"/>
                  </a:lnTo>
                  <a:lnTo>
                    <a:pt x="1585" y="225"/>
                  </a:lnTo>
                  <a:lnTo>
                    <a:pt x="1608" y="248"/>
                  </a:lnTo>
                  <a:lnTo>
                    <a:pt x="1591" y="286"/>
                  </a:lnTo>
                  <a:lnTo>
                    <a:pt x="768" y="661"/>
                  </a:lnTo>
                  <a:lnTo>
                    <a:pt x="753" y="668"/>
                  </a:lnTo>
                  <a:lnTo>
                    <a:pt x="739" y="660"/>
                  </a:lnTo>
                  <a:lnTo>
                    <a:pt x="0" y="240"/>
                  </a:lnTo>
                  <a:lnTo>
                    <a:pt x="8" y="180"/>
                  </a:lnTo>
                  <a:lnTo>
                    <a:pt x="8"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66" name="Freeform 82"/>
            <p:cNvSpPr>
              <a:spLocks/>
            </p:cNvSpPr>
            <p:nvPr/>
          </p:nvSpPr>
          <p:spPr bwMode="auto">
            <a:xfrm>
              <a:off x="4073" y="1924"/>
              <a:ext cx="780" cy="300"/>
            </a:xfrm>
            <a:custGeom>
              <a:avLst/>
              <a:gdLst>
                <a:gd name="T0" fmla="*/ 0 w 1561"/>
                <a:gd name="T1" fmla="*/ 179 h 599"/>
                <a:gd name="T2" fmla="*/ 725 w 1561"/>
                <a:gd name="T3" fmla="*/ 0 h 599"/>
                <a:gd name="T4" fmla="*/ 1561 w 1561"/>
                <a:gd name="T5" fmla="*/ 224 h 599"/>
                <a:gd name="T6" fmla="*/ 738 w 1561"/>
                <a:gd name="T7" fmla="*/ 599 h 599"/>
                <a:gd name="T8" fmla="*/ 0 w 1561"/>
                <a:gd name="T9" fmla="*/ 179 h 599"/>
              </a:gdLst>
              <a:ahLst/>
              <a:cxnLst>
                <a:cxn ang="0">
                  <a:pos x="T0" y="T1"/>
                </a:cxn>
                <a:cxn ang="0">
                  <a:pos x="T2" y="T3"/>
                </a:cxn>
                <a:cxn ang="0">
                  <a:pos x="T4" y="T5"/>
                </a:cxn>
                <a:cxn ang="0">
                  <a:pos x="T6" y="T7"/>
                </a:cxn>
                <a:cxn ang="0">
                  <a:pos x="T8" y="T9"/>
                </a:cxn>
              </a:cxnLst>
              <a:rect l="0" t="0" r="r" b="b"/>
              <a:pathLst>
                <a:path w="1561" h="599">
                  <a:moveTo>
                    <a:pt x="0" y="179"/>
                  </a:moveTo>
                  <a:lnTo>
                    <a:pt x="725" y="0"/>
                  </a:lnTo>
                  <a:lnTo>
                    <a:pt x="1561" y="224"/>
                  </a:lnTo>
                  <a:lnTo>
                    <a:pt x="738" y="599"/>
                  </a:lnTo>
                  <a:lnTo>
                    <a:pt x="0" y="179"/>
                  </a:lnTo>
                  <a:close/>
                </a:path>
              </a:pathLst>
            </a:custGeom>
            <a:solidFill>
              <a:srgbClr val="A3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67" name="Freeform 83"/>
            <p:cNvSpPr>
              <a:spLocks/>
            </p:cNvSpPr>
            <p:nvPr/>
          </p:nvSpPr>
          <p:spPr bwMode="auto">
            <a:xfrm>
              <a:off x="4036" y="1998"/>
              <a:ext cx="424" cy="321"/>
            </a:xfrm>
            <a:custGeom>
              <a:avLst/>
              <a:gdLst>
                <a:gd name="T0" fmla="*/ 844 w 848"/>
                <a:gd name="T1" fmla="*/ 451 h 643"/>
                <a:gd name="T2" fmla="*/ 848 w 848"/>
                <a:gd name="T3" fmla="*/ 615 h 643"/>
                <a:gd name="T4" fmla="*/ 846 w 848"/>
                <a:gd name="T5" fmla="*/ 625 h 643"/>
                <a:gd name="T6" fmla="*/ 800 w 848"/>
                <a:gd name="T7" fmla="*/ 643 h 643"/>
                <a:gd name="T8" fmla="*/ 21 w 848"/>
                <a:gd name="T9" fmla="*/ 178 h 643"/>
                <a:gd name="T10" fmla="*/ 0 w 848"/>
                <a:gd name="T11" fmla="*/ 166 h 643"/>
                <a:gd name="T12" fmla="*/ 7 w 848"/>
                <a:gd name="T13" fmla="*/ 142 h 643"/>
                <a:gd name="T14" fmla="*/ 42 w 848"/>
                <a:gd name="T15" fmla="*/ 23 h 643"/>
                <a:gd name="T16" fmla="*/ 65 w 848"/>
                <a:gd name="T17" fmla="*/ 0 h 643"/>
                <a:gd name="T18" fmla="*/ 89 w 848"/>
                <a:gd name="T19" fmla="*/ 3 h 643"/>
                <a:gd name="T20" fmla="*/ 827 w 848"/>
                <a:gd name="T21" fmla="*/ 424 h 643"/>
                <a:gd name="T22" fmla="*/ 844 w 848"/>
                <a:gd name="T23" fmla="*/ 433 h 643"/>
                <a:gd name="T24" fmla="*/ 844 w 848"/>
                <a:gd name="T25" fmla="*/ 451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8" h="643">
                  <a:moveTo>
                    <a:pt x="844" y="451"/>
                  </a:moveTo>
                  <a:lnTo>
                    <a:pt x="848" y="615"/>
                  </a:lnTo>
                  <a:lnTo>
                    <a:pt x="846" y="625"/>
                  </a:lnTo>
                  <a:lnTo>
                    <a:pt x="800" y="643"/>
                  </a:lnTo>
                  <a:lnTo>
                    <a:pt x="21" y="178"/>
                  </a:lnTo>
                  <a:lnTo>
                    <a:pt x="0" y="166"/>
                  </a:lnTo>
                  <a:lnTo>
                    <a:pt x="7" y="142"/>
                  </a:lnTo>
                  <a:lnTo>
                    <a:pt x="42" y="23"/>
                  </a:lnTo>
                  <a:lnTo>
                    <a:pt x="65" y="0"/>
                  </a:lnTo>
                  <a:lnTo>
                    <a:pt x="89" y="3"/>
                  </a:lnTo>
                  <a:lnTo>
                    <a:pt x="827" y="424"/>
                  </a:lnTo>
                  <a:lnTo>
                    <a:pt x="844" y="433"/>
                  </a:lnTo>
                  <a:lnTo>
                    <a:pt x="844" y="4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68" name="Freeform 84"/>
            <p:cNvSpPr>
              <a:spLocks/>
            </p:cNvSpPr>
            <p:nvPr/>
          </p:nvSpPr>
          <p:spPr bwMode="auto">
            <a:xfrm>
              <a:off x="4055" y="2013"/>
              <a:ext cx="390" cy="293"/>
            </a:xfrm>
            <a:custGeom>
              <a:avLst/>
              <a:gdLst>
                <a:gd name="T0" fmla="*/ 35 w 779"/>
                <a:gd name="T1" fmla="*/ 0 h 584"/>
                <a:gd name="T2" fmla="*/ 0 w 779"/>
                <a:gd name="T3" fmla="*/ 120 h 584"/>
                <a:gd name="T4" fmla="*/ 779 w 779"/>
                <a:gd name="T5" fmla="*/ 584 h 584"/>
                <a:gd name="T6" fmla="*/ 773 w 779"/>
                <a:gd name="T7" fmla="*/ 420 h 584"/>
                <a:gd name="T8" fmla="*/ 35 w 779"/>
                <a:gd name="T9" fmla="*/ 0 h 584"/>
              </a:gdLst>
              <a:ahLst/>
              <a:cxnLst>
                <a:cxn ang="0">
                  <a:pos x="T0" y="T1"/>
                </a:cxn>
                <a:cxn ang="0">
                  <a:pos x="T2" y="T3"/>
                </a:cxn>
                <a:cxn ang="0">
                  <a:pos x="T4" y="T5"/>
                </a:cxn>
                <a:cxn ang="0">
                  <a:pos x="T6" y="T7"/>
                </a:cxn>
                <a:cxn ang="0">
                  <a:pos x="T8" y="T9"/>
                </a:cxn>
              </a:cxnLst>
              <a:rect l="0" t="0" r="r" b="b"/>
              <a:pathLst>
                <a:path w="779" h="584">
                  <a:moveTo>
                    <a:pt x="35" y="0"/>
                  </a:moveTo>
                  <a:lnTo>
                    <a:pt x="0" y="120"/>
                  </a:lnTo>
                  <a:lnTo>
                    <a:pt x="779" y="584"/>
                  </a:lnTo>
                  <a:lnTo>
                    <a:pt x="773" y="420"/>
                  </a:lnTo>
                  <a:lnTo>
                    <a:pt x="35" y="0"/>
                  </a:lnTo>
                  <a:close/>
                </a:path>
              </a:pathLst>
            </a:custGeom>
            <a:solidFill>
              <a:srgbClr val="AF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69" name="Freeform 85"/>
            <p:cNvSpPr>
              <a:spLocks/>
            </p:cNvSpPr>
            <p:nvPr/>
          </p:nvSpPr>
          <p:spPr bwMode="auto">
            <a:xfrm>
              <a:off x="4426" y="2021"/>
              <a:ext cx="463" cy="300"/>
            </a:xfrm>
            <a:custGeom>
              <a:avLst/>
              <a:gdLst>
                <a:gd name="T0" fmla="*/ 20 w 927"/>
                <a:gd name="T1" fmla="*/ 377 h 599"/>
                <a:gd name="T2" fmla="*/ 842 w 927"/>
                <a:gd name="T3" fmla="*/ 1 h 599"/>
                <a:gd name="T4" fmla="*/ 874 w 927"/>
                <a:gd name="T5" fmla="*/ 0 h 599"/>
                <a:gd name="T6" fmla="*/ 886 w 927"/>
                <a:gd name="T7" fmla="*/ 22 h 599"/>
                <a:gd name="T8" fmla="*/ 920 w 927"/>
                <a:gd name="T9" fmla="*/ 161 h 599"/>
                <a:gd name="T10" fmla="*/ 927 w 927"/>
                <a:gd name="T11" fmla="*/ 187 h 599"/>
                <a:gd name="T12" fmla="*/ 903 w 927"/>
                <a:gd name="T13" fmla="*/ 198 h 599"/>
                <a:gd name="T14" fmla="*/ 52 w 927"/>
                <a:gd name="T15" fmla="*/ 599 h 599"/>
                <a:gd name="T16" fmla="*/ 21 w 927"/>
                <a:gd name="T17" fmla="*/ 597 h 599"/>
                <a:gd name="T18" fmla="*/ 6 w 927"/>
                <a:gd name="T19" fmla="*/ 570 h 599"/>
                <a:gd name="T20" fmla="*/ 1 w 927"/>
                <a:gd name="T21" fmla="*/ 407 h 599"/>
                <a:gd name="T22" fmla="*/ 0 w 927"/>
                <a:gd name="T23" fmla="*/ 386 h 599"/>
                <a:gd name="T24" fmla="*/ 20 w 927"/>
                <a:gd name="T25" fmla="*/ 377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599">
                  <a:moveTo>
                    <a:pt x="20" y="377"/>
                  </a:moveTo>
                  <a:lnTo>
                    <a:pt x="842" y="1"/>
                  </a:lnTo>
                  <a:lnTo>
                    <a:pt x="874" y="0"/>
                  </a:lnTo>
                  <a:lnTo>
                    <a:pt x="886" y="22"/>
                  </a:lnTo>
                  <a:lnTo>
                    <a:pt x="920" y="161"/>
                  </a:lnTo>
                  <a:lnTo>
                    <a:pt x="927" y="187"/>
                  </a:lnTo>
                  <a:lnTo>
                    <a:pt x="903" y="198"/>
                  </a:lnTo>
                  <a:lnTo>
                    <a:pt x="52" y="599"/>
                  </a:lnTo>
                  <a:lnTo>
                    <a:pt x="21" y="597"/>
                  </a:lnTo>
                  <a:lnTo>
                    <a:pt x="6" y="570"/>
                  </a:lnTo>
                  <a:lnTo>
                    <a:pt x="1" y="407"/>
                  </a:lnTo>
                  <a:lnTo>
                    <a:pt x="0" y="386"/>
                  </a:lnTo>
                  <a:lnTo>
                    <a:pt x="20"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70" name="Freeform 86"/>
            <p:cNvSpPr>
              <a:spLocks/>
            </p:cNvSpPr>
            <p:nvPr/>
          </p:nvSpPr>
          <p:spPr bwMode="auto">
            <a:xfrm>
              <a:off x="4442" y="2036"/>
              <a:ext cx="428" cy="270"/>
            </a:xfrm>
            <a:custGeom>
              <a:avLst/>
              <a:gdLst>
                <a:gd name="T0" fmla="*/ 0 w 857"/>
                <a:gd name="T1" fmla="*/ 375 h 539"/>
                <a:gd name="T2" fmla="*/ 823 w 857"/>
                <a:gd name="T3" fmla="*/ 0 h 539"/>
                <a:gd name="T4" fmla="*/ 857 w 857"/>
                <a:gd name="T5" fmla="*/ 139 h 539"/>
                <a:gd name="T6" fmla="*/ 6 w 857"/>
                <a:gd name="T7" fmla="*/ 539 h 539"/>
                <a:gd name="T8" fmla="*/ 0 w 857"/>
                <a:gd name="T9" fmla="*/ 375 h 539"/>
              </a:gdLst>
              <a:ahLst/>
              <a:cxnLst>
                <a:cxn ang="0">
                  <a:pos x="T0" y="T1"/>
                </a:cxn>
                <a:cxn ang="0">
                  <a:pos x="T2" y="T3"/>
                </a:cxn>
                <a:cxn ang="0">
                  <a:pos x="T4" y="T5"/>
                </a:cxn>
                <a:cxn ang="0">
                  <a:pos x="T6" y="T7"/>
                </a:cxn>
                <a:cxn ang="0">
                  <a:pos x="T8" y="T9"/>
                </a:cxn>
              </a:cxnLst>
              <a:rect l="0" t="0" r="r" b="b"/>
              <a:pathLst>
                <a:path w="857" h="539">
                  <a:moveTo>
                    <a:pt x="0" y="375"/>
                  </a:moveTo>
                  <a:lnTo>
                    <a:pt x="823" y="0"/>
                  </a:lnTo>
                  <a:lnTo>
                    <a:pt x="857" y="139"/>
                  </a:lnTo>
                  <a:lnTo>
                    <a:pt x="6" y="539"/>
                  </a:lnTo>
                  <a:lnTo>
                    <a:pt x="0" y="375"/>
                  </a:lnTo>
                  <a:close/>
                </a:path>
              </a:pathLst>
            </a:custGeom>
            <a:solidFill>
              <a:srgbClr val="7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71" name="Freeform 87"/>
            <p:cNvSpPr>
              <a:spLocks/>
            </p:cNvSpPr>
            <p:nvPr/>
          </p:nvSpPr>
          <p:spPr bwMode="auto">
            <a:xfrm>
              <a:off x="4001" y="2031"/>
              <a:ext cx="123" cy="113"/>
            </a:xfrm>
            <a:custGeom>
              <a:avLst/>
              <a:gdLst>
                <a:gd name="T0" fmla="*/ 186 w 247"/>
                <a:gd name="T1" fmla="*/ 30 h 224"/>
                <a:gd name="T2" fmla="*/ 131 w 247"/>
                <a:gd name="T3" fmla="*/ 4 h 224"/>
                <a:gd name="T4" fmla="*/ 121 w 247"/>
                <a:gd name="T5" fmla="*/ 0 h 224"/>
                <a:gd name="T6" fmla="*/ 111 w 247"/>
                <a:gd name="T7" fmla="*/ 2 h 224"/>
                <a:gd name="T8" fmla="*/ 106 w 247"/>
                <a:gd name="T9" fmla="*/ 3 h 224"/>
                <a:gd name="T10" fmla="*/ 96 w 247"/>
                <a:gd name="T11" fmla="*/ 7 h 224"/>
                <a:gd name="T12" fmla="*/ 82 w 247"/>
                <a:gd name="T13" fmla="*/ 13 h 224"/>
                <a:gd name="T14" fmla="*/ 65 w 247"/>
                <a:gd name="T15" fmla="*/ 23 h 224"/>
                <a:gd name="T16" fmla="*/ 47 w 247"/>
                <a:gd name="T17" fmla="*/ 35 h 224"/>
                <a:gd name="T18" fmla="*/ 31 w 247"/>
                <a:gd name="T19" fmla="*/ 53 h 224"/>
                <a:gd name="T20" fmla="*/ 17 w 247"/>
                <a:gd name="T21" fmla="*/ 73 h 224"/>
                <a:gd name="T22" fmla="*/ 7 w 247"/>
                <a:gd name="T23" fmla="*/ 100 h 224"/>
                <a:gd name="T24" fmla="*/ 0 w 247"/>
                <a:gd name="T25" fmla="*/ 144 h 224"/>
                <a:gd name="T26" fmla="*/ 1 w 247"/>
                <a:gd name="T27" fmla="*/ 174 h 224"/>
                <a:gd name="T28" fmla="*/ 9 w 247"/>
                <a:gd name="T29" fmla="*/ 193 h 224"/>
                <a:gd name="T30" fmla="*/ 21 w 247"/>
                <a:gd name="T31" fmla="*/ 205 h 224"/>
                <a:gd name="T32" fmla="*/ 52 w 247"/>
                <a:gd name="T33" fmla="*/ 224 h 224"/>
                <a:gd name="T34" fmla="*/ 67 w 247"/>
                <a:gd name="T35" fmla="*/ 191 h 224"/>
                <a:gd name="T36" fmla="*/ 67 w 247"/>
                <a:gd name="T37" fmla="*/ 191 h 224"/>
                <a:gd name="T38" fmla="*/ 68 w 247"/>
                <a:gd name="T39" fmla="*/ 190 h 224"/>
                <a:gd name="T40" fmla="*/ 68 w 247"/>
                <a:gd name="T41" fmla="*/ 190 h 224"/>
                <a:gd name="T42" fmla="*/ 68 w 247"/>
                <a:gd name="T43" fmla="*/ 190 h 224"/>
                <a:gd name="T44" fmla="*/ 69 w 247"/>
                <a:gd name="T45" fmla="*/ 187 h 224"/>
                <a:gd name="T46" fmla="*/ 71 w 247"/>
                <a:gd name="T47" fmla="*/ 183 h 224"/>
                <a:gd name="T48" fmla="*/ 76 w 247"/>
                <a:gd name="T49" fmla="*/ 172 h 224"/>
                <a:gd name="T50" fmla="*/ 83 w 247"/>
                <a:gd name="T51" fmla="*/ 159 h 224"/>
                <a:gd name="T52" fmla="*/ 95 w 247"/>
                <a:gd name="T53" fmla="*/ 142 h 224"/>
                <a:gd name="T54" fmla="*/ 109 w 247"/>
                <a:gd name="T55" fmla="*/ 125 h 224"/>
                <a:gd name="T56" fmla="*/ 128 w 247"/>
                <a:gd name="T57" fmla="*/ 110 h 224"/>
                <a:gd name="T58" fmla="*/ 150 w 247"/>
                <a:gd name="T59" fmla="*/ 98 h 224"/>
                <a:gd name="T60" fmla="*/ 177 w 247"/>
                <a:gd name="T61" fmla="*/ 91 h 224"/>
                <a:gd name="T62" fmla="*/ 247 w 247"/>
                <a:gd name="T63" fmla="*/ 64 h 224"/>
                <a:gd name="T64" fmla="*/ 186 w 247"/>
                <a:gd name="T65" fmla="*/ 3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224">
                  <a:moveTo>
                    <a:pt x="186" y="30"/>
                  </a:moveTo>
                  <a:lnTo>
                    <a:pt x="131" y="4"/>
                  </a:lnTo>
                  <a:lnTo>
                    <a:pt x="121" y="0"/>
                  </a:lnTo>
                  <a:lnTo>
                    <a:pt x="111" y="2"/>
                  </a:lnTo>
                  <a:lnTo>
                    <a:pt x="106" y="3"/>
                  </a:lnTo>
                  <a:lnTo>
                    <a:pt x="96" y="7"/>
                  </a:lnTo>
                  <a:lnTo>
                    <a:pt x="82" y="13"/>
                  </a:lnTo>
                  <a:lnTo>
                    <a:pt x="65" y="23"/>
                  </a:lnTo>
                  <a:lnTo>
                    <a:pt x="47" y="35"/>
                  </a:lnTo>
                  <a:lnTo>
                    <a:pt x="31" y="53"/>
                  </a:lnTo>
                  <a:lnTo>
                    <a:pt x="17" y="73"/>
                  </a:lnTo>
                  <a:lnTo>
                    <a:pt x="7" y="100"/>
                  </a:lnTo>
                  <a:lnTo>
                    <a:pt x="0" y="144"/>
                  </a:lnTo>
                  <a:lnTo>
                    <a:pt x="1" y="174"/>
                  </a:lnTo>
                  <a:lnTo>
                    <a:pt x="9" y="193"/>
                  </a:lnTo>
                  <a:lnTo>
                    <a:pt x="21" y="205"/>
                  </a:lnTo>
                  <a:lnTo>
                    <a:pt x="52" y="224"/>
                  </a:lnTo>
                  <a:lnTo>
                    <a:pt x="67" y="191"/>
                  </a:lnTo>
                  <a:lnTo>
                    <a:pt x="67" y="191"/>
                  </a:lnTo>
                  <a:lnTo>
                    <a:pt x="68" y="190"/>
                  </a:lnTo>
                  <a:lnTo>
                    <a:pt x="68" y="190"/>
                  </a:lnTo>
                  <a:lnTo>
                    <a:pt x="68" y="190"/>
                  </a:lnTo>
                  <a:lnTo>
                    <a:pt x="69" y="187"/>
                  </a:lnTo>
                  <a:lnTo>
                    <a:pt x="71" y="183"/>
                  </a:lnTo>
                  <a:lnTo>
                    <a:pt x="76" y="172"/>
                  </a:lnTo>
                  <a:lnTo>
                    <a:pt x="83" y="159"/>
                  </a:lnTo>
                  <a:lnTo>
                    <a:pt x="95" y="142"/>
                  </a:lnTo>
                  <a:lnTo>
                    <a:pt x="109" y="125"/>
                  </a:lnTo>
                  <a:lnTo>
                    <a:pt x="128" y="110"/>
                  </a:lnTo>
                  <a:lnTo>
                    <a:pt x="150" y="98"/>
                  </a:lnTo>
                  <a:lnTo>
                    <a:pt x="177" y="91"/>
                  </a:lnTo>
                  <a:lnTo>
                    <a:pt x="247" y="64"/>
                  </a:lnTo>
                  <a:lnTo>
                    <a:pt x="18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72" name="Freeform 88"/>
            <p:cNvSpPr>
              <a:spLocks/>
            </p:cNvSpPr>
            <p:nvPr/>
          </p:nvSpPr>
          <p:spPr bwMode="auto">
            <a:xfrm>
              <a:off x="4017" y="2049"/>
              <a:ext cx="69" cy="72"/>
            </a:xfrm>
            <a:custGeom>
              <a:avLst/>
              <a:gdLst>
                <a:gd name="T0" fmla="*/ 86 w 140"/>
                <a:gd name="T1" fmla="*/ 0 h 144"/>
                <a:gd name="T2" fmla="*/ 83 w 140"/>
                <a:gd name="T3" fmla="*/ 1 h 144"/>
                <a:gd name="T4" fmla="*/ 75 w 140"/>
                <a:gd name="T5" fmla="*/ 4 h 144"/>
                <a:gd name="T6" fmla="*/ 65 w 140"/>
                <a:gd name="T7" fmla="*/ 8 h 144"/>
                <a:gd name="T8" fmla="*/ 51 w 140"/>
                <a:gd name="T9" fmla="*/ 15 h 144"/>
                <a:gd name="T10" fmla="*/ 38 w 140"/>
                <a:gd name="T11" fmla="*/ 24 h 144"/>
                <a:gd name="T12" fmla="*/ 25 w 140"/>
                <a:gd name="T13" fmla="*/ 37 h 144"/>
                <a:gd name="T14" fmla="*/ 14 w 140"/>
                <a:gd name="T15" fmla="*/ 54 h 144"/>
                <a:gd name="T16" fmla="*/ 6 w 140"/>
                <a:gd name="T17" fmla="*/ 74 h 144"/>
                <a:gd name="T18" fmla="*/ 0 w 140"/>
                <a:gd name="T19" fmla="*/ 110 h 144"/>
                <a:gd name="T20" fmla="*/ 0 w 140"/>
                <a:gd name="T21" fmla="*/ 132 h 144"/>
                <a:gd name="T22" fmla="*/ 4 w 140"/>
                <a:gd name="T23" fmla="*/ 142 h 144"/>
                <a:gd name="T24" fmla="*/ 6 w 140"/>
                <a:gd name="T25" fmla="*/ 144 h 144"/>
                <a:gd name="T26" fmla="*/ 7 w 140"/>
                <a:gd name="T27" fmla="*/ 140 h 144"/>
                <a:gd name="T28" fmla="*/ 13 w 140"/>
                <a:gd name="T29" fmla="*/ 128 h 144"/>
                <a:gd name="T30" fmla="*/ 22 w 140"/>
                <a:gd name="T31" fmla="*/ 111 h 144"/>
                <a:gd name="T32" fmla="*/ 36 w 140"/>
                <a:gd name="T33" fmla="*/ 90 h 144"/>
                <a:gd name="T34" fmla="*/ 54 w 140"/>
                <a:gd name="T35" fmla="*/ 69 h 144"/>
                <a:gd name="T36" fmla="*/ 77 w 140"/>
                <a:gd name="T37" fmla="*/ 50 h 144"/>
                <a:gd name="T38" fmla="*/ 105 w 140"/>
                <a:gd name="T39" fmla="*/ 34 h 144"/>
                <a:gd name="T40" fmla="*/ 140 w 140"/>
                <a:gd name="T41" fmla="*/ 24 h 144"/>
                <a:gd name="T42" fmla="*/ 86 w 140"/>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4">
                  <a:moveTo>
                    <a:pt x="86" y="0"/>
                  </a:moveTo>
                  <a:lnTo>
                    <a:pt x="83" y="1"/>
                  </a:lnTo>
                  <a:lnTo>
                    <a:pt x="75" y="4"/>
                  </a:lnTo>
                  <a:lnTo>
                    <a:pt x="65" y="8"/>
                  </a:lnTo>
                  <a:lnTo>
                    <a:pt x="51" y="15"/>
                  </a:lnTo>
                  <a:lnTo>
                    <a:pt x="38" y="24"/>
                  </a:lnTo>
                  <a:lnTo>
                    <a:pt x="25" y="37"/>
                  </a:lnTo>
                  <a:lnTo>
                    <a:pt x="14" y="54"/>
                  </a:lnTo>
                  <a:lnTo>
                    <a:pt x="6" y="74"/>
                  </a:lnTo>
                  <a:lnTo>
                    <a:pt x="0" y="110"/>
                  </a:lnTo>
                  <a:lnTo>
                    <a:pt x="0" y="132"/>
                  </a:lnTo>
                  <a:lnTo>
                    <a:pt x="4" y="142"/>
                  </a:lnTo>
                  <a:lnTo>
                    <a:pt x="6" y="144"/>
                  </a:lnTo>
                  <a:lnTo>
                    <a:pt x="7" y="140"/>
                  </a:lnTo>
                  <a:lnTo>
                    <a:pt x="13" y="128"/>
                  </a:lnTo>
                  <a:lnTo>
                    <a:pt x="22" y="111"/>
                  </a:lnTo>
                  <a:lnTo>
                    <a:pt x="36" y="90"/>
                  </a:lnTo>
                  <a:lnTo>
                    <a:pt x="54" y="69"/>
                  </a:lnTo>
                  <a:lnTo>
                    <a:pt x="77" y="50"/>
                  </a:lnTo>
                  <a:lnTo>
                    <a:pt x="105" y="34"/>
                  </a:lnTo>
                  <a:lnTo>
                    <a:pt x="140" y="24"/>
                  </a:lnTo>
                  <a:lnTo>
                    <a:pt x="86"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73" name="Freeform 89"/>
            <p:cNvSpPr>
              <a:spLocks/>
            </p:cNvSpPr>
            <p:nvPr/>
          </p:nvSpPr>
          <p:spPr bwMode="auto">
            <a:xfrm>
              <a:off x="4072" y="2073"/>
              <a:ext cx="123" cy="112"/>
            </a:xfrm>
            <a:custGeom>
              <a:avLst/>
              <a:gdLst>
                <a:gd name="T0" fmla="*/ 185 w 246"/>
                <a:gd name="T1" fmla="*/ 29 h 223"/>
                <a:gd name="T2" fmla="*/ 131 w 246"/>
                <a:gd name="T3" fmla="*/ 4 h 223"/>
                <a:gd name="T4" fmla="*/ 121 w 246"/>
                <a:gd name="T5" fmla="*/ 0 h 223"/>
                <a:gd name="T6" fmla="*/ 110 w 246"/>
                <a:gd name="T7" fmla="*/ 2 h 223"/>
                <a:gd name="T8" fmla="*/ 106 w 246"/>
                <a:gd name="T9" fmla="*/ 3 h 223"/>
                <a:gd name="T10" fmla="*/ 95 w 246"/>
                <a:gd name="T11" fmla="*/ 7 h 223"/>
                <a:gd name="T12" fmla="*/ 82 w 246"/>
                <a:gd name="T13" fmla="*/ 12 h 223"/>
                <a:gd name="T14" fmla="*/ 64 w 246"/>
                <a:gd name="T15" fmla="*/ 22 h 223"/>
                <a:gd name="T16" fmla="*/ 47 w 246"/>
                <a:gd name="T17" fmla="*/ 34 h 223"/>
                <a:gd name="T18" fmla="*/ 31 w 246"/>
                <a:gd name="T19" fmla="*/ 52 h 223"/>
                <a:gd name="T20" fmla="*/ 17 w 246"/>
                <a:gd name="T21" fmla="*/ 73 h 223"/>
                <a:gd name="T22" fmla="*/ 7 w 246"/>
                <a:gd name="T23" fmla="*/ 100 h 223"/>
                <a:gd name="T24" fmla="*/ 0 w 246"/>
                <a:gd name="T25" fmla="*/ 143 h 223"/>
                <a:gd name="T26" fmla="*/ 2 w 246"/>
                <a:gd name="T27" fmla="*/ 171 h 223"/>
                <a:gd name="T28" fmla="*/ 9 w 246"/>
                <a:gd name="T29" fmla="*/ 191 h 223"/>
                <a:gd name="T30" fmla="*/ 21 w 246"/>
                <a:gd name="T31" fmla="*/ 203 h 223"/>
                <a:gd name="T32" fmla="*/ 52 w 246"/>
                <a:gd name="T33" fmla="*/ 223 h 223"/>
                <a:gd name="T34" fmla="*/ 68 w 246"/>
                <a:gd name="T35" fmla="*/ 190 h 223"/>
                <a:gd name="T36" fmla="*/ 68 w 246"/>
                <a:gd name="T37" fmla="*/ 190 h 223"/>
                <a:gd name="T38" fmla="*/ 68 w 246"/>
                <a:gd name="T39" fmla="*/ 189 h 223"/>
                <a:gd name="T40" fmla="*/ 68 w 246"/>
                <a:gd name="T41" fmla="*/ 188 h 223"/>
                <a:gd name="T42" fmla="*/ 68 w 246"/>
                <a:gd name="T43" fmla="*/ 188 h 223"/>
                <a:gd name="T44" fmla="*/ 69 w 246"/>
                <a:gd name="T45" fmla="*/ 186 h 223"/>
                <a:gd name="T46" fmla="*/ 71 w 246"/>
                <a:gd name="T47" fmla="*/ 182 h 223"/>
                <a:gd name="T48" fmla="*/ 76 w 246"/>
                <a:gd name="T49" fmla="*/ 171 h 223"/>
                <a:gd name="T50" fmla="*/ 83 w 246"/>
                <a:gd name="T51" fmla="*/ 158 h 223"/>
                <a:gd name="T52" fmla="*/ 94 w 246"/>
                <a:gd name="T53" fmla="*/ 141 h 223"/>
                <a:gd name="T54" fmla="*/ 109 w 246"/>
                <a:gd name="T55" fmla="*/ 124 h 223"/>
                <a:gd name="T56" fmla="*/ 128 w 246"/>
                <a:gd name="T57" fmla="*/ 109 h 223"/>
                <a:gd name="T58" fmla="*/ 150 w 246"/>
                <a:gd name="T59" fmla="*/ 97 h 223"/>
                <a:gd name="T60" fmla="*/ 177 w 246"/>
                <a:gd name="T61" fmla="*/ 90 h 223"/>
                <a:gd name="T62" fmla="*/ 246 w 246"/>
                <a:gd name="T63" fmla="*/ 63 h 223"/>
                <a:gd name="T64" fmla="*/ 185 w 246"/>
                <a:gd name="T65" fmla="*/ 2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9"/>
                  </a:moveTo>
                  <a:lnTo>
                    <a:pt x="131" y="4"/>
                  </a:lnTo>
                  <a:lnTo>
                    <a:pt x="121" y="0"/>
                  </a:lnTo>
                  <a:lnTo>
                    <a:pt x="110" y="2"/>
                  </a:lnTo>
                  <a:lnTo>
                    <a:pt x="106" y="3"/>
                  </a:lnTo>
                  <a:lnTo>
                    <a:pt x="95" y="7"/>
                  </a:lnTo>
                  <a:lnTo>
                    <a:pt x="82" y="12"/>
                  </a:lnTo>
                  <a:lnTo>
                    <a:pt x="64" y="22"/>
                  </a:lnTo>
                  <a:lnTo>
                    <a:pt x="47" y="34"/>
                  </a:lnTo>
                  <a:lnTo>
                    <a:pt x="31" y="52"/>
                  </a:lnTo>
                  <a:lnTo>
                    <a:pt x="17" y="73"/>
                  </a:lnTo>
                  <a:lnTo>
                    <a:pt x="7" y="100"/>
                  </a:lnTo>
                  <a:lnTo>
                    <a:pt x="0" y="143"/>
                  </a:lnTo>
                  <a:lnTo>
                    <a:pt x="2" y="171"/>
                  </a:lnTo>
                  <a:lnTo>
                    <a:pt x="9" y="191"/>
                  </a:lnTo>
                  <a:lnTo>
                    <a:pt x="21" y="203"/>
                  </a:lnTo>
                  <a:lnTo>
                    <a:pt x="52" y="223"/>
                  </a:lnTo>
                  <a:lnTo>
                    <a:pt x="68" y="190"/>
                  </a:lnTo>
                  <a:lnTo>
                    <a:pt x="68" y="190"/>
                  </a:lnTo>
                  <a:lnTo>
                    <a:pt x="68" y="189"/>
                  </a:lnTo>
                  <a:lnTo>
                    <a:pt x="68" y="188"/>
                  </a:lnTo>
                  <a:lnTo>
                    <a:pt x="68" y="188"/>
                  </a:lnTo>
                  <a:lnTo>
                    <a:pt x="69" y="186"/>
                  </a:lnTo>
                  <a:lnTo>
                    <a:pt x="71" y="182"/>
                  </a:lnTo>
                  <a:lnTo>
                    <a:pt x="76" y="171"/>
                  </a:lnTo>
                  <a:lnTo>
                    <a:pt x="83" y="158"/>
                  </a:lnTo>
                  <a:lnTo>
                    <a:pt x="94" y="141"/>
                  </a:lnTo>
                  <a:lnTo>
                    <a:pt x="109" y="124"/>
                  </a:lnTo>
                  <a:lnTo>
                    <a:pt x="128" y="109"/>
                  </a:lnTo>
                  <a:lnTo>
                    <a:pt x="150" y="97"/>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74" name="Freeform 90"/>
            <p:cNvSpPr>
              <a:spLocks/>
            </p:cNvSpPr>
            <p:nvPr/>
          </p:nvSpPr>
          <p:spPr bwMode="auto">
            <a:xfrm>
              <a:off x="4088" y="2090"/>
              <a:ext cx="70" cy="72"/>
            </a:xfrm>
            <a:custGeom>
              <a:avLst/>
              <a:gdLst>
                <a:gd name="T0" fmla="*/ 85 w 140"/>
                <a:gd name="T1" fmla="*/ 0 h 143"/>
                <a:gd name="T2" fmla="*/ 83 w 140"/>
                <a:gd name="T3" fmla="*/ 1 h 143"/>
                <a:gd name="T4" fmla="*/ 75 w 140"/>
                <a:gd name="T5" fmla="*/ 4 h 143"/>
                <a:gd name="T6" fmla="*/ 65 w 140"/>
                <a:gd name="T7" fmla="*/ 8 h 143"/>
                <a:gd name="T8" fmla="*/ 51 w 140"/>
                <a:gd name="T9" fmla="*/ 15 h 143"/>
                <a:gd name="T10" fmla="*/ 38 w 140"/>
                <a:gd name="T11" fmla="*/ 25 h 143"/>
                <a:gd name="T12" fmla="*/ 24 w 140"/>
                <a:gd name="T13" fmla="*/ 38 h 143"/>
                <a:gd name="T14" fmla="*/ 14 w 140"/>
                <a:gd name="T15" fmla="*/ 54 h 143"/>
                <a:gd name="T16" fmla="*/ 6 w 140"/>
                <a:gd name="T17" fmla="*/ 75 h 143"/>
                <a:gd name="T18" fmla="*/ 0 w 140"/>
                <a:gd name="T19" fmla="*/ 110 h 143"/>
                <a:gd name="T20" fmla="*/ 0 w 140"/>
                <a:gd name="T21" fmla="*/ 130 h 143"/>
                <a:gd name="T22" fmla="*/ 4 w 140"/>
                <a:gd name="T23" fmla="*/ 141 h 143"/>
                <a:gd name="T24" fmla="*/ 6 w 140"/>
                <a:gd name="T25" fmla="*/ 143 h 143"/>
                <a:gd name="T26" fmla="*/ 7 w 140"/>
                <a:gd name="T27" fmla="*/ 138 h 143"/>
                <a:gd name="T28" fmla="*/ 13 w 140"/>
                <a:gd name="T29" fmla="*/ 127 h 143"/>
                <a:gd name="T30" fmla="*/ 22 w 140"/>
                <a:gd name="T31" fmla="*/ 110 h 143"/>
                <a:gd name="T32" fmla="*/ 36 w 140"/>
                <a:gd name="T33" fmla="*/ 90 h 143"/>
                <a:gd name="T34" fmla="*/ 54 w 140"/>
                <a:gd name="T35" fmla="*/ 69 h 143"/>
                <a:gd name="T36" fmla="*/ 77 w 140"/>
                <a:gd name="T37" fmla="*/ 50 h 143"/>
                <a:gd name="T38" fmla="*/ 105 w 140"/>
                <a:gd name="T39" fmla="*/ 35 h 143"/>
                <a:gd name="T40" fmla="*/ 140 w 140"/>
                <a:gd name="T41" fmla="*/ 25 h 143"/>
                <a:gd name="T42" fmla="*/ 85 w 140"/>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3">
                  <a:moveTo>
                    <a:pt x="85" y="0"/>
                  </a:moveTo>
                  <a:lnTo>
                    <a:pt x="83" y="1"/>
                  </a:lnTo>
                  <a:lnTo>
                    <a:pt x="75" y="4"/>
                  </a:lnTo>
                  <a:lnTo>
                    <a:pt x="65" y="8"/>
                  </a:lnTo>
                  <a:lnTo>
                    <a:pt x="51" y="15"/>
                  </a:lnTo>
                  <a:lnTo>
                    <a:pt x="38" y="25"/>
                  </a:lnTo>
                  <a:lnTo>
                    <a:pt x="24" y="38"/>
                  </a:lnTo>
                  <a:lnTo>
                    <a:pt x="14" y="54"/>
                  </a:lnTo>
                  <a:lnTo>
                    <a:pt x="6" y="75"/>
                  </a:lnTo>
                  <a:lnTo>
                    <a:pt x="0" y="110"/>
                  </a:lnTo>
                  <a:lnTo>
                    <a:pt x="0" y="130"/>
                  </a:lnTo>
                  <a:lnTo>
                    <a:pt x="4" y="141"/>
                  </a:lnTo>
                  <a:lnTo>
                    <a:pt x="6" y="143"/>
                  </a:lnTo>
                  <a:lnTo>
                    <a:pt x="7" y="138"/>
                  </a:lnTo>
                  <a:lnTo>
                    <a:pt x="13" y="127"/>
                  </a:lnTo>
                  <a:lnTo>
                    <a:pt x="22" y="110"/>
                  </a:lnTo>
                  <a:lnTo>
                    <a:pt x="36" y="90"/>
                  </a:lnTo>
                  <a:lnTo>
                    <a:pt x="54" y="69"/>
                  </a:lnTo>
                  <a:lnTo>
                    <a:pt x="77" y="50"/>
                  </a:lnTo>
                  <a:lnTo>
                    <a:pt x="105" y="35"/>
                  </a:lnTo>
                  <a:lnTo>
                    <a:pt x="140"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75" name="Freeform 91"/>
            <p:cNvSpPr>
              <a:spLocks/>
            </p:cNvSpPr>
            <p:nvPr/>
          </p:nvSpPr>
          <p:spPr bwMode="auto">
            <a:xfrm>
              <a:off x="4143" y="2122"/>
              <a:ext cx="124" cy="112"/>
            </a:xfrm>
            <a:custGeom>
              <a:avLst/>
              <a:gdLst>
                <a:gd name="T0" fmla="*/ 185 w 246"/>
                <a:gd name="T1" fmla="*/ 28 h 223"/>
                <a:gd name="T2" fmla="*/ 130 w 246"/>
                <a:gd name="T3" fmla="*/ 4 h 223"/>
                <a:gd name="T4" fmla="*/ 121 w 246"/>
                <a:gd name="T5" fmla="*/ 0 h 223"/>
                <a:gd name="T6" fmla="*/ 109 w 246"/>
                <a:gd name="T7" fmla="*/ 2 h 223"/>
                <a:gd name="T8" fmla="*/ 105 w 246"/>
                <a:gd name="T9" fmla="*/ 3 h 223"/>
                <a:gd name="T10" fmla="*/ 94 w 246"/>
                <a:gd name="T11" fmla="*/ 6 h 223"/>
                <a:gd name="T12" fmla="*/ 80 w 246"/>
                <a:gd name="T13" fmla="*/ 12 h 223"/>
                <a:gd name="T14" fmla="*/ 64 w 246"/>
                <a:gd name="T15" fmla="*/ 21 h 223"/>
                <a:gd name="T16" fmla="*/ 47 w 246"/>
                <a:gd name="T17" fmla="*/ 34 h 223"/>
                <a:gd name="T18" fmla="*/ 31 w 246"/>
                <a:gd name="T19" fmla="*/ 51 h 223"/>
                <a:gd name="T20" fmla="*/ 17 w 246"/>
                <a:gd name="T21" fmla="*/ 72 h 223"/>
                <a:gd name="T22" fmla="*/ 7 w 246"/>
                <a:gd name="T23" fmla="*/ 99 h 223"/>
                <a:gd name="T24" fmla="*/ 0 w 246"/>
                <a:gd name="T25" fmla="*/ 141 h 223"/>
                <a:gd name="T26" fmla="*/ 1 w 246"/>
                <a:gd name="T27" fmla="*/ 171 h 223"/>
                <a:gd name="T28" fmla="*/ 9 w 246"/>
                <a:gd name="T29" fmla="*/ 191 h 223"/>
                <a:gd name="T30" fmla="*/ 19 w 246"/>
                <a:gd name="T31" fmla="*/ 202 h 223"/>
                <a:gd name="T32" fmla="*/ 50 w 246"/>
                <a:gd name="T33" fmla="*/ 223 h 223"/>
                <a:gd name="T34" fmla="*/ 67 w 246"/>
                <a:gd name="T35" fmla="*/ 190 h 223"/>
                <a:gd name="T36" fmla="*/ 67 w 246"/>
                <a:gd name="T37" fmla="*/ 190 h 223"/>
                <a:gd name="T38" fmla="*/ 68 w 246"/>
                <a:gd name="T39" fmla="*/ 189 h 223"/>
                <a:gd name="T40" fmla="*/ 68 w 246"/>
                <a:gd name="T41" fmla="*/ 187 h 223"/>
                <a:gd name="T42" fmla="*/ 68 w 246"/>
                <a:gd name="T43" fmla="*/ 187 h 223"/>
                <a:gd name="T44" fmla="*/ 68 w 246"/>
                <a:gd name="T45" fmla="*/ 186 h 223"/>
                <a:gd name="T46" fmla="*/ 70 w 246"/>
                <a:gd name="T47" fmla="*/ 182 h 223"/>
                <a:gd name="T48" fmla="*/ 75 w 246"/>
                <a:gd name="T49" fmla="*/ 171 h 223"/>
                <a:gd name="T50" fmla="*/ 81 w 246"/>
                <a:gd name="T51" fmla="*/ 156 h 223"/>
                <a:gd name="T52" fmla="*/ 93 w 246"/>
                <a:gd name="T53" fmla="*/ 140 h 223"/>
                <a:gd name="T54" fmla="*/ 108 w 246"/>
                <a:gd name="T55" fmla="*/ 123 h 223"/>
                <a:gd name="T56" fmla="*/ 126 w 246"/>
                <a:gd name="T57" fmla="*/ 108 h 223"/>
                <a:gd name="T58" fmla="*/ 148 w 246"/>
                <a:gd name="T59" fmla="*/ 95 h 223"/>
                <a:gd name="T60" fmla="*/ 176 w 246"/>
                <a:gd name="T61" fmla="*/ 88 h 223"/>
                <a:gd name="T62" fmla="*/ 246 w 246"/>
                <a:gd name="T63" fmla="*/ 62 h 223"/>
                <a:gd name="T64" fmla="*/ 185 w 246"/>
                <a:gd name="T65"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8"/>
                  </a:moveTo>
                  <a:lnTo>
                    <a:pt x="130" y="4"/>
                  </a:lnTo>
                  <a:lnTo>
                    <a:pt x="121" y="0"/>
                  </a:lnTo>
                  <a:lnTo>
                    <a:pt x="109" y="2"/>
                  </a:lnTo>
                  <a:lnTo>
                    <a:pt x="105" y="3"/>
                  </a:lnTo>
                  <a:lnTo>
                    <a:pt x="94" y="6"/>
                  </a:lnTo>
                  <a:lnTo>
                    <a:pt x="80" y="12"/>
                  </a:lnTo>
                  <a:lnTo>
                    <a:pt x="64" y="21"/>
                  </a:lnTo>
                  <a:lnTo>
                    <a:pt x="47" y="34"/>
                  </a:lnTo>
                  <a:lnTo>
                    <a:pt x="31" y="51"/>
                  </a:lnTo>
                  <a:lnTo>
                    <a:pt x="17" y="72"/>
                  </a:lnTo>
                  <a:lnTo>
                    <a:pt x="7" y="99"/>
                  </a:lnTo>
                  <a:lnTo>
                    <a:pt x="0" y="141"/>
                  </a:lnTo>
                  <a:lnTo>
                    <a:pt x="1" y="171"/>
                  </a:lnTo>
                  <a:lnTo>
                    <a:pt x="9" y="191"/>
                  </a:lnTo>
                  <a:lnTo>
                    <a:pt x="19" y="202"/>
                  </a:lnTo>
                  <a:lnTo>
                    <a:pt x="50" y="223"/>
                  </a:lnTo>
                  <a:lnTo>
                    <a:pt x="67" y="190"/>
                  </a:lnTo>
                  <a:lnTo>
                    <a:pt x="67" y="190"/>
                  </a:lnTo>
                  <a:lnTo>
                    <a:pt x="68" y="189"/>
                  </a:lnTo>
                  <a:lnTo>
                    <a:pt x="68" y="187"/>
                  </a:lnTo>
                  <a:lnTo>
                    <a:pt x="68" y="187"/>
                  </a:lnTo>
                  <a:lnTo>
                    <a:pt x="68" y="186"/>
                  </a:lnTo>
                  <a:lnTo>
                    <a:pt x="70" y="182"/>
                  </a:lnTo>
                  <a:lnTo>
                    <a:pt x="75" y="171"/>
                  </a:lnTo>
                  <a:lnTo>
                    <a:pt x="81" y="156"/>
                  </a:lnTo>
                  <a:lnTo>
                    <a:pt x="93" y="140"/>
                  </a:lnTo>
                  <a:lnTo>
                    <a:pt x="108" y="123"/>
                  </a:lnTo>
                  <a:lnTo>
                    <a:pt x="126" y="108"/>
                  </a:lnTo>
                  <a:lnTo>
                    <a:pt x="148" y="95"/>
                  </a:lnTo>
                  <a:lnTo>
                    <a:pt x="176" y="88"/>
                  </a:lnTo>
                  <a:lnTo>
                    <a:pt x="246" y="62"/>
                  </a:lnTo>
                  <a:lnTo>
                    <a:pt x="18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76" name="Freeform 92"/>
            <p:cNvSpPr>
              <a:spLocks/>
            </p:cNvSpPr>
            <p:nvPr/>
          </p:nvSpPr>
          <p:spPr bwMode="auto">
            <a:xfrm>
              <a:off x="4159" y="2138"/>
              <a:ext cx="70" cy="72"/>
            </a:xfrm>
            <a:custGeom>
              <a:avLst/>
              <a:gdLst>
                <a:gd name="T0" fmla="*/ 85 w 139"/>
                <a:gd name="T1" fmla="*/ 0 h 143"/>
                <a:gd name="T2" fmla="*/ 83 w 139"/>
                <a:gd name="T3" fmla="*/ 1 h 143"/>
                <a:gd name="T4" fmla="*/ 75 w 139"/>
                <a:gd name="T5" fmla="*/ 3 h 143"/>
                <a:gd name="T6" fmla="*/ 64 w 139"/>
                <a:gd name="T7" fmla="*/ 8 h 143"/>
                <a:gd name="T8" fmla="*/ 51 w 139"/>
                <a:gd name="T9" fmla="*/ 14 h 143"/>
                <a:gd name="T10" fmla="*/ 38 w 139"/>
                <a:gd name="T11" fmla="*/ 24 h 143"/>
                <a:gd name="T12" fmla="*/ 24 w 139"/>
                <a:gd name="T13" fmla="*/ 37 h 143"/>
                <a:gd name="T14" fmla="*/ 14 w 139"/>
                <a:gd name="T15" fmla="*/ 53 h 143"/>
                <a:gd name="T16" fmla="*/ 6 w 139"/>
                <a:gd name="T17" fmla="*/ 74 h 143"/>
                <a:gd name="T18" fmla="*/ 0 w 139"/>
                <a:gd name="T19" fmla="*/ 109 h 143"/>
                <a:gd name="T20" fmla="*/ 0 w 139"/>
                <a:gd name="T21" fmla="*/ 130 h 143"/>
                <a:gd name="T22" fmla="*/ 3 w 139"/>
                <a:gd name="T23" fmla="*/ 141 h 143"/>
                <a:gd name="T24" fmla="*/ 6 w 139"/>
                <a:gd name="T25" fmla="*/ 143 h 143"/>
                <a:gd name="T26" fmla="*/ 7 w 139"/>
                <a:gd name="T27" fmla="*/ 138 h 143"/>
                <a:gd name="T28" fmla="*/ 13 w 139"/>
                <a:gd name="T29" fmla="*/ 127 h 143"/>
                <a:gd name="T30" fmla="*/ 22 w 139"/>
                <a:gd name="T31" fmla="*/ 109 h 143"/>
                <a:gd name="T32" fmla="*/ 36 w 139"/>
                <a:gd name="T33" fmla="*/ 89 h 143"/>
                <a:gd name="T34" fmla="*/ 54 w 139"/>
                <a:gd name="T35" fmla="*/ 68 h 143"/>
                <a:gd name="T36" fmla="*/ 77 w 139"/>
                <a:gd name="T37" fmla="*/ 48 h 143"/>
                <a:gd name="T38" fmla="*/ 105 w 139"/>
                <a:gd name="T39" fmla="*/ 33 h 143"/>
                <a:gd name="T40" fmla="*/ 139 w 139"/>
                <a:gd name="T41" fmla="*/ 24 h 143"/>
                <a:gd name="T42" fmla="*/ 85 w 139"/>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3">
                  <a:moveTo>
                    <a:pt x="85" y="0"/>
                  </a:moveTo>
                  <a:lnTo>
                    <a:pt x="83" y="1"/>
                  </a:lnTo>
                  <a:lnTo>
                    <a:pt x="75" y="3"/>
                  </a:lnTo>
                  <a:lnTo>
                    <a:pt x="64" y="8"/>
                  </a:lnTo>
                  <a:lnTo>
                    <a:pt x="51" y="14"/>
                  </a:lnTo>
                  <a:lnTo>
                    <a:pt x="38" y="24"/>
                  </a:lnTo>
                  <a:lnTo>
                    <a:pt x="24" y="37"/>
                  </a:lnTo>
                  <a:lnTo>
                    <a:pt x="14" y="53"/>
                  </a:lnTo>
                  <a:lnTo>
                    <a:pt x="6" y="74"/>
                  </a:lnTo>
                  <a:lnTo>
                    <a:pt x="0" y="109"/>
                  </a:lnTo>
                  <a:lnTo>
                    <a:pt x="0" y="130"/>
                  </a:lnTo>
                  <a:lnTo>
                    <a:pt x="3" y="141"/>
                  </a:lnTo>
                  <a:lnTo>
                    <a:pt x="6" y="143"/>
                  </a:lnTo>
                  <a:lnTo>
                    <a:pt x="7" y="138"/>
                  </a:lnTo>
                  <a:lnTo>
                    <a:pt x="13" y="127"/>
                  </a:lnTo>
                  <a:lnTo>
                    <a:pt x="22" y="109"/>
                  </a:lnTo>
                  <a:lnTo>
                    <a:pt x="36" y="89"/>
                  </a:lnTo>
                  <a:lnTo>
                    <a:pt x="54" y="68"/>
                  </a:lnTo>
                  <a:lnTo>
                    <a:pt x="77" y="48"/>
                  </a:lnTo>
                  <a:lnTo>
                    <a:pt x="105" y="33"/>
                  </a:lnTo>
                  <a:lnTo>
                    <a:pt x="139" y="24"/>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77" name="Freeform 93"/>
            <p:cNvSpPr>
              <a:spLocks/>
            </p:cNvSpPr>
            <p:nvPr/>
          </p:nvSpPr>
          <p:spPr bwMode="auto">
            <a:xfrm>
              <a:off x="4220" y="2168"/>
              <a:ext cx="123" cy="112"/>
            </a:xfrm>
            <a:custGeom>
              <a:avLst/>
              <a:gdLst>
                <a:gd name="T0" fmla="*/ 185 w 246"/>
                <a:gd name="T1" fmla="*/ 29 h 224"/>
                <a:gd name="T2" fmla="*/ 131 w 246"/>
                <a:gd name="T3" fmla="*/ 4 h 224"/>
                <a:gd name="T4" fmla="*/ 121 w 246"/>
                <a:gd name="T5" fmla="*/ 0 h 224"/>
                <a:gd name="T6" fmla="*/ 110 w 246"/>
                <a:gd name="T7" fmla="*/ 2 h 224"/>
                <a:gd name="T8" fmla="*/ 106 w 246"/>
                <a:gd name="T9" fmla="*/ 3 h 224"/>
                <a:gd name="T10" fmla="*/ 95 w 246"/>
                <a:gd name="T11" fmla="*/ 7 h 224"/>
                <a:gd name="T12" fmla="*/ 82 w 246"/>
                <a:gd name="T13" fmla="*/ 14 h 224"/>
                <a:gd name="T14" fmla="*/ 64 w 246"/>
                <a:gd name="T15" fmla="*/ 23 h 224"/>
                <a:gd name="T16" fmla="*/ 47 w 246"/>
                <a:gd name="T17" fmla="*/ 35 h 224"/>
                <a:gd name="T18" fmla="*/ 31 w 246"/>
                <a:gd name="T19" fmla="*/ 53 h 224"/>
                <a:gd name="T20" fmla="*/ 17 w 246"/>
                <a:gd name="T21" fmla="*/ 73 h 224"/>
                <a:gd name="T22" fmla="*/ 7 w 246"/>
                <a:gd name="T23" fmla="*/ 100 h 224"/>
                <a:gd name="T24" fmla="*/ 0 w 246"/>
                <a:gd name="T25" fmla="*/ 144 h 224"/>
                <a:gd name="T26" fmla="*/ 2 w 246"/>
                <a:gd name="T27" fmla="*/ 174 h 224"/>
                <a:gd name="T28" fmla="*/ 10 w 246"/>
                <a:gd name="T29" fmla="*/ 192 h 224"/>
                <a:gd name="T30" fmla="*/ 21 w 246"/>
                <a:gd name="T31" fmla="*/ 204 h 224"/>
                <a:gd name="T32" fmla="*/ 52 w 246"/>
                <a:gd name="T33" fmla="*/ 224 h 224"/>
                <a:gd name="T34" fmla="*/ 68 w 246"/>
                <a:gd name="T35" fmla="*/ 191 h 224"/>
                <a:gd name="T36" fmla="*/ 68 w 246"/>
                <a:gd name="T37" fmla="*/ 191 h 224"/>
                <a:gd name="T38" fmla="*/ 68 w 246"/>
                <a:gd name="T39" fmla="*/ 190 h 224"/>
                <a:gd name="T40" fmla="*/ 68 w 246"/>
                <a:gd name="T41" fmla="*/ 190 h 224"/>
                <a:gd name="T42" fmla="*/ 68 w 246"/>
                <a:gd name="T43" fmla="*/ 189 h 224"/>
                <a:gd name="T44" fmla="*/ 69 w 246"/>
                <a:gd name="T45" fmla="*/ 188 h 224"/>
                <a:gd name="T46" fmla="*/ 71 w 246"/>
                <a:gd name="T47" fmla="*/ 183 h 224"/>
                <a:gd name="T48" fmla="*/ 76 w 246"/>
                <a:gd name="T49" fmla="*/ 173 h 224"/>
                <a:gd name="T50" fmla="*/ 83 w 246"/>
                <a:gd name="T51" fmla="*/ 159 h 224"/>
                <a:gd name="T52" fmla="*/ 94 w 246"/>
                <a:gd name="T53" fmla="*/ 141 h 224"/>
                <a:gd name="T54" fmla="*/ 109 w 246"/>
                <a:gd name="T55" fmla="*/ 125 h 224"/>
                <a:gd name="T56" fmla="*/ 128 w 246"/>
                <a:gd name="T57" fmla="*/ 109 h 224"/>
                <a:gd name="T58" fmla="*/ 150 w 246"/>
                <a:gd name="T59" fmla="*/ 98 h 224"/>
                <a:gd name="T60" fmla="*/ 177 w 246"/>
                <a:gd name="T61" fmla="*/ 90 h 224"/>
                <a:gd name="T62" fmla="*/ 246 w 246"/>
                <a:gd name="T63" fmla="*/ 63 h 224"/>
                <a:gd name="T64" fmla="*/ 185 w 246"/>
                <a:gd name="T65" fmla="*/ 2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4">
                  <a:moveTo>
                    <a:pt x="185" y="29"/>
                  </a:moveTo>
                  <a:lnTo>
                    <a:pt x="131" y="4"/>
                  </a:lnTo>
                  <a:lnTo>
                    <a:pt x="121" y="0"/>
                  </a:lnTo>
                  <a:lnTo>
                    <a:pt x="110" y="2"/>
                  </a:lnTo>
                  <a:lnTo>
                    <a:pt x="106" y="3"/>
                  </a:lnTo>
                  <a:lnTo>
                    <a:pt x="95" y="7"/>
                  </a:lnTo>
                  <a:lnTo>
                    <a:pt x="82" y="14"/>
                  </a:lnTo>
                  <a:lnTo>
                    <a:pt x="64" y="23"/>
                  </a:lnTo>
                  <a:lnTo>
                    <a:pt x="47" y="35"/>
                  </a:lnTo>
                  <a:lnTo>
                    <a:pt x="31" y="53"/>
                  </a:lnTo>
                  <a:lnTo>
                    <a:pt x="17" y="73"/>
                  </a:lnTo>
                  <a:lnTo>
                    <a:pt x="7" y="100"/>
                  </a:lnTo>
                  <a:lnTo>
                    <a:pt x="0" y="144"/>
                  </a:lnTo>
                  <a:lnTo>
                    <a:pt x="2" y="174"/>
                  </a:lnTo>
                  <a:lnTo>
                    <a:pt x="10" y="192"/>
                  </a:lnTo>
                  <a:lnTo>
                    <a:pt x="21" y="204"/>
                  </a:lnTo>
                  <a:lnTo>
                    <a:pt x="52" y="224"/>
                  </a:lnTo>
                  <a:lnTo>
                    <a:pt x="68" y="191"/>
                  </a:lnTo>
                  <a:lnTo>
                    <a:pt x="68" y="191"/>
                  </a:lnTo>
                  <a:lnTo>
                    <a:pt x="68" y="190"/>
                  </a:lnTo>
                  <a:lnTo>
                    <a:pt x="68" y="190"/>
                  </a:lnTo>
                  <a:lnTo>
                    <a:pt x="68" y="189"/>
                  </a:lnTo>
                  <a:lnTo>
                    <a:pt x="69" y="188"/>
                  </a:lnTo>
                  <a:lnTo>
                    <a:pt x="71" y="183"/>
                  </a:lnTo>
                  <a:lnTo>
                    <a:pt x="76" y="173"/>
                  </a:lnTo>
                  <a:lnTo>
                    <a:pt x="83" y="159"/>
                  </a:lnTo>
                  <a:lnTo>
                    <a:pt x="94" y="141"/>
                  </a:lnTo>
                  <a:lnTo>
                    <a:pt x="109" y="125"/>
                  </a:lnTo>
                  <a:lnTo>
                    <a:pt x="128" y="109"/>
                  </a:lnTo>
                  <a:lnTo>
                    <a:pt x="150" y="98"/>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78" name="Freeform 94"/>
            <p:cNvSpPr>
              <a:spLocks/>
            </p:cNvSpPr>
            <p:nvPr/>
          </p:nvSpPr>
          <p:spPr bwMode="auto">
            <a:xfrm>
              <a:off x="4236" y="2185"/>
              <a:ext cx="70" cy="72"/>
            </a:xfrm>
            <a:custGeom>
              <a:avLst/>
              <a:gdLst>
                <a:gd name="T0" fmla="*/ 85 w 141"/>
                <a:gd name="T1" fmla="*/ 0 h 144"/>
                <a:gd name="T2" fmla="*/ 83 w 141"/>
                <a:gd name="T3" fmla="*/ 1 h 144"/>
                <a:gd name="T4" fmla="*/ 75 w 141"/>
                <a:gd name="T5" fmla="*/ 4 h 144"/>
                <a:gd name="T6" fmla="*/ 65 w 141"/>
                <a:gd name="T7" fmla="*/ 8 h 144"/>
                <a:gd name="T8" fmla="*/ 51 w 141"/>
                <a:gd name="T9" fmla="*/ 15 h 144"/>
                <a:gd name="T10" fmla="*/ 38 w 141"/>
                <a:gd name="T11" fmla="*/ 25 h 144"/>
                <a:gd name="T12" fmla="*/ 24 w 141"/>
                <a:gd name="T13" fmla="*/ 38 h 144"/>
                <a:gd name="T14" fmla="*/ 14 w 141"/>
                <a:gd name="T15" fmla="*/ 54 h 144"/>
                <a:gd name="T16" fmla="*/ 6 w 141"/>
                <a:gd name="T17" fmla="*/ 75 h 144"/>
                <a:gd name="T18" fmla="*/ 0 w 141"/>
                <a:gd name="T19" fmla="*/ 111 h 144"/>
                <a:gd name="T20" fmla="*/ 1 w 141"/>
                <a:gd name="T21" fmla="*/ 131 h 144"/>
                <a:gd name="T22" fmla="*/ 4 w 141"/>
                <a:gd name="T23" fmla="*/ 142 h 144"/>
                <a:gd name="T24" fmla="*/ 6 w 141"/>
                <a:gd name="T25" fmla="*/ 144 h 144"/>
                <a:gd name="T26" fmla="*/ 8 w 141"/>
                <a:gd name="T27" fmla="*/ 140 h 144"/>
                <a:gd name="T28" fmla="*/ 13 w 141"/>
                <a:gd name="T29" fmla="*/ 128 h 144"/>
                <a:gd name="T30" fmla="*/ 22 w 141"/>
                <a:gd name="T31" fmla="*/ 111 h 144"/>
                <a:gd name="T32" fmla="*/ 36 w 141"/>
                <a:gd name="T33" fmla="*/ 90 h 144"/>
                <a:gd name="T34" fmla="*/ 54 w 141"/>
                <a:gd name="T35" fmla="*/ 69 h 144"/>
                <a:gd name="T36" fmla="*/ 77 w 141"/>
                <a:gd name="T37" fmla="*/ 51 h 144"/>
                <a:gd name="T38" fmla="*/ 106 w 141"/>
                <a:gd name="T39" fmla="*/ 35 h 144"/>
                <a:gd name="T40" fmla="*/ 141 w 141"/>
                <a:gd name="T41" fmla="*/ 25 h 144"/>
                <a:gd name="T42" fmla="*/ 85 w 141"/>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1" h="144">
                  <a:moveTo>
                    <a:pt x="85" y="0"/>
                  </a:moveTo>
                  <a:lnTo>
                    <a:pt x="83" y="1"/>
                  </a:lnTo>
                  <a:lnTo>
                    <a:pt x="75" y="4"/>
                  </a:lnTo>
                  <a:lnTo>
                    <a:pt x="65" y="8"/>
                  </a:lnTo>
                  <a:lnTo>
                    <a:pt x="51" y="15"/>
                  </a:lnTo>
                  <a:lnTo>
                    <a:pt x="38" y="25"/>
                  </a:lnTo>
                  <a:lnTo>
                    <a:pt x="24" y="38"/>
                  </a:lnTo>
                  <a:lnTo>
                    <a:pt x="14" y="54"/>
                  </a:lnTo>
                  <a:lnTo>
                    <a:pt x="6" y="75"/>
                  </a:lnTo>
                  <a:lnTo>
                    <a:pt x="0" y="111"/>
                  </a:lnTo>
                  <a:lnTo>
                    <a:pt x="1" y="131"/>
                  </a:lnTo>
                  <a:lnTo>
                    <a:pt x="4" y="142"/>
                  </a:lnTo>
                  <a:lnTo>
                    <a:pt x="6" y="144"/>
                  </a:lnTo>
                  <a:lnTo>
                    <a:pt x="8" y="140"/>
                  </a:lnTo>
                  <a:lnTo>
                    <a:pt x="13" y="128"/>
                  </a:lnTo>
                  <a:lnTo>
                    <a:pt x="22" y="111"/>
                  </a:lnTo>
                  <a:lnTo>
                    <a:pt x="36" y="90"/>
                  </a:lnTo>
                  <a:lnTo>
                    <a:pt x="54" y="69"/>
                  </a:lnTo>
                  <a:lnTo>
                    <a:pt x="77" y="51"/>
                  </a:lnTo>
                  <a:lnTo>
                    <a:pt x="106" y="35"/>
                  </a:lnTo>
                  <a:lnTo>
                    <a:pt x="141"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79" name="Freeform 95"/>
            <p:cNvSpPr>
              <a:spLocks/>
            </p:cNvSpPr>
            <p:nvPr/>
          </p:nvSpPr>
          <p:spPr bwMode="auto">
            <a:xfrm>
              <a:off x="4302" y="2218"/>
              <a:ext cx="124" cy="112"/>
            </a:xfrm>
            <a:custGeom>
              <a:avLst/>
              <a:gdLst>
                <a:gd name="T0" fmla="*/ 185 w 246"/>
                <a:gd name="T1" fmla="*/ 29 h 225"/>
                <a:gd name="T2" fmla="*/ 131 w 246"/>
                <a:gd name="T3" fmla="*/ 5 h 225"/>
                <a:gd name="T4" fmla="*/ 121 w 246"/>
                <a:gd name="T5" fmla="*/ 0 h 225"/>
                <a:gd name="T6" fmla="*/ 110 w 246"/>
                <a:gd name="T7" fmla="*/ 2 h 225"/>
                <a:gd name="T8" fmla="*/ 106 w 246"/>
                <a:gd name="T9" fmla="*/ 3 h 225"/>
                <a:gd name="T10" fmla="*/ 95 w 246"/>
                <a:gd name="T11" fmla="*/ 7 h 225"/>
                <a:gd name="T12" fmla="*/ 81 w 246"/>
                <a:gd name="T13" fmla="*/ 13 h 225"/>
                <a:gd name="T14" fmla="*/ 64 w 246"/>
                <a:gd name="T15" fmla="*/ 22 h 225"/>
                <a:gd name="T16" fmla="*/ 47 w 246"/>
                <a:gd name="T17" fmla="*/ 35 h 225"/>
                <a:gd name="T18" fmla="*/ 31 w 246"/>
                <a:gd name="T19" fmla="*/ 52 h 225"/>
                <a:gd name="T20" fmla="*/ 17 w 246"/>
                <a:gd name="T21" fmla="*/ 74 h 225"/>
                <a:gd name="T22" fmla="*/ 7 w 246"/>
                <a:gd name="T23" fmla="*/ 100 h 225"/>
                <a:gd name="T24" fmla="*/ 0 w 246"/>
                <a:gd name="T25" fmla="*/ 143 h 225"/>
                <a:gd name="T26" fmla="*/ 1 w 246"/>
                <a:gd name="T27" fmla="*/ 173 h 225"/>
                <a:gd name="T28" fmla="*/ 9 w 246"/>
                <a:gd name="T29" fmla="*/ 192 h 225"/>
                <a:gd name="T30" fmla="*/ 20 w 246"/>
                <a:gd name="T31" fmla="*/ 204 h 225"/>
                <a:gd name="T32" fmla="*/ 51 w 246"/>
                <a:gd name="T33" fmla="*/ 225 h 225"/>
                <a:gd name="T34" fmla="*/ 66 w 246"/>
                <a:gd name="T35" fmla="*/ 191 h 225"/>
                <a:gd name="T36" fmla="*/ 66 w 246"/>
                <a:gd name="T37" fmla="*/ 191 h 225"/>
                <a:gd name="T38" fmla="*/ 68 w 246"/>
                <a:gd name="T39" fmla="*/ 190 h 225"/>
                <a:gd name="T40" fmla="*/ 68 w 246"/>
                <a:gd name="T41" fmla="*/ 189 h 225"/>
                <a:gd name="T42" fmla="*/ 68 w 246"/>
                <a:gd name="T43" fmla="*/ 189 h 225"/>
                <a:gd name="T44" fmla="*/ 69 w 246"/>
                <a:gd name="T45" fmla="*/ 188 h 225"/>
                <a:gd name="T46" fmla="*/ 71 w 246"/>
                <a:gd name="T47" fmla="*/ 183 h 225"/>
                <a:gd name="T48" fmla="*/ 76 w 246"/>
                <a:gd name="T49" fmla="*/ 173 h 225"/>
                <a:gd name="T50" fmla="*/ 83 w 246"/>
                <a:gd name="T51" fmla="*/ 158 h 225"/>
                <a:gd name="T52" fmla="*/ 94 w 246"/>
                <a:gd name="T53" fmla="*/ 142 h 225"/>
                <a:gd name="T54" fmla="*/ 108 w 246"/>
                <a:gd name="T55" fmla="*/ 124 h 225"/>
                <a:gd name="T56" fmla="*/ 126 w 246"/>
                <a:gd name="T57" fmla="*/ 109 h 225"/>
                <a:gd name="T58" fmla="*/ 149 w 246"/>
                <a:gd name="T59" fmla="*/ 97 h 225"/>
                <a:gd name="T60" fmla="*/ 176 w 246"/>
                <a:gd name="T61" fmla="*/ 90 h 225"/>
                <a:gd name="T62" fmla="*/ 246 w 246"/>
                <a:gd name="T63" fmla="*/ 63 h 225"/>
                <a:gd name="T64" fmla="*/ 185 w 246"/>
                <a:gd name="T65" fmla="*/ 2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5">
                  <a:moveTo>
                    <a:pt x="185" y="29"/>
                  </a:moveTo>
                  <a:lnTo>
                    <a:pt x="131" y="5"/>
                  </a:lnTo>
                  <a:lnTo>
                    <a:pt x="121" y="0"/>
                  </a:lnTo>
                  <a:lnTo>
                    <a:pt x="110" y="2"/>
                  </a:lnTo>
                  <a:lnTo>
                    <a:pt x="106" y="3"/>
                  </a:lnTo>
                  <a:lnTo>
                    <a:pt x="95" y="7"/>
                  </a:lnTo>
                  <a:lnTo>
                    <a:pt x="81" y="13"/>
                  </a:lnTo>
                  <a:lnTo>
                    <a:pt x="64" y="22"/>
                  </a:lnTo>
                  <a:lnTo>
                    <a:pt x="47" y="35"/>
                  </a:lnTo>
                  <a:lnTo>
                    <a:pt x="31" y="52"/>
                  </a:lnTo>
                  <a:lnTo>
                    <a:pt x="17" y="74"/>
                  </a:lnTo>
                  <a:lnTo>
                    <a:pt x="7" y="100"/>
                  </a:lnTo>
                  <a:lnTo>
                    <a:pt x="0" y="143"/>
                  </a:lnTo>
                  <a:lnTo>
                    <a:pt x="1" y="173"/>
                  </a:lnTo>
                  <a:lnTo>
                    <a:pt x="9" y="192"/>
                  </a:lnTo>
                  <a:lnTo>
                    <a:pt x="20" y="204"/>
                  </a:lnTo>
                  <a:lnTo>
                    <a:pt x="51" y="225"/>
                  </a:lnTo>
                  <a:lnTo>
                    <a:pt x="66" y="191"/>
                  </a:lnTo>
                  <a:lnTo>
                    <a:pt x="66" y="191"/>
                  </a:lnTo>
                  <a:lnTo>
                    <a:pt x="68" y="190"/>
                  </a:lnTo>
                  <a:lnTo>
                    <a:pt x="68" y="189"/>
                  </a:lnTo>
                  <a:lnTo>
                    <a:pt x="68" y="189"/>
                  </a:lnTo>
                  <a:lnTo>
                    <a:pt x="69" y="188"/>
                  </a:lnTo>
                  <a:lnTo>
                    <a:pt x="71" y="183"/>
                  </a:lnTo>
                  <a:lnTo>
                    <a:pt x="76" y="173"/>
                  </a:lnTo>
                  <a:lnTo>
                    <a:pt x="83" y="158"/>
                  </a:lnTo>
                  <a:lnTo>
                    <a:pt x="94" y="142"/>
                  </a:lnTo>
                  <a:lnTo>
                    <a:pt x="108" y="124"/>
                  </a:lnTo>
                  <a:lnTo>
                    <a:pt x="126" y="109"/>
                  </a:lnTo>
                  <a:lnTo>
                    <a:pt x="149" y="97"/>
                  </a:lnTo>
                  <a:lnTo>
                    <a:pt x="176"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80" name="Freeform 96"/>
            <p:cNvSpPr>
              <a:spLocks/>
            </p:cNvSpPr>
            <p:nvPr/>
          </p:nvSpPr>
          <p:spPr bwMode="auto">
            <a:xfrm>
              <a:off x="4318" y="2235"/>
              <a:ext cx="70" cy="72"/>
            </a:xfrm>
            <a:custGeom>
              <a:avLst/>
              <a:gdLst>
                <a:gd name="T0" fmla="*/ 85 w 139"/>
                <a:gd name="T1" fmla="*/ 0 h 144"/>
                <a:gd name="T2" fmla="*/ 83 w 139"/>
                <a:gd name="T3" fmla="*/ 2 h 144"/>
                <a:gd name="T4" fmla="*/ 75 w 139"/>
                <a:gd name="T5" fmla="*/ 4 h 144"/>
                <a:gd name="T6" fmla="*/ 64 w 139"/>
                <a:gd name="T7" fmla="*/ 8 h 144"/>
                <a:gd name="T8" fmla="*/ 51 w 139"/>
                <a:gd name="T9" fmla="*/ 15 h 144"/>
                <a:gd name="T10" fmla="*/ 38 w 139"/>
                <a:gd name="T11" fmla="*/ 26 h 144"/>
                <a:gd name="T12" fmla="*/ 24 w 139"/>
                <a:gd name="T13" fmla="*/ 38 h 144"/>
                <a:gd name="T14" fmla="*/ 14 w 139"/>
                <a:gd name="T15" fmla="*/ 55 h 144"/>
                <a:gd name="T16" fmla="*/ 6 w 139"/>
                <a:gd name="T17" fmla="*/ 75 h 144"/>
                <a:gd name="T18" fmla="*/ 0 w 139"/>
                <a:gd name="T19" fmla="*/ 111 h 144"/>
                <a:gd name="T20" fmla="*/ 0 w 139"/>
                <a:gd name="T21" fmla="*/ 132 h 144"/>
                <a:gd name="T22" fmla="*/ 3 w 139"/>
                <a:gd name="T23" fmla="*/ 142 h 144"/>
                <a:gd name="T24" fmla="*/ 6 w 139"/>
                <a:gd name="T25" fmla="*/ 144 h 144"/>
                <a:gd name="T26" fmla="*/ 7 w 139"/>
                <a:gd name="T27" fmla="*/ 140 h 144"/>
                <a:gd name="T28" fmla="*/ 13 w 139"/>
                <a:gd name="T29" fmla="*/ 128 h 144"/>
                <a:gd name="T30" fmla="*/ 22 w 139"/>
                <a:gd name="T31" fmla="*/ 111 h 144"/>
                <a:gd name="T32" fmla="*/ 36 w 139"/>
                <a:gd name="T33" fmla="*/ 90 h 144"/>
                <a:gd name="T34" fmla="*/ 54 w 139"/>
                <a:gd name="T35" fmla="*/ 70 h 144"/>
                <a:gd name="T36" fmla="*/ 77 w 139"/>
                <a:gd name="T37" fmla="*/ 50 h 144"/>
                <a:gd name="T38" fmla="*/ 105 w 139"/>
                <a:gd name="T39" fmla="*/ 34 h 144"/>
                <a:gd name="T40" fmla="*/ 139 w 139"/>
                <a:gd name="T41" fmla="*/ 25 h 144"/>
                <a:gd name="T42" fmla="*/ 85 w 139"/>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4">
                  <a:moveTo>
                    <a:pt x="85" y="0"/>
                  </a:moveTo>
                  <a:lnTo>
                    <a:pt x="83" y="2"/>
                  </a:lnTo>
                  <a:lnTo>
                    <a:pt x="75" y="4"/>
                  </a:lnTo>
                  <a:lnTo>
                    <a:pt x="64" y="8"/>
                  </a:lnTo>
                  <a:lnTo>
                    <a:pt x="51" y="15"/>
                  </a:lnTo>
                  <a:lnTo>
                    <a:pt x="38" y="26"/>
                  </a:lnTo>
                  <a:lnTo>
                    <a:pt x="24" y="38"/>
                  </a:lnTo>
                  <a:lnTo>
                    <a:pt x="14" y="55"/>
                  </a:lnTo>
                  <a:lnTo>
                    <a:pt x="6" y="75"/>
                  </a:lnTo>
                  <a:lnTo>
                    <a:pt x="0" y="111"/>
                  </a:lnTo>
                  <a:lnTo>
                    <a:pt x="0" y="132"/>
                  </a:lnTo>
                  <a:lnTo>
                    <a:pt x="3" y="142"/>
                  </a:lnTo>
                  <a:lnTo>
                    <a:pt x="6" y="144"/>
                  </a:lnTo>
                  <a:lnTo>
                    <a:pt x="7" y="140"/>
                  </a:lnTo>
                  <a:lnTo>
                    <a:pt x="13" y="128"/>
                  </a:lnTo>
                  <a:lnTo>
                    <a:pt x="22" y="111"/>
                  </a:lnTo>
                  <a:lnTo>
                    <a:pt x="36" y="90"/>
                  </a:lnTo>
                  <a:lnTo>
                    <a:pt x="54" y="70"/>
                  </a:lnTo>
                  <a:lnTo>
                    <a:pt x="77" y="50"/>
                  </a:lnTo>
                  <a:lnTo>
                    <a:pt x="105" y="34"/>
                  </a:lnTo>
                  <a:lnTo>
                    <a:pt x="139"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81" name="Freeform 97"/>
            <p:cNvSpPr>
              <a:spLocks/>
            </p:cNvSpPr>
            <p:nvPr/>
          </p:nvSpPr>
          <p:spPr bwMode="auto">
            <a:xfrm>
              <a:off x="4777" y="2073"/>
              <a:ext cx="118" cy="115"/>
            </a:xfrm>
            <a:custGeom>
              <a:avLst/>
              <a:gdLst>
                <a:gd name="T0" fmla="*/ 64 w 236"/>
                <a:gd name="T1" fmla="*/ 23 h 230"/>
                <a:gd name="T2" fmla="*/ 121 w 236"/>
                <a:gd name="T3" fmla="*/ 3 h 230"/>
                <a:gd name="T4" fmla="*/ 131 w 236"/>
                <a:gd name="T5" fmla="*/ 0 h 230"/>
                <a:gd name="T6" fmla="*/ 141 w 236"/>
                <a:gd name="T7" fmla="*/ 3 h 230"/>
                <a:gd name="T8" fmla="*/ 146 w 236"/>
                <a:gd name="T9" fmla="*/ 5 h 230"/>
                <a:gd name="T10" fmla="*/ 156 w 236"/>
                <a:gd name="T11" fmla="*/ 10 h 230"/>
                <a:gd name="T12" fmla="*/ 169 w 236"/>
                <a:gd name="T13" fmla="*/ 17 h 230"/>
                <a:gd name="T14" fmla="*/ 185 w 236"/>
                <a:gd name="T15" fmla="*/ 28 h 230"/>
                <a:gd name="T16" fmla="*/ 201 w 236"/>
                <a:gd name="T17" fmla="*/ 43 h 230"/>
                <a:gd name="T18" fmla="*/ 215 w 236"/>
                <a:gd name="T19" fmla="*/ 62 h 230"/>
                <a:gd name="T20" fmla="*/ 227 w 236"/>
                <a:gd name="T21" fmla="*/ 85 h 230"/>
                <a:gd name="T22" fmla="*/ 234 w 236"/>
                <a:gd name="T23" fmla="*/ 112 h 230"/>
                <a:gd name="T24" fmla="*/ 236 w 236"/>
                <a:gd name="T25" fmla="*/ 155 h 230"/>
                <a:gd name="T26" fmla="*/ 231 w 236"/>
                <a:gd name="T27" fmla="*/ 185 h 230"/>
                <a:gd name="T28" fmla="*/ 221 w 236"/>
                <a:gd name="T29" fmla="*/ 204 h 230"/>
                <a:gd name="T30" fmla="*/ 209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3 h 230"/>
                <a:gd name="T42" fmla="*/ 163 w 236"/>
                <a:gd name="T43" fmla="*/ 193 h 230"/>
                <a:gd name="T44" fmla="*/ 163 w 236"/>
                <a:gd name="T45" fmla="*/ 191 h 230"/>
                <a:gd name="T46" fmla="*/ 162 w 236"/>
                <a:gd name="T47" fmla="*/ 186 h 230"/>
                <a:gd name="T48" fmla="*/ 159 w 236"/>
                <a:gd name="T49" fmla="*/ 176 h 230"/>
                <a:gd name="T50" fmla="*/ 152 w 236"/>
                <a:gd name="T51" fmla="*/ 161 h 230"/>
                <a:gd name="T52" fmla="*/ 143 w 236"/>
                <a:gd name="T53" fmla="*/ 144 h 230"/>
                <a:gd name="T54" fmla="*/ 130 w 236"/>
                <a:gd name="T55" fmla="*/ 125 h 230"/>
                <a:gd name="T56" fmla="*/ 114 w 236"/>
                <a:gd name="T57" fmla="*/ 108 h 230"/>
                <a:gd name="T58" fmla="*/ 93 w 236"/>
                <a:gd name="T59" fmla="*/ 94 h 230"/>
                <a:gd name="T60" fmla="*/ 67 w 236"/>
                <a:gd name="T61" fmla="*/ 84 h 230"/>
                <a:gd name="T62" fmla="*/ 0 w 236"/>
                <a:gd name="T63" fmla="*/ 49 h 230"/>
                <a:gd name="T64" fmla="*/ 64 w 236"/>
                <a:gd name="T65" fmla="*/ 2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3"/>
                  </a:moveTo>
                  <a:lnTo>
                    <a:pt x="121" y="3"/>
                  </a:lnTo>
                  <a:lnTo>
                    <a:pt x="131" y="0"/>
                  </a:lnTo>
                  <a:lnTo>
                    <a:pt x="141" y="3"/>
                  </a:lnTo>
                  <a:lnTo>
                    <a:pt x="146" y="5"/>
                  </a:lnTo>
                  <a:lnTo>
                    <a:pt x="156" y="10"/>
                  </a:lnTo>
                  <a:lnTo>
                    <a:pt x="169" y="17"/>
                  </a:lnTo>
                  <a:lnTo>
                    <a:pt x="185" y="28"/>
                  </a:lnTo>
                  <a:lnTo>
                    <a:pt x="201" y="43"/>
                  </a:lnTo>
                  <a:lnTo>
                    <a:pt x="215" y="62"/>
                  </a:lnTo>
                  <a:lnTo>
                    <a:pt x="227" y="85"/>
                  </a:lnTo>
                  <a:lnTo>
                    <a:pt x="234" y="112"/>
                  </a:lnTo>
                  <a:lnTo>
                    <a:pt x="236" y="155"/>
                  </a:lnTo>
                  <a:lnTo>
                    <a:pt x="231" y="185"/>
                  </a:lnTo>
                  <a:lnTo>
                    <a:pt x="221" y="204"/>
                  </a:lnTo>
                  <a:lnTo>
                    <a:pt x="209" y="213"/>
                  </a:lnTo>
                  <a:lnTo>
                    <a:pt x="176" y="230"/>
                  </a:lnTo>
                  <a:lnTo>
                    <a:pt x="163" y="194"/>
                  </a:lnTo>
                  <a:lnTo>
                    <a:pt x="163" y="194"/>
                  </a:lnTo>
                  <a:lnTo>
                    <a:pt x="163" y="193"/>
                  </a:lnTo>
                  <a:lnTo>
                    <a:pt x="163" y="193"/>
                  </a:lnTo>
                  <a:lnTo>
                    <a:pt x="163" y="193"/>
                  </a:lnTo>
                  <a:lnTo>
                    <a:pt x="163" y="191"/>
                  </a:lnTo>
                  <a:lnTo>
                    <a:pt x="162" y="186"/>
                  </a:lnTo>
                  <a:lnTo>
                    <a:pt x="159" y="176"/>
                  </a:lnTo>
                  <a:lnTo>
                    <a:pt x="152" y="161"/>
                  </a:lnTo>
                  <a:lnTo>
                    <a:pt x="143" y="144"/>
                  </a:lnTo>
                  <a:lnTo>
                    <a:pt x="130" y="125"/>
                  </a:lnTo>
                  <a:lnTo>
                    <a:pt x="114" y="108"/>
                  </a:lnTo>
                  <a:lnTo>
                    <a:pt x="93" y="94"/>
                  </a:lnTo>
                  <a:lnTo>
                    <a:pt x="67" y="84"/>
                  </a:lnTo>
                  <a:lnTo>
                    <a:pt x="0" y="49"/>
                  </a:lnTo>
                  <a:lnTo>
                    <a:pt x="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82" name="Freeform 98"/>
            <p:cNvSpPr>
              <a:spLocks/>
            </p:cNvSpPr>
            <p:nvPr/>
          </p:nvSpPr>
          <p:spPr bwMode="auto">
            <a:xfrm>
              <a:off x="4815" y="2090"/>
              <a:ext cx="65" cy="75"/>
            </a:xfrm>
            <a:custGeom>
              <a:avLst/>
              <a:gdLst>
                <a:gd name="T0" fmla="*/ 56 w 130"/>
                <a:gd name="T1" fmla="*/ 0 h 150"/>
                <a:gd name="T2" fmla="*/ 58 w 130"/>
                <a:gd name="T3" fmla="*/ 1 h 150"/>
                <a:gd name="T4" fmla="*/ 66 w 130"/>
                <a:gd name="T5" fmla="*/ 5 h 150"/>
                <a:gd name="T6" fmla="*/ 77 w 130"/>
                <a:gd name="T7" fmla="*/ 11 h 150"/>
                <a:gd name="T8" fmla="*/ 88 w 130"/>
                <a:gd name="T9" fmla="*/ 19 h 150"/>
                <a:gd name="T10" fmla="*/ 101 w 130"/>
                <a:gd name="T11" fmla="*/ 30 h 150"/>
                <a:gd name="T12" fmla="*/ 113 w 130"/>
                <a:gd name="T13" fmla="*/ 44 h 150"/>
                <a:gd name="T14" fmla="*/ 122 w 130"/>
                <a:gd name="T15" fmla="*/ 61 h 150"/>
                <a:gd name="T16" fmla="*/ 128 w 130"/>
                <a:gd name="T17" fmla="*/ 82 h 150"/>
                <a:gd name="T18" fmla="*/ 130 w 130"/>
                <a:gd name="T19" fmla="*/ 118 h 150"/>
                <a:gd name="T20" fmla="*/ 126 w 130"/>
                <a:gd name="T21" fmla="*/ 138 h 150"/>
                <a:gd name="T22" fmla="*/ 122 w 130"/>
                <a:gd name="T23" fmla="*/ 148 h 150"/>
                <a:gd name="T24" fmla="*/ 119 w 130"/>
                <a:gd name="T25" fmla="*/ 150 h 150"/>
                <a:gd name="T26" fmla="*/ 118 w 130"/>
                <a:gd name="T27" fmla="*/ 145 h 150"/>
                <a:gd name="T28" fmla="*/ 115 w 130"/>
                <a:gd name="T29" fmla="*/ 133 h 150"/>
                <a:gd name="T30" fmla="*/ 107 w 130"/>
                <a:gd name="T31" fmla="*/ 115 h 150"/>
                <a:gd name="T32" fmla="*/ 96 w 130"/>
                <a:gd name="T33" fmla="*/ 93 h 150"/>
                <a:gd name="T34" fmla="*/ 80 w 130"/>
                <a:gd name="T35" fmla="*/ 72 h 150"/>
                <a:gd name="T36" fmla="*/ 60 w 130"/>
                <a:gd name="T37" fmla="*/ 50 h 150"/>
                <a:gd name="T38" fmla="*/ 33 w 130"/>
                <a:gd name="T39" fmla="*/ 31 h 150"/>
                <a:gd name="T40" fmla="*/ 0 w 130"/>
                <a:gd name="T41" fmla="*/ 19 h 150"/>
                <a:gd name="T42" fmla="*/ 56 w 130"/>
                <a:gd name="T4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0">
                  <a:moveTo>
                    <a:pt x="56" y="0"/>
                  </a:moveTo>
                  <a:lnTo>
                    <a:pt x="58" y="1"/>
                  </a:lnTo>
                  <a:lnTo>
                    <a:pt x="66" y="5"/>
                  </a:lnTo>
                  <a:lnTo>
                    <a:pt x="77" y="11"/>
                  </a:lnTo>
                  <a:lnTo>
                    <a:pt x="88" y="19"/>
                  </a:lnTo>
                  <a:lnTo>
                    <a:pt x="101" y="30"/>
                  </a:lnTo>
                  <a:lnTo>
                    <a:pt x="113" y="44"/>
                  </a:lnTo>
                  <a:lnTo>
                    <a:pt x="122" y="61"/>
                  </a:lnTo>
                  <a:lnTo>
                    <a:pt x="128" y="82"/>
                  </a:lnTo>
                  <a:lnTo>
                    <a:pt x="130" y="118"/>
                  </a:lnTo>
                  <a:lnTo>
                    <a:pt x="126" y="138"/>
                  </a:lnTo>
                  <a:lnTo>
                    <a:pt x="122" y="148"/>
                  </a:lnTo>
                  <a:lnTo>
                    <a:pt x="119" y="150"/>
                  </a:lnTo>
                  <a:lnTo>
                    <a:pt x="118" y="145"/>
                  </a:lnTo>
                  <a:lnTo>
                    <a:pt x="115" y="133"/>
                  </a:lnTo>
                  <a:lnTo>
                    <a:pt x="107" y="115"/>
                  </a:lnTo>
                  <a:lnTo>
                    <a:pt x="96" y="93"/>
                  </a:lnTo>
                  <a:lnTo>
                    <a:pt x="80" y="72"/>
                  </a:lnTo>
                  <a:lnTo>
                    <a:pt x="60" y="50"/>
                  </a:lnTo>
                  <a:lnTo>
                    <a:pt x="33" y="31"/>
                  </a:lnTo>
                  <a:lnTo>
                    <a:pt x="0" y="19"/>
                  </a:lnTo>
                  <a:lnTo>
                    <a:pt x="56"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83" name="Freeform 99"/>
            <p:cNvSpPr>
              <a:spLocks/>
            </p:cNvSpPr>
            <p:nvPr/>
          </p:nvSpPr>
          <p:spPr bwMode="auto">
            <a:xfrm>
              <a:off x="4702" y="2107"/>
              <a:ext cx="118" cy="115"/>
            </a:xfrm>
            <a:custGeom>
              <a:avLst/>
              <a:gdLst>
                <a:gd name="T0" fmla="*/ 64 w 236"/>
                <a:gd name="T1" fmla="*/ 21 h 230"/>
                <a:gd name="T2" fmla="*/ 121 w 236"/>
                <a:gd name="T3" fmla="*/ 3 h 230"/>
                <a:gd name="T4" fmla="*/ 131 w 236"/>
                <a:gd name="T5" fmla="*/ 0 h 230"/>
                <a:gd name="T6" fmla="*/ 142 w 236"/>
                <a:gd name="T7" fmla="*/ 3 h 230"/>
                <a:gd name="T8" fmla="*/ 146 w 236"/>
                <a:gd name="T9" fmla="*/ 4 h 230"/>
                <a:gd name="T10" fmla="*/ 157 w 236"/>
                <a:gd name="T11" fmla="*/ 9 h 230"/>
                <a:gd name="T12" fmla="*/ 169 w 236"/>
                <a:gd name="T13" fmla="*/ 17 h 230"/>
                <a:gd name="T14" fmla="*/ 185 w 236"/>
                <a:gd name="T15" fmla="*/ 27 h 230"/>
                <a:gd name="T16" fmla="*/ 201 w 236"/>
                <a:gd name="T17" fmla="*/ 42 h 230"/>
                <a:gd name="T18" fmla="*/ 215 w 236"/>
                <a:gd name="T19" fmla="*/ 61 h 230"/>
                <a:gd name="T20" fmla="*/ 227 w 236"/>
                <a:gd name="T21" fmla="*/ 84 h 230"/>
                <a:gd name="T22" fmla="*/ 234 w 236"/>
                <a:gd name="T23" fmla="*/ 110 h 230"/>
                <a:gd name="T24" fmla="*/ 236 w 236"/>
                <a:gd name="T25" fmla="*/ 154 h 230"/>
                <a:gd name="T26" fmla="*/ 231 w 236"/>
                <a:gd name="T27" fmla="*/ 184 h 230"/>
                <a:gd name="T28" fmla="*/ 221 w 236"/>
                <a:gd name="T29" fmla="*/ 202 h 230"/>
                <a:gd name="T30" fmla="*/ 210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2 h 230"/>
                <a:gd name="T42" fmla="*/ 163 w 236"/>
                <a:gd name="T43" fmla="*/ 192 h 230"/>
                <a:gd name="T44" fmla="*/ 162 w 236"/>
                <a:gd name="T45" fmla="*/ 191 h 230"/>
                <a:gd name="T46" fmla="*/ 161 w 236"/>
                <a:gd name="T47" fmla="*/ 186 h 230"/>
                <a:gd name="T48" fmla="*/ 158 w 236"/>
                <a:gd name="T49" fmla="*/ 175 h 230"/>
                <a:gd name="T50" fmla="*/ 152 w 236"/>
                <a:gd name="T51" fmla="*/ 160 h 230"/>
                <a:gd name="T52" fmla="*/ 143 w 236"/>
                <a:gd name="T53" fmla="*/ 142 h 230"/>
                <a:gd name="T54" fmla="*/ 130 w 236"/>
                <a:gd name="T55" fmla="*/ 124 h 230"/>
                <a:gd name="T56" fmla="*/ 113 w 236"/>
                <a:gd name="T57" fmla="*/ 107 h 230"/>
                <a:gd name="T58" fmla="*/ 92 w 236"/>
                <a:gd name="T59" fmla="*/ 92 h 230"/>
                <a:gd name="T60" fmla="*/ 66 w 236"/>
                <a:gd name="T61" fmla="*/ 81 h 230"/>
                <a:gd name="T62" fmla="*/ 0 w 236"/>
                <a:gd name="T63" fmla="*/ 49 h 230"/>
                <a:gd name="T64" fmla="*/ 64 w 236"/>
                <a:gd name="T65"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1"/>
                  </a:moveTo>
                  <a:lnTo>
                    <a:pt x="121" y="3"/>
                  </a:lnTo>
                  <a:lnTo>
                    <a:pt x="131" y="0"/>
                  </a:lnTo>
                  <a:lnTo>
                    <a:pt x="142" y="3"/>
                  </a:lnTo>
                  <a:lnTo>
                    <a:pt x="146" y="4"/>
                  </a:lnTo>
                  <a:lnTo>
                    <a:pt x="157" y="9"/>
                  </a:lnTo>
                  <a:lnTo>
                    <a:pt x="169" y="17"/>
                  </a:lnTo>
                  <a:lnTo>
                    <a:pt x="185" y="27"/>
                  </a:lnTo>
                  <a:lnTo>
                    <a:pt x="201" y="42"/>
                  </a:lnTo>
                  <a:lnTo>
                    <a:pt x="215" y="61"/>
                  </a:lnTo>
                  <a:lnTo>
                    <a:pt x="227" y="84"/>
                  </a:lnTo>
                  <a:lnTo>
                    <a:pt x="234" y="110"/>
                  </a:lnTo>
                  <a:lnTo>
                    <a:pt x="236" y="154"/>
                  </a:lnTo>
                  <a:lnTo>
                    <a:pt x="231" y="184"/>
                  </a:lnTo>
                  <a:lnTo>
                    <a:pt x="221" y="202"/>
                  </a:lnTo>
                  <a:lnTo>
                    <a:pt x="210" y="213"/>
                  </a:lnTo>
                  <a:lnTo>
                    <a:pt x="176" y="230"/>
                  </a:lnTo>
                  <a:lnTo>
                    <a:pt x="163" y="194"/>
                  </a:lnTo>
                  <a:lnTo>
                    <a:pt x="163" y="194"/>
                  </a:lnTo>
                  <a:lnTo>
                    <a:pt x="163" y="193"/>
                  </a:lnTo>
                  <a:lnTo>
                    <a:pt x="163" y="192"/>
                  </a:lnTo>
                  <a:lnTo>
                    <a:pt x="163" y="192"/>
                  </a:lnTo>
                  <a:lnTo>
                    <a:pt x="162" y="191"/>
                  </a:lnTo>
                  <a:lnTo>
                    <a:pt x="161" y="186"/>
                  </a:lnTo>
                  <a:lnTo>
                    <a:pt x="158" y="175"/>
                  </a:lnTo>
                  <a:lnTo>
                    <a:pt x="152" y="160"/>
                  </a:lnTo>
                  <a:lnTo>
                    <a:pt x="143" y="142"/>
                  </a:lnTo>
                  <a:lnTo>
                    <a:pt x="130" y="124"/>
                  </a:lnTo>
                  <a:lnTo>
                    <a:pt x="113" y="107"/>
                  </a:lnTo>
                  <a:lnTo>
                    <a:pt x="92" y="92"/>
                  </a:lnTo>
                  <a:lnTo>
                    <a:pt x="66" y="81"/>
                  </a:lnTo>
                  <a:lnTo>
                    <a:pt x="0" y="49"/>
                  </a:lnTo>
                  <a:lnTo>
                    <a:pt x="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84" name="Freeform 100"/>
            <p:cNvSpPr>
              <a:spLocks/>
            </p:cNvSpPr>
            <p:nvPr/>
          </p:nvSpPr>
          <p:spPr bwMode="auto">
            <a:xfrm>
              <a:off x="4739" y="2123"/>
              <a:ext cx="65" cy="76"/>
            </a:xfrm>
            <a:custGeom>
              <a:avLst/>
              <a:gdLst>
                <a:gd name="T0" fmla="*/ 57 w 130"/>
                <a:gd name="T1" fmla="*/ 0 h 151"/>
                <a:gd name="T2" fmla="*/ 60 w 130"/>
                <a:gd name="T3" fmla="*/ 1 h 151"/>
                <a:gd name="T4" fmla="*/ 68 w 130"/>
                <a:gd name="T5" fmla="*/ 5 h 151"/>
                <a:gd name="T6" fmla="*/ 77 w 130"/>
                <a:gd name="T7" fmla="*/ 10 h 151"/>
                <a:gd name="T8" fmla="*/ 89 w 130"/>
                <a:gd name="T9" fmla="*/ 18 h 151"/>
                <a:gd name="T10" fmla="*/ 102 w 130"/>
                <a:gd name="T11" fmla="*/ 30 h 151"/>
                <a:gd name="T12" fmla="*/ 114 w 130"/>
                <a:gd name="T13" fmla="*/ 44 h 151"/>
                <a:gd name="T14" fmla="*/ 122 w 130"/>
                <a:gd name="T15" fmla="*/ 61 h 151"/>
                <a:gd name="T16" fmla="*/ 127 w 130"/>
                <a:gd name="T17" fmla="*/ 82 h 151"/>
                <a:gd name="T18" fmla="*/ 130 w 130"/>
                <a:gd name="T19" fmla="*/ 119 h 151"/>
                <a:gd name="T20" fmla="*/ 127 w 130"/>
                <a:gd name="T21" fmla="*/ 139 h 151"/>
                <a:gd name="T22" fmla="*/ 123 w 130"/>
                <a:gd name="T23" fmla="*/ 149 h 151"/>
                <a:gd name="T24" fmla="*/ 121 w 130"/>
                <a:gd name="T25" fmla="*/ 151 h 151"/>
                <a:gd name="T26" fmla="*/ 119 w 130"/>
                <a:gd name="T27" fmla="*/ 146 h 151"/>
                <a:gd name="T28" fmla="*/ 116 w 130"/>
                <a:gd name="T29" fmla="*/ 134 h 151"/>
                <a:gd name="T30" fmla="*/ 108 w 130"/>
                <a:gd name="T31" fmla="*/ 115 h 151"/>
                <a:gd name="T32" fmla="*/ 96 w 130"/>
                <a:gd name="T33" fmla="*/ 94 h 151"/>
                <a:gd name="T34" fmla="*/ 81 w 130"/>
                <a:gd name="T35" fmla="*/ 71 h 151"/>
                <a:gd name="T36" fmla="*/ 60 w 130"/>
                <a:gd name="T37" fmla="*/ 50 h 151"/>
                <a:gd name="T38" fmla="*/ 33 w 130"/>
                <a:gd name="T39" fmla="*/ 31 h 151"/>
                <a:gd name="T40" fmla="*/ 0 w 130"/>
                <a:gd name="T41" fmla="*/ 18 h 151"/>
                <a:gd name="T42" fmla="*/ 57 w 130"/>
                <a:gd name="T43"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1">
                  <a:moveTo>
                    <a:pt x="57" y="0"/>
                  </a:moveTo>
                  <a:lnTo>
                    <a:pt x="60" y="1"/>
                  </a:lnTo>
                  <a:lnTo>
                    <a:pt x="68" y="5"/>
                  </a:lnTo>
                  <a:lnTo>
                    <a:pt x="77" y="10"/>
                  </a:lnTo>
                  <a:lnTo>
                    <a:pt x="89" y="18"/>
                  </a:lnTo>
                  <a:lnTo>
                    <a:pt x="102" y="30"/>
                  </a:lnTo>
                  <a:lnTo>
                    <a:pt x="114" y="44"/>
                  </a:lnTo>
                  <a:lnTo>
                    <a:pt x="122" y="61"/>
                  </a:lnTo>
                  <a:lnTo>
                    <a:pt x="127" y="82"/>
                  </a:lnTo>
                  <a:lnTo>
                    <a:pt x="130" y="119"/>
                  </a:lnTo>
                  <a:lnTo>
                    <a:pt x="127" y="139"/>
                  </a:lnTo>
                  <a:lnTo>
                    <a:pt x="123" y="149"/>
                  </a:lnTo>
                  <a:lnTo>
                    <a:pt x="121" y="151"/>
                  </a:lnTo>
                  <a:lnTo>
                    <a:pt x="119" y="146"/>
                  </a:lnTo>
                  <a:lnTo>
                    <a:pt x="116" y="134"/>
                  </a:lnTo>
                  <a:lnTo>
                    <a:pt x="108" y="115"/>
                  </a:lnTo>
                  <a:lnTo>
                    <a:pt x="96" y="94"/>
                  </a:lnTo>
                  <a:lnTo>
                    <a:pt x="81" y="71"/>
                  </a:lnTo>
                  <a:lnTo>
                    <a:pt x="60" y="50"/>
                  </a:lnTo>
                  <a:lnTo>
                    <a:pt x="33" y="31"/>
                  </a:lnTo>
                  <a:lnTo>
                    <a:pt x="0" y="18"/>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85" name="Freeform 101"/>
            <p:cNvSpPr>
              <a:spLocks/>
            </p:cNvSpPr>
            <p:nvPr/>
          </p:nvSpPr>
          <p:spPr bwMode="auto">
            <a:xfrm>
              <a:off x="4626" y="2147"/>
              <a:ext cx="118" cy="115"/>
            </a:xfrm>
            <a:custGeom>
              <a:avLst/>
              <a:gdLst>
                <a:gd name="T0" fmla="*/ 64 w 236"/>
                <a:gd name="T1" fmla="*/ 22 h 232"/>
                <a:gd name="T2" fmla="*/ 121 w 236"/>
                <a:gd name="T3" fmla="*/ 4 h 232"/>
                <a:gd name="T4" fmla="*/ 131 w 236"/>
                <a:gd name="T5" fmla="*/ 0 h 232"/>
                <a:gd name="T6" fmla="*/ 142 w 236"/>
                <a:gd name="T7" fmla="*/ 4 h 232"/>
                <a:gd name="T8" fmla="*/ 146 w 236"/>
                <a:gd name="T9" fmla="*/ 5 h 232"/>
                <a:gd name="T10" fmla="*/ 157 w 236"/>
                <a:gd name="T11" fmla="*/ 9 h 232"/>
                <a:gd name="T12" fmla="*/ 169 w 236"/>
                <a:gd name="T13" fmla="*/ 17 h 232"/>
                <a:gd name="T14" fmla="*/ 185 w 236"/>
                <a:gd name="T15" fmla="*/ 28 h 232"/>
                <a:gd name="T16" fmla="*/ 201 w 236"/>
                <a:gd name="T17" fmla="*/ 43 h 232"/>
                <a:gd name="T18" fmla="*/ 215 w 236"/>
                <a:gd name="T19" fmla="*/ 61 h 232"/>
                <a:gd name="T20" fmla="*/ 227 w 236"/>
                <a:gd name="T21" fmla="*/ 84 h 232"/>
                <a:gd name="T22" fmla="*/ 234 w 236"/>
                <a:gd name="T23" fmla="*/ 112 h 232"/>
                <a:gd name="T24" fmla="*/ 236 w 236"/>
                <a:gd name="T25" fmla="*/ 156 h 232"/>
                <a:gd name="T26" fmla="*/ 231 w 236"/>
                <a:gd name="T27" fmla="*/ 186 h 232"/>
                <a:gd name="T28" fmla="*/ 221 w 236"/>
                <a:gd name="T29" fmla="*/ 204 h 232"/>
                <a:gd name="T30" fmla="*/ 210 w 236"/>
                <a:gd name="T31" fmla="*/ 214 h 232"/>
                <a:gd name="T32" fmla="*/ 176 w 236"/>
                <a:gd name="T33" fmla="*/ 232 h 232"/>
                <a:gd name="T34" fmla="*/ 163 w 236"/>
                <a:gd name="T35" fmla="*/ 196 h 232"/>
                <a:gd name="T36" fmla="*/ 163 w 236"/>
                <a:gd name="T37" fmla="*/ 196 h 232"/>
                <a:gd name="T38" fmla="*/ 163 w 236"/>
                <a:gd name="T39" fmla="*/ 195 h 232"/>
                <a:gd name="T40" fmla="*/ 163 w 236"/>
                <a:gd name="T41" fmla="*/ 194 h 232"/>
                <a:gd name="T42" fmla="*/ 163 w 236"/>
                <a:gd name="T43" fmla="*/ 194 h 232"/>
                <a:gd name="T44" fmla="*/ 163 w 236"/>
                <a:gd name="T45" fmla="*/ 193 h 232"/>
                <a:gd name="T46" fmla="*/ 162 w 236"/>
                <a:gd name="T47" fmla="*/ 188 h 232"/>
                <a:gd name="T48" fmla="*/ 159 w 236"/>
                <a:gd name="T49" fmla="*/ 176 h 232"/>
                <a:gd name="T50" fmla="*/ 152 w 236"/>
                <a:gd name="T51" fmla="*/ 161 h 232"/>
                <a:gd name="T52" fmla="*/ 143 w 236"/>
                <a:gd name="T53" fmla="*/ 144 h 232"/>
                <a:gd name="T54" fmla="*/ 130 w 236"/>
                <a:gd name="T55" fmla="*/ 126 h 232"/>
                <a:gd name="T56" fmla="*/ 113 w 236"/>
                <a:gd name="T57" fmla="*/ 108 h 232"/>
                <a:gd name="T58" fmla="*/ 92 w 236"/>
                <a:gd name="T59" fmla="*/ 93 h 232"/>
                <a:gd name="T60" fmla="*/ 66 w 236"/>
                <a:gd name="T61" fmla="*/ 83 h 232"/>
                <a:gd name="T62" fmla="*/ 0 w 236"/>
                <a:gd name="T63" fmla="*/ 50 h 232"/>
                <a:gd name="T64" fmla="*/ 64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4" y="22"/>
                  </a:moveTo>
                  <a:lnTo>
                    <a:pt x="121" y="4"/>
                  </a:lnTo>
                  <a:lnTo>
                    <a:pt x="131" y="0"/>
                  </a:lnTo>
                  <a:lnTo>
                    <a:pt x="142" y="4"/>
                  </a:lnTo>
                  <a:lnTo>
                    <a:pt x="146" y="5"/>
                  </a:lnTo>
                  <a:lnTo>
                    <a:pt x="157" y="9"/>
                  </a:lnTo>
                  <a:lnTo>
                    <a:pt x="169" y="17"/>
                  </a:lnTo>
                  <a:lnTo>
                    <a:pt x="185" y="28"/>
                  </a:lnTo>
                  <a:lnTo>
                    <a:pt x="201" y="43"/>
                  </a:lnTo>
                  <a:lnTo>
                    <a:pt x="215" y="61"/>
                  </a:lnTo>
                  <a:lnTo>
                    <a:pt x="227" y="84"/>
                  </a:lnTo>
                  <a:lnTo>
                    <a:pt x="234" y="112"/>
                  </a:lnTo>
                  <a:lnTo>
                    <a:pt x="236" y="156"/>
                  </a:lnTo>
                  <a:lnTo>
                    <a:pt x="231" y="186"/>
                  </a:lnTo>
                  <a:lnTo>
                    <a:pt x="221" y="204"/>
                  </a:lnTo>
                  <a:lnTo>
                    <a:pt x="210" y="214"/>
                  </a:lnTo>
                  <a:lnTo>
                    <a:pt x="176" y="232"/>
                  </a:lnTo>
                  <a:lnTo>
                    <a:pt x="163" y="196"/>
                  </a:lnTo>
                  <a:lnTo>
                    <a:pt x="163" y="196"/>
                  </a:lnTo>
                  <a:lnTo>
                    <a:pt x="163" y="195"/>
                  </a:lnTo>
                  <a:lnTo>
                    <a:pt x="163" y="194"/>
                  </a:lnTo>
                  <a:lnTo>
                    <a:pt x="163" y="194"/>
                  </a:lnTo>
                  <a:lnTo>
                    <a:pt x="163" y="193"/>
                  </a:lnTo>
                  <a:lnTo>
                    <a:pt x="162" y="188"/>
                  </a:lnTo>
                  <a:lnTo>
                    <a:pt x="159" y="176"/>
                  </a:lnTo>
                  <a:lnTo>
                    <a:pt x="152" y="161"/>
                  </a:lnTo>
                  <a:lnTo>
                    <a:pt x="143" y="144"/>
                  </a:lnTo>
                  <a:lnTo>
                    <a:pt x="130" y="126"/>
                  </a:lnTo>
                  <a:lnTo>
                    <a:pt x="113" y="108"/>
                  </a:lnTo>
                  <a:lnTo>
                    <a:pt x="92" y="93"/>
                  </a:lnTo>
                  <a:lnTo>
                    <a:pt x="66" y="83"/>
                  </a:lnTo>
                  <a:lnTo>
                    <a:pt x="0" y="50"/>
                  </a:lnTo>
                  <a:lnTo>
                    <a:pt x="6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86" name="Freeform 102"/>
            <p:cNvSpPr>
              <a:spLocks/>
            </p:cNvSpPr>
            <p:nvPr/>
          </p:nvSpPr>
          <p:spPr bwMode="auto">
            <a:xfrm>
              <a:off x="4663" y="2163"/>
              <a:ext cx="65" cy="76"/>
            </a:xfrm>
            <a:custGeom>
              <a:avLst/>
              <a:gdLst>
                <a:gd name="T0" fmla="*/ 57 w 130"/>
                <a:gd name="T1" fmla="*/ 0 h 153"/>
                <a:gd name="T2" fmla="*/ 60 w 130"/>
                <a:gd name="T3" fmla="*/ 2 h 153"/>
                <a:gd name="T4" fmla="*/ 68 w 130"/>
                <a:gd name="T5" fmla="*/ 5 h 153"/>
                <a:gd name="T6" fmla="*/ 77 w 130"/>
                <a:gd name="T7" fmla="*/ 11 h 153"/>
                <a:gd name="T8" fmla="*/ 89 w 130"/>
                <a:gd name="T9" fmla="*/ 19 h 153"/>
                <a:gd name="T10" fmla="*/ 102 w 130"/>
                <a:gd name="T11" fmla="*/ 30 h 153"/>
                <a:gd name="T12" fmla="*/ 114 w 130"/>
                <a:gd name="T13" fmla="*/ 44 h 153"/>
                <a:gd name="T14" fmla="*/ 122 w 130"/>
                <a:gd name="T15" fmla="*/ 63 h 153"/>
                <a:gd name="T16" fmla="*/ 127 w 130"/>
                <a:gd name="T17" fmla="*/ 83 h 153"/>
                <a:gd name="T18" fmla="*/ 130 w 130"/>
                <a:gd name="T19" fmla="*/ 120 h 153"/>
                <a:gd name="T20" fmla="*/ 127 w 130"/>
                <a:gd name="T21" fmla="*/ 141 h 153"/>
                <a:gd name="T22" fmla="*/ 123 w 130"/>
                <a:gd name="T23" fmla="*/ 150 h 153"/>
                <a:gd name="T24" fmla="*/ 121 w 130"/>
                <a:gd name="T25" fmla="*/ 153 h 153"/>
                <a:gd name="T26" fmla="*/ 119 w 130"/>
                <a:gd name="T27" fmla="*/ 148 h 153"/>
                <a:gd name="T28" fmla="*/ 116 w 130"/>
                <a:gd name="T29" fmla="*/ 135 h 153"/>
                <a:gd name="T30" fmla="*/ 108 w 130"/>
                <a:gd name="T31" fmla="*/ 117 h 153"/>
                <a:gd name="T32" fmla="*/ 96 w 130"/>
                <a:gd name="T33" fmla="*/ 96 h 153"/>
                <a:gd name="T34" fmla="*/ 81 w 130"/>
                <a:gd name="T35" fmla="*/ 73 h 153"/>
                <a:gd name="T36" fmla="*/ 60 w 130"/>
                <a:gd name="T37" fmla="*/ 51 h 153"/>
                <a:gd name="T38" fmla="*/ 33 w 130"/>
                <a:gd name="T39" fmla="*/ 33 h 153"/>
                <a:gd name="T40" fmla="*/ 0 w 130"/>
                <a:gd name="T41" fmla="*/ 19 h 153"/>
                <a:gd name="T42" fmla="*/ 57 w 130"/>
                <a:gd name="T4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3">
                  <a:moveTo>
                    <a:pt x="57" y="0"/>
                  </a:moveTo>
                  <a:lnTo>
                    <a:pt x="60" y="2"/>
                  </a:lnTo>
                  <a:lnTo>
                    <a:pt x="68" y="5"/>
                  </a:lnTo>
                  <a:lnTo>
                    <a:pt x="77" y="11"/>
                  </a:lnTo>
                  <a:lnTo>
                    <a:pt x="89" y="19"/>
                  </a:lnTo>
                  <a:lnTo>
                    <a:pt x="102" y="30"/>
                  </a:lnTo>
                  <a:lnTo>
                    <a:pt x="114" y="44"/>
                  </a:lnTo>
                  <a:lnTo>
                    <a:pt x="122" y="63"/>
                  </a:lnTo>
                  <a:lnTo>
                    <a:pt x="127" y="83"/>
                  </a:lnTo>
                  <a:lnTo>
                    <a:pt x="130" y="120"/>
                  </a:lnTo>
                  <a:lnTo>
                    <a:pt x="127" y="141"/>
                  </a:lnTo>
                  <a:lnTo>
                    <a:pt x="123" y="150"/>
                  </a:lnTo>
                  <a:lnTo>
                    <a:pt x="121" y="153"/>
                  </a:lnTo>
                  <a:lnTo>
                    <a:pt x="119" y="148"/>
                  </a:lnTo>
                  <a:lnTo>
                    <a:pt x="116" y="135"/>
                  </a:lnTo>
                  <a:lnTo>
                    <a:pt x="108" y="117"/>
                  </a:lnTo>
                  <a:lnTo>
                    <a:pt x="96" y="96"/>
                  </a:lnTo>
                  <a:lnTo>
                    <a:pt x="81" y="73"/>
                  </a:lnTo>
                  <a:lnTo>
                    <a:pt x="60" y="51"/>
                  </a:lnTo>
                  <a:lnTo>
                    <a:pt x="33" y="33"/>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87" name="Freeform 103"/>
            <p:cNvSpPr>
              <a:spLocks/>
            </p:cNvSpPr>
            <p:nvPr/>
          </p:nvSpPr>
          <p:spPr bwMode="auto">
            <a:xfrm>
              <a:off x="4544" y="2185"/>
              <a:ext cx="118" cy="115"/>
            </a:xfrm>
            <a:custGeom>
              <a:avLst/>
              <a:gdLst>
                <a:gd name="T0" fmla="*/ 65 w 236"/>
                <a:gd name="T1" fmla="*/ 22 h 232"/>
                <a:gd name="T2" fmla="*/ 121 w 236"/>
                <a:gd name="T3" fmla="*/ 4 h 232"/>
                <a:gd name="T4" fmla="*/ 132 w 236"/>
                <a:gd name="T5" fmla="*/ 0 h 232"/>
                <a:gd name="T6" fmla="*/ 142 w 236"/>
                <a:gd name="T7" fmla="*/ 4 h 232"/>
                <a:gd name="T8" fmla="*/ 147 w 236"/>
                <a:gd name="T9" fmla="*/ 5 h 232"/>
                <a:gd name="T10" fmla="*/ 157 w 236"/>
                <a:gd name="T11" fmla="*/ 9 h 232"/>
                <a:gd name="T12" fmla="*/ 170 w 236"/>
                <a:gd name="T13" fmla="*/ 17 h 232"/>
                <a:gd name="T14" fmla="*/ 186 w 236"/>
                <a:gd name="T15" fmla="*/ 28 h 232"/>
                <a:gd name="T16" fmla="*/ 202 w 236"/>
                <a:gd name="T17" fmla="*/ 43 h 232"/>
                <a:gd name="T18" fmla="*/ 216 w 236"/>
                <a:gd name="T19" fmla="*/ 61 h 232"/>
                <a:gd name="T20" fmla="*/ 227 w 236"/>
                <a:gd name="T21" fmla="*/ 84 h 232"/>
                <a:gd name="T22" fmla="*/ 234 w 236"/>
                <a:gd name="T23" fmla="*/ 112 h 232"/>
                <a:gd name="T24" fmla="*/ 236 w 236"/>
                <a:gd name="T25" fmla="*/ 156 h 232"/>
                <a:gd name="T26" fmla="*/ 232 w 236"/>
                <a:gd name="T27" fmla="*/ 186 h 232"/>
                <a:gd name="T28" fmla="*/ 221 w 236"/>
                <a:gd name="T29" fmla="*/ 204 h 232"/>
                <a:gd name="T30" fmla="*/ 210 w 236"/>
                <a:gd name="T31" fmla="*/ 214 h 232"/>
                <a:gd name="T32" fmla="*/ 177 w 236"/>
                <a:gd name="T33" fmla="*/ 232 h 232"/>
                <a:gd name="T34" fmla="*/ 165 w 236"/>
                <a:gd name="T35" fmla="*/ 196 h 232"/>
                <a:gd name="T36" fmla="*/ 165 w 236"/>
                <a:gd name="T37" fmla="*/ 196 h 232"/>
                <a:gd name="T38" fmla="*/ 165 w 236"/>
                <a:gd name="T39" fmla="*/ 195 h 232"/>
                <a:gd name="T40" fmla="*/ 164 w 236"/>
                <a:gd name="T41" fmla="*/ 195 h 232"/>
                <a:gd name="T42" fmla="*/ 164 w 236"/>
                <a:gd name="T43" fmla="*/ 194 h 232"/>
                <a:gd name="T44" fmla="*/ 164 w 236"/>
                <a:gd name="T45" fmla="*/ 193 h 232"/>
                <a:gd name="T46" fmla="*/ 163 w 236"/>
                <a:gd name="T47" fmla="*/ 188 h 232"/>
                <a:gd name="T48" fmla="*/ 159 w 236"/>
                <a:gd name="T49" fmla="*/ 176 h 232"/>
                <a:gd name="T50" fmla="*/ 152 w 236"/>
                <a:gd name="T51" fmla="*/ 161 h 232"/>
                <a:gd name="T52" fmla="*/ 143 w 236"/>
                <a:gd name="T53" fmla="*/ 144 h 232"/>
                <a:gd name="T54" fmla="*/ 131 w 236"/>
                <a:gd name="T55" fmla="*/ 126 h 232"/>
                <a:gd name="T56" fmla="*/ 114 w 236"/>
                <a:gd name="T57" fmla="*/ 108 h 232"/>
                <a:gd name="T58" fmla="*/ 94 w 236"/>
                <a:gd name="T59" fmla="*/ 95 h 232"/>
                <a:gd name="T60" fmla="*/ 67 w 236"/>
                <a:gd name="T61" fmla="*/ 84 h 232"/>
                <a:gd name="T62" fmla="*/ 0 w 236"/>
                <a:gd name="T63" fmla="*/ 50 h 232"/>
                <a:gd name="T64" fmla="*/ 65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5" y="22"/>
                  </a:moveTo>
                  <a:lnTo>
                    <a:pt x="121" y="4"/>
                  </a:lnTo>
                  <a:lnTo>
                    <a:pt x="132" y="0"/>
                  </a:lnTo>
                  <a:lnTo>
                    <a:pt x="142" y="4"/>
                  </a:lnTo>
                  <a:lnTo>
                    <a:pt x="147" y="5"/>
                  </a:lnTo>
                  <a:lnTo>
                    <a:pt x="157" y="9"/>
                  </a:lnTo>
                  <a:lnTo>
                    <a:pt x="170" y="17"/>
                  </a:lnTo>
                  <a:lnTo>
                    <a:pt x="186" y="28"/>
                  </a:lnTo>
                  <a:lnTo>
                    <a:pt x="202" y="43"/>
                  </a:lnTo>
                  <a:lnTo>
                    <a:pt x="216" y="61"/>
                  </a:lnTo>
                  <a:lnTo>
                    <a:pt x="227" y="84"/>
                  </a:lnTo>
                  <a:lnTo>
                    <a:pt x="234" y="112"/>
                  </a:lnTo>
                  <a:lnTo>
                    <a:pt x="236" y="156"/>
                  </a:lnTo>
                  <a:lnTo>
                    <a:pt x="232" y="186"/>
                  </a:lnTo>
                  <a:lnTo>
                    <a:pt x="221" y="204"/>
                  </a:lnTo>
                  <a:lnTo>
                    <a:pt x="210" y="214"/>
                  </a:lnTo>
                  <a:lnTo>
                    <a:pt x="177" y="232"/>
                  </a:lnTo>
                  <a:lnTo>
                    <a:pt x="165" y="196"/>
                  </a:lnTo>
                  <a:lnTo>
                    <a:pt x="165" y="196"/>
                  </a:lnTo>
                  <a:lnTo>
                    <a:pt x="165" y="195"/>
                  </a:lnTo>
                  <a:lnTo>
                    <a:pt x="164" y="195"/>
                  </a:lnTo>
                  <a:lnTo>
                    <a:pt x="164" y="194"/>
                  </a:lnTo>
                  <a:lnTo>
                    <a:pt x="164" y="193"/>
                  </a:lnTo>
                  <a:lnTo>
                    <a:pt x="163" y="188"/>
                  </a:lnTo>
                  <a:lnTo>
                    <a:pt x="159" y="176"/>
                  </a:lnTo>
                  <a:lnTo>
                    <a:pt x="152" y="161"/>
                  </a:lnTo>
                  <a:lnTo>
                    <a:pt x="143" y="144"/>
                  </a:lnTo>
                  <a:lnTo>
                    <a:pt x="131" y="126"/>
                  </a:lnTo>
                  <a:lnTo>
                    <a:pt x="114" y="108"/>
                  </a:lnTo>
                  <a:lnTo>
                    <a:pt x="94" y="95"/>
                  </a:lnTo>
                  <a:lnTo>
                    <a:pt x="67" y="84"/>
                  </a:lnTo>
                  <a:lnTo>
                    <a:pt x="0" y="50"/>
                  </a:lnTo>
                  <a:lnTo>
                    <a:pt x="6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88" name="Freeform 104"/>
            <p:cNvSpPr>
              <a:spLocks/>
            </p:cNvSpPr>
            <p:nvPr/>
          </p:nvSpPr>
          <p:spPr bwMode="auto">
            <a:xfrm>
              <a:off x="4582" y="2201"/>
              <a:ext cx="65" cy="76"/>
            </a:xfrm>
            <a:custGeom>
              <a:avLst/>
              <a:gdLst>
                <a:gd name="T0" fmla="*/ 57 w 130"/>
                <a:gd name="T1" fmla="*/ 0 h 152"/>
                <a:gd name="T2" fmla="*/ 59 w 130"/>
                <a:gd name="T3" fmla="*/ 1 h 152"/>
                <a:gd name="T4" fmla="*/ 67 w 130"/>
                <a:gd name="T5" fmla="*/ 4 h 152"/>
                <a:gd name="T6" fmla="*/ 77 w 130"/>
                <a:gd name="T7" fmla="*/ 10 h 152"/>
                <a:gd name="T8" fmla="*/ 89 w 130"/>
                <a:gd name="T9" fmla="*/ 18 h 152"/>
                <a:gd name="T10" fmla="*/ 102 w 130"/>
                <a:gd name="T11" fmla="*/ 30 h 152"/>
                <a:gd name="T12" fmla="*/ 113 w 130"/>
                <a:gd name="T13" fmla="*/ 43 h 152"/>
                <a:gd name="T14" fmla="*/ 122 w 130"/>
                <a:gd name="T15" fmla="*/ 62 h 152"/>
                <a:gd name="T16" fmla="*/ 128 w 130"/>
                <a:gd name="T17" fmla="*/ 83 h 152"/>
                <a:gd name="T18" fmla="*/ 130 w 130"/>
                <a:gd name="T19" fmla="*/ 119 h 152"/>
                <a:gd name="T20" fmla="*/ 127 w 130"/>
                <a:gd name="T21" fmla="*/ 140 h 152"/>
                <a:gd name="T22" fmla="*/ 122 w 130"/>
                <a:gd name="T23" fmla="*/ 149 h 152"/>
                <a:gd name="T24" fmla="*/ 120 w 130"/>
                <a:gd name="T25" fmla="*/ 152 h 152"/>
                <a:gd name="T26" fmla="*/ 119 w 130"/>
                <a:gd name="T27" fmla="*/ 147 h 152"/>
                <a:gd name="T28" fmla="*/ 115 w 130"/>
                <a:gd name="T29" fmla="*/ 134 h 152"/>
                <a:gd name="T30" fmla="*/ 107 w 130"/>
                <a:gd name="T31" fmla="*/ 116 h 152"/>
                <a:gd name="T32" fmla="*/ 97 w 130"/>
                <a:gd name="T33" fmla="*/ 95 h 152"/>
                <a:gd name="T34" fmla="*/ 81 w 130"/>
                <a:gd name="T35" fmla="*/ 72 h 152"/>
                <a:gd name="T36" fmla="*/ 60 w 130"/>
                <a:gd name="T37" fmla="*/ 50 h 152"/>
                <a:gd name="T38" fmla="*/ 34 w 130"/>
                <a:gd name="T39" fmla="*/ 32 h 152"/>
                <a:gd name="T40" fmla="*/ 0 w 130"/>
                <a:gd name="T41" fmla="*/ 19 h 152"/>
                <a:gd name="T42" fmla="*/ 57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7" y="0"/>
                  </a:moveTo>
                  <a:lnTo>
                    <a:pt x="59" y="1"/>
                  </a:lnTo>
                  <a:lnTo>
                    <a:pt x="67" y="4"/>
                  </a:lnTo>
                  <a:lnTo>
                    <a:pt x="77" y="10"/>
                  </a:lnTo>
                  <a:lnTo>
                    <a:pt x="89" y="18"/>
                  </a:lnTo>
                  <a:lnTo>
                    <a:pt x="102" y="30"/>
                  </a:lnTo>
                  <a:lnTo>
                    <a:pt x="113" y="43"/>
                  </a:lnTo>
                  <a:lnTo>
                    <a:pt x="122" y="62"/>
                  </a:lnTo>
                  <a:lnTo>
                    <a:pt x="128" y="83"/>
                  </a:lnTo>
                  <a:lnTo>
                    <a:pt x="130" y="119"/>
                  </a:lnTo>
                  <a:lnTo>
                    <a:pt x="127" y="140"/>
                  </a:lnTo>
                  <a:lnTo>
                    <a:pt x="122" y="149"/>
                  </a:lnTo>
                  <a:lnTo>
                    <a:pt x="120" y="152"/>
                  </a:lnTo>
                  <a:lnTo>
                    <a:pt x="119" y="147"/>
                  </a:lnTo>
                  <a:lnTo>
                    <a:pt x="115" y="134"/>
                  </a:lnTo>
                  <a:lnTo>
                    <a:pt x="107" y="116"/>
                  </a:lnTo>
                  <a:lnTo>
                    <a:pt x="97" y="95"/>
                  </a:lnTo>
                  <a:lnTo>
                    <a:pt x="81" y="72"/>
                  </a:lnTo>
                  <a:lnTo>
                    <a:pt x="60" y="50"/>
                  </a:lnTo>
                  <a:lnTo>
                    <a:pt x="34" y="32"/>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89" name="Freeform 105"/>
            <p:cNvSpPr>
              <a:spLocks/>
            </p:cNvSpPr>
            <p:nvPr/>
          </p:nvSpPr>
          <p:spPr bwMode="auto">
            <a:xfrm>
              <a:off x="4458" y="2225"/>
              <a:ext cx="117" cy="116"/>
            </a:xfrm>
            <a:custGeom>
              <a:avLst/>
              <a:gdLst>
                <a:gd name="T0" fmla="*/ 63 w 235"/>
                <a:gd name="T1" fmla="*/ 23 h 231"/>
                <a:gd name="T2" fmla="*/ 119 w 235"/>
                <a:gd name="T3" fmla="*/ 3 h 231"/>
                <a:gd name="T4" fmla="*/ 130 w 235"/>
                <a:gd name="T5" fmla="*/ 0 h 231"/>
                <a:gd name="T6" fmla="*/ 140 w 235"/>
                <a:gd name="T7" fmla="*/ 4 h 231"/>
                <a:gd name="T8" fmla="*/ 145 w 235"/>
                <a:gd name="T9" fmla="*/ 6 h 231"/>
                <a:gd name="T10" fmla="*/ 155 w 235"/>
                <a:gd name="T11" fmla="*/ 10 h 231"/>
                <a:gd name="T12" fmla="*/ 168 w 235"/>
                <a:gd name="T13" fmla="*/ 18 h 231"/>
                <a:gd name="T14" fmla="*/ 184 w 235"/>
                <a:gd name="T15" fmla="*/ 29 h 231"/>
                <a:gd name="T16" fmla="*/ 200 w 235"/>
                <a:gd name="T17" fmla="*/ 44 h 231"/>
                <a:gd name="T18" fmla="*/ 214 w 235"/>
                <a:gd name="T19" fmla="*/ 62 h 231"/>
                <a:gd name="T20" fmla="*/ 225 w 235"/>
                <a:gd name="T21" fmla="*/ 85 h 231"/>
                <a:gd name="T22" fmla="*/ 232 w 235"/>
                <a:gd name="T23" fmla="*/ 113 h 231"/>
                <a:gd name="T24" fmla="*/ 235 w 235"/>
                <a:gd name="T25" fmla="*/ 157 h 231"/>
                <a:gd name="T26" fmla="*/ 230 w 235"/>
                <a:gd name="T27" fmla="*/ 186 h 231"/>
                <a:gd name="T28" fmla="*/ 220 w 235"/>
                <a:gd name="T29" fmla="*/ 205 h 231"/>
                <a:gd name="T30" fmla="*/ 208 w 235"/>
                <a:gd name="T31" fmla="*/ 214 h 231"/>
                <a:gd name="T32" fmla="*/ 175 w 235"/>
                <a:gd name="T33" fmla="*/ 231 h 231"/>
                <a:gd name="T34" fmla="*/ 162 w 235"/>
                <a:gd name="T35" fmla="*/ 197 h 231"/>
                <a:gd name="T36" fmla="*/ 162 w 235"/>
                <a:gd name="T37" fmla="*/ 197 h 231"/>
                <a:gd name="T38" fmla="*/ 162 w 235"/>
                <a:gd name="T39" fmla="*/ 196 h 231"/>
                <a:gd name="T40" fmla="*/ 162 w 235"/>
                <a:gd name="T41" fmla="*/ 195 h 231"/>
                <a:gd name="T42" fmla="*/ 162 w 235"/>
                <a:gd name="T43" fmla="*/ 195 h 231"/>
                <a:gd name="T44" fmla="*/ 161 w 235"/>
                <a:gd name="T45" fmla="*/ 193 h 231"/>
                <a:gd name="T46" fmla="*/ 160 w 235"/>
                <a:gd name="T47" fmla="*/ 189 h 231"/>
                <a:gd name="T48" fmla="*/ 156 w 235"/>
                <a:gd name="T49" fmla="*/ 177 h 231"/>
                <a:gd name="T50" fmla="*/ 150 w 235"/>
                <a:gd name="T51" fmla="*/ 162 h 231"/>
                <a:gd name="T52" fmla="*/ 141 w 235"/>
                <a:gd name="T53" fmla="*/ 145 h 231"/>
                <a:gd name="T54" fmla="*/ 129 w 235"/>
                <a:gd name="T55" fmla="*/ 127 h 231"/>
                <a:gd name="T56" fmla="*/ 111 w 235"/>
                <a:gd name="T57" fmla="*/ 109 h 231"/>
                <a:gd name="T58" fmla="*/ 91 w 235"/>
                <a:gd name="T59" fmla="*/ 94 h 231"/>
                <a:gd name="T60" fmla="*/ 64 w 235"/>
                <a:gd name="T61" fmla="*/ 84 h 231"/>
                <a:gd name="T62" fmla="*/ 0 w 235"/>
                <a:gd name="T63" fmla="*/ 49 h 231"/>
                <a:gd name="T64" fmla="*/ 63 w 235"/>
                <a:gd name="T65" fmla="*/ 2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231">
                  <a:moveTo>
                    <a:pt x="63" y="23"/>
                  </a:moveTo>
                  <a:lnTo>
                    <a:pt x="119" y="3"/>
                  </a:lnTo>
                  <a:lnTo>
                    <a:pt x="130" y="0"/>
                  </a:lnTo>
                  <a:lnTo>
                    <a:pt x="140" y="4"/>
                  </a:lnTo>
                  <a:lnTo>
                    <a:pt x="145" y="6"/>
                  </a:lnTo>
                  <a:lnTo>
                    <a:pt x="155" y="10"/>
                  </a:lnTo>
                  <a:lnTo>
                    <a:pt x="168" y="18"/>
                  </a:lnTo>
                  <a:lnTo>
                    <a:pt x="184" y="29"/>
                  </a:lnTo>
                  <a:lnTo>
                    <a:pt x="200" y="44"/>
                  </a:lnTo>
                  <a:lnTo>
                    <a:pt x="214" y="62"/>
                  </a:lnTo>
                  <a:lnTo>
                    <a:pt x="225" y="85"/>
                  </a:lnTo>
                  <a:lnTo>
                    <a:pt x="232" y="113"/>
                  </a:lnTo>
                  <a:lnTo>
                    <a:pt x="235" y="157"/>
                  </a:lnTo>
                  <a:lnTo>
                    <a:pt x="230" y="186"/>
                  </a:lnTo>
                  <a:lnTo>
                    <a:pt x="220" y="205"/>
                  </a:lnTo>
                  <a:lnTo>
                    <a:pt x="208" y="214"/>
                  </a:lnTo>
                  <a:lnTo>
                    <a:pt x="175" y="231"/>
                  </a:lnTo>
                  <a:lnTo>
                    <a:pt x="162" y="197"/>
                  </a:lnTo>
                  <a:lnTo>
                    <a:pt x="162" y="197"/>
                  </a:lnTo>
                  <a:lnTo>
                    <a:pt x="162" y="196"/>
                  </a:lnTo>
                  <a:lnTo>
                    <a:pt x="162" y="195"/>
                  </a:lnTo>
                  <a:lnTo>
                    <a:pt x="162" y="195"/>
                  </a:lnTo>
                  <a:lnTo>
                    <a:pt x="161" y="193"/>
                  </a:lnTo>
                  <a:lnTo>
                    <a:pt x="160" y="189"/>
                  </a:lnTo>
                  <a:lnTo>
                    <a:pt x="156" y="177"/>
                  </a:lnTo>
                  <a:lnTo>
                    <a:pt x="150" y="162"/>
                  </a:lnTo>
                  <a:lnTo>
                    <a:pt x="141" y="145"/>
                  </a:lnTo>
                  <a:lnTo>
                    <a:pt x="129" y="127"/>
                  </a:lnTo>
                  <a:lnTo>
                    <a:pt x="111" y="109"/>
                  </a:lnTo>
                  <a:lnTo>
                    <a:pt x="91" y="94"/>
                  </a:lnTo>
                  <a:lnTo>
                    <a:pt x="64" y="84"/>
                  </a:lnTo>
                  <a:lnTo>
                    <a:pt x="0" y="49"/>
                  </a:lnTo>
                  <a:lnTo>
                    <a:pt x="6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90" name="Freeform 106"/>
            <p:cNvSpPr>
              <a:spLocks/>
            </p:cNvSpPr>
            <p:nvPr/>
          </p:nvSpPr>
          <p:spPr bwMode="auto">
            <a:xfrm>
              <a:off x="4494" y="2242"/>
              <a:ext cx="65" cy="76"/>
            </a:xfrm>
            <a:custGeom>
              <a:avLst/>
              <a:gdLst>
                <a:gd name="T0" fmla="*/ 58 w 130"/>
                <a:gd name="T1" fmla="*/ 0 h 152"/>
                <a:gd name="T2" fmla="*/ 60 w 130"/>
                <a:gd name="T3" fmla="*/ 2 h 152"/>
                <a:gd name="T4" fmla="*/ 68 w 130"/>
                <a:gd name="T5" fmla="*/ 5 h 152"/>
                <a:gd name="T6" fmla="*/ 77 w 130"/>
                <a:gd name="T7" fmla="*/ 11 h 152"/>
                <a:gd name="T8" fmla="*/ 90 w 130"/>
                <a:gd name="T9" fmla="*/ 19 h 152"/>
                <a:gd name="T10" fmla="*/ 103 w 130"/>
                <a:gd name="T11" fmla="*/ 30 h 152"/>
                <a:gd name="T12" fmla="*/ 114 w 130"/>
                <a:gd name="T13" fmla="*/ 44 h 152"/>
                <a:gd name="T14" fmla="*/ 122 w 130"/>
                <a:gd name="T15" fmla="*/ 63 h 152"/>
                <a:gd name="T16" fmla="*/ 128 w 130"/>
                <a:gd name="T17" fmla="*/ 83 h 152"/>
                <a:gd name="T18" fmla="*/ 130 w 130"/>
                <a:gd name="T19" fmla="*/ 119 h 152"/>
                <a:gd name="T20" fmla="*/ 128 w 130"/>
                <a:gd name="T21" fmla="*/ 140 h 152"/>
                <a:gd name="T22" fmla="*/ 123 w 130"/>
                <a:gd name="T23" fmla="*/ 150 h 152"/>
                <a:gd name="T24" fmla="*/ 121 w 130"/>
                <a:gd name="T25" fmla="*/ 152 h 152"/>
                <a:gd name="T26" fmla="*/ 120 w 130"/>
                <a:gd name="T27" fmla="*/ 148 h 152"/>
                <a:gd name="T28" fmla="*/ 116 w 130"/>
                <a:gd name="T29" fmla="*/ 135 h 152"/>
                <a:gd name="T30" fmla="*/ 108 w 130"/>
                <a:gd name="T31" fmla="*/ 117 h 152"/>
                <a:gd name="T32" fmla="*/ 97 w 130"/>
                <a:gd name="T33" fmla="*/ 95 h 152"/>
                <a:gd name="T34" fmla="*/ 82 w 130"/>
                <a:gd name="T35" fmla="*/ 72 h 152"/>
                <a:gd name="T36" fmla="*/ 60 w 130"/>
                <a:gd name="T37" fmla="*/ 50 h 152"/>
                <a:gd name="T38" fmla="*/ 34 w 130"/>
                <a:gd name="T39" fmla="*/ 31 h 152"/>
                <a:gd name="T40" fmla="*/ 0 w 130"/>
                <a:gd name="T41" fmla="*/ 19 h 152"/>
                <a:gd name="T42" fmla="*/ 58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8" y="0"/>
                  </a:moveTo>
                  <a:lnTo>
                    <a:pt x="60" y="2"/>
                  </a:lnTo>
                  <a:lnTo>
                    <a:pt x="68" y="5"/>
                  </a:lnTo>
                  <a:lnTo>
                    <a:pt x="77" y="11"/>
                  </a:lnTo>
                  <a:lnTo>
                    <a:pt x="90" y="19"/>
                  </a:lnTo>
                  <a:lnTo>
                    <a:pt x="103" y="30"/>
                  </a:lnTo>
                  <a:lnTo>
                    <a:pt x="114" y="44"/>
                  </a:lnTo>
                  <a:lnTo>
                    <a:pt x="122" y="63"/>
                  </a:lnTo>
                  <a:lnTo>
                    <a:pt x="128" y="83"/>
                  </a:lnTo>
                  <a:lnTo>
                    <a:pt x="130" y="119"/>
                  </a:lnTo>
                  <a:lnTo>
                    <a:pt x="128" y="140"/>
                  </a:lnTo>
                  <a:lnTo>
                    <a:pt x="123" y="150"/>
                  </a:lnTo>
                  <a:lnTo>
                    <a:pt x="121" y="152"/>
                  </a:lnTo>
                  <a:lnTo>
                    <a:pt x="120" y="148"/>
                  </a:lnTo>
                  <a:lnTo>
                    <a:pt x="116" y="135"/>
                  </a:lnTo>
                  <a:lnTo>
                    <a:pt x="108" y="117"/>
                  </a:lnTo>
                  <a:lnTo>
                    <a:pt x="97" y="95"/>
                  </a:lnTo>
                  <a:lnTo>
                    <a:pt x="82" y="72"/>
                  </a:lnTo>
                  <a:lnTo>
                    <a:pt x="60" y="50"/>
                  </a:lnTo>
                  <a:lnTo>
                    <a:pt x="34" y="31"/>
                  </a:lnTo>
                  <a:lnTo>
                    <a:pt x="0" y="19"/>
                  </a:lnTo>
                  <a:lnTo>
                    <a:pt x="58"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6091" name="Freeform 107"/>
          <p:cNvSpPr>
            <a:spLocks/>
          </p:cNvSpPr>
          <p:nvPr/>
        </p:nvSpPr>
        <p:spPr bwMode="auto">
          <a:xfrm>
            <a:off x="4187825" y="5376863"/>
            <a:ext cx="1473200" cy="750887"/>
          </a:xfrm>
          <a:custGeom>
            <a:avLst/>
            <a:gdLst>
              <a:gd name="T0" fmla="*/ 1836 w 1854"/>
              <a:gd name="T1" fmla="*/ 419 h 944"/>
              <a:gd name="T2" fmla="*/ 1797 w 1854"/>
              <a:gd name="T3" fmla="*/ 267 h 944"/>
              <a:gd name="T4" fmla="*/ 1752 w 1854"/>
              <a:gd name="T5" fmla="*/ 225 h 944"/>
              <a:gd name="T6" fmla="*/ 1651 w 1854"/>
              <a:gd name="T7" fmla="*/ 199 h 944"/>
              <a:gd name="T8" fmla="*/ 1452 w 1854"/>
              <a:gd name="T9" fmla="*/ 146 h 944"/>
              <a:gd name="T10" fmla="*/ 1218 w 1854"/>
              <a:gd name="T11" fmla="*/ 84 h 944"/>
              <a:gd name="T12" fmla="*/ 1019 w 1854"/>
              <a:gd name="T13" fmla="*/ 31 h 944"/>
              <a:gd name="T14" fmla="*/ 919 w 1854"/>
              <a:gd name="T15" fmla="*/ 4 h 944"/>
              <a:gd name="T16" fmla="*/ 889 w 1854"/>
              <a:gd name="T17" fmla="*/ 2 h 944"/>
              <a:gd name="T18" fmla="*/ 123 w 1854"/>
              <a:gd name="T19" fmla="*/ 212 h 944"/>
              <a:gd name="T20" fmla="*/ 64 w 1854"/>
              <a:gd name="T21" fmla="*/ 287 h 944"/>
              <a:gd name="T22" fmla="*/ 2 w 1854"/>
              <a:gd name="T23" fmla="*/ 403 h 944"/>
              <a:gd name="T24" fmla="*/ 25 w 1854"/>
              <a:gd name="T25" fmla="*/ 503 h 944"/>
              <a:gd name="T26" fmla="*/ 121 w 1854"/>
              <a:gd name="T27" fmla="*/ 501 h 944"/>
              <a:gd name="T28" fmla="*/ 131 w 1854"/>
              <a:gd name="T29" fmla="*/ 479 h 944"/>
              <a:gd name="T30" fmla="*/ 153 w 1854"/>
              <a:gd name="T31" fmla="*/ 448 h 944"/>
              <a:gd name="T32" fmla="*/ 144 w 1854"/>
              <a:gd name="T33" fmla="*/ 532 h 944"/>
              <a:gd name="T34" fmla="*/ 208 w 1854"/>
              <a:gd name="T35" fmla="*/ 614 h 944"/>
              <a:gd name="T36" fmla="*/ 272 w 1854"/>
              <a:gd name="T37" fmla="*/ 567 h 944"/>
              <a:gd name="T38" fmla="*/ 279 w 1854"/>
              <a:gd name="T39" fmla="*/ 550 h 944"/>
              <a:gd name="T40" fmla="*/ 295 w 1854"/>
              <a:gd name="T41" fmla="*/ 547 h 944"/>
              <a:gd name="T42" fmla="*/ 295 w 1854"/>
              <a:gd name="T43" fmla="*/ 661 h 944"/>
              <a:gd name="T44" fmla="*/ 398 w 1854"/>
              <a:gd name="T45" fmla="*/ 698 h 944"/>
              <a:gd name="T46" fmla="*/ 416 w 1854"/>
              <a:gd name="T47" fmla="*/ 661 h 944"/>
              <a:gd name="T48" fmla="*/ 441 w 1854"/>
              <a:gd name="T49" fmla="*/ 616 h 944"/>
              <a:gd name="T50" fmla="*/ 441 w 1854"/>
              <a:gd name="T51" fmla="*/ 675 h 944"/>
              <a:gd name="T52" fmla="*/ 465 w 1854"/>
              <a:gd name="T53" fmla="*/ 777 h 944"/>
              <a:gd name="T54" fmla="*/ 560 w 1854"/>
              <a:gd name="T55" fmla="*/ 774 h 944"/>
              <a:gd name="T56" fmla="*/ 570 w 1854"/>
              <a:gd name="T57" fmla="*/ 751 h 944"/>
              <a:gd name="T58" fmla="*/ 617 w 1854"/>
              <a:gd name="T59" fmla="*/ 729 h 944"/>
              <a:gd name="T60" fmla="*/ 603 w 1854"/>
              <a:gd name="T61" fmla="*/ 822 h 944"/>
              <a:gd name="T62" fmla="*/ 669 w 1854"/>
              <a:gd name="T63" fmla="*/ 904 h 944"/>
              <a:gd name="T64" fmla="*/ 732 w 1854"/>
              <a:gd name="T65" fmla="*/ 857 h 944"/>
              <a:gd name="T66" fmla="*/ 740 w 1854"/>
              <a:gd name="T67" fmla="*/ 837 h 944"/>
              <a:gd name="T68" fmla="*/ 932 w 1854"/>
              <a:gd name="T69" fmla="*/ 890 h 944"/>
              <a:gd name="T70" fmla="*/ 1076 w 1854"/>
              <a:gd name="T71" fmla="*/ 864 h 944"/>
              <a:gd name="T72" fmla="*/ 1078 w 1854"/>
              <a:gd name="T73" fmla="*/ 868 h 944"/>
              <a:gd name="T74" fmla="*/ 1103 w 1854"/>
              <a:gd name="T75" fmla="*/ 944 h 944"/>
              <a:gd name="T76" fmla="*/ 1205 w 1854"/>
              <a:gd name="T77" fmla="*/ 871 h 944"/>
              <a:gd name="T78" fmla="*/ 1210 w 1854"/>
              <a:gd name="T79" fmla="*/ 769 h 944"/>
              <a:gd name="T80" fmla="*/ 1251 w 1854"/>
              <a:gd name="T81" fmla="*/ 782 h 944"/>
              <a:gd name="T82" fmla="*/ 1252 w 1854"/>
              <a:gd name="T83" fmla="*/ 787 h 944"/>
              <a:gd name="T84" fmla="*/ 1277 w 1854"/>
              <a:gd name="T85" fmla="*/ 863 h 944"/>
              <a:gd name="T86" fmla="*/ 1378 w 1854"/>
              <a:gd name="T87" fmla="*/ 789 h 944"/>
              <a:gd name="T88" fmla="*/ 1384 w 1854"/>
              <a:gd name="T89" fmla="*/ 688 h 944"/>
              <a:gd name="T90" fmla="*/ 1413 w 1854"/>
              <a:gd name="T91" fmla="*/ 706 h 944"/>
              <a:gd name="T92" fmla="*/ 1415 w 1854"/>
              <a:gd name="T93" fmla="*/ 711 h 944"/>
              <a:gd name="T94" fmla="*/ 1441 w 1854"/>
              <a:gd name="T95" fmla="*/ 787 h 944"/>
              <a:gd name="T96" fmla="*/ 1542 w 1854"/>
              <a:gd name="T97" fmla="*/ 713 h 944"/>
              <a:gd name="T98" fmla="*/ 1548 w 1854"/>
              <a:gd name="T99" fmla="*/ 610 h 944"/>
              <a:gd name="T100" fmla="*/ 1565 w 1854"/>
              <a:gd name="T101" fmla="*/ 626 h 944"/>
              <a:gd name="T102" fmla="*/ 1567 w 1854"/>
              <a:gd name="T103" fmla="*/ 630 h 944"/>
              <a:gd name="T104" fmla="*/ 1593 w 1854"/>
              <a:gd name="T105" fmla="*/ 706 h 944"/>
              <a:gd name="T106" fmla="*/ 1694 w 1854"/>
              <a:gd name="T107" fmla="*/ 632 h 944"/>
              <a:gd name="T108" fmla="*/ 1700 w 1854"/>
              <a:gd name="T109" fmla="*/ 534 h 944"/>
              <a:gd name="T110" fmla="*/ 1716 w 1854"/>
              <a:gd name="T111" fmla="*/ 558 h 944"/>
              <a:gd name="T112" fmla="*/ 1718 w 1854"/>
              <a:gd name="T113" fmla="*/ 563 h 944"/>
              <a:gd name="T114" fmla="*/ 1744 w 1854"/>
              <a:gd name="T115" fmla="*/ 639 h 944"/>
              <a:gd name="T116" fmla="*/ 1845 w 1854"/>
              <a:gd name="T117" fmla="*/ 565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4" h="944">
                <a:moveTo>
                  <a:pt x="1852" y="471"/>
                </a:moveTo>
                <a:lnTo>
                  <a:pt x="1850" y="458"/>
                </a:lnTo>
                <a:lnTo>
                  <a:pt x="1846" y="446"/>
                </a:lnTo>
                <a:lnTo>
                  <a:pt x="1842" y="434"/>
                </a:lnTo>
                <a:lnTo>
                  <a:pt x="1837" y="422"/>
                </a:lnTo>
                <a:lnTo>
                  <a:pt x="1836" y="419"/>
                </a:lnTo>
                <a:lnTo>
                  <a:pt x="1835" y="416"/>
                </a:lnTo>
                <a:lnTo>
                  <a:pt x="1833" y="413"/>
                </a:lnTo>
                <a:lnTo>
                  <a:pt x="1833" y="412"/>
                </a:lnTo>
                <a:lnTo>
                  <a:pt x="1799" y="274"/>
                </a:lnTo>
                <a:lnTo>
                  <a:pt x="1799" y="269"/>
                </a:lnTo>
                <a:lnTo>
                  <a:pt x="1797" y="267"/>
                </a:lnTo>
                <a:lnTo>
                  <a:pt x="1785" y="245"/>
                </a:lnTo>
                <a:lnTo>
                  <a:pt x="1776" y="227"/>
                </a:lnTo>
                <a:lnTo>
                  <a:pt x="1756" y="227"/>
                </a:lnTo>
                <a:lnTo>
                  <a:pt x="1754" y="227"/>
                </a:lnTo>
                <a:lnTo>
                  <a:pt x="1754" y="227"/>
                </a:lnTo>
                <a:lnTo>
                  <a:pt x="1752" y="225"/>
                </a:lnTo>
                <a:lnTo>
                  <a:pt x="1745" y="224"/>
                </a:lnTo>
                <a:lnTo>
                  <a:pt x="1733" y="221"/>
                </a:lnTo>
                <a:lnTo>
                  <a:pt x="1718" y="217"/>
                </a:lnTo>
                <a:lnTo>
                  <a:pt x="1699" y="212"/>
                </a:lnTo>
                <a:lnTo>
                  <a:pt x="1677" y="206"/>
                </a:lnTo>
                <a:lnTo>
                  <a:pt x="1651" y="199"/>
                </a:lnTo>
                <a:lnTo>
                  <a:pt x="1623" y="192"/>
                </a:lnTo>
                <a:lnTo>
                  <a:pt x="1593" y="184"/>
                </a:lnTo>
                <a:lnTo>
                  <a:pt x="1559" y="175"/>
                </a:lnTo>
                <a:lnTo>
                  <a:pt x="1525" y="166"/>
                </a:lnTo>
                <a:lnTo>
                  <a:pt x="1489" y="156"/>
                </a:lnTo>
                <a:lnTo>
                  <a:pt x="1452" y="146"/>
                </a:lnTo>
                <a:lnTo>
                  <a:pt x="1413" y="136"/>
                </a:lnTo>
                <a:lnTo>
                  <a:pt x="1375" y="125"/>
                </a:lnTo>
                <a:lnTo>
                  <a:pt x="1336" y="115"/>
                </a:lnTo>
                <a:lnTo>
                  <a:pt x="1296" y="104"/>
                </a:lnTo>
                <a:lnTo>
                  <a:pt x="1258" y="94"/>
                </a:lnTo>
                <a:lnTo>
                  <a:pt x="1218" y="84"/>
                </a:lnTo>
                <a:lnTo>
                  <a:pt x="1182" y="73"/>
                </a:lnTo>
                <a:lnTo>
                  <a:pt x="1146" y="64"/>
                </a:lnTo>
                <a:lnTo>
                  <a:pt x="1111" y="55"/>
                </a:lnTo>
                <a:lnTo>
                  <a:pt x="1078" y="46"/>
                </a:lnTo>
                <a:lnTo>
                  <a:pt x="1048" y="38"/>
                </a:lnTo>
                <a:lnTo>
                  <a:pt x="1019" y="31"/>
                </a:lnTo>
                <a:lnTo>
                  <a:pt x="994" y="24"/>
                </a:lnTo>
                <a:lnTo>
                  <a:pt x="972" y="18"/>
                </a:lnTo>
                <a:lnTo>
                  <a:pt x="952" y="12"/>
                </a:lnTo>
                <a:lnTo>
                  <a:pt x="937" y="9"/>
                </a:lnTo>
                <a:lnTo>
                  <a:pt x="926" y="5"/>
                </a:lnTo>
                <a:lnTo>
                  <a:pt x="919" y="4"/>
                </a:lnTo>
                <a:lnTo>
                  <a:pt x="917" y="3"/>
                </a:lnTo>
                <a:lnTo>
                  <a:pt x="909" y="2"/>
                </a:lnTo>
                <a:lnTo>
                  <a:pt x="901" y="0"/>
                </a:lnTo>
                <a:lnTo>
                  <a:pt x="892" y="2"/>
                </a:lnTo>
                <a:lnTo>
                  <a:pt x="891" y="2"/>
                </a:lnTo>
                <a:lnTo>
                  <a:pt x="889" y="2"/>
                </a:lnTo>
                <a:lnTo>
                  <a:pt x="886" y="3"/>
                </a:lnTo>
                <a:lnTo>
                  <a:pt x="884" y="3"/>
                </a:lnTo>
                <a:lnTo>
                  <a:pt x="161" y="182"/>
                </a:lnTo>
                <a:lnTo>
                  <a:pt x="152" y="184"/>
                </a:lnTo>
                <a:lnTo>
                  <a:pt x="146" y="190"/>
                </a:lnTo>
                <a:lnTo>
                  <a:pt x="123" y="212"/>
                </a:lnTo>
                <a:lnTo>
                  <a:pt x="116" y="219"/>
                </a:lnTo>
                <a:lnTo>
                  <a:pt x="114" y="227"/>
                </a:lnTo>
                <a:lnTo>
                  <a:pt x="103" y="262"/>
                </a:lnTo>
                <a:lnTo>
                  <a:pt x="91" y="268"/>
                </a:lnTo>
                <a:lnTo>
                  <a:pt x="78" y="276"/>
                </a:lnTo>
                <a:lnTo>
                  <a:pt x="64" y="287"/>
                </a:lnTo>
                <a:lnTo>
                  <a:pt x="51" y="298"/>
                </a:lnTo>
                <a:lnTo>
                  <a:pt x="37" y="313"/>
                </a:lnTo>
                <a:lnTo>
                  <a:pt x="25" y="330"/>
                </a:lnTo>
                <a:lnTo>
                  <a:pt x="15" y="350"/>
                </a:lnTo>
                <a:lnTo>
                  <a:pt x="8" y="373"/>
                </a:lnTo>
                <a:lnTo>
                  <a:pt x="2" y="403"/>
                </a:lnTo>
                <a:lnTo>
                  <a:pt x="0" y="428"/>
                </a:lnTo>
                <a:lnTo>
                  <a:pt x="0" y="450"/>
                </a:lnTo>
                <a:lnTo>
                  <a:pt x="4" y="467"/>
                </a:lnTo>
                <a:lnTo>
                  <a:pt x="9" y="482"/>
                </a:lnTo>
                <a:lnTo>
                  <a:pt x="17" y="494"/>
                </a:lnTo>
                <a:lnTo>
                  <a:pt x="25" y="503"/>
                </a:lnTo>
                <a:lnTo>
                  <a:pt x="34" y="510"/>
                </a:lnTo>
                <a:lnTo>
                  <a:pt x="65" y="531"/>
                </a:lnTo>
                <a:lnTo>
                  <a:pt x="97" y="552"/>
                </a:lnTo>
                <a:lnTo>
                  <a:pt x="113" y="518"/>
                </a:lnTo>
                <a:lnTo>
                  <a:pt x="115" y="512"/>
                </a:lnTo>
                <a:lnTo>
                  <a:pt x="121" y="501"/>
                </a:lnTo>
                <a:lnTo>
                  <a:pt x="127" y="490"/>
                </a:lnTo>
                <a:lnTo>
                  <a:pt x="129" y="485"/>
                </a:lnTo>
                <a:lnTo>
                  <a:pt x="130" y="484"/>
                </a:lnTo>
                <a:lnTo>
                  <a:pt x="130" y="481"/>
                </a:lnTo>
                <a:lnTo>
                  <a:pt x="130" y="480"/>
                </a:lnTo>
                <a:lnTo>
                  <a:pt x="131" y="479"/>
                </a:lnTo>
                <a:lnTo>
                  <a:pt x="132" y="475"/>
                </a:lnTo>
                <a:lnTo>
                  <a:pt x="136" y="467"/>
                </a:lnTo>
                <a:lnTo>
                  <a:pt x="141" y="456"/>
                </a:lnTo>
                <a:lnTo>
                  <a:pt x="151" y="443"/>
                </a:lnTo>
                <a:lnTo>
                  <a:pt x="154" y="446"/>
                </a:lnTo>
                <a:lnTo>
                  <a:pt x="153" y="448"/>
                </a:lnTo>
                <a:lnTo>
                  <a:pt x="153" y="450"/>
                </a:lnTo>
                <a:lnTo>
                  <a:pt x="152" y="454"/>
                </a:lnTo>
                <a:lnTo>
                  <a:pt x="151" y="456"/>
                </a:lnTo>
                <a:lnTo>
                  <a:pt x="145" y="485"/>
                </a:lnTo>
                <a:lnTo>
                  <a:pt x="143" y="510"/>
                </a:lnTo>
                <a:lnTo>
                  <a:pt x="144" y="532"/>
                </a:lnTo>
                <a:lnTo>
                  <a:pt x="147" y="550"/>
                </a:lnTo>
                <a:lnTo>
                  <a:pt x="153" y="564"/>
                </a:lnTo>
                <a:lnTo>
                  <a:pt x="160" y="577"/>
                </a:lnTo>
                <a:lnTo>
                  <a:pt x="168" y="586"/>
                </a:lnTo>
                <a:lnTo>
                  <a:pt x="177" y="593"/>
                </a:lnTo>
                <a:lnTo>
                  <a:pt x="208" y="614"/>
                </a:lnTo>
                <a:lnTo>
                  <a:pt x="239" y="635"/>
                </a:lnTo>
                <a:lnTo>
                  <a:pt x="256" y="601"/>
                </a:lnTo>
                <a:lnTo>
                  <a:pt x="258" y="595"/>
                </a:lnTo>
                <a:lnTo>
                  <a:pt x="264" y="584"/>
                </a:lnTo>
                <a:lnTo>
                  <a:pt x="269" y="572"/>
                </a:lnTo>
                <a:lnTo>
                  <a:pt x="272" y="567"/>
                </a:lnTo>
                <a:lnTo>
                  <a:pt x="273" y="565"/>
                </a:lnTo>
                <a:lnTo>
                  <a:pt x="273" y="564"/>
                </a:lnTo>
                <a:lnTo>
                  <a:pt x="273" y="563"/>
                </a:lnTo>
                <a:lnTo>
                  <a:pt x="274" y="561"/>
                </a:lnTo>
                <a:lnTo>
                  <a:pt x="275" y="558"/>
                </a:lnTo>
                <a:lnTo>
                  <a:pt x="279" y="550"/>
                </a:lnTo>
                <a:lnTo>
                  <a:pt x="284" y="540"/>
                </a:lnTo>
                <a:lnTo>
                  <a:pt x="292" y="527"/>
                </a:lnTo>
                <a:lnTo>
                  <a:pt x="299" y="532"/>
                </a:lnTo>
                <a:lnTo>
                  <a:pt x="298" y="537"/>
                </a:lnTo>
                <a:lnTo>
                  <a:pt x="296" y="541"/>
                </a:lnTo>
                <a:lnTo>
                  <a:pt x="295" y="547"/>
                </a:lnTo>
                <a:lnTo>
                  <a:pt x="294" y="552"/>
                </a:lnTo>
                <a:lnTo>
                  <a:pt x="288" y="582"/>
                </a:lnTo>
                <a:lnTo>
                  <a:pt x="285" y="607"/>
                </a:lnTo>
                <a:lnTo>
                  <a:pt x="285" y="629"/>
                </a:lnTo>
                <a:lnTo>
                  <a:pt x="290" y="646"/>
                </a:lnTo>
                <a:lnTo>
                  <a:pt x="295" y="661"/>
                </a:lnTo>
                <a:lnTo>
                  <a:pt x="303" y="674"/>
                </a:lnTo>
                <a:lnTo>
                  <a:pt x="311" y="683"/>
                </a:lnTo>
                <a:lnTo>
                  <a:pt x="320" y="690"/>
                </a:lnTo>
                <a:lnTo>
                  <a:pt x="351" y="711"/>
                </a:lnTo>
                <a:lnTo>
                  <a:pt x="382" y="731"/>
                </a:lnTo>
                <a:lnTo>
                  <a:pt x="398" y="698"/>
                </a:lnTo>
                <a:lnTo>
                  <a:pt x="401" y="692"/>
                </a:lnTo>
                <a:lnTo>
                  <a:pt x="406" y="681"/>
                </a:lnTo>
                <a:lnTo>
                  <a:pt x="411" y="669"/>
                </a:lnTo>
                <a:lnTo>
                  <a:pt x="413" y="663"/>
                </a:lnTo>
                <a:lnTo>
                  <a:pt x="414" y="662"/>
                </a:lnTo>
                <a:lnTo>
                  <a:pt x="416" y="661"/>
                </a:lnTo>
                <a:lnTo>
                  <a:pt x="416" y="660"/>
                </a:lnTo>
                <a:lnTo>
                  <a:pt x="417" y="658"/>
                </a:lnTo>
                <a:lnTo>
                  <a:pt x="418" y="654"/>
                </a:lnTo>
                <a:lnTo>
                  <a:pt x="423" y="645"/>
                </a:lnTo>
                <a:lnTo>
                  <a:pt x="429" y="631"/>
                </a:lnTo>
                <a:lnTo>
                  <a:pt x="441" y="616"/>
                </a:lnTo>
                <a:lnTo>
                  <a:pt x="454" y="624"/>
                </a:lnTo>
                <a:lnTo>
                  <a:pt x="452" y="629"/>
                </a:lnTo>
                <a:lnTo>
                  <a:pt x="450" y="635"/>
                </a:lnTo>
                <a:lnTo>
                  <a:pt x="449" y="639"/>
                </a:lnTo>
                <a:lnTo>
                  <a:pt x="447" y="645"/>
                </a:lnTo>
                <a:lnTo>
                  <a:pt x="441" y="675"/>
                </a:lnTo>
                <a:lnTo>
                  <a:pt x="439" y="701"/>
                </a:lnTo>
                <a:lnTo>
                  <a:pt x="440" y="723"/>
                </a:lnTo>
                <a:lnTo>
                  <a:pt x="443" y="741"/>
                </a:lnTo>
                <a:lnTo>
                  <a:pt x="449" y="756"/>
                </a:lnTo>
                <a:lnTo>
                  <a:pt x="457" y="768"/>
                </a:lnTo>
                <a:lnTo>
                  <a:pt x="465" y="777"/>
                </a:lnTo>
                <a:lnTo>
                  <a:pt x="474" y="784"/>
                </a:lnTo>
                <a:lnTo>
                  <a:pt x="505" y="805"/>
                </a:lnTo>
                <a:lnTo>
                  <a:pt x="537" y="826"/>
                </a:lnTo>
                <a:lnTo>
                  <a:pt x="552" y="791"/>
                </a:lnTo>
                <a:lnTo>
                  <a:pt x="554" y="785"/>
                </a:lnTo>
                <a:lnTo>
                  <a:pt x="560" y="774"/>
                </a:lnTo>
                <a:lnTo>
                  <a:pt x="565" y="764"/>
                </a:lnTo>
                <a:lnTo>
                  <a:pt x="568" y="758"/>
                </a:lnTo>
                <a:lnTo>
                  <a:pt x="569" y="757"/>
                </a:lnTo>
                <a:lnTo>
                  <a:pt x="569" y="754"/>
                </a:lnTo>
                <a:lnTo>
                  <a:pt x="569" y="753"/>
                </a:lnTo>
                <a:lnTo>
                  <a:pt x="570" y="751"/>
                </a:lnTo>
                <a:lnTo>
                  <a:pt x="571" y="747"/>
                </a:lnTo>
                <a:lnTo>
                  <a:pt x="576" y="737"/>
                </a:lnTo>
                <a:lnTo>
                  <a:pt x="584" y="724"/>
                </a:lnTo>
                <a:lnTo>
                  <a:pt x="595" y="709"/>
                </a:lnTo>
                <a:lnTo>
                  <a:pt x="618" y="723"/>
                </a:lnTo>
                <a:lnTo>
                  <a:pt x="617" y="729"/>
                </a:lnTo>
                <a:lnTo>
                  <a:pt x="615" y="734"/>
                </a:lnTo>
                <a:lnTo>
                  <a:pt x="614" y="739"/>
                </a:lnTo>
                <a:lnTo>
                  <a:pt x="611" y="745"/>
                </a:lnTo>
                <a:lnTo>
                  <a:pt x="606" y="775"/>
                </a:lnTo>
                <a:lnTo>
                  <a:pt x="603" y="800"/>
                </a:lnTo>
                <a:lnTo>
                  <a:pt x="603" y="822"/>
                </a:lnTo>
                <a:lnTo>
                  <a:pt x="608" y="840"/>
                </a:lnTo>
                <a:lnTo>
                  <a:pt x="613" y="855"/>
                </a:lnTo>
                <a:lnTo>
                  <a:pt x="621" y="867"/>
                </a:lnTo>
                <a:lnTo>
                  <a:pt x="629" y="877"/>
                </a:lnTo>
                <a:lnTo>
                  <a:pt x="638" y="883"/>
                </a:lnTo>
                <a:lnTo>
                  <a:pt x="669" y="904"/>
                </a:lnTo>
                <a:lnTo>
                  <a:pt x="700" y="925"/>
                </a:lnTo>
                <a:lnTo>
                  <a:pt x="716" y="891"/>
                </a:lnTo>
                <a:lnTo>
                  <a:pt x="719" y="886"/>
                </a:lnTo>
                <a:lnTo>
                  <a:pt x="724" y="874"/>
                </a:lnTo>
                <a:lnTo>
                  <a:pt x="730" y="863"/>
                </a:lnTo>
                <a:lnTo>
                  <a:pt x="732" y="857"/>
                </a:lnTo>
                <a:lnTo>
                  <a:pt x="732" y="856"/>
                </a:lnTo>
                <a:lnTo>
                  <a:pt x="734" y="855"/>
                </a:lnTo>
                <a:lnTo>
                  <a:pt x="734" y="853"/>
                </a:lnTo>
                <a:lnTo>
                  <a:pt x="735" y="851"/>
                </a:lnTo>
                <a:lnTo>
                  <a:pt x="736" y="848"/>
                </a:lnTo>
                <a:lnTo>
                  <a:pt x="740" y="837"/>
                </a:lnTo>
                <a:lnTo>
                  <a:pt x="748" y="824"/>
                </a:lnTo>
                <a:lnTo>
                  <a:pt x="760" y="809"/>
                </a:lnTo>
                <a:lnTo>
                  <a:pt x="887" y="883"/>
                </a:lnTo>
                <a:lnTo>
                  <a:pt x="894" y="888"/>
                </a:lnTo>
                <a:lnTo>
                  <a:pt x="902" y="888"/>
                </a:lnTo>
                <a:lnTo>
                  <a:pt x="932" y="890"/>
                </a:lnTo>
                <a:lnTo>
                  <a:pt x="940" y="890"/>
                </a:lnTo>
                <a:lnTo>
                  <a:pt x="948" y="887"/>
                </a:lnTo>
                <a:lnTo>
                  <a:pt x="1063" y="832"/>
                </a:lnTo>
                <a:lnTo>
                  <a:pt x="1070" y="845"/>
                </a:lnTo>
                <a:lnTo>
                  <a:pt x="1073" y="856"/>
                </a:lnTo>
                <a:lnTo>
                  <a:pt x="1076" y="864"/>
                </a:lnTo>
                <a:lnTo>
                  <a:pt x="1077" y="867"/>
                </a:lnTo>
                <a:lnTo>
                  <a:pt x="1077" y="867"/>
                </a:lnTo>
                <a:lnTo>
                  <a:pt x="1078" y="867"/>
                </a:lnTo>
                <a:lnTo>
                  <a:pt x="1078" y="868"/>
                </a:lnTo>
                <a:lnTo>
                  <a:pt x="1078" y="868"/>
                </a:lnTo>
                <a:lnTo>
                  <a:pt x="1078" y="868"/>
                </a:lnTo>
                <a:lnTo>
                  <a:pt x="1078" y="870"/>
                </a:lnTo>
                <a:lnTo>
                  <a:pt x="1078" y="871"/>
                </a:lnTo>
                <a:lnTo>
                  <a:pt x="1078" y="872"/>
                </a:lnTo>
                <a:lnTo>
                  <a:pt x="1079" y="873"/>
                </a:lnTo>
                <a:lnTo>
                  <a:pt x="1091" y="909"/>
                </a:lnTo>
                <a:lnTo>
                  <a:pt x="1103" y="944"/>
                </a:lnTo>
                <a:lnTo>
                  <a:pt x="1137" y="927"/>
                </a:lnTo>
                <a:lnTo>
                  <a:pt x="1169" y="910"/>
                </a:lnTo>
                <a:lnTo>
                  <a:pt x="1179" y="904"/>
                </a:lnTo>
                <a:lnTo>
                  <a:pt x="1188" y="896"/>
                </a:lnTo>
                <a:lnTo>
                  <a:pt x="1197" y="885"/>
                </a:lnTo>
                <a:lnTo>
                  <a:pt x="1205" y="871"/>
                </a:lnTo>
                <a:lnTo>
                  <a:pt x="1210" y="853"/>
                </a:lnTo>
                <a:lnTo>
                  <a:pt x="1214" y="832"/>
                </a:lnTo>
                <a:lnTo>
                  <a:pt x="1214" y="805"/>
                </a:lnTo>
                <a:lnTo>
                  <a:pt x="1211" y="775"/>
                </a:lnTo>
                <a:lnTo>
                  <a:pt x="1210" y="773"/>
                </a:lnTo>
                <a:lnTo>
                  <a:pt x="1210" y="769"/>
                </a:lnTo>
                <a:lnTo>
                  <a:pt x="1209" y="766"/>
                </a:lnTo>
                <a:lnTo>
                  <a:pt x="1208" y="764"/>
                </a:lnTo>
                <a:lnTo>
                  <a:pt x="1237" y="750"/>
                </a:lnTo>
                <a:lnTo>
                  <a:pt x="1244" y="764"/>
                </a:lnTo>
                <a:lnTo>
                  <a:pt x="1248" y="774"/>
                </a:lnTo>
                <a:lnTo>
                  <a:pt x="1251" y="782"/>
                </a:lnTo>
                <a:lnTo>
                  <a:pt x="1252" y="785"/>
                </a:lnTo>
                <a:lnTo>
                  <a:pt x="1252" y="785"/>
                </a:lnTo>
                <a:lnTo>
                  <a:pt x="1252" y="787"/>
                </a:lnTo>
                <a:lnTo>
                  <a:pt x="1252" y="787"/>
                </a:lnTo>
                <a:lnTo>
                  <a:pt x="1252" y="787"/>
                </a:lnTo>
                <a:lnTo>
                  <a:pt x="1252" y="787"/>
                </a:lnTo>
                <a:lnTo>
                  <a:pt x="1252" y="788"/>
                </a:lnTo>
                <a:lnTo>
                  <a:pt x="1252" y="789"/>
                </a:lnTo>
                <a:lnTo>
                  <a:pt x="1253" y="790"/>
                </a:lnTo>
                <a:lnTo>
                  <a:pt x="1253" y="792"/>
                </a:lnTo>
                <a:lnTo>
                  <a:pt x="1266" y="828"/>
                </a:lnTo>
                <a:lnTo>
                  <a:pt x="1277" y="863"/>
                </a:lnTo>
                <a:lnTo>
                  <a:pt x="1311" y="847"/>
                </a:lnTo>
                <a:lnTo>
                  <a:pt x="1344" y="829"/>
                </a:lnTo>
                <a:lnTo>
                  <a:pt x="1353" y="824"/>
                </a:lnTo>
                <a:lnTo>
                  <a:pt x="1362" y="814"/>
                </a:lnTo>
                <a:lnTo>
                  <a:pt x="1372" y="803"/>
                </a:lnTo>
                <a:lnTo>
                  <a:pt x="1378" y="789"/>
                </a:lnTo>
                <a:lnTo>
                  <a:pt x="1384" y="772"/>
                </a:lnTo>
                <a:lnTo>
                  <a:pt x="1388" y="750"/>
                </a:lnTo>
                <a:lnTo>
                  <a:pt x="1388" y="724"/>
                </a:lnTo>
                <a:lnTo>
                  <a:pt x="1385" y="694"/>
                </a:lnTo>
                <a:lnTo>
                  <a:pt x="1384" y="691"/>
                </a:lnTo>
                <a:lnTo>
                  <a:pt x="1384" y="688"/>
                </a:lnTo>
                <a:lnTo>
                  <a:pt x="1384" y="684"/>
                </a:lnTo>
                <a:lnTo>
                  <a:pt x="1383" y="681"/>
                </a:lnTo>
                <a:lnTo>
                  <a:pt x="1399" y="674"/>
                </a:lnTo>
                <a:lnTo>
                  <a:pt x="1406" y="688"/>
                </a:lnTo>
                <a:lnTo>
                  <a:pt x="1411" y="698"/>
                </a:lnTo>
                <a:lnTo>
                  <a:pt x="1413" y="706"/>
                </a:lnTo>
                <a:lnTo>
                  <a:pt x="1414" y="709"/>
                </a:lnTo>
                <a:lnTo>
                  <a:pt x="1414" y="709"/>
                </a:lnTo>
                <a:lnTo>
                  <a:pt x="1415" y="709"/>
                </a:lnTo>
                <a:lnTo>
                  <a:pt x="1415" y="711"/>
                </a:lnTo>
                <a:lnTo>
                  <a:pt x="1415" y="711"/>
                </a:lnTo>
                <a:lnTo>
                  <a:pt x="1415" y="711"/>
                </a:lnTo>
                <a:lnTo>
                  <a:pt x="1415" y="712"/>
                </a:lnTo>
                <a:lnTo>
                  <a:pt x="1415" y="713"/>
                </a:lnTo>
                <a:lnTo>
                  <a:pt x="1415" y="714"/>
                </a:lnTo>
                <a:lnTo>
                  <a:pt x="1417" y="716"/>
                </a:lnTo>
                <a:lnTo>
                  <a:pt x="1428" y="751"/>
                </a:lnTo>
                <a:lnTo>
                  <a:pt x="1441" y="787"/>
                </a:lnTo>
                <a:lnTo>
                  <a:pt x="1474" y="769"/>
                </a:lnTo>
                <a:lnTo>
                  <a:pt x="1506" y="752"/>
                </a:lnTo>
                <a:lnTo>
                  <a:pt x="1517" y="746"/>
                </a:lnTo>
                <a:lnTo>
                  <a:pt x="1526" y="738"/>
                </a:lnTo>
                <a:lnTo>
                  <a:pt x="1534" y="727"/>
                </a:lnTo>
                <a:lnTo>
                  <a:pt x="1542" y="713"/>
                </a:lnTo>
                <a:lnTo>
                  <a:pt x="1548" y="696"/>
                </a:lnTo>
                <a:lnTo>
                  <a:pt x="1551" y="674"/>
                </a:lnTo>
                <a:lnTo>
                  <a:pt x="1551" y="647"/>
                </a:lnTo>
                <a:lnTo>
                  <a:pt x="1549" y="617"/>
                </a:lnTo>
                <a:lnTo>
                  <a:pt x="1548" y="614"/>
                </a:lnTo>
                <a:lnTo>
                  <a:pt x="1548" y="610"/>
                </a:lnTo>
                <a:lnTo>
                  <a:pt x="1547" y="607"/>
                </a:lnTo>
                <a:lnTo>
                  <a:pt x="1546" y="605"/>
                </a:lnTo>
                <a:lnTo>
                  <a:pt x="1556" y="600"/>
                </a:lnTo>
                <a:lnTo>
                  <a:pt x="1560" y="611"/>
                </a:lnTo>
                <a:lnTo>
                  <a:pt x="1564" y="621"/>
                </a:lnTo>
                <a:lnTo>
                  <a:pt x="1565" y="626"/>
                </a:lnTo>
                <a:lnTo>
                  <a:pt x="1566" y="629"/>
                </a:lnTo>
                <a:lnTo>
                  <a:pt x="1566" y="629"/>
                </a:lnTo>
                <a:lnTo>
                  <a:pt x="1567" y="629"/>
                </a:lnTo>
                <a:lnTo>
                  <a:pt x="1567" y="630"/>
                </a:lnTo>
                <a:lnTo>
                  <a:pt x="1567" y="630"/>
                </a:lnTo>
                <a:lnTo>
                  <a:pt x="1567" y="630"/>
                </a:lnTo>
                <a:lnTo>
                  <a:pt x="1567" y="631"/>
                </a:lnTo>
                <a:lnTo>
                  <a:pt x="1567" y="632"/>
                </a:lnTo>
                <a:lnTo>
                  <a:pt x="1567" y="633"/>
                </a:lnTo>
                <a:lnTo>
                  <a:pt x="1569" y="636"/>
                </a:lnTo>
                <a:lnTo>
                  <a:pt x="1580" y="671"/>
                </a:lnTo>
                <a:lnTo>
                  <a:pt x="1593" y="706"/>
                </a:lnTo>
                <a:lnTo>
                  <a:pt x="1626" y="689"/>
                </a:lnTo>
                <a:lnTo>
                  <a:pt x="1658" y="671"/>
                </a:lnTo>
                <a:lnTo>
                  <a:pt x="1669" y="666"/>
                </a:lnTo>
                <a:lnTo>
                  <a:pt x="1678" y="658"/>
                </a:lnTo>
                <a:lnTo>
                  <a:pt x="1686" y="646"/>
                </a:lnTo>
                <a:lnTo>
                  <a:pt x="1694" y="632"/>
                </a:lnTo>
                <a:lnTo>
                  <a:pt x="1700" y="615"/>
                </a:lnTo>
                <a:lnTo>
                  <a:pt x="1703" y="593"/>
                </a:lnTo>
                <a:lnTo>
                  <a:pt x="1703" y="567"/>
                </a:lnTo>
                <a:lnTo>
                  <a:pt x="1701" y="537"/>
                </a:lnTo>
                <a:lnTo>
                  <a:pt x="1700" y="535"/>
                </a:lnTo>
                <a:lnTo>
                  <a:pt x="1700" y="534"/>
                </a:lnTo>
                <a:lnTo>
                  <a:pt x="1700" y="533"/>
                </a:lnTo>
                <a:lnTo>
                  <a:pt x="1700" y="532"/>
                </a:lnTo>
                <a:lnTo>
                  <a:pt x="1704" y="530"/>
                </a:lnTo>
                <a:lnTo>
                  <a:pt x="1710" y="542"/>
                </a:lnTo>
                <a:lnTo>
                  <a:pt x="1715" y="552"/>
                </a:lnTo>
                <a:lnTo>
                  <a:pt x="1716" y="558"/>
                </a:lnTo>
                <a:lnTo>
                  <a:pt x="1717" y="562"/>
                </a:lnTo>
                <a:lnTo>
                  <a:pt x="1717" y="562"/>
                </a:lnTo>
                <a:lnTo>
                  <a:pt x="1718" y="562"/>
                </a:lnTo>
                <a:lnTo>
                  <a:pt x="1718" y="563"/>
                </a:lnTo>
                <a:lnTo>
                  <a:pt x="1718" y="563"/>
                </a:lnTo>
                <a:lnTo>
                  <a:pt x="1718" y="563"/>
                </a:lnTo>
                <a:lnTo>
                  <a:pt x="1718" y="564"/>
                </a:lnTo>
                <a:lnTo>
                  <a:pt x="1718" y="565"/>
                </a:lnTo>
                <a:lnTo>
                  <a:pt x="1719" y="567"/>
                </a:lnTo>
                <a:lnTo>
                  <a:pt x="1719" y="568"/>
                </a:lnTo>
                <a:lnTo>
                  <a:pt x="1731" y="603"/>
                </a:lnTo>
                <a:lnTo>
                  <a:pt x="1744" y="639"/>
                </a:lnTo>
                <a:lnTo>
                  <a:pt x="1777" y="622"/>
                </a:lnTo>
                <a:lnTo>
                  <a:pt x="1810" y="605"/>
                </a:lnTo>
                <a:lnTo>
                  <a:pt x="1820" y="599"/>
                </a:lnTo>
                <a:lnTo>
                  <a:pt x="1829" y="590"/>
                </a:lnTo>
                <a:lnTo>
                  <a:pt x="1838" y="579"/>
                </a:lnTo>
                <a:lnTo>
                  <a:pt x="1845" y="565"/>
                </a:lnTo>
                <a:lnTo>
                  <a:pt x="1851" y="547"/>
                </a:lnTo>
                <a:lnTo>
                  <a:pt x="1854" y="526"/>
                </a:lnTo>
                <a:lnTo>
                  <a:pt x="1854" y="501"/>
                </a:lnTo>
                <a:lnTo>
                  <a:pt x="1852"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26092" name="Group 108"/>
          <p:cNvGrpSpPr>
            <a:grpSpLocks/>
          </p:cNvGrpSpPr>
          <p:nvPr/>
        </p:nvGrpSpPr>
        <p:grpSpPr bwMode="auto">
          <a:xfrm>
            <a:off x="4214813" y="5349875"/>
            <a:ext cx="1419225" cy="741363"/>
            <a:chOff x="3713" y="2834"/>
            <a:chExt cx="894" cy="467"/>
          </a:xfrm>
        </p:grpSpPr>
        <p:sp>
          <p:nvSpPr>
            <p:cNvPr id="426093" name="Freeform 109"/>
            <p:cNvSpPr>
              <a:spLocks/>
            </p:cNvSpPr>
            <p:nvPr/>
          </p:nvSpPr>
          <p:spPr bwMode="auto">
            <a:xfrm>
              <a:off x="3937" y="2834"/>
              <a:ext cx="427" cy="450"/>
            </a:xfrm>
            <a:custGeom>
              <a:avLst/>
              <a:gdLst>
                <a:gd name="T0" fmla="*/ 429 w 856"/>
                <a:gd name="T1" fmla="*/ 0 h 900"/>
                <a:gd name="T2" fmla="*/ 498 w 856"/>
                <a:gd name="T3" fmla="*/ 236 h 900"/>
                <a:gd name="T4" fmla="*/ 692 w 856"/>
                <a:gd name="T5" fmla="*/ 86 h 900"/>
                <a:gd name="T6" fmla="*/ 611 w 856"/>
                <a:gd name="T7" fmla="*/ 318 h 900"/>
                <a:gd name="T8" fmla="*/ 856 w 856"/>
                <a:gd name="T9" fmla="*/ 311 h 900"/>
                <a:gd name="T10" fmla="*/ 653 w 856"/>
                <a:gd name="T11" fmla="*/ 451 h 900"/>
                <a:gd name="T12" fmla="*/ 856 w 856"/>
                <a:gd name="T13" fmla="*/ 589 h 900"/>
                <a:gd name="T14" fmla="*/ 611 w 856"/>
                <a:gd name="T15" fmla="*/ 582 h 900"/>
                <a:gd name="T16" fmla="*/ 692 w 856"/>
                <a:gd name="T17" fmla="*/ 814 h 900"/>
                <a:gd name="T18" fmla="*/ 498 w 856"/>
                <a:gd name="T19" fmla="*/ 664 h 900"/>
                <a:gd name="T20" fmla="*/ 429 w 856"/>
                <a:gd name="T21" fmla="*/ 900 h 900"/>
                <a:gd name="T22" fmla="*/ 359 w 856"/>
                <a:gd name="T23" fmla="*/ 664 h 900"/>
                <a:gd name="T24" fmla="*/ 164 w 856"/>
                <a:gd name="T25" fmla="*/ 814 h 900"/>
                <a:gd name="T26" fmla="*/ 247 w 856"/>
                <a:gd name="T27" fmla="*/ 582 h 900"/>
                <a:gd name="T28" fmla="*/ 0 w 856"/>
                <a:gd name="T29" fmla="*/ 589 h 900"/>
                <a:gd name="T30" fmla="*/ 204 w 856"/>
                <a:gd name="T31" fmla="*/ 451 h 900"/>
                <a:gd name="T32" fmla="*/ 0 w 856"/>
                <a:gd name="T33" fmla="*/ 311 h 900"/>
                <a:gd name="T34" fmla="*/ 247 w 856"/>
                <a:gd name="T35" fmla="*/ 318 h 900"/>
                <a:gd name="T36" fmla="*/ 165 w 856"/>
                <a:gd name="T37" fmla="*/ 85 h 900"/>
                <a:gd name="T38" fmla="*/ 359 w 856"/>
                <a:gd name="T39" fmla="*/ 236 h 900"/>
                <a:gd name="T40" fmla="*/ 429 w 856"/>
                <a:gd name="T41"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6" h="900">
                  <a:moveTo>
                    <a:pt x="429" y="0"/>
                  </a:moveTo>
                  <a:lnTo>
                    <a:pt x="498" y="236"/>
                  </a:lnTo>
                  <a:lnTo>
                    <a:pt x="692" y="86"/>
                  </a:lnTo>
                  <a:lnTo>
                    <a:pt x="611" y="318"/>
                  </a:lnTo>
                  <a:lnTo>
                    <a:pt x="856" y="311"/>
                  </a:lnTo>
                  <a:lnTo>
                    <a:pt x="653" y="451"/>
                  </a:lnTo>
                  <a:lnTo>
                    <a:pt x="856" y="589"/>
                  </a:lnTo>
                  <a:lnTo>
                    <a:pt x="611" y="582"/>
                  </a:lnTo>
                  <a:lnTo>
                    <a:pt x="692" y="814"/>
                  </a:lnTo>
                  <a:lnTo>
                    <a:pt x="498" y="664"/>
                  </a:lnTo>
                  <a:lnTo>
                    <a:pt x="429" y="900"/>
                  </a:lnTo>
                  <a:lnTo>
                    <a:pt x="359" y="664"/>
                  </a:lnTo>
                  <a:lnTo>
                    <a:pt x="164" y="814"/>
                  </a:lnTo>
                  <a:lnTo>
                    <a:pt x="247" y="582"/>
                  </a:lnTo>
                  <a:lnTo>
                    <a:pt x="0" y="589"/>
                  </a:lnTo>
                  <a:lnTo>
                    <a:pt x="204" y="451"/>
                  </a:lnTo>
                  <a:lnTo>
                    <a:pt x="0" y="311"/>
                  </a:lnTo>
                  <a:lnTo>
                    <a:pt x="247" y="318"/>
                  </a:lnTo>
                  <a:lnTo>
                    <a:pt x="165" y="85"/>
                  </a:lnTo>
                  <a:lnTo>
                    <a:pt x="359" y="236"/>
                  </a:lnTo>
                  <a:lnTo>
                    <a:pt x="429" y="0"/>
                  </a:lnTo>
                  <a:close/>
                </a:path>
              </a:pathLst>
            </a:custGeom>
            <a:solidFill>
              <a:srgbClr val="AA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94" name="Freeform 110"/>
            <p:cNvSpPr>
              <a:spLocks/>
            </p:cNvSpPr>
            <p:nvPr/>
          </p:nvSpPr>
          <p:spPr bwMode="auto">
            <a:xfrm>
              <a:off x="3984" y="2884"/>
              <a:ext cx="333" cy="350"/>
            </a:xfrm>
            <a:custGeom>
              <a:avLst/>
              <a:gdLst>
                <a:gd name="T0" fmla="*/ 334 w 666"/>
                <a:gd name="T1" fmla="*/ 0 h 702"/>
                <a:gd name="T2" fmla="*/ 387 w 666"/>
                <a:gd name="T3" fmla="*/ 184 h 702"/>
                <a:gd name="T4" fmla="*/ 540 w 666"/>
                <a:gd name="T5" fmla="*/ 67 h 702"/>
                <a:gd name="T6" fmla="*/ 475 w 666"/>
                <a:gd name="T7" fmla="*/ 248 h 702"/>
                <a:gd name="T8" fmla="*/ 666 w 666"/>
                <a:gd name="T9" fmla="*/ 243 h 702"/>
                <a:gd name="T10" fmla="*/ 509 w 666"/>
                <a:gd name="T11" fmla="*/ 352 h 702"/>
                <a:gd name="T12" fmla="*/ 666 w 666"/>
                <a:gd name="T13" fmla="*/ 459 h 702"/>
                <a:gd name="T14" fmla="*/ 475 w 666"/>
                <a:gd name="T15" fmla="*/ 453 h 702"/>
                <a:gd name="T16" fmla="*/ 540 w 666"/>
                <a:gd name="T17" fmla="*/ 635 h 702"/>
                <a:gd name="T18" fmla="*/ 387 w 666"/>
                <a:gd name="T19" fmla="*/ 518 h 702"/>
                <a:gd name="T20" fmla="*/ 334 w 666"/>
                <a:gd name="T21" fmla="*/ 702 h 702"/>
                <a:gd name="T22" fmla="*/ 279 w 666"/>
                <a:gd name="T23" fmla="*/ 518 h 702"/>
                <a:gd name="T24" fmla="*/ 127 w 666"/>
                <a:gd name="T25" fmla="*/ 635 h 702"/>
                <a:gd name="T26" fmla="*/ 192 w 666"/>
                <a:gd name="T27" fmla="*/ 453 h 702"/>
                <a:gd name="T28" fmla="*/ 0 w 666"/>
                <a:gd name="T29" fmla="*/ 459 h 702"/>
                <a:gd name="T30" fmla="*/ 159 w 666"/>
                <a:gd name="T31" fmla="*/ 352 h 702"/>
                <a:gd name="T32" fmla="*/ 0 w 666"/>
                <a:gd name="T33" fmla="*/ 243 h 702"/>
                <a:gd name="T34" fmla="*/ 192 w 666"/>
                <a:gd name="T35" fmla="*/ 248 h 702"/>
                <a:gd name="T36" fmla="*/ 127 w 666"/>
                <a:gd name="T37" fmla="*/ 67 h 702"/>
                <a:gd name="T38" fmla="*/ 279 w 666"/>
                <a:gd name="T39" fmla="*/ 184 h 702"/>
                <a:gd name="T40" fmla="*/ 334 w 666"/>
                <a:gd name="T41" fmla="*/ 0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6" h="702">
                  <a:moveTo>
                    <a:pt x="334" y="0"/>
                  </a:moveTo>
                  <a:lnTo>
                    <a:pt x="387" y="184"/>
                  </a:lnTo>
                  <a:lnTo>
                    <a:pt x="540" y="67"/>
                  </a:lnTo>
                  <a:lnTo>
                    <a:pt x="475" y="248"/>
                  </a:lnTo>
                  <a:lnTo>
                    <a:pt x="666" y="243"/>
                  </a:lnTo>
                  <a:lnTo>
                    <a:pt x="509" y="352"/>
                  </a:lnTo>
                  <a:lnTo>
                    <a:pt x="666" y="459"/>
                  </a:lnTo>
                  <a:lnTo>
                    <a:pt x="475" y="453"/>
                  </a:lnTo>
                  <a:lnTo>
                    <a:pt x="540" y="635"/>
                  </a:lnTo>
                  <a:lnTo>
                    <a:pt x="387" y="518"/>
                  </a:lnTo>
                  <a:lnTo>
                    <a:pt x="334" y="702"/>
                  </a:lnTo>
                  <a:lnTo>
                    <a:pt x="279" y="518"/>
                  </a:lnTo>
                  <a:lnTo>
                    <a:pt x="127" y="635"/>
                  </a:lnTo>
                  <a:lnTo>
                    <a:pt x="192" y="453"/>
                  </a:lnTo>
                  <a:lnTo>
                    <a:pt x="0" y="459"/>
                  </a:lnTo>
                  <a:lnTo>
                    <a:pt x="159" y="352"/>
                  </a:lnTo>
                  <a:lnTo>
                    <a:pt x="0" y="243"/>
                  </a:lnTo>
                  <a:lnTo>
                    <a:pt x="192" y="248"/>
                  </a:lnTo>
                  <a:lnTo>
                    <a:pt x="127" y="67"/>
                  </a:lnTo>
                  <a:lnTo>
                    <a:pt x="279" y="184"/>
                  </a:lnTo>
                  <a:lnTo>
                    <a:pt x="334" y="0"/>
                  </a:lnTo>
                  <a:close/>
                </a:path>
              </a:pathLst>
            </a:custGeom>
            <a:solidFill>
              <a:srgbClr val="C1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95" name="Freeform 111"/>
            <p:cNvSpPr>
              <a:spLocks/>
            </p:cNvSpPr>
            <p:nvPr/>
          </p:nvSpPr>
          <p:spPr bwMode="auto">
            <a:xfrm>
              <a:off x="3776" y="2868"/>
              <a:ext cx="804" cy="334"/>
            </a:xfrm>
            <a:custGeom>
              <a:avLst/>
              <a:gdLst>
                <a:gd name="T0" fmla="*/ 8 w 1608"/>
                <a:gd name="T1" fmla="*/ 180 h 668"/>
                <a:gd name="T2" fmla="*/ 732 w 1608"/>
                <a:gd name="T3" fmla="*/ 1 h 668"/>
                <a:gd name="T4" fmla="*/ 741 w 1608"/>
                <a:gd name="T5" fmla="*/ 0 h 668"/>
                <a:gd name="T6" fmla="*/ 749 w 1608"/>
                <a:gd name="T7" fmla="*/ 1 h 668"/>
                <a:gd name="T8" fmla="*/ 1585 w 1608"/>
                <a:gd name="T9" fmla="*/ 225 h 668"/>
                <a:gd name="T10" fmla="*/ 1608 w 1608"/>
                <a:gd name="T11" fmla="*/ 248 h 668"/>
                <a:gd name="T12" fmla="*/ 1591 w 1608"/>
                <a:gd name="T13" fmla="*/ 286 h 668"/>
                <a:gd name="T14" fmla="*/ 768 w 1608"/>
                <a:gd name="T15" fmla="*/ 661 h 668"/>
                <a:gd name="T16" fmla="*/ 753 w 1608"/>
                <a:gd name="T17" fmla="*/ 668 h 668"/>
                <a:gd name="T18" fmla="*/ 739 w 1608"/>
                <a:gd name="T19" fmla="*/ 660 h 668"/>
                <a:gd name="T20" fmla="*/ 0 w 1608"/>
                <a:gd name="T21" fmla="*/ 240 h 668"/>
                <a:gd name="T22" fmla="*/ 8 w 1608"/>
                <a:gd name="T23" fmla="*/ 180 h 668"/>
                <a:gd name="T24" fmla="*/ 8 w 1608"/>
                <a:gd name="T25" fmla="*/ 18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8" h="668">
                  <a:moveTo>
                    <a:pt x="8" y="180"/>
                  </a:moveTo>
                  <a:lnTo>
                    <a:pt x="732" y="1"/>
                  </a:lnTo>
                  <a:lnTo>
                    <a:pt x="741" y="0"/>
                  </a:lnTo>
                  <a:lnTo>
                    <a:pt x="749" y="1"/>
                  </a:lnTo>
                  <a:lnTo>
                    <a:pt x="1585" y="225"/>
                  </a:lnTo>
                  <a:lnTo>
                    <a:pt x="1608" y="248"/>
                  </a:lnTo>
                  <a:lnTo>
                    <a:pt x="1591" y="286"/>
                  </a:lnTo>
                  <a:lnTo>
                    <a:pt x="768" y="661"/>
                  </a:lnTo>
                  <a:lnTo>
                    <a:pt x="753" y="668"/>
                  </a:lnTo>
                  <a:lnTo>
                    <a:pt x="739" y="660"/>
                  </a:lnTo>
                  <a:lnTo>
                    <a:pt x="0" y="240"/>
                  </a:lnTo>
                  <a:lnTo>
                    <a:pt x="8" y="180"/>
                  </a:lnTo>
                  <a:lnTo>
                    <a:pt x="8"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96" name="Freeform 112"/>
            <p:cNvSpPr>
              <a:spLocks/>
            </p:cNvSpPr>
            <p:nvPr/>
          </p:nvSpPr>
          <p:spPr bwMode="auto">
            <a:xfrm>
              <a:off x="3785" y="2884"/>
              <a:ext cx="780" cy="300"/>
            </a:xfrm>
            <a:custGeom>
              <a:avLst/>
              <a:gdLst>
                <a:gd name="T0" fmla="*/ 0 w 1561"/>
                <a:gd name="T1" fmla="*/ 179 h 599"/>
                <a:gd name="T2" fmla="*/ 725 w 1561"/>
                <a:gd name="T3" fmla="*/ 0 h 599"/>
                <a:gd name="T4" fmla="*/ 1561 w 1561"/>
                <a:gd name="T5" fmla="*/ 224 h 599"/>
                <a:gd name="T6" fmla="*/ 738 w 1561"/>
                <a:gd name="T7" fmla="*/ 599 h 599"/>
                <a:gd name="T8" fmla="*/ 0 w 1561"/>
                <a:gd name="T9" fmla="*/ 179 h 599"/>
              </a:gdLst>
              <a:ahLst/>
              <a:cxnLst>
                <a:cxn ang="0">
                  <a:pos x="T0" y="T1"/>
                </a:cxn>
                <a:cxn ang="0">
                  <a:pos x="T2" y="T3"/>
                </a:cxn>
                <a:cxn ang="0">
                  <a:pos x="T4" y="T5"/>
                </a:cxn>
                <a:cxn ang="0">
                  <a:pos x="T6" y="T7"/>
                </a:cxn>
                <a:cxn ang="0">
                  <a:pos x="T8" y="T9"/>
                </a:cxn>
              </a:cxnLst>
              <a:rect l="0" t="0" r="r" b="b"/>
              <a:pathLst>
                <a:path w="1561" h="599">
                  <a:moveTo>
                    <a:pt x="0" y="179"/>
                  </a:moveTo>
                  <a:lnTo>
                    <a:pt x="725" y="0"/>
                  </a:lnTo>
                  <a:lnTo>
                    <a:pt x="1561" y="224"/>
                  </a:lnTo>
                  <a:lnTo>
                    <a:pt x="738" y="599"/>
                  </a:lnTo>
                  <a:lnTo>
                    <a:pt x="0" y="179"/>
                  </a:lnTo>
                  <a:close/>
                </a:path>
              </a:pathLst>
            </a:custGeom>
            <a:solidFill>
              <a:srgbClr val="A3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97" name="Freeform 113"/>
            <p:cNvSpPr>
              <a:spLocks/>
            </p:cNvSpPr>
            <p:nvPr/>
          </p:nvSpPr>
          <p:spPr bwMode="auto">
            <a:xfrm>
              <a:off x="3748" y="2958"/>
              <a:ext cx="424" cy="321"/>
            </a:xfrm>
            <a:custGeom>
              <a:avLst/>
              <a:gdLst>
                <a:gd name="T0" fmla="*/ 844 w 848"/>
                <a:gd name="T1" fmla="*/ 451 h 643"/>
                <a:gd name="T2" fmla="*/ 848 w 848"/>
                <a:gd name="T3" fmla="*/ 615 h 643"/>
                <a:gd name="T4" fmla="*/ 846 w 848"/>
                <a:gd name="T5" fmla="*/ 625 h 643"/>
                <a:gd name="T6" fmla="*/ 800 w 848"/>
                <a:gd name="T7" fmla="*/ 643 h 643"/>
                <a:gd name="T8" fmla="*/ 21 w 848"/>
                <a:gd name="T9" fmla="*/ 178 h 643"/>
                <a:gd name="T10" fmla="*/ 0 w 848"/>
                <a:gd name="T11" fmla="*/ 166 h 643"/>
                <a:gd name="T12" fmla="*/ 7 w 848"/>
                <a:gd name="T13" fmla="*/ 142 h 643"/>
                <a:gd name="T14" fmla="*/ 42 w 848"/>
                <a:gd name="T15" fmla="*/ 23 h 643"/>
                <a:gd name="T16" fmla="*/ 65 w 848"/>
                <a:gd name="T17" fmla="*/ 0 h 643"/>
                <a:gd name="T18" fmla="*/ 89 w 848"/>
                <a:gd name="T19" fmla="*/ 3 h 643"/>
                <a:gd name="T20" fmla="*/ 827 w 848"/>
                <a:gd name="T21" fmla="*/ 424 h 643"/>
                <a:gd name="T22" fmla="*/ 844 w 848"/>
                <a:gd name="T23" fmla="*/ 433 h 643"/>
                <a:gd name="T24" fmla="*/ 844 w 848"/>
                <a:gd name="T25" fmla="*/ 451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8" h="643">
                  <a:moveTo>
                    <a:pt x="844" y="451"/>
                  </a:moveTo>
                  <a:lnTo>
                    <a:pt x="848" y="615"/>
                  </a:lnTo>
                  <a:lnTo>
                    <a:pt x="846" y="625"/>
                  </a:lnTo>
                  <a:lnTo>
                    <a:pt x="800" y="643"/>
                  </a:lnTo>
                  <a:lnTo>
                    <a:pt x="21" y="178"/>
                  </a:lnTo>
                  <a:lnTo>
                    <a:pt x="0" y="166"/>
                  </a:lnTo>
                  <a:lnTo>
                    <a:pt x="7" y="142"/>
                  </a:lnTo>
                  <a:lnTo>
                    <a:pt x="42" y="23"/>
                  </a:lnTo>
                  <a:lnTo>
                    <a:pt x="65" y="0"/>
                  </a:lnTo>
                  <a:lnTo>
                    <a:pt x="89" y="3"/>
                  </a:lnTo>
                  <a:lnTo>
                    <a:pt x="827" y="424"/>
                  </a:lnTo>
                  <a:lnTo>
                    <a:pt x="844" y="433"/>
                  </a:lnTo>
                  <a:lnTo>
                    <a:pt x="844" y="4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98" name="Freeform 114"/>
            <p:cNvSpPr>
              <a:spLocks/>
            </p:cNvSpPr>
            <p:nvPr/>
          </p:nvSpPr>
          <p:spPr bwMode="auto">
            <a:xfrm>
              <a:off x="3767" y="2973"/>
              <a:ext cx="390" cy="293"/>
            </a:xfrm>
            <a:custGeom>
              <a:avLst/>
              <a:gdLst>
                <a:gd name="T0" fmla="*/ 35 w 779"/>
                <a:gd name="T1" fmla="*/ 0 h 584"/>
                <a:gd name="T2" fmla="*/ 0 w 779"/>
                <a:gd name="T3" fmla="*/ 120 h 584"/>
                <a:gd name="T4" fmla="*/ 779 w 779"/>
                <a:gd name="T5" fmla="*/ 584 h 584"/>
                <a:gd name="T6" fmla="*/ 773 w 779"/>
                <a:gd name="T7" fmla="*/ 420 h 584"/>
                <a:gd name="T8" fmla="*/ 35 w 779"/>
                <a:gd name="T9" fmla="*/ 0 h 584"/>
              </a:gdLst>
              <a:ahLst/>
              <a:cxnLst>
                <a:cxn ang="0">
                  <a:pos x="T0" y="T1"/>
                </a:cxn>
                <a:cxn ang="0">
                  <a:pos x="T2" y="T3"/>
                </a:cxn>
                <a:cxn ang="0">
                  <a:pos x="T4" y="T5"/>
                </a:cxn>
                <a:cxn ang="0">
                  <a:pos x="T6" y="T7"/>
                </a:cxn>
                <a:cxn ang="0">
                  <a:pos x="T8" y="T9"/>
                </a:cxn>
              </a:cxnLst>
              <a:rect l="0" t="0" r="r" b="b"/>
              <a:pathLst>
                <a:path w="779" h="584">
                  <a:moveTo>
                    <a:pt x="35" y="0"/>
                  </a:moveTo>
                  <a:lnTo>
                    <a:pt x="0" y="120"/>
                  </a:lnTo>
                  <a:lnTo>
                    <a:pt x="779" y="584"/>
                  </a:lnTo>
                  <a:lnTo>
                    <a:pt x="773" y="420"/>
                  </a:lnTo>
                  <a:lnTo>
                    <a:pt x="35" y="0"/>
                  </a:lnTo>
                  <a:close/>
                </a:path>
              </a:pathLst>
            </a:custGeom>
            <a:solidFill>
              <a:srgbClr val="AF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099" name="Freeform 115"/>
            <p:cNvSpPr>
              <a:spLocks/>
            </p:cNvSpPr>
            <p:nvPr/>
          </p:nvSpPr>
          <p:spPr bwMode="auto">
            <a:xfrm>
              <a:off x="4138" y="2981"/>
              <a:ext cx="463" cy="300"/>
            </a:xfrm>
            <a:custGeom>
              <a:avLst/>
              <a:gdLst>
                <a:gd name="T0" fmla="*/ 20 w 927"/>
                <a:gd name="T1" fmla="*/ 377 h 599"/>
                <a:gd name="T2" fmla="*/ 842 w 927"/>
                <a:gd name="T3" fmla="*/ 1 h 599"/>
                <a:gd name="T4" fmla="*/ 874 w 927"/>
                <a:gd name="T5" fmla="*/ 0 h 599"/>
                <a:gd name="T6" fmla="*/ 886 w 927"/>
                <a:gd name="T7" fmla="*/ 22 h 599"/>
                <a:gd name="T8" fmla="*/ 920 w 927"/>
                <a:gd name="T9" fmla="*/ 161 h 599"/>
                <a:gd name="T10" fmla="*/ 927 w 927"/>
                <a:gd name="T11" fmla="*/ 187 h 599"/>
                <a:gd name="T12" fmla="*/ 903 w 927"/>
                <a:gd name="T13" fmla="*/ 198 h 599"/>
                <a:gd name="T14" fmla="*/ 52 w 927"/>
                <a:gd name="T15" fmla="*/ 599 h 599"/>
                <a:gd name="T16" fmla="*/ 21 w 927"/>
                <a:gd name="T17" fmla="*/ 597 h 599"/>
                <a:gd name="T18" fmla="*/ 6 w 927"/>
                <a:gd name="T19" fmla="*/ 570 h 599"/>
                <a:gd name="T20" fmla="*/ 1 w 927"/>
                <a:gd name="T21" fmla="*/ 407 h 599"/>
                <a:gd name="T22" fmla="*/ 0 w 927"/>
                <a:gd name="T23" fmla="*/ 386 h 599"/>
                <a:gd name="T24" fmla="*/ 20 w 927"/>
                <a:gd name="T25" fmla="*/ 377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599">
                  <a:moveTo>
                    <a:pt x="20" y="377"/>
                  </a:moveTo>
                  <a:lnTo>
                    <a:pt x="842" y="1"/>
                  </a:lnTo>
                  <a:lnTo>
                    <a:pt x="874" y="0"/>
                  </a:lnTo>
                  <a:lnTo>
                    <a:pt x="886" y="22"/>
                  </a:lnTo>
                  <a:lnTo>
                    <a:pt x="920" y="161"/>
                  </a:lnTo>
                  <a:lnTo>
                    <a:pt x="927" y="187"/>
                  </a:lnTo>
                  <a:lnTo>
                    <a:pt x="903" y="198"/>
                  </a:lnTo>
                  <a:lnTo>
                    <a:pt x="52" y="599"/>
                  </a:lnTo>
                  <a:lnTo>
                    <a:pt x="21" y="597"/>
                  </a:lnTo>
                  <a:lnTo>
                    <a:pt x="6" y="570"/>
                  </a:lnTo>
                  <a:lnTo>
                    <a:pt x="1" y="407"/>
                  </a:lnTo>
                  <a:lnTo>
                    <a:pt x="0" y="386"/>
                  </a:lnTo>
                  <a:lnTo>
                    <a:pt x="20"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00" name="Freeform 116"/>
            <p:cNvSpPr>
              <a:spLocks/>
            </p:cNvSpPr>
            <p:nvPr/>
          </p:nvSpPr>
          <p:spPr bwMode="auto">
            <a:xfrm>
              <a:off x="4154" y="2996"/>
              <a:ext cx="428" cy="270"/>
            </a:xfrm>
            <a:custGeom>
              <a:avLst/>
              <a:gdLst>
                <a:gd name="T0" fmla="*/ 0 w 857"/>
                <a:gd name="T1" fmla="*/ 375 h 539"/>
                <a:gd name="T2" fmla="*/ 823 w 857"/>
                <a:gd name="T3" fmla="*/ 0 h 539"/>
                <a:gd name="T4" fmla="*/ 857 w 857"/>
                <a:gd name="T5" fmla="*/ 139 h 539"/>
                <a:gd name="T6" fmla="*/ 6 w 857"/>
                <a:gd name="T7" fmla="*/ 539 h 539"/>
                <a:gd name="T8" fmla="*/ 0 w 857"/>
                <a:gd name="T9" fmla="*/ 375 h 539"/>
              </a:gdLst>
              <a:ahLst/>
              <a:cxnLst>
                <a:cxn ang="0">
                  <a:pos x="T0" y="T1"/>
                </a:cxn>
                <a:cxn ang="0">
                  <a:pos x="T2" y="T3"/>
                </a:cxn>
                <a:cxn ang="0">
                  <a:pos x="T4" y="T5"/>
                </a:cxn>
                <a:cxn ang="0">
                  <a:pos x="T6" y="T7"/>
                </a:cxn>
                <a:cxn ang="0">
                  <a:pos x="T8" y="T9"/>
                </a:cxn>
              </a:cxnLst>
              <a:rect l="0" t="0" r="r" b="b"/>
              <a:pathLst>
                <a:path w="857" h="539">
                  <a:moveTo>
                    <a:pt x="0" y="375"/>
                  </a:moveTo>
                  <a:lnTo>
                    <a:pt x="823" y="0"/>
                  </a:lnTo>
                  <a:lnTo>
                    <a:pt x="857" y="139"/>
                  </a:lnTo>
                  <a:lnTo>
                    <a:pt x="6" y="539"/>
                  </a:lnTo>
                  <a:lnTo>
                    <a:pt x="0" y="375"/>
                  </a:lnTo>
                  <a:close/>
                </a:path>
              </a:pathLst>
            </a:custGeom>
            <a:solidFill>
              <a:srgbClr val="7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01" name="Freeform 117"/>
            <p:cNvSpPr>
              <a:spLocks/>
            </p:cNvSpPr>
            <p:nvPr/>
          </p:nvSpPr>
          <p:spPr bwMode="auto">
            <a:xfrm>
              <a:off x="3713" y="2991"/>
              <a:ext cx="123" cy="113"/>
            </a:xfrm>
            <a:custGeom>
              <a:avLst/>
              <a:gdLst>
                <a:gd name="T0" fmla="*/ 186 w 247"/>
                <a:gd name="T1" fmla="*/ 30 h 224"/>
                <a:gd name="T2" fmla="*/ 131 w 247"/>
                <a:gd name="T3" fmla="*/ 4 h 224"/>
                <a:gd name="T4" fmla="*/ 121 w 247"/>
                <a:gd name="T5" fmla="*/ 0 h 224"/>
                <a:gd name="T6" fmla="*/ 111 w 247"/>
                <a:gd name="T7" fmla="*/ 2 h 224"/>
                <a:gd name="T8" fmla="*/ 106 w 247"/>
                <a:gd name="T9" fmla="*/ 3 h 224"/>
                <a:gd name="T10" fmla="*/ 96 w 247"/>
                <a:gd name="T11" fmla="*/ 7 h 224"/>
                <a:gd name="T12" fmla="*/ 82 w 247"/>
                <a:gd name="T13" fmla="*/ 13 h 224"/>
                <a:gd name="T14" fmla="*/ 65 w 247"/>
                <a:gd name="T15" fmla="*/ 23 h 224"/>
                <a:gd name="T16" fmla="*/ 47 w 247"/>
                <a:gd name="T17" fmla="*/ 35 h 224"/>
                <a:gd name="T18" fmla="*/ 31 w 247"/>
                <a:gd name="T19" fmla="*/ 53 h 224"/>
                <a:gd name="T20" fmla="*/ 17 w 247"/>
                <a:gd name="T21" fmla="*/ 73 h 224"/>
                <a:gd name="T22" fmla="*/ 7 w 247"/>
                <a:gd name="T23" fmla="*/ 100 h 224"/>
                <a:gd name="T24" fmla="*/ 0 w 247"/>
                <a:gd name="T25" fmla="*/ 144 h 224"/>
                <a:gd name="T26" fmla="*/ 1 w 247"/>
                <a:gd name="T27" fmla="*/ 174 h 224"/>
                <a:gd name="T28" fmla="*/ 9 w 247"/>
                <a:gd name="T29" fmla="*/ 193 h 224"/>
                <a:gd name="T30" fmla="*/ 21 w 247"/>
                <a:gd name="T31" fmla="*/ 205 h 224"/>
                <a:gd name="T32" fmla="*/ 52 w 247"/>
                <a:gd name="T33" fmla="*/ 224 h 224"/>
                <a:gd name="T34" fmla="*/ 67 w 247"/>
                <a:gd name="T35" fmla="*/ 191 h 224"/>
                <a:gd name="T36" fmla="*/ 67 w 247"/>
                <a:gd name="T37" fmla="*/ 191 h 224"/>
                <a:gd name="T38" fmla="*/ 68 w 247"/>
                <a:gd name="T39" fmla="*/ 190 h 224"/>
                <a:gd name="T40" fmla="*/ 68 w 247"/>
                <a:gd name="T41" fmla="*/ 190 h 224"/>
                <a:gd name="T42" fmla="*/ 68 w 247"/>
                <a:gd name="T43" fmla="*/ 190 h 224"/>
                <a:gd name="T44" fmla="*/ 69 w 247"/>
                <a:gd name="T45" fmla="*/ 187 h 224"/>
                <a:gd name="T46" fmla="*/ 71 w 247"/>
                <a:gd name="T47" fmla="*/ 183 h 224"/>
                <a:gd name="T48" fmla="*/ 76 w 247"/>
                <a:gd name="T49" fmla="*/ 172 h 224"/>
                <a:gd name="T50" fmla="*/ 83 w 247"/>
                <a:gd name="T51" fmla="*/ 159 h 224"/>
                <a:gd name="T52" fmla="*/ 95 w 247"/>
                <a:gd name="T53" fmla="*/ 142 h 224"/>
                <a:gd name="T54" fmla="*/ 109 w 247"/>
                <a:gd name="T55" fmla="*/ 125 h 224"/>
                <a:gd name="T56" fmla="*/ 128 w 247"/>
                <a:gd name="T57" fmla="*/ 110 h 224"/>
                <a:gd name="T58" fmla="*/ 150 w 247"/>
                <a:gd name="T59" fmla="*/ 98 h 224"/>
                <a:gd name="T60" fmla="*/ 177 w 247"/>
                <a:gd name="T61" fmla="*/ 91 h 224"/>
                <a:gd name="T62" fmla="*/ 247 w 247"/>
                <a:gd name="T63" fmla="*/ 64 h 224"/>
                <a:gd name="T64" fmla="*/ 186 w 247"/>
                <a:gd name="T65" fmla="*/ 3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224">
                  <a:moveTo>
                    <a:pt x="186" y="30"/>
                  </a:moveTo>
                  <a:lnTo>
                    <a:pt x="131" y="4"/>
                  </a:lnTo>
                  <a:lnTo>
                    <a:pt x="121" y="0"/>
                  </a:lnTo>
                  <a:lnTo>
                    <a:pt x="111" y="2"/>
                  </a:lnTo>
                  <a:lnTo>
                    <a:pt x="106" y="3"/>
                  </a:lnTo>
                  <a:lnTo>
                    <a:pt x="96" y="7"/>
                  </a:lnTo>
                  <a:lnTo>
                    <a:pt x="82" y="13"/>
                  </a:lnTo>
                  <a:lnTo>
                    <a:pt x="65" y="23"/>
                  </a:lnTo>
                  <a:lnTo>
                    <a:pt x="47" y="35"/>
                  </a:lnTo>
                  <a:lnTo>
                    <a:pt x="31" y="53"/>
                  </a:lnTo>
                  <a:lnTo>
                    <a:pt x="17" y="73"/>
                  </a:lnTo>
                  <a:lnTo>
                    <a:pt x="7" y="100"/>
                  </a:lnTo>
                  <a:lnTo>
                    <a:pt x="0" y="144"/>
                  </a:lnTo>
                  <a:lnTo>
                    <a:pt x="1" y="174"/>
                  </a:lnTo>
                  <a:lnTo>
                    <a:pt x="9" y="193"/>
                  </a:lnTo>
                  <a:lnTo>
                    <a:pt x="21" y="205"/>
                  </a:lnTo>
                  <a:lnTo>
                    <a:pt x="52" y="224"/>
                  </a:lnTo>
                  <a:lnTo>
                    <a:pt x="67" y="191"/>
                  </a:lnTo>
                  <a:lnTo>
                    <a:pt x="67" y="191"/>
                  </a:lnTo>
                  <a:lnTo>
                    <a:pt x="68" y="190"/>
                  </a:lnTo>
                  <a:lnTo>
                    <a:pt x="68" y="190"/>
                  </a:lnTo>
                  <a:lnTo>
                    <a:pt x="68" y="190"/>
                  </a:lnTo>
                  <a:lnTo>
                    <a:pt x="69" y="187"/>
                  </a:lnTo>
                  <a:lnTo>
                    <a:pt x="71" y="183"/>
                  </a:lnTo>
                  <a:lnTo>
                    <a:pt x="76" y="172"/>
                  </a:lnTo>
                  <a:lnTo>
                    <a:pt x="83" y="159"/>
                  </a:lnTo>
                  <a:lnTo>
                    <a:pt x="95" y="142"/>
                  </a:lnTo>
                  <a:lnTo>
                    <a:pt x="109" y="125"/>
                  </a:lnTo>
                  <a:lnTo>
                    <a:pt x="128" y="110"/>
                  </a:lnTo>
                  <a:lnTo>
                    <a:pt x="150" y="98"/>
                  </a:lnTo>
                  <a:lnTo>
                    <a:pt x="177" y="91"/>
                  </a:lnTo>
                  <a:lnTo>
                    <a:pt x="247" y="64"/>
                  </a:lnTo>
                  <a:lnTo>
                    <a:pt x="18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02" name="Freeform 118"/>
            <p:cNvSpPr>
              <a:spLocks/>
            </p:cNvSpPr>
            <p:nvPr/>
          </p:nvSpPr>
          <p:spPr bwMode="auto">
            <a:xfrm>
              <a:off x="3729" y="3009"/>
              <a:ext cx="69" cy="72"/>
            </a:xfrm>
            <a:custGeom>
              <a:avLst/>
              <a:gdLst>
                <a:gd name="T0" fmla="*/ 86 w 140"/>
                <a:gd name="T1" fmla="*/ 0 h 144"/>
                <a:gd name="T2" fmla="*/ 83 w 140"/>
                <a:gd name="T3" fmla="*/ 1 h 144"/>
                <a:gd name="T4" fmla="*/ 75 w 140"/>
                <a:gd name="T5" fmla="*/ 4 h 144"/>
                <a:gd name="T6" fmla="*/ 65 w 140"/>
                <a:gd name="T7" fmla="*/ 8 h 144"/>
                <a:gd name="T8" fmla="*/ 51 w 140"/>
                <a:gd name="T9" fmla="*/ 15 h 144"/>
                <a:gd name="T10" fmla="*/ 38 w 140"/>
                <a:gd name="T11" fmla="*/ 24 h 144"/>
                <a:gd name="T12" fmla="*/ 25 w 140"/>
                <a:gd name="T13" fmla="*/ 37 h 144"/>
                <a:gd name="T14" fmla="*/ 14 w 140"/>
                <a:gd name="T15" fmla="*/ 54 h 144"/>
                <a:gd name="T16" fmla="*/ 6 w 140"/>
                <a:gd name="T17" fmla="*/ 74 h 144"/>
                <a:gd name="T18" fmla="*/ 0 w 140"/>
                <a:gd name="T19" fmla="*/ 110 h 144"/>
                <a:gd name="T20" fmla="*/ 0 w 140"/>
                <a:gd name="T21" fmla="*/ 132 h 144"/>
                <a:gd name="T22" fmla="*/ 4 w 140"/>
                <a:gd name="T23" fmla="*/ 142 h 144"/>
                <a:gd name="T24" fmla="*/ 6 w 140"/>
                <a:gd name="T25" fmla="*/ 144 h 144"/>
                <a:gd name="T26" fmla="*/ 7 w 140"/>
                <a:gd name="T27" fmla="*/ 140 h 144"/>
                <a:gd name="T28" fmla="*/ 13 w 140"/>
                <a:gd name="T29" fmla="*/ 128 h 144"/>
                <a:gd name="T30" fmla="*/ 22 w 140"/>
                <a:gd name="T31" fmla="*/ 111 h 144"/>
                <a:gd name="T32" fmla="*/ 36 w 140"/>
                <a:gd name="T33" fmla="*/ 90 h 144"/>
                <a:gd name="T34" fmla="*/ 54 w 140"/>
                <a:gd name="T35" fmla="*/ 69 h 144"/>
                <a:gd name="T36" fmla="*/ 77 w 140"/>
                <a:gd name="T37" fmla="*/ 50 h 144"/>
                <a:gd name="T38" fmla="*/ 105 w 140"/>
                <a:gd name="T39" fmla="*/ 34 h 144"/>
                <a:gd name="T40" fmla="*/ 140 w 140"/>
                <a:gd name="T41" fmla="*/ 24 h 144"/>
                <a:gd name="T42" fmla="*/ 86 w 140"/>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4">
                  <a:moveTo>
                    <a:pt x="86" y="0"/>
                  </a:moveTo>
                  <a:lnTo>
                    <a:pt x="83" y="1"/>
                  </a:lnTo>
                  <a:lnTo>
                    <a:pt x="75" y="4"/>
                  </a:lnTo>
                  <a:lnTo>
                    <a:pt x="65" y="8"/>
                  </a:lnTo>
                  <a:lnTo>
                    <a:pt x="51" y="15"/>
                  </a:lnTo>
                  <a:lnTo>
                    <a:pt x="38" y="24"/>
                  </a:lnTo>
                  <a:lnTo>
                    <a:pt x="25" y="37"/>
                  </a:lnTo>
                  <a:lnTo>
                    <a:pt x="14" y="54"/>
                  </a:lnTo>
                  <a:lnTo>
                    <a:pt x="6" y="74"/>
                  </a:lnTo>
                  <a:lnTo>
                    <a:pt x="0" y="110"/>
                  </a:lnTo>
                  <a:lnTo>
                    <a:pt x="0" y="132"/>
                  </a:lnTo>
                  <a:lnTo>
                    <a:pt x="4" y="142"/>
                  </a:lnTo>
                  <a:lnTo>
                    <a:pt x="6" y="144"/>
                  </a:lnTo>
                  <a:lnTo>
                    <a:pt x="7" y="140"/>
                  </a:lnTo>
                  <a:lnTo>
                    <a:pt x="13" y="128"/>
                  </a:lnTo>
                  <a:lnTo>
                    <a:pt x="22" y="111"/>
                  </a:lnTo>
                  <a:lnTo>
                    <a:pt x="36" y="90"/>
                  </a:lnTo>
                  <a:lnTo>
                    <a:pt x="54" y="69"/>
                  </a:lnTo>
                  <a:lnTo>
                    <a:pt x="77" y="50"/>
                  </a:lnTo>
                  <a:lnTo>
                    <a:pt x="105" y="34"/>
                  </a:lnTo>
                  <a:lnTo>
                    <a:pt x="140" y="24"/>
                  </a:lnTo>
                  <a:lnTo>
                    <a:pt x="86"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03" name="Freeform 119"/>
            <p:cNvSpPr>
              <a:spLocks/>
            </p:cNvSpPr>
            <p:nvPr/>
          </p:nvSpPr>
          <p:spPr bwMode="auto">
            <a:xfrm>
              <a:off x="3784" y="3033"/>
              <a:ext cx="123" cy="112"/>
            </a:xfrm>
            <a:custGeom>
              <a:avLst/>
              <a:gdLst>
                <a:gd name="T0" fmla="*/ 185 w 246"/>
                <a:gd name="T1" fmla="*/ 29 h 223"/>
                <a:gd name="T2" fmla="*/ 131 w 246"/>
                <a:gd name="T3" fmla="*/ 4 h 223"/>
                <a:gd name="T4" fmla="*/ 121 w 246"/>
                <a:gd name="T5" fmla="*/ 0 h 223"/>
                <a:gd name="T6" fmla="*/ 110 w 246"/>
                <a:gd name="T7" fmla="*/ 2 h 223"/>
                <a:gd name="T8" fmla="*/ 106 w 246"/>
                <a:gd name="T9" fmla="*/ 3 h 223"/>
                <a:gd name="T10" fmla="*/ 95 w 246"/>
                <a:gd name="T11" fmla="*/ 7 h 223"/>
                <a:gd name="T12" fmla="*/ 82 w 246"/>
                <a:gd name="T13" fmla="*/ 12 h 223"/>
                <a:gd name="T14" fmla="*/ 64 w 246"/>
                <a:gd name="T15" fmla="*/ 22 h 223"/>
                <a:gd name="T16" fmla="*/ 47 w 246"/>
                <a:gd name="T17" fmla="*/ 34 h 223"/>
                <a:gd name="T18" fmla="*/ 31 w 246"/>
                <a:gd name="T19" fmla="*/ 52 h 223"/>
                <a:gd name="T20" fmla="*/ 17 w 246"/>
                <a:gd name="T21" fmla="*/ 73 h 223"/>
                <a:gd name="T22" fmla="*/ 7 w 246"/>
                <a:gd name="T23" fmla="*/ 100 h 223"/>
                <a:gd name="T24" fmla="*/ 0 w 246"/>
                <a:gd name="T25" fmla="*/ 143 h 223"/>
                <a:gd name="T26" fmla="*/ 2 w 246"/>
                <a:gd name="T27" fmla="*/ 171 h 223"/>
                <a:gd name="T28" fmla="*/ 9 w 246"/>
                <a:gd name="T29" fmla="*/ 191 h 223"/>
                <a:gd name="T30" fmla="*/ 21 w 246"/>
                <a:gd name="T31" fmla="*/ 203 h 223"/>
                <a:gd name="T32" fmla="*/ 52 w 246"/>
                <a:gd name="T33" fmla="*/ 223 h 223"/>
                <a:gd name="T34" fmla="*/ 68 w 246"/>
                <a:gd name="T35" fmla="*/ 190 h 223"/>
                <a:gd name="T36" fmla="*/ 68 w 246"/>
                <a:gd name="T37" fmla="*/ 190 h 223"/>
                <a:gd name="T38" fmla="*/ 68 w 246"/>
                <a:gd name="T39" fmla="*/ 189 h 223"/>
                <a:gd name="T40" fmla="*/ 68 w 246"/>
                <a:gd name="T41" fmla="*/ 188 h 223"/>
                <a:gd name="T42" fmla="*/ 68 w 246"/>
                <a:gd name="T43" fmla="*/ 188 h 223"/>
                <a:gd name="T44" fmla="*/ 69 w 246"/>
                <a:gd name="T45" fmla="*/ 186 h 223"/>
                <a:gd name="T46" fmla="*/ 71 w 246"/>
                <a:gd name="T47" fmla="*/ 182 h 223"/>
                <a:gd name="T48" fmla="*/ 76 w 246"/>
                <a:gd name="T49" fmla="*/ 171 h 223"/>
                <a:gd name="T50" fmla="*/ 83 w 246"/>
                <a:gd name="T51" fmla="*/ 158 h 223"/>
                <a:gd name="T52" fmla="*/ 94 w 246"/>
                <a:gd name="T53" fmla="*/ 141 h 223"/>
                <a:gd name="T54" fmla="*/ 109 w 246"/>
                <a:gd name="T55" fmla="*/ 124 h 223"/>
                <a:gd name="T56" fmla="*/ 128 w 246"/>
                <a:gd name="T57" fmla="*/ 109 h 223"/>
                <a:gd name="T58" fmla="*/ 150 w 246"/>
                <a:gd name="T59" fmla="*/ 97 h 223"/>
                <a:gd name="T60" fmla="*/ 177 w 246"/>
                <a:gd name="T61" fmla="*/ 90 h 223"/>
                <a:gd name="T62" fmla="*/ 246 w 246"/>
                <a:gd name="T63" fmla="*/ 63 h 223"/>
                <a:gd name="T64" fmla="*/ 185 w 246"/>
                <a:gd name="T65" fmla="*/ 2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9"/>
                  </a:moveTo>
                  <a:lnTo>
                    <a:pt x="131" y="4"/>
                  </a:lnTo>
                  <a:lnTo>
                    <a:pt x="121" y="0"/>
                  </a:lnTo>
                  <a:lnTo>
                    <a:pt x="110" y="2"/>
                  </a:lnTo>
                  <a:lnTo>
                    <a:pt x="106" y="3"/>
                  </a:lnTo>
                  <a:lnTo>
                    <a:pt x="95" y="7"/>
                  </a:lnTo>
                  <a:lnTo>
                    <a:pt x="82" y="12"/>
                  </a:lnTo>
                  <a:lnTo>
                    <a:pt x="64" y="22"/>
                  </a:lnTo>
                  <a:lnTo>
                    <a:pt x="47" y="34"/>
                  </a:lnTo>
                  <a:lnTo>
                    <a:pt x="31" y="52"/>
                  </a:lnTo>
                  <a:lnTo>
                    <a:pt x="17" y="73"/>
                  </a:lnTo>
                  <a:lnTo>
                    <a:pt x="7" y="100"/>
                  </a:lnTo>
                  <a:lnTo>
                    <a:pt x="0" y="143"/>
                  </a:lnTo>
                  <a:lnTo>
                    <a:pt x="2" y="171"/>
                  </a:lnTo>
                  <a:lnTo>
                    <a:pt x="9" y="191"/>
                  </a:lnTo>
                  <a:lnTo>
                    <a:pt x="21" y="203"/>
                  </a:lnTo>
                  <a:lnTo>
                    <a:pt x="52" y="223"/>
                  </a:lnTo>
                  <a:lnTo>
                    <a:pt x="68" y="190"/>
                  </a:lnTo>
                  <a:lnTo>
                    <a:pt x="68" y="190"/>
                  </a:lnTo>
                  <a:lnTo>
                    <a:pt x="68" y="189"/>
                  </a:lnTo>
                  <a:lnTo>
                    <a:pt x="68" y="188"/>
                  </a:lnTo>
                  <a:lnTo>
                    <a:pt x="68" y="188"/>
                  </a:lnTo>
                  <a:lnTo>
                    <a:pt x="69" y="186"/>
                  </a:lnTo>
                  <a:lnTo>
                    <a:pt x="71" y="182"/>
                  </a:lnTo>
                  <a:lnTo>
                    <a:pt x="76" y="171"/>
                  </a:lnTo>
                  <a:lnTo>
                    <a:pt x="83" y="158"/>
                  </a:lnTo>
                  <a:lnTo>
                    <a:pt x="94" y="141"/>
                  </a:lnTo>
                  <a:lnTo>
                    <a:pt x="109" y="124"/>
                  </a:lnTo>
                  <a:lnTo>
                    <a:pt x="128" y="109"/>
                  </a:lnTo>
                  <a:lnTo>
                    <a:pt x="150" y="97"/>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04" name="Freeform 120"/>
            <p:cNvSpPr>
              <a:spLocks/>
            </p:cNvSpPr>
            <p:nvPr/>
          </p:nvSpPr>
          <p:spPr bwMode="auto">
            <a:xfrm>
              <a:off x="3800" y="3050"/>
              <a:ext cx="70" cy="72"/>
            </a:xfrm>
            <a:custGeom>
              <a:avLst/>
              <a:gdLst>
                <a:gd name="T0" fmla="*/ 85 w 140"/>
                <a:gd name="T1" fmla="*/ 0 h 143"/>
                <a:gd name="T2" fmla="*/ 83 w 140"/>
                <a:gd name="T3" fmla="*/ 1 h 143"/>
                <a:gd name="T4" fmla="*/ 75 w 140"/>
                <a:gd name="T5" fmla="*/ 4 h 143"/>
                <a:gd name="T6" fmla="*/ 65 w 140"/>
                <a:gd name="T7" fmla="*/ 8 h 143"/>
                <a:gd name="T8" fmla="*/ 51 w 140"/>
                <a:gd name="T9" fmla="*/ 15 h 143"/>
                <a:gd name="T10" fmla="*/ 38 w 140"/>
                <a:gd name="T11" fmla="*/ 25 h 143"/>
                <a:gd name="T12" fmla="*/ 24 w 140"/>
                <a:gd name="T13" fmla="*/ 38 h 143"/>
                <a:gd name="T14" fmla="*/ 14 w 140"/>
                <a:gd name="T15" fmla="*/ 54 h 143"/>
                <a:gd name="T16" fmla="*/ 6 w 140"/>
                <a:gd name="T17" fmla="*/ 75 h 143"/>
                <a:gd name="T18" fmla="*/ 0 w 140"/>
                <a:gd name="T19" fmla="*/ 110 h 143"/>
                <a:gd name="T20" fmla="*/ 0 w 140"/>
                <a:gd name="T21" fmla="*/ 130 h 143"/>
                <a:gd name="T22" fmla="*/ 4 w 140"/>
                <a:gd name="T23" fmla="*/ 141 h 143"/>
                <a:gd name="T24" fmla="*/ 6 w 140"/>
                <a:gd name="T25" fmla="*/ 143 h 143"/>
                <a:gd name="T26" fmla="*/ 7 w 140"/>
                <a:gd name="T27" fmla="*/ 138 h 143"/>
                <a:gd name="T28" fmla="*/ 13 w 140"/>
                <a:gd name="T29" fmla="*/ 127 h 143"/>
                <a:gd name="T30" fmla="*/ 22 w 140"/>
                <a:gd name="T31" fmla="*/ 110 h 143"/>
                <a:gd name="T32" fmla="*/ 36 w 140"/>
                <a:gd name="T33" fmla="*/ 90 h 143"/>
                <a:gd name="T34" fmla="*/ 54 w 140"/>
                <a:gd name="T35" fmla="*/ 69 h 143"/>
                <a:gd name="T36" fmla="*/ 77 w 140"/>
                <a:gd name="T37" fmla="*/ 50 h 143"/>
                <a:gd name="T38" fmla="*/ 105 w 140"/>
                <a:gd name="T39" fmla="*/ 35 h 143"/>
                <a:gd name="T40" fmla="*/ 140 w 140"/>
                <a:gd name="T41" fmla="*/ 25 h 143"/>
                <a:gd name="T42" fmla="*/ 85 w 140"/>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3">
                  <a:moveTo>
                    <a:pt x="85" y="0"/>
                  </a:moveTo>
                  <a:lnTo>
                    <a:pt x="83" y="1"/>
                  </a:lnTo>
                  <a:lnTo>
                    <a:pt x="75" y="4"/>
                  </a:lnTo>
                  <a:lnTo>
                    <a:pt x="65" y="8"/>
                  </a:lnTo>
                  <a:lnTo>
                    <a:pt x="51" y="15"/>
                  </a:lnTo>
                  <a:lnTo>
                    <a:pt x="38" y="25"/>
                  </a:lnTo>
                  <a:lnTo>
                    <a:pt x="24" y="38"/>
                  </a:lnTo>
                  <a:lnTo>
                    <a:pt x="14" y="54"/>
                  </a:lnTo>
                  <a:lnTo>
                    <a:pt x="6" y="75"/>
                  </a:lnTo>
                  <a:lnTo>
                    <a:pt x="0" y="110"/>
                  </a:lnTo>
                  <a:lnTo>
                    <a:pt x="0" y="130"/>
                  </a:lnTo>
                  <a:lnTo>
                    <a:pt x="4" y="141"/>
                  </a:lnTo>
                  <a:lnTo>
                    <a:pt x="6" y="143"/>
                  </a:lnTo>
                  <a:lnTo>
                    <a:pt x="7" y="138"/>
                  </a:lnTo>
                  <a:lnTo>
                    <a:pt x="13" y="127"/>
                  </a:lnTo>
                  <a:lnTo>
                    <a:pt x="22" y="110"/>
                  </a:lnTo>
                  <a:lnTo>
                    <a:pt x="36" y="90"/>
                  </a:lnTo>
                  <a:lnTo>
                    <a:pt x="54" y="69"/>
                  </a:lnTo>
                  <a:lnTo>
                    <a:pt x="77" y="50"/>
                  </a:lnTo>
                  <a:lnTo>
                    <a:pt x="105" y="35"/>
                  </a:lnTo>
                  <a:lnTo>
                    <a:pt x="140"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05" name="Freeform 121"/>
            <p:cNvSpPr>
              <a:spLocks/>
            </p:cNvSpPr>
            <p:nvPr/>
          </p:nvSpPr>
          <p:spPr bwMode="auto">
            <a:xfrm>
              <a:off x="3855" y="3082"/>
              <a:ext cx="124" cy="112"/>
            </a:xfrm>
            <a:custGeom>
              <a:avLst/>
              <a:gdLst>
                <a:gd name="T0" fmla="*/ 185 w 246"/>
                <a:gd name="T1" fmla="*/ 28 h 223"/>
                <a:gd name="T2" fmla="*/ 130 w 246"/>
                <a:gd name="T3" fmla="*/ 4 h 223"/>
                <a:gd name="T4" fmla="*/ 121 w 246"/>
                <a:gd name="T5" fmla="*/ 0 h 223"/>
                <a:gd name="T6" fmla="*/ 109 w 246"/>
                <a:gd name="T7" fmla="*/ 2 h 223"/>
                <a:gd name="T8" fmla="*/ 105 w 246"/>
                <a:gd name="T9" fmla="*/ 3 h 223"/>
                <a:gd name="T10" fmla="*/ 94 w 246"/>
                <a:gd name="T11" fmla="*/ 6 h 223"/>
                <a:gd name="T12" fmla="*/ 80 w 246"/>
                <a:gd name="T13" fmla="*/ 12 h 223"/>
                <a:gd name="T14" fmla="*/ 64 w 246"/>
                <a:gd name="T15" fmla="*/ 21 h 223"/>
                <a:gd name="T16" fmla="*/ 47 w 246"/>
                <a:gd name="T17" fmla="*/ 34 h 223"/>
                <a:gd name="T18" fmla="*/ 31 w 246"/>
                <a:gd name="T19" fmla="*/ 51 h 223"/>
                <a:gd name="T20" fmla="*/ 17 w 246"/>
                <a:gd name="T21" fmla="*/ 72 h 223"/>
                <a:gd name="T22" fmla="*/ 7 w 246"/>
                <a:gd name="T23" fmla="*/ 99 h 223"/>
                <a:gd name="T24" fmla="*/ 0 w 246"/>
                <a:gd name="T25" fmla="*/ 141 h 223"/>
                <a:gd name="T26" fmla="*/ 1 w 246"/>
                <a:gd name="T27" fmla="*/ 171 h 223"/>
                <a:gd name="T28" fmla="*/ 9 w 246"/>
                <a:gd name="T29" fmla="*/ 191 h 223"/>
                <a:gd name="T30" fmla="*/ 19 w 246"/>
                <a:gd name="T31" fmla="*/ 202 h 223"/>
                <a:gd name="T32" fmla="*/ 50 w 246"/>
                <a:gd name="T33" fmla="*/ 223 h 223"/>
                <a:gd name="T34" fmla="*/ 67 w 246"/>
                <a:gd name="T35" fmla="*/ 190 h 223"/>
                <a:gd name="T36" fmla="*/ 67 w 246"/>
                <a:gd name="T37" fmla="*/ 190 h 223"/>
                <a:gd name="T38" fmla="*/ 68 w 246"/>
                <a:gd name="T39" fmla="*/ 189 h 223"/>
                <a:gd name="T40" fmla="*/ 68 w 246"/>
                <a:gd name="T41" fmla="*/ 187 h 223"/>
                <a:gd name="T42" fmla="*/ 68 w 246"/>
                <a:gd name="T43" fmla="*/ 187 h 223"/>
                <a:gd name="T44" fmla="*/ 68 w 246"/>
                <a:gd name="T45" fmla="*/ 186 h 223"/>
                <a:gd name="T46" fmla="*/ 70 w 246"/>
                <a:gd name="T47" fmla="*/ 182 h 223"/>
                <a:gd name="T48" fmla="*/ 75 w 246"/>
                <a:gd name="T49" fmla="*/ 171 h 223"/>
                <a:gd name="T50" fmla="*/ 81 w 246"/>
                <a:gd name="T51" fmla="*/ 156 h 223"/>
                <a:gd name="T52" fmla="*/ 93 w 246"/>
                <a:gd name="T53" fmla="*/ 140 h 223"/>
                <a:gd name="T54" fmla="*/ 108 w 246"/>
                <a:gd name="T55" fmla="*/ 123 h 223"/>
                <a:gd name="T56" fmla="*/ 126 w 246"/>
                <a:gd name="T57" fmla="*/ 108 h 223"/>
                <a:gd name="T58" fmla="*/ 148 w 246"/>
                <a:gd name="T59" fmla="*/ 95 h 223"/>
                <a:gd name="T60" fmla="*/ 176 w 246"/>
                <a:gd name="T61" fmla="*/ 88 h 223"/>
                <a:gd name="T62" fmla="*/ 246 w 246"/>
                <a:gd name="T63" fmla="*/ 62 h 223"/>
                <a:gd name="T64" fmla="*/ 185 w 246"/>
                <a:gd name="T65"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8"/>
                  </a:moveTo>
                  <a:lnTo>
                    <a:pt x="130" y="4"/>
                  </a:lnTo>
                  <a:lnTo>
                    <a:pt x="121" y="0"/>
                  </a:lnTo>
                  <a:lnTo>
                    <a:pt x="109" y="2"/>
                  </a:lnTo>
                  <a:lnTo>
                    <a:pt x="105" y="3"/>
                  </a:lnTo>
                  <a:lnTo>
                    <a:pt x="94" y="6"/>
                  </a:lnTo>
                  <a:lnTo>
                    <a:pt x="80" y="12"/>
                  </a:lnTo>
                  <a:lnTo>
                    <a:pt x="64" y="21"/>
                  </a:lnTo>
                  <a:lnTo>
                    <a:pt x="47" y="34"/>
                  </a:lnTo>
                  <a:lnTo>
                    <a:pt x="31" y="51"/>
                  </a:lnTo>
                  <a:lnTo>
                    <a:pt x="17" y="72"/>
                  </a:lnTo>
                  <a:lnTo>
                    <a:pt x="7" y="99"/>
                  </a:lnTo>
                  <a:lnTo>
                    <a:pt x="0" y="141"/>
                  </a:lnTo>
                  <a:lnTo>
                    <a:pt x="1" y="171"/>
                  </a:lnTo>
                  <a:lnTo>
                    <a:pt x="9" y="191"/>
                  </a:lnTo>
                  <a:lnTo>
                    <a:pt x="19" y="202"/>
                  </a:lnTo>
                  <a:lnTo>
                    <a:pt x="50" y="223"/>
                  </a:lnTo>
                  <a:lnTo>
                    <a:pt x="67" y="190"/>
                  </a:lnTo>
                  <a:lnTo>
                    <a:pt x="67" y="190"/>
                  </a:lnTo>
                  <a:lnTo>
                    <a:pt x="68" y="189"/>
                  </a:lnTo>
                  <a:lnTo>
                    <a:pt x="68" y="187"/>
                  </a:lnTo>
                  <a:lnTo>
                    <a:pt x="68" y="187"/>
                  </a:lnTo>
                  <a:lnTo>
                    <a:pt x="68" y="186"/>
                  </a:lnTo>
                  <a:lnTo>
                    <a:pt x="70" y="182"/>
                  </a:lnTo>
                  <a:lnTo>
                    <a:pt x="75" y="171"/>
                  </a:lnTo>
                  <a:lnTo>
                    <a:pt x="81" y="156"/>
                  </a:lnTo>
                  <a:lnTo>
                    <a:pt x="93" y="140"/>
                  </a:lnTo>
                  <a:lnTo>
                    <a:pt x="108" y="123"/>
                  </a:lnTo>
                  <a:lnTo>
                    <a:pt x="126" y="108"/>
                  </a:lnTo>
                  <a:lnTo>
                    <a:pt x="148" y="95"/>
                  </a:lnTo>
                  <a:lnTo>
                    <a:pt x="176" y="88"/>
                  </a:lnTo>
                  <a:lnTo>
                    <a:pt x="246" y="62"/>
                  </a:lnTo>
                  <a:lnTo>
                    <a:pt x="18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06" name="Freeform 122"/>
            <p:cNvSpPr>
              <a:spLocks/>
            </p:cNvSpPr>
            <p:nvPr/>
          </p:nvSpPr>
          <p:spPr bwMode="auto">
            <a:xfrm>
              <a:off x="3871" y="3098"/>
              <a:ext cx="70" cy="72"/>
            </a:xfrm>
            <a:custGeom>
              <a:avLst/>
              <a:gdLst>
                <a:gd name="T0" fmla="*/ 85 w 139"/>
                <a:gd name="T1" fmla="*/ 0 h 143"/>
                <a:gd name="T2" fmla="*/ 83 w 139"/>
                <a:gd name="T3" fmla="*/ 1 h 143"/>
                <a:gd name="T4" fmla="*/ 75 w 139"/>
                <a:gd name="T5" fmla="*/ 3 h 143"/>
                <a:gd name="T6" fmla="*/ 64 w 139"/>
                <a:gd name="T7" fmla="*/ 8 h 143"/>
                <a:gd name="T8" fmla="*/ 51 w 139"/>
                <a:gd name="T9" fmla="*/ 14 h 143"/>
                <a:gd name="T10" fmla="*/ 38 w 139"/>
                <a:gd name="T11" fmla="*/ 24 h 143"/>
                <a:gd name="T12" fmla="*/ 24 w 139"/>
                <a:gd name="T13" fmla="*/ 37 h 143"/>
                <a:gd name="T14" fmla="*/ 14 w 139"/>
                <a:gd name="T15" fmla="*/ 53 h 143"/>
                <a:gd name="T16" fmla="*/ 6 w 139"/>
                <a:gd name="T17" fmla="*/ 74 h 143"/>
                <a:gd name="T18" fmla="*/ 0 w 139"/>
                <a:gd name="T19" fmla="*/ 109 h 143"/>
                <a:gd name="T20" fmla="*/ 0 w 139"/>
                <a:gd name="T21" fmla="*/ 130 h 143"/>
                <a:gd name="T22" fmla="*/ 3 w 139"/>
                <a:gd name="T23" fmla="*/ 141 h 143"/>
                <a:gd name="T24" fmla="*/ 6 w 139"/>
                <a:gd name="T25" fmla="*/ 143 h 143"/>
                <a:gd name="T26" fmla="*/ 7 w 139"/>
                <a:gd name="T27" fmla="*/ 138 h 143"/>
                <a:gd name="T28" fmla="*/ 13 w 139"/>
                <a:gd name="T29" fmla="*/ 127 h 143"/>
                <a:gd name="T30" fmla="*/ 22 w 139"/>
                <a:gd name="T31" fmla="*/ 109 h 143"/>
                <a:gd name="T32" fmla="*/ 36 w 139"/>
                <a:gd name="T33" fmla="*/ 89 h 143"/>
                <a:gd name="T34" fmla="*/ 54 w 139"/>
                <a:gd name="T35" fmla="*/ 68 h 143"/>
                <a:gd name="T36" fmla="*/ 77 w 139"/>
                <a:gd name="T37" fmla="*/ 48 h 143"/>
                <a:gd name="T38" fmla="*/ 105 w 139"/>
                <a:gd name="T39" fmla="*/ 33 h 143"/>
                <a:gd name="T40" fmla="*/ 139 w 139"/>
                <a:gd name="T41" fmla="*/ 24 h 143"/>
                <a:gd name="T42" fmla="*/ 85 w 139"/>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3">
                  <a:moveTo>
                    <a:pt x="85" y="0"/>
                  </a:moveTo>
                  <a:lnTo>
                    <a:pt x="83" y="1"/>
                  </a:lnTo>
                  <a:lnTo>
                    <a:pt x="75" y="3"/>
                  </a:lnTo>
                  <a:lnTo>
                    <a:pt x="64" y="8"/>
                  </a:lnTo>
                  <a:lnTo>
                    <a:pt x="51" y="14"/>
                  </a:lnTo>
                  <a:lnTo>
                    <a:pt x="38" y="24"/>
                  </a:lnTo>
                  <a:lnTo>
                    <a:pt x="24" y="37"/>
                  </a:lnTo>
                  <a:lnTo>
                    <a:pt x="14" y="53"/>
                  </a:lnTo>
                  <a:lnTo>
                    <a:pt x="6" y="74"/>
                  </a:lnTo>
                  <a:lnTo>
                    <a:pt x="0" y="109"/>
                  </a:lnTo>
                  <a:lnTo>
                    <a:pt x="0" y="130"/>
                  </a:lnTo>
                  <a:lnTo>
                    <a:pt x="3" y="141"/>
                  </a:lnTo>
                  <a:lnTo>
                    <a:pt x="6" y="143"/>
                  </a:lnTo>
                  <a:lnTo>
                    <a:pt x="7" y="138"/>
                  </a:lnTo>
                  <a:lnTo>
                    <a:pt x="13" y="127"/>
                  </a:lnTo>
                  <a:lnTo>
                    <a:pt x="22" y="109"/>
                  </a:lnTo>
                  <a:lnTo>
                    <a:pt x="36" y="89"/>
                  </a:lnTo>
                  <a:lnTo>
                    <a:pt x="54" y="68"/>
                  </a:lnTo>
                  <a:lnTo>
                    <a:pt x="77" y="48"/>
                  </a:lnTo>
                  <a:lnTo>
                    <a:pt x="105" y="33"/>
                  </a:lnTo>
                  <a:lnTo>
                    <a:pt x="139" y="24"/>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07" name="Freeform 123"/>
            <p:cNvSpPr>
              <a:spLocks/>
            </p:cNvSpPr>
            <p:nvPr/>
          </p:nvSpPr>
          <p:spPr bwMode="auto">
            <a:xfrm>
              <a:off x="3932" y="3128"/>
              <a:ext cx="123" cy="112"/>
            </a:xfrm>
            <a:custGeom>
              <a:avLst/>
              <a:gdLst>
                <a:gd name="T0" fmla="*/ 185 w 246"/>
                <a:gd name="T1" fmla="*/ 29 h 224"/>
                <a:gd name="T2" fmla="*/ 131 w 246"/>
                <a:gd name="T3" fmla="*/ 4 h 224"/>
                <a:gd name="T4" fmla="*/ 121 w 246"/>
                <a:gd name="T5" fmla="*/ 0 h 224"/>
                <a:gd name="T6" fmla="*/ 110 w 246"/>
                <a:gd name="T7" fmla="*/ 2 h 224"/>
                <a:gd name="T8" fmla="*/ 106 w 246"/>
                <a:gd name="T9" fmla="*/ 3 h 224"/>
                <a:gd name="T10" fmla="*/ 95 w 246"/>
                <a:gd name="T11" fmla="*/ 7 h 224"/>
                <a:gd name="T12" fmla="*/ 82 w 246"/>
                <a:gd name="T13" fmla="*/ 14 h 224"/>
                <a:gd name="T14" fmla="*/ 64 w 246"/>
                <a:gd name="T15" fmla="*/ 23 h 224"/>
                <a:gd name="T16" fmla="*/ 47 w 246"/>
                <a:gd name="T17" fmla="*/ 35 h 224"/>
                <a:gd name="T18" fmla="*/ 31 w 246"/>
                <a:gd name="T19" fmla="*/ 53 h 224"/>
                <a:gd name="T20" fmla="*/ 17 w 246"/>
                <a:gd name="T21" fmla="*/ 73 h 224"/>
                <a:gd name="T22" fmla="*/ 7 w 246"/>
                <a:gd name="T23" fmla="*/ 100 h 224"/>
                <a:gd name="T24" fmla="*/ 0 w 246"/>
                <a:gd name="T25" fmla="*/ 144 h 224"/>
                <a:gd name="T26" fmla="*/ 2 w 246"/>
                <a:gd name="T27" fmla="*/ 174 h 224"/>
                <a:gd name="T28" fmla="*/ 10 w 246"/>
                <a:gd name="T29" fmla="*/ 192 h 224"/>
                <a:gd name="T30" fmla="*/ 21 w 246"/>
                <a:gd name="T31" fmla="*/ 204 h 224"/>
                <a:gd name="T32" fmla="*/ 52 w 246"/>
                <a:gd name="T33" fmla="*/ 224 h 224"/>
                <a:gd name="T34" fmla="*/ 68 w 246"/>
                <a:gd name="T35" fmla="*/ 191 h 224"/>
                <a:gd name="T36" fmla="*/ 68 w 246"/>
                <a:gd name="T37" fmla="*/ 191 h 224"/>
                <a:gd name="T38" fmla="*/ 68 w 246"/>
                <a:gd name="T39" fmla="*/ 190 h 224"/>
                <a:gd name="T40" fmla="*/ 68 w 246"/>
                <a:gd name="T41" fmla="*/ 190 h 224"/>
                <a:gd name="T42" fmla="*/ 68 w 246"/>
                <a:gd name="T43" fmla="*/ 189 h 224"/>
                <a:gd name="T44" fmla="*/ 69 w 246"/>
                <a:gd name="T45" fmla="*/ 188 h 224"/>
                <a:gd name="T46" fmla="*/ 71 w 246"/>
                <a:gd name="T47" fmla="*/ 183 h 224"/>
                <a:gd name="T48" fmla="*/ 76 w 246"/>
                <a:gd name="T49" fmla="*/ 173 h 224"/>
                <a:gd name="T50" fmla="*/ 83 w 246"/>
                <a:gd name="T51" fmla="*/ 159 h 224"/>
                <a:gd name="T52" fmla="*/ 94 w 246"/>
                <a:gd name="T53" fmla="*/ 141 h 224"/>
                <a:gd name="T54" fmla="*/ 109 w 246"/>
                <a:gd name="T55" fmla="*/ 125 h 224"/>
                <a:gd name="T56" fmla="*/ 128 w 246"/>
                <a:gd name="T57" fmla="*/ 109 h 224"/>
                <a:gd name="T58" fmla="*/ 150 w 246"/>
                <a:gd name="T59" fmla="*/ 98 h 224"/>
                <a:gd name="T60" fmla="*/ 177 w 246"/>
                <a:gd name="T61" fmla="*/ 90 h 224"/>
                <a:gd name="T62" fmla="*/ 246 w 246"/>
                <a:gd name="T63" fmla="*/ 63 h 224"/>
                <a:gd name="T64" fmla="*/ 185 w 246"/>
                <a:gd name="T65" fmla="*/ 2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4">
                  <a:moveTo>
                    <a:pt x="185" y="29"/>
                  </a:moveTo>
                  <a:lnTo>
                    <a:pt x="131" y="4"/>
                  </a:lnTo>
                  <a:lnTo>
                    <a:pt x="121" y="0"/>
                  </a:lnTo>
                  <a:lnTo>
                    <a:pt x="110" y="2"/>
                  </a:lnTo>
                  <a:lnTo>
                    <a:pt x="106" y="3"/>
                  </a:lnTo>
                  <a:lnTo>
                    <a:pt x="95" y="7"/>
                  </a:lnTo>
                  <a:lnTo>
                    <a:pt x="82" y="14"/>
                  </a:lnTo>
                  <a:lnTo>
                    <a:pt x="64" y="23"/>
                  </a:lnTo>
                  <a:lnTo>
                    <a:pt x="47" y="35"/>
                  </a:lnTo>
                  <a:lnTo>
                    <a:pt x="31" y="53"/>
                  </a:lnTo>
                  <a:lnTo>
                    <a:pt x="17" y="73"/>
                  </a:lnTo>
                  <a:lnTo>
                    <a:pt x="7" y="100"/>
                  </a:lnTo>
                  <a:lnTo>
                    <a:pt x="0" y="144"/>
                  </a:lnTo>
                  <a:lnTo>
                    <a:pt x="2" y="174"/>
                  </a:lnTo>
                  <a:lnTo>
                    <a:pt x="10" y="192"/>
                  </a:lnTo>
                  <a:lnTo>
                    <a:pt x="21" y="204"/>
                  </a:lnTo>
                  <a:lnTo>
                    <a:pt x="52" y="224"/>
                  </a:lnTo>
                  <a:lnTo>
                    <a:pt x="68" y="191"/>
                  </a:lnTo>
                  <a:lnTo>
                    <a:pt x="68" y="191"/>
                  </a:lnTo>
                  <a:lnTo>
                    <a:pt x="68" y="190"/>
                  </a:lnTo>
                  <a:lnTo>
                    <a:pt x="68" y="190"/>
                  </a:lnTo>
                  <a:lnTo>
                    <a:pt x="68" y="189"/>
                  </a:lnTo>
                  <a:lnTo>
                    <a:pt x="69" y="188"/>
                  </a:lnTo>
                  <a:lnTo>
                    <a:pt x="71" y="183"/>
                  </a:lnTo>
                  <a:lnTo>
                    <a:pt x="76" y="173"/>
                  </a:lnTo>
                  <a:lnTo>
                    <a:pt x="83" y="159"/>
                  </a:lnTo>
                  <a:lnTo>
                    <a:pt x="94" y="141"/>
                  </a:lnTo>
                  <a:lnTo>
                    <a:pt x="109" y="125"/>
                  </a:lnTo>
                  <a:lnTo>
                    <a:pt x="128" y="109"/>
                  </a:lnTo>
                  <a:lnTo>
                    <a:pt x="150" y="98"/>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08" name="Freeform 124"/>
            <p:cNvSpPr>
              <a:spLocks/>
            </p:cNvSpPr>
            <p:nvPr/>
          </p:nvSpPr>
          <p:spPr bwMode="auto">
            <a:xfrm>
              <a:off x="3948" y="3145"/>
              <a:ext cx="70" cy="72"/>
            </a:xfrm>
            <a:custGeom>
              <a:avLst/>
              <a:gdLst>
                <a:gd name="T0" fmla="*/ 85 w 141"/>
                <a:gd name="T1" fmla="*/ 0 h 144"/>
                <a:gd name="T2" fmla="*/ 83 w 141"/>
                <a:gd name="T3" fmla="*/ 1 h 144"/>
                <a:gd name="T4" fmla="*/ 75 w 141"/>
                <a:gd name="T5" fmla="*/ 4 h 144"/>
                <a:gd name="T6" fmla="*/ 65 w 141"/>
                <a:gd name="T7" fmla="*/ 8 h 144"/>
                <a:gd name="T8" fmla="*/ 51 w 141"/>
                <a:gd name="T9" fmla="*/ 15 h 144"/>
                <a:gd name="T10" fmla="*/ 38 w 141"/>
                <a:gd name="T11" fmla="*/ 25 h 144"/>
                <a:gd name="T12" fmla="*/ 24 w 141"/>
                <a:gd name="T13" fmla="*/ 38 h 144"/>
                <a:gd name="T14" fmla="*/ 14 w 141"/>
                <a:gd name="T15" fmla="*/ 54 h 144"/>
                <a:gd name="T16" fmla="*/ 6 w 141"/>
                <a:gd name="T17" fmla="*/ 75 h 144"/>
                <a:gd name="T18" fmla="*/ 0 w 141"/>
                <a:gd name="T19" fmla="*/ 111 h 144"/>
                <a:gd name="T20" fmla="*/ 1 w 141"/>
                <a:gd name="T21" fmla="*/ 131 h 144"/>
                <a:gd name="T22" fmla="*/ 4 w 141"/>
                <a:gd name="T23" fmla="*/ 142 h 144"/>
                <a:gd name="T24" fmla="*/ 6 w 141"/>
                <a:gd name="T25" fmla="*/ 144 h 144"/>
                <a:gd name="T26" fmla="*/ 8 w 141"/>
                <a:gd name="T27" fmla="*/ 140 h 144"/>
                <a:gd name="T28" fmla="*/ 13 w 141"/>
                <a:gd name="T29" fmla="*/ 128 h 144"/>
                <a:gd name="T30" fmla="*/ 22 w 141"/>
                <a:gd name="T31" fmla="*/ 111 h 144"/>
                <a:gd name="T32" fmla="*/ 36 w 141"/>
                <a:gd name="T33" fmla="*/ 90 h 144"/>
                <a:gd name="T34" fmla="*/ 54 w 141"/>
                <a:gd name="T35" fmla="*/ 69 h 144"/>
                <a:gd name="T36" fmla="*/ 77 w 141"/>
                <a:gd name="T37" fmla="*/ 51 h 144"/>
                <a:gd name="T38" fmla="*/ 106 w 141"/>
                <a:gd name="T39" fmla="*/ 35 h 144"/>
                <a:gd name="T40" fmla="*/ 141 w 141"/>
                <a:gd name="T41" fmla="*/ 25 h 144"/>
                <a:gd name="T42" fmla="*/ 85 w 141"/>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1" h="144">
                  <a:moveTo>
                    <a:pt x="85" y="0"/>
                  </a:moveTo>
                  <a:lnTo>
                    <a:pt x="83" y="1"/>
                  </a:lnTo>
                  <a:lnTo>
                    <a:pt x="75" y="4"/>
                  </a:lnTo>
                  <a:lnTo>
                    <a:pt x="65" y="8"/>
                  </a:lnTo>
                  <a:lnTo>
                    <a:pt x="51" y="15"/>
                  </a:lnTo>
                  <a:lnTo>
                    <a:pt x="38" y="25"/>
                  </a:lnTo>
                  <a:lnTo>
                    <a:pt x="24" y="38"/>
                  </a:lnTo>
                  <a:lnTo>
                    <a:pt x="14" y="54"/>
                  </a:lnTo>
                  <a:lnTo>
                    <a:pt x="6" y="75"/>
                  </a:lnTo>
                  <a:lnTo>
                    <a:pt x="0" y="111"/>
                  </a:lnTo>
                  <a:lnTo>
                    <a:pt x="1" y="131"/>
                  </a:lnTo>
                  <a:lnTo>
                    <a:pt x="4" y="142"/>
                  </a:lnTo>
                  <a:lnTo>
                    <a:pt x="6" y="144"/>
                  </a:lnTo>
                  <a:lnTo>
                    <a:pt x="8" y="140"/>
                  </a:lnTo>
                  <a:lnTo>
                    <a:pt x="13" y="128"/>
                  </a:lnTo>
                  <a:lnTo>
                    <a:pt x="22" y="111"/>
                  </a:lnTo>
                  <a:lnTo>
                    <a:pt x="36" y="90"/>
                  </a:lnTo>
                  <a:lnTo>
                    <a:pt x="54" y="69"/>
                  </a:lnTo>
                  <a:lnTo>
                    <a:pt x="77" y="51"/>
                  </a:lnTo>
                  <a:lnTo>
                    <a:pt x="106" y="35"/>
                  </a:lnTo>
                  <a:lnTo>
                    <a:pt x="141"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09" name="Freeform 125"/>
            <p:cNvSpPr>
              <a:spLocks/>
            </p:cNvSpPr>
            <p:nvPr/>
          </p:nvSpPr>
          <p:spPr bwMode="auto">
            <a:xfrm>
              <a:off x="4014" y="3178"/>
              <a:ext cx="124" cy="112"/>
            </a:xfrm>
            <a:custGeom>
              <a:avLst/>
              <a:gdLst>
                <a:gd name="T0" fmla="*/ 185 w 246"/>
                <a:gd name="T1" fmla="*/ 29 h 225"/>
                <a:gd name="T2" fmla="*/ 131 w 246"/>
                <a:gd name="T3" fmla="*/ 5 h 225"/>
                <a:gd name="T4" fmla="*/ 121 w 246"/>
                <a:gd name="T5" fmla="*/ 0 h 225"/>
                <a:gd name="T6" fmla="*/ 110 w 246"/>
                <a:gd name="T7" fmla="*/ 2 h 225"/>
                <a:gd name="T8" fmla="*/ 106 w 246"/>
                <a:gd name="T9" fmla="*/ 3 h 225"/>
                <a:gd name="T10" fmla="*/ 95 w 246"/>
                <a:gd name="T11" fmla="*/ 7 h 225"/>
                <a:gd name="T12" fmla="*/ 81 w 246"/>
                <a:gd name="T13" fmla="*/ 13 h 225"/>
                <a:gd name="T14" fmla="*/ 64 w 246"/>
                <a:gd name="T15" fmla="*/ 22 h 225"/>
                <a:gd name="T16" fmla="*/ 47 w 246"/>
                <a:gd name="T17" fmla="*/ 35 h 225"/>
                <a:gd name="T18" fmla="*/ 31 w 246"/>
                <a:gd name="T19" fmla="*/ 52 h 225"/>
                <a:gd name="T20" fmla="*/ 17 w 246"/>
                <a:gd name="T21" fmla="*/ 74 h 225"/>
                <a:gd name="T22" fmla="*/ 7 w 246"/>
                <a:gd name="T23" fmla="*/ 100 h 225"/>
                <a:gd name="T24" fmla="*/ 0 w 246"/>
                <a:gd name="T25" fmla="*/ 143 h 225"/>
                <a:gd name="T26" fmla="*/ 1 w 246"/>
                <a:gd name="T27" fmla="*/ 173 h 225"/>
                <a:gd name="T28" fmla="*/ 9 w 246"/>
                <a:gd name="T29" fmla="*/ 192 h 225"/>
                <a:gd name="T30" fmla="*/ 20 w 246"/>
                <a:gd name="T31" fmla="*/ 204 h 225"/>
                <a:gd name="T32" fmla="*/ 51 w 246"/>
                <a:gd name="T33" fmla="*/ 225 h 225"/>
                <a:gd name="T34" fmla="*/ 66 w 246"/>
                <a:gd name="T35" fmla="*/ 191 h 225"/>
                <a:gd name="T36" fmla="*/ 66 w 246"/>
                <a:gd name="T37" fmla="*/ 191 h 225"/>
                <a:gd name="T38" fmla="*/ 68 w 246"/>
                <a:gd name="T39" fmla="*/ 190 h 225"/>
                <a:gd name="T40" fmla="*/ 68 w 246"/>
                <a:gd name="T41" fmla="*/ 189 h 225"/>
                <a:gd name="T42" fmla="*/ 68 w 246"/>
                <a:gd name="T43" fmla="*/ 189 h 225"/>
                <a:gd name="T44" fmla="*/ 69 w 246"/>
                <a:gd name="T45" fmla="*/ 188 h 225"/>
                <a:gd name="T46" fmla="*/ 71 w 246"/>
                <a:gd name="T47" fmla="*/ 183 h 225"/>
                <a:gd name="T48" fmla="*/ 76 w 246"/>
                <a:gd name="T49" fmla="*/ 173 h 225"/>
                <a:gd name="T50" fmla="*/ 83 w 246"/>
                <a:gd name="T51" fmla="*/ 158 h 225"/>
                <a:gd name="T52" fmla="*/ 94 w 246"/>
                <a:gd name="T53" fmla="*/ 142 h 225"/>
                <a:gd name="T54" fmla="*/ 108 w 246"/>
                <a:gd name="T55" fmla="*/ 124 h 225"/>
                <a:gd name="T56" fmla="*/ 126 w 246"/>
                <a:gd name="T57" fmla="*/ 109 h 225"/>
                <a:gd name="T58" fmla="*/ 149 w 246"/>
                <a:gd name="T59" fmla="*/ 97 h 225"/>
                <a:gd name="T60" fmla="*/ 176 w 246"/>
                <a:gd name="T61" fmla="*/ 90 h 225"/>
                <a:gd name="T62" fmla="*/ 246 w 246"/>
                <a:gd name="T63" fmla="*/ 63 h 225"/>
                <a:gd name="T64" fmla="*/ 185 w 246"/>
                <a:gd name="T65" fmla="*/ 2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5">
                  <a:moveTo>
                    <a:pt x="185" y="29"/>
                  </a:moveTo>
                  <a:lnTo>
                    <a:pt x="131" y="5"/>
                  </a:lnTo>
                  <a:lnTo>
                    <a:pt x="121" y="0"/>
                  </a:lnTo>
                  <a:lnTo>
                    <a:pt x="110" y="2"/>
                  </a:lnTo>
                  <a:lnTo>
                    <a:pt x="106" y="3"/>
                  </a:lnTo>
                  <a:lnTo>
                    <a:pt x="95" y="7"/>
                  </a:lnTo>
                  <a:lnTo>
                    <a:pt x="81" y="13"/>
                  </a:lnTo>
                  <a:lnTo>
                    <a:pt x="64" y="22"/>
                  </a:lnTo>
                  <a:lnTo>
                    <a:pt x="47" y="35"/>
                  </a:lnTo>
                  <a:lnTo>
                    <a:pt x="31" y="52"/>
                  </a:lnTo>
                  <a:lnTo>
                    <a:pt x="17" y="74"/>
                  </a:lnTo>
                  <a:lnTo>
                    <a:pt x="7" y="100"/>
                  </a:lnTo>
                  <a:lnTo>
                    <a:pt x="0" y="143"/>
                  </a:lnTo>
                  <a:lnTo>
                    <a:pt x="1" y="173"/>
                  </a:lnTo>
                  <a:lnTo>
                    <a:pt x="9" y="192"/>
                  </a:lnTo>
                  <a:lnTo>
                    <a:pt x="20" y="204"/>
                  </a:lnTo>
                  <a:lnTo>
                    <a:pt x="51" y="225"/>
                  </a:lnTo>
                  <a:lnTo>
                    <a:pt x="66" y="191"/>
                  </a:lnTo>
                  <a:lnTo>
                    <a:pt x="66" y="191"/>
                  </a:lnTo>
                  <a:lnTo>
                    <a:pt x="68" y="190"/>
                  </a:lnTo>
                  <a:lnTo>
                    <a:pt x="68" y="189"/>
                  </a:lnTo>
                  <a:lnTo>
                    <a:pt x="68" y="189"/>
                  </a:lnTo>
                  <a:lnTo>
                    <a:pt x="69" y="188"/>
                  </a:lnTo>
                  <a:lnTo>
                    <a:pt x="71" y="183"/>
                  </a:lnTo>
                  <a:lnTo>
                    <a:pt x="76" y="173"/>
                  </a:lnTo>
                  <a:lnTo>
                    <a:pt x="83" y="158"/>
                  </a:lnTo>
                  <a:lnTo>
                    <a:pt x="94" y="142"/>
                  </a:lnTo>
                  <a:lnTo>
                    <a:pt x="108" y="124"/>
                  </a:lnTo>
                  <a:lnTo>
                    <a:pt x="126" y="109"/>
                  </a:lnTo>
                  <a:lnTo>
                    <a:pt x="149" y="97"/>
                  </a:lnTo>
                  <a:lnTo>
                    <a:pt x="176"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10" name="Freeform 126"/>
            <p:cNvSpPr>
              <a:spLocks/>
            </p:cNvSpPr>
            <p:nvPr/>
          </p:nvSpPr>
          <p:spPr bwMode="auto">
            <a:xfrm>
              <a:off x="4030" y="3195"/>
              <a:ext cx="70" cy="72"/>
            </a:xfrm>
            <a:custGeom>
              <a:avLst/>
              <a:gdLst>
                <a:gd name="T0" fmla="*/ 85 w 139"/>
                <a:gd name="T1" fmla="*/ 0 h 144"/>
                <a:gd name="T2" fmla="*/ 83 w 139"/>
                <a:gd name="T3" fmla="*/ 2 h 144"/>
                <a:gd name="T4" fmla="*/ 75 w 139"/>
                <a:gd name="T5" fmla="*/ 4 h 144"/>
                <a:gd name="T6" fmla="*/ 64 w 139"/>
                <a:gd name="T7" fmla="*/ 8 h 144"/>
                <a:gd name="T8" fmla="*/ 51 w 139"/>
                <a:gd name="T9" fmla="*/ 15 h 144"/>
                <a:gd name="T10" fmla="*/ 38 w 139"/>
                <a:gd name="T11" fmla="*/ 26 h 144"/>
                <a:gd name="T12" fmla="*/ 24 w 139"/>
                <a:gd name="T13" fmla="*/ 38 h 144"/>
                <a:gd name="T14" fmla="*/ 14 w 139"/>
                <a:gd name="T15" fmla="*/ 55 h 144"/>
                <a:gd name="T16" fmla="*/ 6 w 139"/>
                <a:gd name="T17" fmla="*/ 75 h 144"/>
                <a:gd name="T18" fmla="*/ 0 w 139"/>
                <a:gd name="T19" fmla="*/ 111 h 144"/>
                <a:gd name="T20" fmla="*/ 0 w 139"/>
                <a:gd name="T21" fmla="*/ 132 h 144"/>
                <a:gd name="T22" fmla="*/ 3 w 139"/>
                <a:gd name="T23" fmla="*/ 142 h 144"/>
                <a:gd name="T24" fmla="*/ 6 w 139"/>
                <a:gd name="T25" fmla="*/ 144 h 144"/>
                <a:gd name="T26" fmla="*/ 7 w 139"/>
                <a:gd name="T27" fmla="*/ 140 h 144"/>
                <a:gd name="T28" fmla="*/ 13 w 139"/>
                <a:gd name="T29" fmla="*/ 128 h 144"/>
                <a:gd name="T30" fmla="*/ 22 w 139"/>
                <a:gd name="T31" fmla="*/ 111 h 144"/>
                <a:gd name="T32" fmla="*/ 36 w 139"/>
                <a:gd name="T33" fmla="*/ 90 h 144"/>
                <a:gd name="T34" fmla="*/ 54 w 139"/>
                <a:gd name="T35" fmla="*/ 70 h 144"/>
                <a:gd name="T36" fmla="*/ 77 w 139"/>
                <a:gd name="T37" fmla="*/ 50 h 144"/>
                <a:gd name="T38" fmla="*/ 105 w 139"/>
                <a:gd name="T39" fmla="*/ 34 h 144"/>
                <a:gd name="T40" fmla="*/ 139 w 139"/>
                <a:gd name="T41" fmla="*/ 25 h 144"/>
                <a:gd name="T42" fmla="*/ 85 w 139"/>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4">
                  <a:moveTo>
                    <a:pt x="85" y="0"/>
                  </a:moveTo>
                  <a:lnTo>
                    <a:pt x="83" y="2"/>
                  </a:lnTo>
                  <a:lnTo>
                    <a:pt x="75" y="4"/>
                  </a:lnTo>
                  <a:lnTo>
                    <a:pt x="64" y="8"/>
                  </a:lnTo>
                  <a:lnTo>
                    <a:pt x="51" y="15"/>
                  </a:lnTo>
                  <a:lnTo>
                    <a:pt x="38" y="26"/>
                  </a:lnTo>
                  <a:lnTo>
                    <a:pt x="24" y="38"/>
                  </a:lnTo>
                  <a:lnTo>
                    <a:pt x="14" y="55"/>
                  </a:lnTo>
                  <a:lnTo>
                    <a:pt x="6" y="75"/>
                  </a:lnTo>
                  <a:lnTo>
                    <a:pt x="0" y="111"/>
                  </a:lnTo>
                  <a:lnTo>
                    <a:pt x="0" y="132"/>
                  </a:lnTo>
                  <a:lnTo>
                    <a:pt x="3" y="142"/>
                  </a:lnTo>
                  <a:lnTo>
                    <a:pt x="6" y="144"/>
                  </a:lnTo>
                  <a:lnTo>
                    <a:pt x="7" y="140"/>
                  </a:lnTo>
                  <a:lnTo>
                    <a:pt x="13" y="128"/>
                  </a:lnTo>
                  <a:lnTo>
                    <a:pt x="22" y="111"/>
                  </a:lnTo>
                  <a:lnTo>
                    <a:pt x="36" y="90"/>
                  </a:lnTo>
                  <a:lnTo>
                    <a:pt x="54" y="70"/>
                  </a:lnTo>
                  <a:lnTo>
                    <a:pt x="77" y="50"/>
                  </a:lnTo>
                  <a:lnTo>
                    <a:pt x="105" y="34"/>
                  </a:lnTo>
                  <a:lnTo>
                    <a:pt x="139"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11" name="Freeform 127"/>
            <p:cNvSpPr>
              <a:spLocks/>
            </p:cNvSpPr>
            <p:nvPr/>
          </p:nvSpPr>
          <p:spPr bwMode="auto">
            <a:xfrm>
              <a:off x="4489" y="3033"/>
              <a:ext cx="118" cy="115"/>
            </a:xfrm>
            <a:custGeom>
              <a:avLst/>
              <a:gdLst>
                <a:gd name="T0" fmla="*/ 64 w 236"/>
                <a:gd name="T1" fmla="*/ 23 h 230"/>
                <a:gd name="T2" fmla="*/ 121 w 236"/>
                <a:gd name="T3" fmla="*/ 3 h 230"/>
                <a:gd name="T4" fmla="*/ 131 w 236"/>
                <a:gd name="T5" fmla="*/ 0 h 230"/>
                <a:gd name="T6" fmla="*/ 141 w 236"/>
                <a:gd name="T7" fmla="*/ 3 h 230"/>
                <a:gd name="T8" fmla="*/ 146 w 236"/>
                <a:gd name="T9" fmla="*/ 5 h 230"/>
                <a:gd name="T10" fmla="*/ 156 w 236"/>
                <a:gd name="T11" fmla="*/ 10 h 230"/>
                <a:gd name="T12" fmla="*/ 169 w 236"/>
                <a:gd name="T13" fmla="*/ 17 h 230"/>
                <a:gd name="T14" fmla="*/ 185 w 236"/>
                <a:gd name="T15" fmla="*/ 28 h 230"/>
                <a:gd name="T16" fmla="*/ 201 w 236"/>
                <a:gd name="T17" fmla="*/ 43 h 230"/>
                <a:gd name="T18" fmla="*/ 215 w 236"/>
                <a:gd name="T19" fmla="*/ 62 h 230"/>
                <a:gd name="T20" fmla="*/ 227 w 236"/>
                <a:gd name="T21" fmla="*/ 85 h 230"/>
                <a:gd name="T22" fmla="*/ 234 w 236"/>
                <a:gd name="T23" fmla="*/ 112 h 230"/>
                <a:gd name="T24" fmla="*/ 236 w 236"/>
                <a:gd name="T25" fmla="*/ 155 h 230"/>
                <a:gd name="T26" fmla="*/ 231 w 236"/>
                <a:gd name="T27" fmla="*/ 185 h 230"/>
                <a:gd name="T28" fmla="*/ 221 w 236"/>
                <a:gd name="T29" fmla="*/ 204 h 230"/>
                <a:gd name="T30" fmla="*/ 209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3 h 230"/>
                <a:gd name="T42" fmla="*/ 163 w 236"/>
                <a:gd name="T43" fmla="*/ 193 h 230"/>
                <a:gd name="T44" fmla="*/ 163 w 236"/>
                <a:gd name="T45" fmla="*/ 191 h 230"/>
                <a:gd name="T46" fmla="*/ 162 w 236"/>
                <a:gd name="T47" fmla="*/ 186 h 230"/>
                <a:gd name="T48" fmla="*/ 159 w 236"/>
                <a:gd name="T49" fmla="*/ 176 h 230"/>
                <a:gd name="T50" fmla="*/ 152 w 236"/>
                <a:gd name="T51" fmla="*/ 161 h 230"/>
                <a:gd name="T52" fmla="*/ 143 w 236"/>
                <a:gd name="T53" fmla="*/ 144 h 230"/>
                <a:gd name="T54" fmla="*/ 130 w 236"/>
                <a:gd name="T55" fmla="*/ 125 h 230"/>
                <a:gd name="T56" fmla="*/ 114 w 236"/>
                <a:gd name="T57" fmla="*/ 108 h 230"/>
                <a:gd name="T58" fmla="*/ 93 w 236"/>
                <a:gd name="T59" fmla="*/ 94 h 230"/>
                <a:gd name="T60" fmla="*/ 67 w 236"/>
                <a:gd name="T61" fmla="*/ 84 h 230"/>
                <a:gd name="T62" fmla="*/ 0 w 236"/>
                <a:gd name="T63" fmla="*/ 49 h 230"/>
                <a:gd name="T64" fmla="*/ 64 w 236"/>
                <a:gd name="T65" fmla="*/ 2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3"/>
                  </a:moveTo>
                  <a:lnTo>
                    <a:pt x="121" y="3"/>
                  </a:lnTo>
                  <a:lnTo>
                    <a:pt x="131" y="0"/>
                  </a:lnTo>
                  <a:lnTo>
                    <a:pt x="141" y="3"/>
                  </a:lnTo>
                  <a:lnTo>
                    <a:pt x="146" y="5"/>
                  </a:lnTo>
                  <a:lnTo>
                    <a:pt x="156" y="10"/>
                  </a:lnTo>
                  <a:lnTo>
                    <a:pt x="169" y="17"/>
                  </a:lnTo>
                  <a:lnTo>
                    <a:pt x="185" y="28"/>
                  </a:lnTo>
                  <a:lnTo>
                    <a:pt x="201" y="43"/>
                  </a:lnTo>
                  <a:lnTo>
                    <a:pt x="215" y="62"/>
                  </a:lnTo>
                  <a:lnTo>
                    <a:pt x="227" y="85"/>
                  </a:lnTo>
                  <a:lnTo>
                    <a:pt x="234" y="112"/>
                  </a:lnTo>
                  <a:lnTo>
                    <a:pt x="236" y="155"/>
                  </a:lnTo>
                  <a:lnTo>
                    <a:pt x="231" y="185"/>
                  </a:lnTo>
                  <a:lnTo>
                    <a:pt x="221" y="204"/>
                  </a:lnTo>
                  <a:lnTo>
                    <a:pt x="209" y="213"/>
                  </a:lnTo>
                  <a:lnTo>
                    <a:pt x="176" y="230"/>
                  </a:lnTo>
                  <a:lnTo>
                    <a:pt x="163" y="194"/>
                  </a:lnTo>
                  <a:lnTo>
                    <a:pt x="163" y="194"/>
                  </a:lnTo>
                  <a:lnTo>
                    <a:pt x="163" y="193"/>
                  </a:lnTo>
                  <a:lnTo>
                    <a:pt x="163" y="193"/>
                  </a:lnTo>
                  <a:lnTo>
                    <a:pt x="163" y="193"/>
                  </a:lnTo>
                  <a:lnTo>
                    <a:pt x="163" y="191"/>
                  </a:lnTo>
                  <a:lnTo>
                    <a:pt x="162" y="186"/>
                  </a:lnTo>
                  <a:lnTo>
                    <a:pt x="159" y="176"/>
                  </a:lnTo>
                  <a:lnTo>
                    <a:pt x="152" y="161"/>
                  </a:lnTo>
                  <a:lnTo>
                    <a:pt x="143" y="144"/>
                  </a:lnTo>
                  <a:lnTo>
                    <a:pt x="130" y="125"/>
                  </a:lnTo>
                  <a:lnTo>
                    <a:pt x="114" y="108"/>
                  </a:lnTo>
                  <a:lnTo>
                    <a:pt x="93" y="94"/>
                  </a:lnTo>
                  <a:lnTo>
                    <a:pt x="67" y="84"/>
                  </a:lnTo>
                  <a:lnTo>
                    <a:pt x="0" y="49"/>
                  </a:lnTo>
                  <a:lnTo>
                    <a:pt x="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12" name="Freeform 128"/>
            <p:cNvSpPr>
              <a:spLocks/>
            </p:cNvSpPr>
            <p:nvPr/>
          </p:nvSpPr>
          <p:spPr bwMode="auto">
            <a:xfrm>
              <a:off x="4527" y="3050"/>
              <a:ext cx="65" cy="75"/>
            </a:xfrm>
            <a:custGeom>
              <a:avLst/>
              <a:gdLst>
                <a:gd name="T0" fmla="*/ 56 w 130"/>
                <a:gd name="T1" fmla="*/ 0 h 150"/>
                <a:gd name="T2" fmla="*/ 58 w 130"/>
                <a:gd name="T3" fmla="*/ 1 h 150"/>
                <a:gd name="T4" fmla="*/ 66 w 130"/>
                <a:gd name="T5" fmla="*/ 5 h 150"/>
                <a:gd name="T6" fmla="*/ 77 w 130"/>
                <a:gd name="T7" fmla="*/ 11 h 150"/>
                <a:gd name="T8" fmla="*/ 88 w 130"/>
                <a:gd name="T9" fmla="*/ 19 h 150"/>
                <a:gd name="T10" fmla="*/ 101 w 130"/>
                <a:gd name="T11" fmla="*/ 30 h 150"/>
                <a:gd name="T12" fmla="*/ 113 w 130"/>
                <a:gd name="T13" fmla="*/ 44 h 150"/>
                <a:gd name="T14" fmla="*/ 122 w 130"/>
                <a:gd name="T15" fmla="*/ 61 h 150"/>
                <a:gd name="T16" fmla="*/ 128 w 130"/>
                <a:gd name="T17" fmla="*/ 82 h 150"/>
                <a:gd name="T18" fmla="*/ 130 w 130"/>
                <a:gd name="T19" fmla="*/ 118 h 150"/>
                <a:gd name="T20" fmla="*/ 126 w 130"/>
                <a:gd name="T21" fmla="*/ 138 h 150"/>
                <a:gd name="T22" fmla="*/ 122 w 130"/>
                <a:gd name="T23" fmla="*/ 148 h 150"/>
                <a:gd name="T24" fmla="*/ 119 w 130"/>
                <a:gd name="T25" fmla="*/ 150 h 150"/>
                <a:gd name="T26" fmla="*/ 118 w 130"/>
                <a:gd name="T27" fmla="*/ 145 h 150"/>
                <a:gd name="T28" fmla="*/ 115 w 130"/>
                <a:gd name="T29" fmla="*/ 133 h 150"/>
                <a:gd name="T30" fmla="*/ 107 w 130"/>
                <a:gd name="T31" fmla="*/ 115 h 150"/>
                <a:gd name="T32" fmla="*/ 96 w 130"/>
                <a:gd name="T33" fmla="*/ 93 h 150"/>
                <a:gd name="T34" fmla="*/ 80 w 130"/>
                <a:gd name="T35" fmla="*/ 72 h 150"/>
                <a:gd name="T36" fmla="*/ 60 w 130"/>
                <a:gd name="T37" fmla="*/ 50 h 150"/>
                <a:gd name="T38" fmla="*/ 33 w 130"/>
                <a:gd name="T39" fmla="*/ 31 h 150"/>
                <a:gd name="T40" fmla="*/ 0 w 130"/>
                <a:gd name="T41" fmla="*/ 19 h 150"/>
                <a:gd name="T42" fmla="*/ 56 w 130"/>
                <a:gd name="T4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0">
                  <a:moveTo>
                    <a:pt x="56" y="0"/>
                  </a:moveTo>
                  <a:lnTo>
                    <a:pt x="58" y="1"/>
                  </a:lnTo>
                  <a:lnTo>
                    <a:pt x="66" y="5"/>
                  </a:lnTo>
                  <a:lnTo>
                    <a:pt x="77" y="11"/>
                  </a:lnTo>
                  <a:lnTo>
                    <a:pt x="88" y="19"/>
                  </a:lnTo>
                  <a:lnTo>
                    <a:pt x="101" y="30"/>
                  </a:lnTo>
                  <a:lnTo>
                    <a:pt x="113" y="44"/>
                  </a:lnTo>
                  <a:lnTo>
                    <a:pt x="122" y="61"/>
                  </a:lnTo>
                  <a:lnTo>
                    <a:pt x="128" y="82"/>
                  </a:lnTo>
                  <a:lnTo>
                    <a:pt x="130" y="118"/>
                  </a:lnTo>
                  <a:lnTo>
                    <a:pt x="126" y="138"/>
                  </a:lnTo>
                  <a:lnTo>
                    <a:pt x="122" y="148"/>
                  </a:lnTo>
                  <a:lnTo>
                    <a:pt x="119" y="150"/>
                  </a:lnTo>
                  <a:lnTo>
                    <a:pt x="118" y="145"/>
                  </a:lnTo>
                  <a:lnTo>
                    <a:pt x="115" y="133"/>
                  </a:lnTo>
                  <a:lnTo>
                    <a:pt x="107" y="115"/>
                  </a:lnTo>
                  <a:lnTo>
                    <a:pt x="96" y="93"/>
                  </a:lnTo>
                  <a:lnTo>
                    <a:pt x="80" y="72"/>
                  </a:lnTo>
                  <a:lnTo>
                    <a:pt x="60" y="50"/>
                  </a:lnTo>
                  <a:lnTo>
                    <a:pt x="33" y="31"/>
                  </a:lnTo>
                  <a:lnTo>
                    <a:pt x="0" y="19"/>
                  </a:lnTo>
                  <a:lnTo>
                    <a:pt x="56"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13" name="Freeform 129"/>
            <p:cNvSpPr>
              <a:spLocks/>
            </p:cNvSpPr>
            <p:nvPr/>
          </p:nvSpPr>
          <p:spPr bwMode="auto">
            <a:xfrm>
              <a:off x="4414" y="3067"/>
              <a:ext cx="118" cy="115"/>
            </a:xfrm>
            <a:custGeom>
              <a:avLst/>
              <a:gdLst>
                <a:gd name="T0" fmla="*/ 64 w 236"/>
                <a:gd name="T1" fmla="*/ 21 h 230"/>
                <a:gd name="T2" fmla="*/ 121 w 236"/>
                <a:gd name="T3" fmla="*/ 3 h 230"/>
                <a:gd name="T4" fmla="*/ 131 w 236"/>
                <a:gd name="T5" fmla="*/ 0 h 230"/>
                <a:gd name="T6" fmla="*/ 142 w 236"/>
                <a:gd name="T7" fmla="*/ 3 h 230"/>
                <a:gd name="T8" fmla="*/ 146 w 236"/>
                <a:gd name="T9" fmla="*/ 4 h 230"/>
                <a:gd name="T10" fmla="*/ 157 w 236"/>
                <a:gd name="T11" fmla="*/ 9 h 230"/>
                <a:gd name="T12" fmla="*/ 169 w 236"/>
                <a:gd name="T13" fmla="*/ 17 h 230"/>
                <a:gd name="T14" fmla="*/ 185 w 236"/>
                <a:gd name="T15" fmla="*/ 27 h 230"/>
                <a:gd name="T16" fmla="*/ 201 w 236"/>
                <a:gd name="T17" fmla="*/ 42 h 230"/>
                <a:gd name="T18" fmla="*/ 215 w 236"/>
                <a:gd name="T19" fmla="*/ 61 h 230"/>
                <a:gd name="T20" fmla="*/ 227 w 236"/>
                <a:gd name="T21" fmla="*/ 84 h 230"/>
                <a:gd name="T22" fmla="*/ 234 w 236"/>
                <a:gd name="T23" fmla="*/ 110 h 230"/>
                <a:gd name="T24" fmla="*/ 236 w 236"/>
                <a:gd name="T25" fmla="*/ 154 h 230"/>
                <a:gd name="T26" fmla="*/ 231 w 236"/>
                <a:gd name="T27" fmla="*/ 184 h 230"/>
                <a:gd name="T28" fmla="*/ 221 w 236"/>
                <a:gd name="T29" fmla="*/ 202 h 230"/>
                <a:gd name="T30" fmla="*/ 210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2 h 230"/>
                <a:gd name="T42" fmla="*/ 163 w 236"/>
                <a:gd name="T43" fmla="*/ 192 h 230"/>
                <a:gd name="T44" fmla="*/ 162 w 236"/>
                <a:gd name="T45" fmla="*/ 191 h 230"/>
                <a:gd name="T46" fmla="*/ 161 w 236"/>
                <a:gd name="T47" fmla="*/ 186 h 230"/>
                <a:gd name="T48" fmla="*/ 158 w 236"/>
                <a:gd name="T49" fmla="*/ 175 h 230"/>
                <a:gd name="T50" fmla="*/ 152 w 236"/>
                <a:gd name="T51" fmla="*/ 160 h 230"/>
                <a:gd name="T52" fmla="*/ 143 w 236"/>
                <a:gd name="T53" fmla="*/ 142 h 230"/>
                <a:gd name="T54" fmla="*/ 130 w 236"/>
                <a:gd name="T55" fmla="*/ 124 h 230"/>
                <a:gd name="T56" fmla="*/ 113 w 236"/>
                <a:gd name="T57" fmla="*/ 107 h 230"/>
                <a:gd name="T58" fmla="*/ 92 w 236"/>
                <a:gd name="T59" fmla="*/ 92 h 230"/>
                <a:gd name="T60" fmla="*/ 66 w 236"/>
                <a:gd name="T61" fmla="*/ 81 h 230"/>
                <a:gd name="T62" fmla="*/ 0 w 236"/>
                <a:gd name="T63" fmla="*/ 49 h 230"/>
                <a:gd name="T64" fmla="*/ 64 w 236"/>
                <a:gd name="T65"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1"/>
                  </a:moveTo>
                  <a:lnTo>
                    <a:pt x="121" y="3"/>
                  </a:lnTo>
                  <a:lnTo>
                    <a:pt x="131" y="0"/>
                  </a:lnTo>
                  <a:lnTo>
                    <a:pt x="142" y="3"/>
                  </a:lnTo>
                  <a:lnTo>
                    <a:pt x="146" y="4"/>
                  </a:lnTo>
                  <a:lnTo>
                    <a:pt x="157" y="9"/>
                  </a:lnTo>
                  <a:lnTo>
                    <a:pt x="169" y="17"/>
                  </a:lnTo>
                  <a:lnTo>
                    <a:pt x="185" y="27"/>
                  </a:lnTo>
                  <a:lnTo>
                    <a:pt x="201" y="42"/>
                  </a:lnTo>
                  <a:lnTo>
                    <a:pt x="215" y="61"/>
                  </a:lnTo>
                  <a:lnTo>
                    <a:pt x="227" y="84"/>
                  </a:lnTo>
                  <a:lnTo>
                    <a:pt x="234" y="110"/>
                  </a:lnTo>
                  <a:lnTo>
                    <a:pt x="236" y="154"/>
                  </a:lnTo>
                  <a:lnTo>
                    <a:pt x="231" y="184"/>
                  </a:lnTo>
                  <a:lnTo>
                    <a:pt x="221" y="202"/>
                  </a:lnTo>
                  <a:lnTo>
                    <a:pt x="210" y="213"/>
                  </a:lnTo>
                  <a:lnTo>
                    <a:pt x="176" y="230"/>
                  </a:lnTo>
                  <a:lnTo>
                    <a:pt x="163" y="194"/>
                  </a:lnTo>
                  <a:lnTo>
                    <a:pt x="163" y="194"/>
                  </a:lnTo>
                  <a:lnTo>
                    <a:pt x="163" y="193"/>
                  </a:lnTo>
                  <a:lnTo>
                    <a:pt x="163" y="192"/>
                  </a:lnTo>
                  <a:lnTo>
                    <a:pt x="163" y="192"/>
                  </a:lnTo>
                  <a:lnTo>
                    <a:pt x="162" y="191"/>
                  </a:lnTo>
                  <a:lnTo>
                    <a:pt x="161" y="186"/>
                  </a:lnTo>
                  <a:lnTo>
                    <a:pt x="158" y="175"/>
                  </a:lnTo>
                  <a:lnTo>
                    <a:pt x="152" y="160"/>
                  </a:lnTo>
                  <a:lnTo>
                    <a:pt x="143" y="142"/>
                  </a:lnTo>
                  <a:lnTo>
                    <a:pt x="130" y="124"/>
                  </a:lnTo>
                  <a:lnTo>
                    <a:pt x="113" y="107"/>
                  </a:lnTo>
                  <a:lnTo>
                    <a:pt x="92" y="92"/>
                  </a:lnTo>
                  <a:lnTo>
                    <a:pt x="66" y="81"/>
                  </a:lnTo>
                  <a:lnTo>
                    <a:pt x="0" y="49"/>
                  </a:lnTo>
                  <a:lnTo>
                    <a:pt x="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14" name="Freeform 130"/>
            <p:cNvSpPr>
              <a:spLocks/>
            </p:cNvSpPr>
            <p:nvPr/>
          </p:nvSpPr>
          <p:spPr bwMode="auto">
            <a:xfrm>
              <a:off x="4451" y="3083"/>
              <a:ext cx="65" cy="76"/>
            </a:xfrm>
            <a:custGeom>
              <a:avLst/>
              <a:gdLst>
                <a:gd name="T0" fmla="*/ 57 w 130"/>
                <a:gd name="T1" fmla="*/ 0 h 151"/>
                <a:gd name="T2" fmla="*/ 60 w 130"/>
                <a:gd name="T3" fmla="*/ 1 h 151"/>
                <a:gd name="T4" fmla="*/ 68 w 130"/>
                <a:gd name="T5" fmla="*/ 5 h 151"/>
                <a:gd name="T6" fmla="*/ 77 w 130"/>
                <a:gd name="T7" fmla="*/ 10 h 151"/>
                <a:gd name="T8" fmla="*/ 89 w 130"/>
                <a:gd name="T9" fmla="*/ 18 h 151"/>
                <a:gd name="T10" fmla="*/ 102 w 130"/>
                <a:gd name="T11" fmla="*/ 30 h 151"/>
                <a:gd name="T12" fmla="*/ 114 w 130"/>
                <a:gd name="T13" fmla="*/ 44 h 151"/>
                <a:gd name="T14" fmla="*/ 122 w 130"/>
                <a:gd name="T15" fmla="*/ 61 h 151"/>
                <a:gd name="T16" fmla="*/ 127 w 130"/>
                <a:gd name="T17" fmla="*/ 82 h 151"/>
                <a:gd name="T18" fmla="*/ 130 w 130"/>
                <a:gd name="T19" fmla="*/ 119 h 151"/>
                <a:gd name="T20" fmla="*/ 127 w 130"/>
                <a:gd name="T21" fmla="*/ 139 h 151"/>
                <a:gd name="T22" fmla="*/ 123 w 130"/>
                <a:gd name="T23" fmla="*/ 149 h 151"/>
                <a:gd name="T24" fmla="*/ 121 w 130"/>
                <a:gd name="T25" fmla="*/ 151 h 151"/>
                <a:gd name="T26" fmla="*/ 119 w 130"/>
                <a:gd name="T27" fmla="*/ 146 h 151"/>
                <a:gd name="T28" fmla="*/ 116 w 130"/>
                <a:gd name="T29" fmla="*/ 134 h 151"/>
                <a:gd name="T30" fmla="*/ 108 w 130"/>
                <a:gd name="T31" fmla="*/ 115 h 151"/>
                <a:gd name="T32" fmla="*/ 96 w 130"/>
                <a:gd name="T33" fmla="*/ 94 h 151"/>
                <a:gd name="T34" fmla="*/ 81 w 130"/>
                <a:gd name="T35" fmla="*/ 71 h 151"/>
                <a:gd name="T36" fmla="*/ 60 w 130"/>
                <a:gd name="T37" fmla="*/ 50 h 151"/>
                <a:gd name="T38" fmla="*/ 33 w 130"/>
                <a:gd name="T39" fmla="*/ 31 h 151"/>
                <a:gd name="T40" fmla="*/ 0 w 130"/>
                <a:gd name="T41" fmla="*/ 18 h 151"/>
                <a:gd name="T42" fmla="*/ 57 w 130"/>
                <a:gd name="T43"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1">
                  <a:moveTo>
                    <a:pt x="57" y="0"/>
                  </a:moveTo>
                  <a:lnTo>
                    <a:pt x="60" y="1"/>
                  </a:lnTo>
                  <a:lnTo>
                    <a:pt x="68" y="5"/>
                  </a:lnTo>
                  <a:lnTo>
                    <a:pt x="77" y="10"/>
                  </a:lnTo>
                  <a:lnTo>
                    <a:pt x="89" y="18"/>
                  </a:lnTo>
                  <a:lnTo>
                    <a:pt x="102" y="30"/>
                  </a:lnTo>
                  <a:lnTo>
                    <a:pt x="114" y="44"/>
                  </a:lnTo>
                  <a:lnTo>
                    <a:pt x="122" y="61"/>
                  </a:lnTo>
                  <a:lnTo>
                    <a:pt x="127" y="82"/>
                  </a:lnTo>
                  <a:lnTo>
                    <a:pt x="130" y="119"/>
                  </a:lnTo>
                  <a:lnTo>
                    <a:pt x="127" y="139"/>
                  </a:lnTo>
                  <a:lnTo>
                    <a:pt x="123" y="149"/>
                  </a:lnTo>
                  <a:lnTo>
                    <a:pt x="121" y="151"/>
                  </a:lnTo>
                  <a:lnTo>
                    <a:pt x="119" y="146"/>
                  </a:lnTo>
                  <a:lnTo>
                    <a:pt x="116" y="134"/>
                  </a:lnTo>
                  <a:lnTo>
                    <a:pt x="108" y="115"/>
                  </a:lnTo>
                  <a:lnTo>
                    <a:pt x="96" y="94"/>
                  </a:lnTo>
                  <a:lnTo>
                    <a:pt x="81" y="71"/>
                  </a:lnTo>
                  <a:lnTo>
                    <a:pt x="60" y="50"/>
                  </a:lnTo>
                  <a:lnTo>
                    <a:pt x="33" y="31"/>
                  </a:lnTo>
                  <a:lnTo>
                    <a:pt x="0" y="18"/>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15" name="Freeform 131"/>
            <p:cNvSpPr>
              <a:spLocks/>
            </p:cNvSpPr>
            <p:nvPr/>
          </p:nvSpPr>
          <p:spPr bwMode="auto">
            <a:xfrm>
              <a:off x="4338" y="3107"/>
              <a:ext cx="118" cy="115"/>
            </a:xfrm>
            <a:custGeom>
              <a:avLst/>
              <a:gdLst>
                <a:gd name="T0" fmla="*/ 64 w 236"/>
                <a:gd name="T1" fmla="*/ 22 h 232"/>
                <a:gd name="T2" fmla="*/ 121 w 236"/>
                <a:gd name="T3" fmla="*/ 4 h 232"/>
                <a:gd name="T4" fmla="*/ 131 w 236"/>
                <a:gd name="T5" fmla="*/ 0 h 232"/>
                <a:gd name="T6" fmla="*/ 142 w 236"/>
                <a:gd name="T7" fmla="*/ 4 h 232"/>
                <a:gd name="T8" fmla="*/ 146 w 236"/>
                <a:gd name="T9" fmla="*/ 5 h 232"/>
                <a:gd name="T10" fmla="*/ 157 w 236"/>
                <a:gd name="T11" fmla="*/ 9 h 232"/>
                <a:gd name="T12" fmla="*/ 169 w 236"/>
                <a:gd name="T13" fmla="*/ 17 h 232"/>
                <a:gd name="T14" fmla="*/ 185 w 236"/>
                <a:gd name="T15" fmla="*/ 28 h 232"/>
                <a:gd name="T16" fmla="*/ 201 w 236"/>
                <a:gd name="T17" fmla="*/ 43 h 232"/>
                <a:gd name="T18" fmla="*/ 215 w 236"/>
                <a:gd name="T19" fmla="*/ 61 h 232"/>
                <a:gd name="T20" fmla="*/ 227 w 236"/>
                <a:gd name="T21" fmla="*/ 84 h 232"/>
                <a:gd name="T22" fmla="*/ 234 w 236"/>
                <a:gd name="T23" fmla="*/ 112 h 232"/>
                <a:gd name="T24" fmla="*/ 236 w 236"/>
                <a:gd name="T25" fmla="*/ 156 h 232"/>
                <a:gd name="T26" fmla="*/ 231 w 236"/>
                <a:gd name="T27" fmla="*/ 186 h 232"/>
                <a:gd name="T28" fmla="*/ 221 w 236"/>
                <a:gd name="T29" fmla="*/ 204 h 232"/>
                <a:gd name="T30" fmla="*/ 210 w 236"/>
                <a:gd name="T31" fmla="*/ 214 h 232"/>
                <a:gd name="T32" fmla="*/ 176 w 236"/>
                <a:gd name="T33" fmla="*/ 232 h 232"/>
                <a:gd name="T34" fmla="*/ 163 w 236"/>
                <a:gd name="T35" fmla="*/ 196 h 232"/>
                <a:gd name="T36" fmla="*/ 163 w 236"/>
                <a:gd name="T37" fmla="*/ 196 h 232"/>
                <a:gd name="T38" fmla="*/ 163 w 236"/>
                <a:gd name="T39" fmla="*/ 195 h 232"/>
                <a:gd name="T40" fmla="*/ 163 w 236"/>
                <a:gd name="T41" fmla="*/ 194 h 232"/>
                <a:gd name="T42" fmla="*/ 163 w 236"/>
                <a:gd name="T43" fmla="*/ 194 h 232"/>
                <a:gd name="T44" fmla="*/ 163 w 236"/>
                <a:gd name="T45" fmla="*/ 193 h 232"/>
                <a:gd name="T46" fmla="*/ 162 w 236"/>
                <a:gd name="T47" fmla="*/ 188 h 232"/>
                <a:gd name="T48" fmla="*/ 159 w 236"/>
                <a:gd name="T49" fmla="*/ 176 h 232"/>
                <a:gd name="T50" fmla="*/ 152 w 236"/>
                <a:gd name="T51" fmla="*/ 161 h 232"/>
                <a:gd name="T52" fmla="*/ 143 w 236"/>
                <a:gd name="T53" fmla="*/ 144 h 232"/>
                <a:gd name="T54" fmla="*/ 130 w 236"/>
                <a:gd name="T55" fmla="*/ 126 h 232"/>
                <a:gd name="T56" fmla="*/ 113 w 236"/>
                <a:gd name="T57" fmla="*/ 108 h 232"/>
                <a:gd name="T58" fmla="*/ 92 w 236"/>
                <a:gd name="T59" fmla="*/ 93 h 232"/>
                <a:gd name="T60" fmla="*/ 66 w 236"/>
                <a:gd name="T61" fmla="*/ 83 h 232"/>
                <a:gd name="T62" fmla="*/ 0 w 236"/>
                <a:gd name="T63" fmla="*/ 50 h 232"/>
                <a:gd name="T64" fmla="*/ 64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4" y="22"/>
                  </a:moveTo>
                  <a:lnTo>
                    <a:pt x="121" y="4"/>
                  </a:lnTo>
                  <a:lnTo>
                    <a:pt x="131" y="0"/>
                  </a:lnTo>
                  <a:lnTo>
                    <a:pt x="142" y="4"/>
                  </a:lnTo>
                  <a:lnTo>
                    <a:pt x="146" y="5"/>
                  </a:lnTo>
                  <a:lnTo>
                    <a:pt x="157" y="9"/>
                  </a:lnTo>
                  <a:lnTo>
                    <a:pt x="169" y="17"/>
                  </a:lnTo>
                  <a:lnTo>
                    <a:pt x="185" y="28"/>
                  </a:lnTo>
                  <a:lnTo>
                    <a:pt x="201" y="43"/>
                  </a:lnTo>
                  <a:lnTo>
                    <a:pt x="215" y="61"/>
                  </a:lnTo>
                  <a:lnTo>
                    <a:pt x="227" y="84"/>
                  </a:lnTo>
                  <a:lnTo>
                    <a:pt x="234" y="112"/>
                  </a:lnTo>
                  <a:lnTo>
                    <a:pt x="236" y="156"/>
                  </a:lnTo>
                  <a:lnTo>
                    <a:pt x="231" y="186"/>
                  </a:lnTo>
                  <a:lnTo>
                    <a:pt x="221" y="204"/>
                  </a:lnTo>
                  <a:lnTo>
                    <a:pt x="210" y="214"/>
                  </a:lnTo>
                  <a:lnTo>
                    <a:pt x="176" y="232"/>
                  </a:lnTo>
                  <a:lnTo>
                    <a:pt x="163" y="196"/>
                  </a:lnTo>
                  <a:lnTo>
                    <a:pt x="163" y="196"/>
                  </a:lnTo>
                  <a:lnTo>
                    <a:pt x="163" y="195"/>
                  </a:lnTo>
                  <a:lnTo>
                    <a:pt x="163" y="194"/>
                  </a:lnTo>
                  <a:lnTo>
                    <a:pt x="163" y="194"/>
                  </a:lnTo>
                  <a:lnTo>
                    <a:pt x="163" y="193"/>
                  </a:lnTo>
                  <a:lnTo>
                    <a:pt x="162" y="188"/>
                  </a:lnTo>
                  <a:lnTo>
                    <a:pt x="159" y="176"/>
                  </a:lnTo>
                  <a:lnTo>
                    <a:pt x="152" y="161"/>
                  </a:lnTo>
                  <a:lnTo>
                    <a:pt x="143" y="144"/>
                  </a:lnTo>
                  <a:lnTo>
                    <a:pt x="130" y="126"/>
                  </a:lnTo>
                  <a:lnTo>
                    <a:pt x="113" y="108"/>
                  </a:lnTo>
                  <a:lnTo>
                    <a:pt x="92" y="93"/>
                  </a:lnTo>
                  <a:lnTo>
                    <a:pt x="66" y="83"/>
                  </a:lnTo>
                  <a:lnTo>
                    <a:pt x="0" y="50"/>
                  </a:lnTo>
                  <a:lnTo>
                    <a:pt x="6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16" name="Freeform 132"/>
            <p:cNvSpPr>
              <a:spLocks/>
            </p:cNvSpPr>
            <p:nvPr/>
          </p:nvSpPr>
          <p:spPr bwMode="auto">
            <a:xfrm>
              <a:off x="4375" y="3123"/>
              <a:ext cx="65" cy="76"/>
            </a:xfrm>
            <a:custGeom>
              <a:avLst/>
              <a:gdLst>
                <a:gd name="T0" fmla="*/ 57 w 130"/>
                <a:gd name="T1" fmla="*/ 0 h 153"/>
                <a:gd name="T2" fmla="*/ 60 w 130"/>
                <a:gd name="T3" fmla="*/ 2 h 153"/>
                <a:gd name="T4" fmla="*/ 68 w 130"/>
                <a:gd name="T5" fmla="*/ 5 h 153"/>
                <a:gd name="T6" fmla="*/ 77 w 130"/>
                <a:gd name="T7" fmla="*/ 11 h 153"/>
                <a:gd name="T8" fmla="*/ 89 w 130"/>
                <a:gd name="T9" fmla="*/ 19 h 153"/>
                <a:gd name="T10" fmla="*/ 102 w 130"/>
                <a:gd name="T11" fmla="*/ 30 h 153"/>
                <a:gd name="T12" fmla="*/ 114 w 130"/>
                <a:gd name="T13" fmla="*/ 44 h 153"/>
                <a:gd name="T14" fmla="*/ 122 w 130"/>
                <a:gd name="T15" fmla="*/ 63 h 153"/>
                <a:gd name="T16" fmla="*/ 127 w 130"/>
                <a:gd name="T17" fmla="*/ 83 h 153"/>
                <a:gd name="T18" fmla="*/ 130 w 130"/>
                <a:gd name="T19" fmla="*/ 120 h 153"/>
                <a:gd name="T20" fmla="*/ 127 w 130"/>
                <a:gd name="T21" fmla="*/ 141 h 153"/>
                <a:gd name="T22" fmla="*/ 123 w 130"/>
                <a:gd name="T23" fmla="*/ 150 h 153"/>
                <a:gd name="T24" fmla="*/ 121 w 130"/>
                <a:gd name="T25" fmla="*/ 153 h 153"/>
                <a:gd name="T26" fmla="*/ 119 w 130"/>
                <a:gd name="T27" fmla="*/ 148 h 153"/>
                <a:gd name="T28" fmla="*/ 116 w 130"/>
                <a:gd name="T29" fmla="*/ 135 h 153"/>
                <a:gd name="T30" fmla="*/ 108 w 130"/>
                <a:gd name="T31" fmla="*/ 117 h 153"/>
                <a:gd name="T32" fmla="*/ 96 w 130"/>
                <a:gd name="T33" fmla="*/ 96 h 153"/>
                <a:gd name="T34" fmla="*/ 81 w 130"/>
                <a:gd name="T35" fmla="*/ 73 h 153"/>
                <a:gd name="T36" fmla="*/ 60 w 130"/>
                <a:gd name="T37" fmla="*/ 51 h 153"/>
                <a:gd name="T38" fmla="*/ 33 w 130"/>
                <a:gd name="T39" fmla="*/ 33 h 153"/>
                <a:gd name="T40" fmla="*/ 0 w 130"/>
                <a:gd name="T41" fmla="*/ 19 h 153"/>
                <a:gd name="T42" fmla="*/ 57 w 130"/>
                <a:gd name="T4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3">
                  <a:moveTo>
                    <a:pt x="57" y="0"/>
                  </a:moveTo>
                  <a:lnTo>
                    <a:pt x="60" y="2"/>
                  </a:lnTo>
                  <a:lnTo>
                    <a:pt x="68" y="5"/>
                  </a:lnTo>
                  <a:lnTo>
                    <a:pt x="77" y="11"/>
                  </a:lnTo>
                  <a:lnTo>
                    <a:pt x="89" y="19"/>
                  </a:lnTo>
                  <a:lnTo>
                    <a:pt x="102" y="30"/>
                  </a:lnTo>
                  <a:lnTo>
                    <a:pt x="114" y="44"/>
                  </a:lnTo>
                  <a:lnTo>
                    <a:pt x="122" y="63"/>
                  </a:lnTo>
                  <a:lnTo>
                    <a:pt x="127" y="83"/>
                  </a:lnTo>
                  <a:lnTo>
                    <a:pt x="130" y="120"/>
                  </a:lnTo>
                  <a:lnTo>
                    <a:pt x="127" y="141"/>
                  </a:lnTo>
                  <a:lnTo>
                    <a:pt x="123" y="150"/>
                  </a:lnTo>
                  <a:lnTo>
                    <a:pt x="121" y="153"/>
                  </a:lnTo>
                  <a:lnTo>
                    <a:pt x="119" y="148"/>
                  </a:lnTo>
                  <a:lnTo>
                    <a:pt x="116" y="135"/>
                  </a:lnTo>
                  <a:lnTo>
                    <a:pt x="108" y="117"/>
                  </a:lnTo>
                  <a:lnTo>
                    <a:pt x="96" y="96"/>
                  </a:lnTo>
                  <a:lnTo>
                    <a:pt x="81" y="73"/>
                  </a:lnTo>
                  <a:lnTo>
                    <a:pt x="60" y="51"/>
                  </a:lnTo>
                  <a:lnTo>
                    <a:pt x="33" y="33"/>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17" name="Freeform 133"/>
            <p:cNvSpPr>
              <a:spLocks/>
            </p:cNvSpPr>
            <p:nvPr/>
          </p:nvSpPr>
          <p:spPr bwMode="auto">
            <a:xfrm>
              <a:off x="4256" y="3145"/>
              <a:ext cx="118" cy="115"/>
            </a:xfrm>
            <a:custGeom>
              <a:avLst/>
              <a:gdLst>
                <a:gd name="T0" fmla="*/ 65 w 236"/>
                <a:gd name="T1" fmla="*/ 22 h 232"/>
                <a:gd name="T2" fmla="*/ 121 w 236"/>
                <a:gd name="T3" fmla="*/ 4 h 232"/>
                <a:gd name="T4" fmla="*/ 132 w 236"/>
                <a:gd name="T5" fmla="*/ 0 h 232"/>
                <a:gd name="T6" fmla="*/ 142 w 236"/>
                <a:gd name="T7" fmla="*/ 4 h 232"/>
                <a:gd name="T8" fmla="*/ 147 w 236"/>
                <a:gd name="T9" fmla="*/ 5 h 232"/>
                <a:gd name="T10" fmla="*/ 157 w 236"/>
                <a:gd name="T11" fmla="*/ 9 h 232"/>
                <a:gd name="T12" fmla="*/ 170 w 236"/>
                <a:gd name="T13" fmla="*/ 17 h 232"/>
                <a:gd name="T14" fmla="*/ 186 w 236"/>
                <a:gd name="T15" fmla="*/ 28 h 232"/>
                <a:gd name="T16" fmla="*/ 202 w 236"/>
                <a:gd name="T17" fmla="*/ 43 h 232"/>
                <a:gd name="T18" fmla="*/ 216 w 236"/>
                <a:gd name="T19" fmla="*/ 61 h 232"/>
                <a:gd name="T20" fmla="*/ 227 w 236"/>
                <a:gd name="T21" fmla="*/ 84 h 232"/>
                <a:gd name="T22" fmla="*/ 234 w 236"/>
                <a:gd name="T23" fmla="*/ 112 h 232"/>
                <a:gd name="T24" fmla="*/ 236 w 236"/>
                <a:gd name="T25" fmla="*/ 156 h 232"/>
                <a:gd name="T26" fmla="*/ 232 w 236"/>
                <a:gd name="T27" fmla="*/ 186 h 232"/>
                <a:gd name="T28" fmla="*/ 221 w 236"/>
                <a:gd name="T29" fmla="*/ 204 h 232"/>
                <a:gd name="T30" fmla="*/ 210 w 236"/>
                <a:gd name="T31" fmla="*/ 214 h 232"/>
                <a:gd name="T32" fmla="*/ 177 w 236"/>
                <a:gd name="T33" fmla="*/ 232 h 232"/>
                <a:gd name="T34" fmla="*/ 165 w 236"/>
                <a:gd name="T35" fmla="*/ 196 h 232"/>
                <a:gd name="T36" fmla="*/ 165 w 236"/>
                <a:gd name="T37" fmla="*/ 196 h 232"/>
                <a:gd name="T38" fmla="*/ 165 w 236"/>
                <a:gd name="T39" fmla="*/ 195 h 232"/>
                <a:gd name="T40" fmla="*/ 164 w 236"/>
                <a:gd name="T41" fmla="*/ 195 h 232"/>
                <a:gd name="T42" fmla="*/ 164 w 236"/>
                <a:gd name="T43" fmla="*/ 194 h 232"/>
                <a:gd name="T44" fmla="*/ 164 w 236"/>
                <a:gd name="T45" fmla="*/ 193 h 232"/>
                <a:gd name="T46" fmla="*/ 163 w 236"/>
                <a:gd name="T47" fmla="*/ 188 h 232"/>
                <a:gd name="T48" fmla="*/ 159 w 236"/>
                <a:gd name="T49" fmla="*/ 176 h 232"/>
                <a:gd name="T50" fmla="*/ 152 w 236"/>
                <a:gd name="T51" fmla="*/ 161 h 232"/>
                <a:gd name="T52" fmla="*/ 143 w 236"/>
                <a:gd name="T53" fmla="*/ 144 h 232"/>
                <a:gd name="T54" fmla="*/ 131 w 236"/>
                <a:gd name="T55" fmla="*/ 126 h 232"/>
                <a:gd name="T56" fmla="*/ 114 w 236"/>
                <a:gd name="T57" fmla="*/ 108 h 232"/>
                <a:gd name="T58" fmla="*/ 94 w 236"/>
                <a:gd name="T59" fmla="*/ 95 h 232"/>
                <a:gd name="T60" fmla="*/ 67 w 236"/>
                <a:gd name="T61" fmla="*/ 84 h 232"/>
                <a:gd name="T62" fmla="*/ 0 w 236"/>
                <a:gd name="T63" fmla="*/ 50 h 232"/>
                <a:gd name="T64" fmla="*/ 65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5" y="22"/>
                  </a:moveTo>
                  <a:lnTo>
                    <a:pt x="121" y="4"/>
                  </a:lnTo>
                  <a:lnTo>
                    <a:pt x="132" y="0"/>
                  </a:lnTo>
                  <a:lnTo>
                    <a:pt x="142" y="4"/>
                  </a:lnTo>
                  <a:lnTo>
                    <a:pt x="147" y="5"/>
                  </a:lnTo>
                  <a:lnTo>
                    <a:pt x="157" y="9"/>
                  </a:lnTo>
                  <a:lnTo>
                    <a:pt x="170" y="17"/>
                  </a:lnTo>
                  <a:lnTo>
                    <a:pt x="186" y="28"/>
                  </a:lnTo>
                  <a:lnTo>
                    <a:pt x="202" y="43"/>
                  </a:lnTo>
                  <a:lnTo>
                    <a:pt x="216" y="61"/>
                  </a:lnTo>
                  <a:lnTo>
                    <a:pt x="227" y="84"/>
                  </a:lnTo>
                  <a:lnTo>
                    <a:pt x="234" y="112"/>
                  </a:lnTo>
                  <a:lnTo>
                    <a:pt x="236" y="156"/>
                  </a:lnTo>
                  <a:lnTo>
                    <a:pt x="232" y="186"/>
                  </a:lnTo>
                  <a:lnTo>
                    <a:pt x="221" y="204"/>
                  </a:lnTo>
                  <a:lnTo>
                    <a:pt x="210" y="214"/>
                  </a:lnTo>
                  <a:lnTo>
                    <a:pt x="177" y="232"/>
                  </a:lnTo>
                  <a:lnTo>
                    <a:pt x="165" y="196"/>
                  </a:lnTo>
                  <a:lnTo>
                    <a:pt x="165" y="196"/>
                  </a:lnTo>
                  <a:lnTo>
                    <a:pt x="165" y="195"/>
                  </a:lnTo>
                  <a:lnTo>
                    <a:pt x="164" y="195"/>
                  </a:lnTo>
                  <a:lnTo>
                    <a:pt x="164" y="194"/>
                  </a:lnTo>
                  <a:lnTo>
                    <a:pt x="164" y="193"/>
                  </a:lnTo>
                  <a:lnTo>
                    <a:pt x="163" y="188"/>
                  </a:lnTo>
                  <a:lnTo>
                    <a:pt x="159" y="176"/>
                  </a:lnTo>
                  <a:lnTo>
                    <a:pt x="152" y="161"/>
                  </a:lnTo>
                  <a:lnTo>
                    <a:pt x="143" y="144"/>
                  </a:lnTo>
                  <a:lnTo>
                    <a:pt x="131" y="126"/>
                  </a:lnTo>
                  <a:lnTo>
                    <a:pt x="114" y="108"/>
                  </a:lnTo>
                  <a:lnTo>
                    <a:pt x="94" y="95"/>
                  </a:lnTo>
                  <a:lnTo>
                    <a:pt x="67" y="84"/>
                  </a:lnTo>
                  <a:lnTo>
                    <a:pt x="0" y="50"/>
                  </a:lnTo>
                  <a:lnTo>
                    <a:pt x="6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18" name="Freeform 134"/>
            <p:cNvSpPr>
              <a:spLocks/>
            </p:cNvSpPr>
            <p:nvPr/>
          </p:nvSpPr>
          <p:spPr bwMode="auto">
            <a:xfrm>
              <a:off x="4294" y="3161"/>
              <a:ext cx="65" cy="76"/>
            </a:xfrm>
            <a:custGeom>
              <a:avLst/>
              <a:gdLst>
                <a:gd name="T0" fmla="*/ 57 w 130"/>
                <a:gd name="T1" fmla="*/ 0 h 152"/>
                <a:gd name="T2" fmla="*/ 59 w 130"/>
                <a:gd name="T3" fmla="*/ 1 h 152"/>
                <a:gd name="T4" fmla="*/ 67 w 130"/>
                <a:gd name="T5" fmla="*/ 4 h 152"/>
                <a:gd name="T6" fmla="*/ 77 w 130"/>
                <a:gd name="T7" fmla="*/ 10 h 152"/>
                <a:gd name="T8" fmla="*/ 89 w 130"/>
                <a:gd name="T9" fmla="*/ 18 h 152"/>
                <a:gd name="T10" fmla="*/ 102 w 130"/>
                <a:gd name="T11" fmla="*/ 30 h 152"/>
                <a:gd name="T12" fmla="*/ 113 w 130"/>
                <a:gd name="T13" fmla="*/ 43 h 152"/>
                <a:gd name="T14" fmla="*/ 122 w 130"/>
                <a:gd name="T15" fmla="*/ 62 h 152"/>
                <a:gd name="T16" fmla="*/ 128 w 130"/>
                <a:gd name="T17" fmla="*/ 83 h 152"/>
                <a:gd name="T18" fmla="*/ 130 w 130"/>
                <a:gd name="T19" fmla="*/ 119 h 152"/>
                <a:gd name="T20" fmla="*/ 127 w 130"/>
                <a:gd name="T21" fmla="*/ 140 h 152"/>
                <a:gd name="T22" fmla="*/ 122 w 130"/>
                <a:gd name="T23" fmla="*/ 149 h 152"/>
                <a:gd name="T24" fmla="*/ 120 w 130"/>
                <a:gd name="T25" fmla="*/ 152 h 152"/>
                <a:gd name="T26" fmla="*/ 119 w 130"/>
                <a:gd name="T27" fmla="*/ 147 h 152"/>
                <a:gd name="T28" fmla="*/ 115 w 130"/>
                <a:gd name="T29" fmla="*/ 134 h 152"/>
                <a:gd name="T30" fmla="*/ 107 w 130"/>
                <a:gd name="T31" fmla="*/ 116 h 152"/>
                <a:gd name="T32" fmla="*/ 97 w 130"/>
                <a:gd name="T33" fmla="*/ 95 h 152"/>
                <a:gd name="T34" fmla="*/ 81 w 130"/>
                <a:gd name="T35" fmla="*/ 72 h 152"/>
                <a:gd name="T36" fmla="*/ 60 w 130"/>
                <a:gd name="T37" fmla="*/ 50 h 152"/>
                <a:gd name="T38" fmla="*/ 34 w 130"/>
                <a:gd name="T39" fmla="*/ 32 h 152"/>
                <a:gd name="T40" fmla="*/ 0 w 130"/>
                <a:gd name="T41" fmla="*/ 19 h 152"/>
                <a:gd name="T42" fmla="*/ 57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7" y="0"/>
                  </a:moveTo>
                  <a:lnTo>
                    <a:pt x="59" y="1"/>
                  </a:lnTo>
                  <a:lnTo>
                    <a:pt x="67" y="4"/>
                  </a:lnTo>
                  <a:lnTo>
                    <a:pt x="77" y="10"/>
                  </a:lnTo>
                  <a:lnTo>
                    <a:pt x="89" y="18"/>
                  </a:lnTo>
                  <a:lnTo>
                    <a:pt x="102" y="30"/>
                  </a:lnTo>
                  <a:lnTo>
                    <a:pt x="113" y="43"/>
                  </a:lnTo>
                  <a:lnTo>
                    <a:pt x="122" y="62"/>
                  </a:lnTo>
                  <a:lnTo>
                    <a:pt x="128" y="83"/>
                  </a:lnTo>
                  <a:lnTo>
                    <a:pt x="130" y="119"/>
                  </a:lnTo>
                  <a:lnTo>
                    <a:pt x="127" y="140"/>
                  </a:lnTo>
                  <a:lnTo>
                    <a:pt x="122" y="149"/>
                  </a:lnTo>
                  <a:lnTo>
                    <a:pt x="120" y="152"/>
                  </a:lnTo>
                  <a:lnTo>
                    <a:pt x="119" y="147"/>
                  </a:lnTo>
                  <a:lnTo>
                    <a:pt x="115" y="134"/>
                  </a:lnTo>
                  <a:lnTo>
                    <a:pt x="107" y="116"/>
                  </a:lnTo>
                  <a:lnTo>
                    <a:pt x="97" y="95"/>
                  </a:lnTo>
                  <a:lnTo>
                    <a:pt x="81" y="72"/>
                  </a:lnTo>
                  <a:lnTo>
                    <a:pt x="60" y="50"/>
                  </a:lnTo>
                  <a:lnTo>
                    <a:pt x="34" y="32"/>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19" name="Freeform 135"/>
            <p:cNvSpPr>
              <a:spLocks/>
            </p:cNvSpPr>
            <p:nvPr/>
          </p:nvSpPr>
          <p:spPr bwMode="auto">
            <a:xfrm>
              <a:off x="4170" y="3185"/>
              <a:ext cx="117" cy="116"/>
            </a:xfrm>
            <a:custGeom>
              <a:avLst/>
              <a:gdLst>
                <a:gd name="T0" fmla="*/ 63 w 235"/>
                <a:gd name="T1" fmla="*/ 23 h 231"/>
                <a:gd name="T2" fmla="*/ 119 w 235"/>
                <a:gd name="T3" fmla="*/ 3 h 231"/>
                <a:gd name="T4" fmla="*/ 130 w 235"/>
                <a:gd name="T5" fmla="*/ 0 h 231"/>
                <a:gd name="T6" fmla="*/ 140 w 235"/>
                <a:gd name="T7" fmla="*/ 4 h 231"/>
                <a:gd name="T8" fmla="*/ 145 w 235"/>
                <a:gd name="T9" fmla="*/ 6 h 231"/>
                <a:gd name="T10" fmla="*/ 155 w 235"/>
                <a:gd name="T11" fmla="*/ 10 h 231"/>
                <a:gd name="T12" fmla="*/ 168 w 235"/>
                <a:gd name="T13" fmla="*/ 18 h 231"/>
                <a:gd name="T14" fmla="*/ 184 w 235"/>
                <a:gd name="T15" fmla="*/ 29 h 231"/>
                <a:gd name="T16" fmla="*/ 200 w 235"/>
                <a:gd name="T17" fmla="*/ 44 h 231"/>
                <a:gd name="T18" fmla="*/ 214 w 235"/>
                <a:gd name="T19" fmla="*/ 62 h 231"/>
                <a:gd name="T20" fmla="*/ 225 w 235"/>
                <a:gd name="T21" fmla="*/ 85 h 231"/>
                <a:gd name="T22" fmla="*/ 232 w 235"/>
                <a:gd name="T23" fmla="*/ 113 h 231"/>
                <a:gd name="T24" fmla="*/ 235 w 235"/>
                <a:gd name="T25" fmla="*/ 157 h 231"/>
                <a:gd name="T26" fmla="*/ 230 w 235"/>
                <a:gd name="T27" fmla="*/ 186 h 231"/>
                <a:gd name="T28" fmla="*/ 220 w 235"/>
                <a:gd name="T29" fmla="*/ 205 h 231"/>
                <a:gd name="T30" fmla="*/ 208 w 235"/>
                <a:gd name="T31" fmla="*/ 214 h 231"/>
                <a:gd name="T32" fmla="*/ 175 w 235"/>
                <a:gd name="T33" fmla="*/ 231 h 231"/>
                <a:gd name="T34" fmla="*/ 162 w 235"/>
                <a:gd name="T35" fmla="*/ 197 h 231"/>
                <a:gd name="T36" fmla="*/ 162 w 235"/>
                <a:gd name="T37" fmla="*/ 197 h 231"/>
                <a:gd name="T38" fmla="*/ 162 w 235"/>
                <a:gd name="T39" fmla="*/ 196 h 231"/>
                <a:gd name="T40" fmla="*/ 162 w 235"/>
                <a:gd name="T41" fmla="*/ 195 h 231"/>
                <a:gd name="T42" fmla="*/ 162 w 235"/>
                <a:gd name="T43" fmla="*/ 195 h 231"/>
                <a:gd name="T44" fmla="*/ 161 w 235"/>
                <a:gd name="T45" fmla="*/ 193 h 231"/>
                <a:gd name="T46" fmla="*/ 160 w 235"/>
                <a:gd name="T47" fmla="*/ 189 h 231"/>
                <a:gd name="T48" fmla="*/ 156 w 235"/>
                <a:gd name="T49" fmla="*/ 177 h 231"/>
                <a:gd name="T50" fmla="*/ 150 w 235"/>
                <a:gd name="T51" fmla="*/ 162 h 231"/>
                <a:gd name="T52" fmla="*/ 141 w 235"/>
                <a:gd name="T53" fmla="*/ 145 h 231"/>
                <a:gd name="T54" fmla="*/ 129 w 235"/>
                <a:gd name="T55" fmla="*/ 127 h 231"/>
                <a:gd name="T56" fmla="*/ 111 w 235"/>
                <a:gd name="T57" fmla="*/ 109 h 231"/>
                <a:gd name="T58" fmla="*/ 91 w 235"/>
                <a:gd name="T59" fmla="*/ 94 h 231"/>
                <a:gd name="T60" fmla="*/ 64 w 235"/>
                <a:gd name="T61" fmla="*/ 84 h 231"/>
                <a:gd name="T62" fmla="*/ 0 w 235"/>
                <a:gd name="T63" fmla="*/ 49 h 231"/>
                <a:gd name="T64" fmla="*/ 63 w 235"/>
                <a:gd name="T65" fmla="*/ 2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231">
                  <a:moveTo>
                    <a:pt x="63" y="23"/>
                  </a:moveTo>
                  <a:lnTo>
                    <a:pt x="119" y="3"/>
                  </a:lnTo>
                  <a:lnTo>
                    <a:pt x="130" y="0"/>
                  </a:lnTo>
                  <a:lnTo>
                    <a:pt x="140" y="4"/>
                  </a:lnTo>
                  <a:lnTo>
                    <a:pt x="145" y="6"/>
                  </a:lnTo>
                  <a:lnTo>
                    <a:pt x="155" y="10"/>
                  </a:lnTo>
                  <a:lnTo>
                    <a:pt x="168" y="18"/>
                  </a:lnTo>
                  <a:lnTo>
                    <a:pt x="184" y="29"/>
                  </a:lnTo>
                  <a:lnTo>
                    <a:pt x="200" y="44"/>
                  </a:lnTo>
                  <a:lnTo>
                    <a:pt x="214" y="62"/>
                  </a:lnTo>
                  <a:lnTo>
                    <a:pt x="225" y="85"/>
                  </a:lnTo>
                  <a:lnTo>
                    <a:pt x="232" y="113"/>
                  </a:lnTo>
                  <a:lnTo>
                    <a:pt x="235" y="157"/>
                  </a:lnTo>
                  <a:lnTo>
                    <a:pt x="230" y="186"/>
                  </a:lnTo>
                  <a:lnTo>
                    <a:pt x="220" y="205"/>
                  </a:lnTo>
                  <a:lnTo>
                    <a:pt x="208" y="214"/>
                  </a:lnTo>
                  <a:lnTo>
                    <a:pt x="175" y="231"/>
                  </a:lnTo>
                  <a:lnTo>
                    <a:pt x="162" y="197"/>
                  </a:lnTo>
                  <a:lnTo>
                    <a:pt x="162" y="197"/>
                  </a:lnTo>
                  <a:lnTo>
                    <a:pt x="162" y="196"/>
                  </a:lnTo>
                  <a:lnTo>
                    <a:pt x="162" y="195"/>
                  </a:lnTo>
                  <a:lnTo>
                    <a:pt x="162" y="195"/>
                  </a:lnTo>
                  <a:lnTo>
                    <a:pt x="161" y="193"/>
                  </a:lnTo>
                  <a:lnTo>
                    <a:pt x="160" y="189"/>
                  </a:lnTo>
                  <a:lnTo>
                    <a:pt x="156" y="177"/>
                  </a:lnTo>
                  <a:lnTo>
                    <a:pt x="150" y="162"/>
                  </a:lnTo>
                  <a:lnTo>
                    <a:pt x="141" y="145"/>
                  </a:lnTo>
                  <a:lnTo>
                    <a:pt x="129" y="127"/>
                  </a:lnTo>
                  <a:lnTo>
                    <a:pt x="111" y="109"/>
                  </a:lnTo>
                  <a:lnTo>
                    <a:pt x="91" y="94"/>
                  </a:lnTo>
                  <a:lnTo>
                    <a:pt x="64" y="84"/>
                  </a:lnTo>
                  <a:lnTo>
                    <a:pt x="0" y="49"/>
                  </a:lnTo>
                  <a:lnTo>
                    <a:pt x="6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20" name="Freeform 136"/>
            <p:cNvSpPr>
              <a:spLocks/>
            </p:cNvSpPr>
            <p:nvPr/>
          </p:nvSpPr>
          <p:spPr bwMode="auto">
            <a:xfrm>
              <a:off x="4206" y="3202"/>
              <a:ext cx="65" cy="76"/>
            </a:xfrm>
            <a:custGeom>
              <a:avLst/>
              <a:gdLst>
                <a:gd name="T0" fmla="*/ 58 w 130"/>
                <a:gd name="T1" fmla="*/ 0 h 152"/>
                <a:gd name="T2" fmla="*/ 60 w 130"/>
                <a:gd name="T3" fmla="*/ 2 h 152"/>
                <a:gd name="T4" fmla="*/ 68 w 130"/>
                <a:gd name="T5" fmla="*/ 5 h 152"/>
                <a:gd name="T6" fmla="*/ 77 w 130"/>
                <a:gd name="T7" fmla="*/ 11 h 152"/>
                <a:gd name="T8" fmla="*/ 90 w 130"/>
                <a:gd name="T9" fmla="*/ 19 h 152"/>
                <a:gd name="T10" fmla="*/ 103 w 130"/>
                <a:gd name="T11" fmla="*/ 30 h 152"/>
                <a:gd name="T12" fmla="*/ 114 w 130"/>
                <a:gd name="T13" fmla="*/ 44 h 152"/>
                <a:gd name="T14" fmla="*/ 122 w 130"/>
                <a:gd name="T15" fmla="*/ 63 h 152"/>
                <a:gd name="T16" fmla="*/ 128 w 130"/>
                <a:gd name="T17" fmla="*/ 83 h 152"/>
                <a:gd name="T18" fmla="*/ 130 w 130"/>
                <a:gd name="T19" fmla="*/ 119 h 152"/>
                <a:gd name="T20" fmla="*/ 128 w 130"/>
                <a:gd name="T21" fmla="*/ 140 h 152"/>
                <a:gd name="T22" fmla="*/ 123 w 130"/>
                <a:gd name="T23" fmla="*/ 150 h 152"/>
                <a:gd name="T24" fmla="*/ 121 w 130"/>
                <a:gd name="T25" fmla="*/ 152 h 152"/>
                <a:gd name="T26" fmla="*/ 120 w 130"/>
                <a:gd name="T27" fmla="*/ 148 h 152"/>
                <a:gd name="T28" fmla="*/ 116 w 130"/>
                <a:gd name="T29" fmla="*/ 135 h 152"/>
                <a:gd name="T30" fmla="*/ 108 w 130"/>
                <a:gd name="T31" fmla="*/ 117 h 152"/>
                <a:gd name="T32" fmla="*/ 97 w 130"/>
                <a:gd name="T33" fmla="*/ 95 h 152"/>
                <a:gd name="T34" fmla="*/ 82 w 130"/>
                <a:gd name="T35" fmla="*/ 72 h 152"/>
                <a:gd name="T36" fmla="*/ 60 w 130"/>
                <a:gd name="T37" fmla="*/ 50 h 152"/>
                <a:gd name="T38" fmla="*/ 34 w 130"/>
                <a:gd name="T39" fmla="*/ 31 h 152"/>
                <a:gd name="T40" fmla="*/ 0 w 130"/>
                <a:gd name="T41" fmla="*/ 19 h 152"/>
                <a:gd name="T42" fmla="*/ 58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8" y="0"/>
                  </a:moveTo>
                  <a:lnTo>
                    <a:pt x="60" y="2"/>
                  </a:lnTo>
                  <a:lnTo>
                    <a:pt x="68" y="5"/>
                  </a:lnTo>
                  <a:lnTo>
                    <a:pt x="77" y="11"/>
                  </a:lnTo>
                  <a:lnTo>
                    <a:pt x="90" y="19"/>
                  </a:lnTo>
                  <a:lnTo>
                    <a:pt x="103" y="30"/>
                  </a:lnTo>
                  <a:lnTo>
                    <a:pt x="114" y="44"/>
                  </a:lnTo>
                  <a:lnTo>
                    <a:pt x="122" y="63"/>
                  </a:lnTo>
                  <a:lnTo>
                    <a:pt x="128" y="83"/>
                  </a:lnTo>
                  <a:lnTo>
                    <a:pt x="130" y="119"/>
                  </a:lnTo>
                  <a:lnTo>
                    <a:pt x="128" y="140"/>
                  </a:lnTo>
                  <a:lnTo>
                    <a:pt x="123" y="150"/>
                  </a:lnTo>
                  <a:lnTo>
                    <a:pt x="121" y="152"/>
                  </a:lnTo>
                  <a:lnTo>
                    <a:pt x="120" y="148"/>
                  </a:lnTo>
                  <a:lnTo>
                    <a:pt x="116" y="135"/>
                  </a:lnTo>
                  <a:lnTo>
                    <a:pt x="108" y="117"/>
                  </a:lnTo>
                  <a:lnTo>
                    <a:pt x="97" y="95"/>
                  </a:lnTo>
                  <a:lnTo>
                    <a:pt x="82" y="72"/>
                  </a:lnTo>
                  <a:lnTo>
                    <a:pt x="60" y="50"/>
                  </a:lnTo>
                  <a:lnTo>
                    <a:pt x="34" y="31"/>
                  </a:lnTo>
                  <a:lnTo>
                    <a:pt x="0" y="19"/>
                  </a:lnTo>
                  <a:lnTo>
                    <a:pt x="58"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6121" name="Group 137"/>
          <p:cNvGrpSpPr>
            <a:grpSpLocks/>
          </p:cNvGrpSpPr>
          <p:nvPr/>
        </p:nvGrpSpPr>
        <p:grpSpPr bwMode="auto">
          <a:xfrm>
            <a:off x="2930525" y="4194175"/>
            <a:ext cx="1473200" cy="777875"/>
            <a:chOff x="3504" y="866"/>
            <a:chExt cx="928" cy="490"/>
          </a:xfrm>
        </p:grpSpPr>
        <p:sp>
          <p:nvSpPr>
            <p:cNvPr id="426122" name="Freeform 138"/>
            <p:cNvSpPr>
              <a:spLocks/>
            </p:cNvSpPr>
            <p:nvPr/>
          </p:nvSpPr>
          <p:spPr bwMode="auto">
            <a:xfrm>
              <a:off x="3745" y="866"/>
              <a:ext cx="427" cy="450"/>
            </a:xfrm>
            <a:custGeom>
              <a:avLst/>
              <a:gdLst>
                <a:gd name="T0" fmla="*/ 429 w 856"/>
                <a:gd name="T1" fmla="*/ 0 h 900"/>
                <a:gd name="T2" fmla="*/ 498 w 856"/>
                <a:gd name="T3" fmla="*/ 236 h 900"/>
                <a:gd name="T4" fmla="*/ 692 w 856"/>
                <a:gd name="T5" fmla="*/ 86 h 900"/>
                <a:gd name="T6" fmla="*/ 611 w 856"/>
                <a:gd name="T7" fmla="*/ 318 h 900"/>
                <a:gd name="T8" fmla="*/ 856 w 856"/>
                <a:gd name="T9" fmla="*/ 311 h 900"/>
                <a:gd name="T10" fmla="*/ 653 w 856"/>
                <a:gd name="T11" fmla="*/ 451 h 900"/>
                <a:gd name="T12" fmla="*/ 856 w 856"/>
                <a:gd name="T13" fmla="*/ 589 h 900"/>
                <a:gd name="T14" fmla="*/ 611 w 856"/>
                <a:gd name="T15" fmla="*/ 582 h 900"/>
                <a:gd name="T16" fmla="*/ 692 w 856"/>
                <a:gd name="T17" fmla="*/ 814 h 900"/>
                <a:gd name="T18" fmla="*/ 498 w 856"/>
                <a:gd name="T19" fmla="*/ 664 h 900"/>
                <a:gd name="T20" fmla="*/ 429 w 856"/>
                <a:gd name="T21" fmla="*/ 900 h 900"/>
                <a:gd name="T22" fmla="*/ 359 w 856"/>
                <a:gd name="T23" fmla="*/ 664 h 900"/>
                <a:gd name="T24" fmla="*/ 164 w 856"/>
                <a:gd name="T25" fmla="*/ 814 h 900"/>
                <a:gd name="T26" fmla="*/ 247 w 856"/>
                <a:gd name="T27" fmla="*/ 582 h 900"/>
                <a:gd name="T28" fmla="*/ 0 w 856"/>
                <a:gd name="T29" fmla="*/ 589 h 900"/>
                <a:gd name="T30" fmla="*/ 204 w 856"/>
                <a:gd name="T31" fmla="*/ 451 h 900"/>
                <a:gd name="T32" fmla="*/ 0 w 856"/>
                <a:gd name="T33" fmla="*/ 311 h 900"/>
                <a:gd name="T34" fmla="*/ 247 w 856"/>
                <a:gd name="T35" fmla="*/ 318 h 900"/>
                <a:gd name="T36" fmla="*/ 165 w 856"/>
                <a:gd name="T37" fmla="*/ 85 h 900"/>
                <a:gd name="T38" fmla="*/ 359 w 856"/>
                <a:gd name="T39" fmla="*/ 236 h 900"/>
                <a:gd name="T40" fmla="*/ 429 w 856"/>
                <a:gd name="T41"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6" h="900">
                  <a:moveTo>
                    <a:pt x="429" y="0"/>
                  </a:moveTo>
                  <a:lnTo>
                    <a:pt x="498" y="236"/>
                  </a:lnTo>
                  <a:lnTo>
                    <a:pt x="692" y="86"/>
                  </a:lnTo>
                  <a:lnTo>
                    <a:pt x="611" y="318"/>
                  </a:lnTo>
                  <a:lnTo>
                    <a:pt x="856" y="311"/>
                  </a:lnTo>
                  <a:lnTo>
                    <a:pt x="653" y="451"/>
                  </a:lnTo>
                  <a:lnTo>
                    <a:pt x="856" y="589"/>
                  </a:lnTo>
                  <a:lnTo>
                    <a:pt x="611" y="582"/>
                  </a:lnTo>
                  <a:lnTo>
                    <a:pt x="692" y="814"/>
                  </a:lnTo>
                  <a:lnTo>
                    <a:pt x="498" y="664"/>
                  </a:lnTo>
                  <a:lnTo>
                    <a:pt x="429" y="900"/>
                  </a:lnTo>
                  <a:lnTo>
                    <a:pt x="359" y="664"/>
                  </a:lnTo>
                  <a:lnTo>
                    <a:pt x="164" y="814"/>
                  </a:lnTo>
                  <a:lnTo>
                    <a:pt x="247" y="582"/>
                  </a:lnTo>
                  <a:lnTo>
                    <a:pt x="0" y="589"/>
                  </a:lnTo>
                  <a:lnTo>
                    <a:pt x="204" y="451"/>
                  </a:lnTo>
                  <a:lnTo>
                    <a:pt x="0" y="311"/>
                  </a:lnTo>
                  <a:lnTo>
                    <a:pt x="247" y="318"/>
                  </a:lnTo>
                  <a:lnTo>
                    <a:pt x="165" y="85"/>
                  </a:lnTo>
                  <a:lnTo>
                    <a:pt x="359" y="236"/>
                  </a:lnTo>
                  <a:lnTo>
                    <a:pt x="429" y="0"/>
                  </a:lnTo>
                  <a:close/>
                </a:path>
              </a:pathLst>
            </a:custGeom>
            <a:solidFill>
              <a:srgbClr val="AA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23" name="Freeform 139"/>
            <p:cNvSpPr>
              <a:spLocks/>
            </p:cNvSpPr>
            <p:nvPr/>
          </p:nvSpPr>
          <p:spPr bwMode="auto">
            <a:xfrm>
              <a:off x="3792" y="916"/>
              <a:ext cx="333" cy="350"/>
            </a:xfrm>
            <a:custGeom>
              <a:avLst/>
              <a:gdLst>
                <a:gd name="T0" fmla="*/ 334 w 666"/>
                <a:gd name="T1" fmla="*/ 0 h 702"/>
                <a:gd name="T2" fmla="*/ 387 w 666"/>
                <a:gd name="T3" fmla="*/ 184 h 702"/>
                <a:gd name="T4" fmla="*/ 540 w 666"/>
                <a:gd name="T5" fmla="*/ 67 h 702"/>
                <a:gd name="T6" fmla="*/ 475 w 666"/>
                <a:gd name="T7" fmla="*/ 248 h 702"/>
                <a:gd name="T8" fmla="*/ 666 w 666"/>
                <a:gd name="T9" fmla="*/ 243 h 702"/>
                <a:gd name="T10" fmla="*/ 509 w 666"/>
                <a:gd name="T11" fmla="*/ 352 h 702"/>
                <a:gd name="T12" fmla="*/ 666 w 666"/>
                <a:gd name="T13" fmla="*/ 459 h 702"/>
                <a:gd name="T14" fmla="*/ 475 w 666"/>
                <a:gd name="T15" fmla="*/ 453 h 702"/>
                <a:gd name="T16" fmla="*/ 540 w 666"/>
                <a:gd name="T17" fmla="*/ 635 h 702"/>
                <a:gd name="T18" fmla="*/ 387 w 666"/>
                <a:gd name="T19" fmla="*/ 518 h 702"/>
                <a:gd name="T20" fmla="*/ 334 w 666"/>
                <a:gd name="T21" fmla="*/ 702 h 702"/>
                <a:gd name="T22" fmla="*/ 279 w 666"/>
                <a:gd name="T23" fmla="*/ 518 h 702"/>
                <a:gd name="T24" fmla="*/ 127 w 666"/>
                <a:gd name="T25" fmla="*/ 635 h 702"/>
                <a:gd name="T26" fmla="*/ 192 w 666"/>
                <a:gd name="T27" fmla="*/ 453 h 702"/>
                <a:gd name="T28" fmla="*/ 0 w 666"/>
                <a:gd name="T29" fmla="*/ 459 h 702"/>
                <a:gd name="T30" fmla="*/ 159 w 666"/>
                <a:gd name="T31" fmla="*/ 352 h 702"/>
                <a:gd name="T32" fmla="*/ 0 w 666"/>
                <a:gd name="T33" fmla="*/ 243 h 702"/>
                <a:gd name="T34" fmla="*/ 192 w 666"/>
                <a:gd name="T35" fmla="*/ 248 h 702"/>
                <a:gd name="T36" fmla="*/ 127 w 666"/>
                <a:gd name="T37" fmla="*/ 67 h 702"/>
                <a:gd name="T38" fmla="*/ 279 w 666"/>
                <a:gd name="T39" fmla="*/ 184 h 702"/>
                <a:gd name="T40" fmla="*/ 334 w 666"/>
                <a:gd name="T41" fmla="*/ 0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6" h="702">
                  <a:moveTo>
                    <a:pt x="334" y="0"/>
                  </a:moveTo>
                  <a:lnTo>
                    <a:pt x="387" y="184"/>
                  </a:lnTo>
                  <a:lnTo>
                    <a:pt x="540" y="67"/>
                  </a:lnTo>
                  <a:lnTo>
                    <a:pt x="475" y="248"/>
                  </a:lnTo>
                  <a:lnTo>
                    <a:pt x="666" y="243"/>
                  </a:lnTo>
                  <a:lnTo>
                    <a:pt x="509" y="352"/>
                  </a:lnTo>
                  <a:lnTo>
                    <a:pt x="666" y="459"/>
                  </a:lnTo>
                  <a:lnTo>
                    <a:pt x="475" y="453"/>
                  </a:lnTo>
                  <a:lnTo>
                    <a:pt x="540" y="635"/>
                  </a:lnTo>
                  <a:lnTo>
                    <a:pt x="387" y="518"/>
                  </a:lnTo>
                  <a:lnTo>
                    <a:pt x="334" y="702"/>
                  </a:lnTo>
                  <a:lnTo>
                    <a:pt x="279" y="518"/>
                  </a:lnTo>
                  <a:lnTo>
                    <a:pt x="127" y="635"/>
                  </a:lnTo>
                  <a:lnTo>
                    <a:pt x="192" y="453"/>
                  </a:lnTo>
                  <a:lnTo>
                    <a:pt x="0" y="459"/>
                  </a:lnTo>
                  <a:lnTo>
                    <a:pt x="159" y="352"/>
                  </a:lnTo>
                  <a:lnTo>
                    <a:pt x="0" y="243"/>
                  </a:lnTo>
                  <a:lnTo>
                    <a:pt x="192" y="248"/>
                  </a:lnTo>
                  <a:lnTo>
                    <a:pt x="127" y="67"/>
                  </a:lnTo>
                  <a:lnTo>
                    <a:pt x="279" y="184"/>
                  </a:lnTo>
                  <a:lnTo>
                    <a:pt x="334" y="0"/>
                  </a:lnTo>
                  <a:close/>
                </a:path>
              </a:pathLst>
            </a:custGeom>
            <a:solidFill>
              <a:srgbClr val="C1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24" name="Freeform 140"/>
            <p:cNvSpPr>
              <a:spLocks/>
            </p:cNvSpPr>
            <p:nvPr/>
          </p:nvSpPr>
          <p:spPr bwMode="auto">
            <a:xfrm>
              <a:off x="3504" y="883"/>
              <a:ext cx="928" cy="473"/>
            </a:xfrm>
            <a:custGeom>
              <a:avLst/>
              <a:gdLst>
                <a:gd name="T0" fmla="*/ 1836 w 1854"/>
                <a:gd name="T1" fmla="*/ 419 h 944"/>
                <a:gd name="T2" fmla="*/ 1797 w 1854"/>
                <a:gd name="T3" fmla="*/ 267 h 944"/>
                <a:gd name="T4" fmla="*/ 1752 w 1854"/>
                <a:gd name="T5" fmla="*/ 225 h 944"/>
                <a:gd name="T6" fmla="*/ 1651 w 1854"/>
                <a:gd name="T7" fmla="*/ 199 h 944"/>
                <a:gd name="T8" fmla="*/ 1452 w 1854"/>
                <a:gd name="T9" fmla="*/ 146 h 944"/>
                <a:gd name="T10" fmla="*/ 1218 w 1854"/>
                <a:gd name="T11" fmla="*/ 84 h 944"/>
                <a:gd name="T12" fmla="*/ 1019 w 1854"/>
                <a:gd name="T13" fmla="*/ 31 h 944"/>
                <a:gd name="T14" fmla="*/ 919 w 1854"/>
                <a:gd name="T15" fmla="*/ 4 h 944"/>
                <a:gd name="T16" fmla="*/ 889 w 1854"/>
                <a:gd name="T17" fmla="*/ 2 h 944"/>
                <a:gd name="T18" fmla="*/ 123 w 1854"/>
                <a:gd name="T19" fmla="*/ 212 h 944"/>
                <a:gd name="T20" fmla="*/ 64 w 1854"/>
                <a:gd name="T21" fmla="*/ 287 h 944"/>
                <a:gd name="T22" fmla="*/ 2 w 1854"/>
                <a:gd name="T23" fmla="*/ 403 h 944"/>
                <a:gd name="T24" fmla="*/ 25 w 1854"/>
                <a:gd name="T25" fmla="*/ 503 h 944"/>
                <a:gd name="T26" fmla="*/ 121 w 1854"/>
                <a:gd name="T27" fmla="*/ 501 h 944"/>
                <a:gd name="T28" fmla="*/ 131 w 1854"/>
                <a:gd name="T29" fmla="*/ 479 h 944"/>
                <a:gd name="T30" fmla="*/ 153 w 1854"/>
                <a:gd name="T31" fmla="*/ 448 h 944"/>
                <a:gd name="T32" fmla="*/ 144 w 1854"/>
                <a:gd name="T33" fmla="*/ 532 h 944"/>
                <a:gd name="T34" fmla="*/ 208 w 1854"/>
                <a:gd name="T35" fmla="*/ 614 h 944"/>
                <a:gd name="T36" fmla="*/ 272 w 1854"/>
                <a:gd name="T37" fmla="*/ 567 h 944"/>
                <a:gd name="T38" fmla="*/ 279 w 1854"/>
                <a:gd name="T39" fmla="*/ 550 h 944"/>
                <a:gd name="T40" fmla="*/ 295 w 1854"/>
                <a:gd name="T41" fmla="*/ 547 h 944"/>
                <a:gd name="T42" fmla="*/ 295 w 1854"/>
                <a:gd name="T43" fmla="*/ 661 h 944"/>
                <a:gd name="T44" fmla="*/ 398 w 1854"/>
                <a:gd name="T45" fmla="*/ 698 h 944"/>
                <a:gd name="T46" fmla="*/ 416 w 1854"/>
                <a:gd name="T47" fmla="*/ 661 h 944"/>
                <a:gd name="T48" fmla="*/ 441 w 1854"/>
                <a:gd name="T49" fmla="*/ 616 h 944"/>
                <a:gd name="T50" fmla="*/ 441 w 1854"/>
                <a:gd name="T51" fmla="*/ 675 h 944"/>
                <a:gd name="T52" fmla="*/ 465 w 1854"/>
                <a:gd name="T53" fmla="*/ 777 h 944"/>
                <a:gd name="T54" fmla="*/ 560 w 1854"/>
                <a:gd name="T55" fmla="*/ 774 h 944"/>
                <a:gd name="T56" fmla="*/ 570 w 1854"/>
                <a:gd name="T57" fmla="*/ 751 h 944"/>
                <a:gd name="T58" fmla="*/ 617 w 1854"/>
                <a:gd name="T59" fmla="*/ 729 h 944"/>
                <a:gd name="T60" fmla="*/ 603 w 1854"/>
                <a:gd name="T61" fmla="*/ 822 h 944"/>
                <a:gd name="T62" fmla="*/ 669 w 1854"/>
                <a:gd name="T63" fmla="*/ 904 h 944"/>
                <a:gd name="T64" fmla="*/ 732 w 1854"/>
                <a:gd name="T65" fmla="*/ 857 h 944"/>
                <a:gd name="T66" fmla="*/ 740 w 1854"/>
                <a:gd name="T67" fmla="*/ 837 h 944"/>
                <a:gd name="T68" fmla="*/ 932 w 1854"/>
                <a:gd name="T69" fmla="*/ 890 h 944"/>
                <a:gd name="T70" fmla="*/ 1076 w 1854"/>
                <a:gd name="T71" fmla="*/ 864 h 944"/>
                <a:gd name="T72" fmla="*/ 1078 w 1854"/>
                <a:gd name="T73" fmla="*/ 868 h 944"/>
                <a:gd name="T74" fmla="*/ 1103 w 1854"/>
                <a:gd name="T75" fmla="*/ 944 h 944"/>
                <a:gd name="T76" fmla="*/ 1205 w 1854"/>
                <a:gd name="T77" fmla="*/ 871 h 944"/>
                <a:gd name="T78" fmla="*/ 1210 w 1854"/>
                <a:gd name="T79" fmla="*/ 769 h 944"/>
                <a:gd name="T80" fmla="*/ 1251 w 1854"/>
                <a:gd name="T81" fmla="*/ 782 h 944"/>
                <a:gd name="T82" fmla="*/ 1252 w 1854"/>
                <a:gd name="T83" fmla="*/ 787 h 944"/>
                <a:gd name="T84" fmla="*/ 1277 w 1854"/>
                <a:gd name="T85" fmla="*/ 863 h 944"/>
                <a:gd name="T86" fmla="*/ 1378 w 1854"/>
                <a:gd name="T87" fmla="*/ 789 h 944"/>
                <a:gd name="T88" fmla="*/ 1384 w 1854"/>
                <a:gd name="T89" fmla="*/ 688 h 944"/>
                <a:gd name="T90" fmla="*/ 1413 w 1854"/>
                <a:gd name="T91" fmla="*/ 706 h 944"/>
                <a:gd name="T92" fmla="*/ 1415 w 1854"/>
                <a:gd name="T93" fmla="*/ 711 h 944"/>
                <a:gd name="T94" fmla="*/ 1441 w 1854"/>
                <a:gd name="T95" fmla="*/ 787 h 944"/>
                <a:gd name="T96" fmla="*/ 1542 w 1854"/>
                <a:gd name="T97" fmla="*/ 713 h 944"/>
                <a:gd name="T98" fmla="*/ 1548 w 1854"/>
                <a:gd name="T99" fmla="*/ 610 h 944"/>
                <a:gd name="T100" fmla="*/ 1565 w 1854"/>
                <a:gd name="T101" fmla="*/ 626 h 944"/>
                <a:gd name="T102" fmla="*/ 1567 w 1854"/>
                <a:gd name="T103" fmla="*/ 630 h 944"/>
                <a:gd name="T104" fmla="*/ 1593 w 1854"/>
                <a:gd name="T105" fmla="*/ 706 h 944"/>
                <a:gd name="T106" fmla="*/ 1694 w 1854"/>
                <a:gd name="T107" fmla="*/ 632 h 944"/>
                <a:gd name="T108" fmla="*/ 1700 w 1854"/>
                <a:gd name="T109" fmla="*/ 534 h 944"/>
                <a:gd name="T110" fmla="*/ 1716 w 1854"/>
                <a:gd name="T111" fmla="*/ 558 h 944"/>
                <a:gd name="T112" fmla="*/ 1718 w 1854"/>
                <a:gd name="T113" fmla="*/ 563 h 944"/>
                <a:gd name="T114" fmla="*/ 1744 w 1854"/>
                <a:gd name="T115" fmla="*/ 639 h 944"/>
                <a:gd name="T116" fmla="*/ 1845 w 1854"/>
                <a:gd name="T117" fmla="*/ 565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4" h="944">
                  <a:moveTo>
                    <a:pt x="1852" y="471"/>
                  </a:moveTo>
                  <a:lnTo>
                    <a:pt x="1850" y="458"/>
                  </a:lnTo>
                  <a:lnTo>
                    <a:pt x="1846" y="446"/>
                  </a:lnTo>
                  <a:lnTo>
                    <a:pt x="1842" y="434"/>
                  </a:lnTo>
                  <a:lnTo>
                    <a:pt x="1837" y="422"/>
                  </a:lnTo>
                  <a:lnTo>
                    <a:pt x="1836" y="419"/>
                  </a:lnTo>
                  <a:lnTo>
                    <a:pt x="1835" y="416"/>
                  </a:lnTo>
                  <a:lnTo>
                    <a:pt x="1833" y="413"/>
                  </a:lnTo>
                  <a:lnTo>
                    <a:pt x="1833" y="412"/>
                  </a:lnTo>
                  <a:lnTo>
                    <a:pt x="1799" y="274"/>
                  </a:lnTo>
                  <a:lnTo>
                    <a:pt x="1799" y="269"/>
                  </a:lnTo>
                  <a:lnTo>
                    <a:pt x="1797" y="267"/>
                  </a:lnTo>
                  <a:lnTo>
                    <a:pt x="1785" y="245"/>
                  </a:lnTo>
                  <a:lnTo>
                    <a:pt x="1776" y="227"/>
                  </a:lnTo>
                  <a:lnTo>
                    <a:pt x="1756" y="227"/>
                  </a:lnTo>
                  <a:lnTo>
                    <a:pt x="1754" y="227"/>
                  </a:lnTo>
                  <a:lnTo>
                    <a:pt x="1754" y="227"/>
                  </a:lnTo>
                  <a:lnTo>
                    <a:pt x="1752" y="225"/>
                  </a:lnTo>
                  <a:lnTo>
                    <a:pt x="1745" y="224"/>
                  </a:lnTo>
                  <a:lnTo>
                    <a:pt x="1733" y="221"/>
                  </a:lnTo>
                  <a:lnTo>
                    <a:pt x="1718" y="217"/>
                  </a:lnTo>
                  <a:lnTo>
                    <a:pt x="1699" y="212"/>
                  </a:lnTo>
                  <a:lnTo>
                    <a:pt x="1677" y="206"/>
                  </a:lnTo>
                  <a:lnTo>
                    <a:pt x="1651" y="199"/>
                  </a:lnTo>
                  <a:lnTo>
                    <a:pt x="1623" y="192"/>
                  </a:lnTo>
                  <a:lnTo>
                    <a:pt x="1593" y="184"/>
                  </a:lnTo>
                  <a:lnTo>
                    <a:pt x="1559" y="175"/>
                  </a:lnTo>
                  <a:lnTo>
                    <a:pt x="1525" y="166"/>
                  </a:lnTo>
                  <a:lnTo>
                    <a:pt x="1489" y="156"/>
                  </a:lnTo>
                  <a:lnTo>
                    <a:pt x="1452" y="146"/>
                  </a:lnTo>
                  <a:lnTo>
                    <a:pt x="1413" y="136"/>
                  </a:lnTo>
                  <a:lnTo>
                    <a:pt x="1375" y="125"/>
                  </a:lnTo>
                  <a:lnTo>
                    <a:pt x="1336" y="115"/>
                  </a:lnTo>
                  <a:lnTo>
                    <a:pt x="1296" y="104"/>
                  </a:lnTo>
                  <a:lnTo>
                    <a:pt x="1258" y="94"/>
                  </a:lnTo>
                  <a:lnTo>
                    <a:pt x="1218" y="84"/>
                  </a:lnTo>
                  <a:lnTo>
                    <a:pt x="1182" y="73"/>
                  </a:lnTo>
                  <a:lnTo>
                    <a:pt x="1146" y="64"/>
                  </a:lnTo>
                  <a:lnTo>
                    <a:pt x="1111" y="55"/>
                  </a:lnTo>
                  <a:lnTo>
                    <a:pt x="1078" y="46"/>
                  </a:lnTo>
                  <a:lnTo>
                    <a:pt x="1048" y="38"/>
                  </a:lnTo>
                  <a:lnTo>
                    <a:pt x="1019" y="31"/>
                  </a:lnTo>
                  <a:lnTo>
                    <a:pt x="994" y="24"/>
                  </a:lnTo>
                  <a:lnTo>
                    <a:pt x="972" y="18"/>
                  </a:lnTo>
                  <a:lnTo>
                    <a:pt x="952" y="12"/>
                  </a:lnTo>
                  <a:lnTo>
                    <a:pt x="937" y="9"/>
                  </a:lnTo>
                  <a:lnTo>
                    <a:pt x="926" y="5"/>
                  </a:lnTo>
                  <a:lnTo>
                    <a:pt x="919" y="4"/>
                  </a:lnTo>
                  <a:lnTo>
                    <a:pt x="917" y="3"/>
                  </a:lnTo>
                  <a:lnTo>
                    <a:pt x="909" y="2"/>
                  </a:lnTo>
                  <a:lnTo>
                    <a:pt x="901" y="0"/>
                  </a:lnTo>
                  <a:lnTo>
                    <a:pt x="892" y="2"/>
                  </a:lnTo>
                  <a:lnTo>
                    <a:pt x="891" y="2"/>
                  </a:lnTo>
                  <a:lnTo>
                    <a:pt x="889" y="2"/>
                  </a:lnTo>
                  <a:lnTo>
                    <a:pt x="886" y="3"/>
                  </a:lnTo>
                  <a:lnTo>
                    <a:pt x="884" y="3"/>
                  </a:lnTo>
                  <a:lnTo>
                    <a:pt x="161" y="182"/>
                  </a:lnTo>
                  <a:lnTo>
                    <a:pt x="152" y="184"/>
                  </a:lnTo>
                  <a:lnTo>
                    <a:pt x="146" y="190"/>
                  </a:lnTo>
                  <a:lnTo>
                    <a:pt x="123" y="212"/>
                  </a:lnTo>
                  <a:lnTo>
                    <a:pt x="116" y="219"/>
                  </a:lnTo>
                  <a:lnTo>
                    <a:pt x="114" y="227"/>
                  </a:lnTo>
                  <a:lnTo>
                    <a:pt x="103" y="262"/>
                  </a:lnTo>
                  <a:lnTo>
                    <a:pt x="91" y="268"/>
                  </a:lnTo>
                  <a:lnTo>
                    <a:pt x="78" y="276"/>
                  </a:lnTo>
                  <a:lnTo>
                    <a:pt x="64" y="287"/>
                  </a:lnTo>
                  <a:lnTo>
                    <a:pt x="51" y="298"/>
                  </a:lnTo>
                  <a:lnTo>
                    <a:pt x="37" y="313"/>
                  </a:lnTo>
                  <a:lnTo>
                    <a:pt x="25" y="330"/>
                  </a:lnTo>
                  <a:lnTo>
                    <a:pt x="15" y="350"/>
                  </a:lnTo>
                  <a:lnTo>
                    <a:pt x="8" y="373"/>
                  </a:lnTo>
                  <a:lnTo>
                    <a:pt x="2" y="403"/>
                  </a:lnTo>
                  <a:lnTo>
                    <a:pt x="0" y="428"/>
                  </a:lnTo>
                  <a:lnTo>
                    <a:pt x="0" y="450"/>
                  </a:lnTo>
                  <a:lnTo>
                    <a:pt x="4" y="467"/>
                  </a:lnTo>
                  <a:lnTo>
                    <a:pt x="9" y="482"/>
                  </a:lnTo>
                  <a:lnTo>
                    <a:pt x="17" y="494"/>
                  </a:lnTo>
                  <a:lnTo>
                    <a:pt x="25" y="503"/>
                  </a:lnTo>
                  <a:lnTo>
                    <a:pt x="34" y="510"/>
                  </a:lnTo>
                  <a:lnTo>
                    <a:pt x="65" y="531"/>
                  </a:lnTo>
                  <a:lnTo>
                    <a:pt x="97" y="552"/>
                  </a:lnTo>
                  <a:lnTo>
                    <a:pt x="113" y="518"/>
                  </a:lnTo>
                  <a:lnTo>
                    <a:pt x="115" y="512"/>
                  </a:lnTo>
                  <a:lnTo>
                    <a:pt x="121" y="501"/>
                  </a:lnTo>
                  <a:lnTo>
                    <a:pt x="127" y="490"/>
                  </a:lnTo>
                  <a:lnTo>
                    <a:pt x="129" y="485"/>
                  </a:lnTo>
                  <a:lnTo>
                    <a:pt x="130" y="484"/>
                  </a:lnTo>
                  <a:lnTo>
                    <a:pt x="130" y="481"/>
                  </a:lnTo>
                  <a:lnTo>
                    <a:pt x="130" y="480"/>
                  </a:lnTo>
                  <a:lnTo>
                    <a:pt x="131" y="479"/>
                  </a:lnTo>
                  <a:lnTo>
                    <a:pt x="132" y="475"/>
                  </a:lnTo>
                  <a:lnTo>
                    <a:pt x="136" y="467"/>
                  </a:lnTo>
                  <a:lnTo>
                    <a:pt x="141" y="456"/>
                  </a:lnTo>
                  <a:lnTo>
                    <a:pt x="151" y="443"/>
                  </a:lnTo>
                  <a:lnTo>
                    <a:pt x="154" y="446"/>
                  </a:lnTo>
                  <a:lnTo>
                    <a:pt x="153" y="448"/>
                  </a:lnTo>
                  <a:lnTo>
                    <a:pt x="153" y="450"/>
                  </a:lnTo>
                  <a:lnTo>
                    <a:pt x="152" y="454"/>
                  </a:lnTo>
                  <a:lnTo>
                    <a:pt x="151" y="456"/>
                  </a:lnTo>
                  <a:lnTo>
                    <a:pt x="145" y="485"/>
                  </a:lnTo>
                  <a:lnTo>
                    <a:pt x="143" y="510"/>
                  </a:lnTo>
                  <a:lnTo>
                    <a:pt x="144" y="532"/>
                  </a:lnTo>
                  <a:lnTo>
                    <a:pt x="147" y="550"/>
                  </a:lnTo>
                  <a:lnTo>
                    <a:pt x="153" y="564"/>
                  </a:lnTo>
                  <a:lnTo>
                    <a:pt x="160" y="577"/>
                  </a:lnTo>
                  <a:lnTo>
                    <a:pt x="168" y="586"/>
                  </a:lnTo>
                  <a:lnTo>
                    <a:pt x="177" y="593"/>
                  </a:lnTo>
                  <a:lnTo>
                    <a:pt x="208" y="614"/>
                  </a:lnTo>
                  <a:lnTo>
                    <a:pt x="239" y="635"/>
                  </a:lnTo>
                  <a:lnTo>
                    <a:pt x="256" y="601"/>
                  </a:lnTo>
                  <a:lnTo>
                    <a:pt x="258" y="595"/>
                  </a:lnTo>
                  <a:lnTo>
                    <a:pt x="264" y="584"/>
                  </a:lnTo>
                  <a:lnTo>
                    <a:pt x="269" y="572"/>
                  </a:lnTo>
                  <a:lnTo>
                    <a:pt x="272" y="567"/>
                  </a:lnTo>
                  <a:lnTo>
                    <a:pt x="273" y="565"/>
                  </a:lnTo>
                  <a:lnTo>
                    <a:pt x="273" y="564"/>
                  </a:lnTo>
                  <a:lnTo>
                    <a:pt x="273" y="563"/>
                  </a:lnTo>
                  <a:lnTo>
                    <a:pt x="274" y="561"/>
                  </a:lnTo>
                  <a:lnTo>
                    <a:pt x="275" y="558"/>
                  </a:lnTo>
                  <a:lnTo>
                    <a:pt x="279" y="550"/>
                  </a:lnTo>
                  <a:lnTo>
                    <a:pt x="284" y="540"/>
                  </a:lnTo>
                  <a:lnTo>
                    <a:pt x="292" y="527"/>
                  </a:lnTo>
                  <a:lnTo>
                    <a:pt x="299" y="532"/>
                  </a:lnTo>
                  <a:lnTo>
                    <a:pt x="298" y="537"/>
                  </a:lnTo>
                  <a:lnTo>
                    <a:pt x="296" y="541"/>
                  </a:lnTo>
                  <a:lnTo>
                    <a:pt x="295" y="547"/>
                  </a:lnTo>
                  <a:lnTo>
                    <a:pt x="294" y="552"/>
                  </a:lnTo>
                  <a:lnTo>
                    <a:pt x="288" y="582"/>
                  </a:lnTo>
                  <a:lnTo>
                    <a:pt x="285" y="607"/>
                  </a:lnTo>
                  <a:lnTo>
                    <a:pt x="285" y="629"/>
                  </a:lnTo>
                  <a:lnTo>
                    <a:pt x="290" y="646"/>
                  </a:lnTo>
                  <a:lnTo>
                    <a:pt x="295" y="661"/>
                  </a:lnTo>
                  <a:lnTo>
                    <a:pt x="303" y="674"/>
                  </a:lnTo>
                  <a:lnTo>
                    <a:pt x="311" y="683"/>
                  </a:lnTo>
                  <a:lnTo>
                    <a:pt x="320" y="690"/>
                  </a:lnTo>
                  <a:lnTo>
                    <a:pt x="351" y="711"/>
                  </a:lnTo>
                  <a:lnTo>
                    <a:pt x="382" y="731"/>
                  </a:lnTo>
                  <a:lnTo>
                    <a:pt x="398" y="698"/>
                  </a:lnTo>
                  <a:lnTo>
                    <a:pt x="401" y="692"/>
                  </a:lnTo>
                  <a:lnTo>
                    <a:pt x="406" y="681"/>
                  </a:lnTo>
                  <a:lnTo>
                    <a:pt x="411" y="669"/>
                  </a:lnTo>
                  <a:lnTo>
                    <a:pt x="413" y="663"/>
                  </a:lnTo>
                  <a:lnTo>
                    <a:pt x="414" y="662"/>
                  </a:lnTo>
                  <a:lnTo>
                    <a:pt x="416" y="661"/>
                  </a:lnTo>
                  <a:lnTo>
                    <a:pt x="416" y="660"/>
                  </a:lnTo>
                  <a:lnTo>
                    <a:pt x="417" y="658"/>
                  </a:lnTo>
                  <a:lnTo>
                    <a:pt x="418" y="654"/>
                  </a:lnTo>
                  <a:lnTo>
                    <a:pt x="423" y="645"/>
                  </a:lnTo>
                  <a:lnTo>
                    <a:pt x="429" y="631"/>
                  </a:lnTo>
                  <a:lnTo>
                    <a:pt x="441" y="616"/>
                  </a:lnTo>
                  <a:lnTo>
                    <a:pt x="454" y="624"/>
                  </a:lnTo>
                  <a:lnTo>
                    <a:pt x="452" y="629"/>
                  </a:lnTo>
                  <a:lnTo>
                    <a:pt x="450" y="635"/>
                  </a:lnTo>
                  <a:lnTo>
                    <a:pt x="449" y="639"/>
                  </a:lnTo>
                  <a:lnTo>
                    <a:pt x="447" y="645"/>
                  </a:lnTo>
                  <a:lnTo>
                    <a:pt x="441" y="675"/>
                  </a:lnTo>
                  <a:lnTo>
                    <a:pt x="439" y="701"/>
                  </a:lnTo>
                  <a:lnTo>
                    <a:pt x="440" y="723"/>
                  </a:lnTo>
                  <a:lnTo>
                    <a:pt x="443" y="741"/>
                  </a:lnTo>
                  <a:lnTo>
                    <a:pt x="449" y="756"/>
                  </a:lnTo>
                  <a:lnTo>
                    <a:pt x="457" y="768"/>
                  </a:lnTo>
                  <a:lnTo>
                    <a:pt x="465" y="777"/>
                  </a:lnTo>
                  <a:lnTo>
                    <a:pt x="474" y="784"/>
                  </a:lnTo>
                  <a:lnTo>
                    <a:pt x="505" y="805"/>
                  </a:lnTo>
                  <a:lnTo>
                    <a:pt x="537" y="826"/>
                  </a:lnTo>
                  <a:lnTo>
                    <a:pt x="552" y="791"/>
                  </a:lnTo>
                  <a:lnTo>
                    <a:pt x="554" y="785"/>
                  </a:lnTo>
                  <a:lnTo>
                    <a:pt x="560" y="774"/>
                  </a:lnTo>
                  <a:lnTo>
                    <a:pt x="565" y="764"/>
                  </a:lnTo>
                  <a:lnTo>
                    <a:pt x="568" y="758"/>
                  </a:lnTo>
                  <a:lnTo>
                    <a:pt x="569" y="757"/>
                  </a:lnTo>
                  <a:lnTo>
                    <a:pt x="569" y="754"/>
                  </a:lnTo>
                  <a:lnTo>
                    <a:pt x="569" y="753"/>
                  </a:lnTo>
                  <a:lnTo>
                    <a:pt x="570" y="751"/>
                  </a:lnTo>
                  <a:lnTo>
                    <a:pt x="571" y="747"/>
                  </a:lnTo>
                  <a:lnTo>
                    <a:pt x="576" y="737"/>
                  </a:lnTo>
                  <a:lnTo>
                    <a:pt x="584" y="724"/>
                  </a:lnTo>
                  <a:lnTo>
                    <a:pt x="595" y="709"/>
                  </a:lnTo>
                  <a:lnTo>
                    <a:pt x="618" y="723"/>
                  </a:lnTo>
                  <a:lnTo>
                    <a:pt x="617" y="729"/>
                  </a:lnTo>
                  <a:lnTo>
                    <a:pt x="615" y="734"/>
                  </a:lnTo>
                  <a:lnTo>
                    <a:pt x="614" y="739"/>
                  </a:lnTo>
                  <a:lnTo>
                    <a:pt x="611" y="745"/>
                  </a:lnTo>
                  <a:lnTo>
                    <a:pt x="606" y="775"/>
                  </a:lnTo>
                  <a:lnTo>
                    <a:pt x="603" y="800"/>
                  </a:lnTo>
                  <a:lnTo>
                    <a:pt x="603" y="822"/>
                  </a:lnTo>
                  <a:lnTo>
                    <a:pt x="608" y="840"/>
                  </a:lnTo>
                  <a:lnTo>
                    <a:pt x="613" y="855"/>
                  </a:lnTo>
                  <a:lnTo>
                    <a:pt x="621" y="867"/>
                  </a:lnTo>
                  <a:lnTo>
                    <a:pt x="629" y="877"/>
                  </a:lnTo>
                  <a:lnTo>
                    <a:pt x="638" y="883"/>
                  </a:lnTo>
                  <a:lnTo>
                    <a:pt x="669" y="904"/>
                  </a:lnTo>
                  <a:lnTo>
                    <a:pt x="700" y="925"/>
                  </a:lnTo>
                  <a:lnTo>
                    <a:pt x="716" y="891"/>
                  </a:lnTo>
                  <a:lnTo>
                    <a:pt x="719" y="886"/>
                  </a:lnTo>
                  <a:lnTo>
                    <a:pt x="724" y="874"/>
                  </a:lnTo>
                  <a:lnTo>
                    <a:pt x="730" y="863"/>
                  </a:lnTo>
                  <a:lnTo>
                    <a:pt x="732" y="857"/>
                  </a:lnTo>
                  <a:lnTo>
                    <a:pt x="732" y="856"/>
                  </a:lnTo>
                  <a:lnTo>
                    <a:pt x="734" y="855"/>
                  </a:lnTo>
                  <a:lnTo>
                    <a:pt x="734" y="853"/>
                  </a:lnTo>
                  <a:lnTo>
                    <a:pt x="735" y="851"/>
                  </a:lnTo>
                  <a:lnTo>
                    <a:pt x="736" y="848"/>
                  </a:lnTo>
                  <a:lnTo>
                    <a:pt x="740" y="837"/>
                  </a:lnTo>
                  <a:lnTo>
                    <a:pt x="748" y="824"/>
                  </a:lnTo>
                  <a:lnTo>
                    <a:pt x="760" y="809"/>
                  </a:lnTo>
                  <a:lnTo>
                    <a:pt x="887" y="883"/>
                  </a:lnTo>
                  <a:lnTo>
                    <a:pt x="894" y="888"/>
                  </a:lnTo>
                  <a:lnTo>
                    <a:pt x="902" y="888"/>
                  </a:lnTo>
                  <a:lnTo>
                    <a:pt x="932" y="890"/>
                  </a:lnTo>
                  <a:lnTo>
                    <a:pt x="940" y="890"/>
                  </a:lnTo>
                  <a:lnTo>
                    <a:pt x="948" y="887"/>
                  </a:lnTo>
                  <a:lnTo>
                    <a:pt x="1063" y="832"/>
                  </a:lnTo>
                  <a:lnTo>
                    <a:pt x="1070" y="845"/>
                  </a:lnTo>
                  <a:lnTo>
                    <a:pt x="1073" y="856"/>
                  </a:lnTo>
                  <a:lnTo>
                    <a:pt x="1076" y="864"/>
                  </a:lnTo>
                  <a:lnTo>
                    <a:pt x="1077" y="867"/>
                  </a:lnTo>
                  <a:lnTo>
                    <a:pt x="1077" y="867"/>
                  </a:lnTo>
                  <a:lnTo>
                    <a:pt x="1078" y="867"/>
                  </a:lnTo>
                  <a:lnTo>
                    <a:pt x="1078" y="868"/>
                  </a:lnTo>
                  <a:lnTo>
                    <a:pt x="1078" y="868"/>
                  </a:lnTo>
                  <a:lnTo>
                    <a:pt x="1078" y="868"/>
                  </a:lnTo>
                  <a:lnTo>
                    <a:pt x="1078" y="870"/>
                  </a:lnTo>
                  <a:lnTo>
                    <a:pt x="1078" y="871"/>
                  </a:lnTo>
                  <a:lnTo>
                    <a:pt x="1078" y="872"/>
                  </a:lnTo>
                  <a:lnTo>
                    <a:pt x="1079" y="873"/>
                  </a:lnTo>
                  <a:lnTo>
                    <a:pt x="1091" y="909"/>
                  </a:lnTo>
                  <a:lnTo>
                    <a:pt x="1103" y="944"/>
                  </a:lnTo>
                  <a:lnTo>
                    <a:pt x="1137" y="927"/>
                  </a:lnTo>
                  <a:lnTo>
                    <a:pt x="1169" y="910"/>
                  </a:lnTo>
                  <a:lnTo>
                    <a:pt x="1179" y="904"/>
                  </a:lnTo>
                  <a:lnTo>
                    <a:pt x="1188" y="896"/>
                  </a:lnTo>
                  <a:lnTo>
                    <a:pt x="1197" y="885"/>
                  </a:lnTo>
                  <a:lnTo>
                    <a:pt x="1205" y="871"/>
                  </a:lnTo>
                  <a:lnTo>
                    <a:pt x="1210" y="853"/>
                  </a:lnTo>
                  <a:lnTo>
                    <a:pt x="1214" y="832"/>
                  </a:lnTo>
                  <a:lnTo>
                    <a:pt x="1214" y="805"/>
                  </a:lnTo>
                  <a:lnTo>
                    <a:pt x="1211" y="775"/>
                  </a:lnTo>
                  <a:lnTo>
                    <a:pt x="1210" y="773"/>
                  </a:lnTo>
                  <a:lnTo>
                    <a:pt x="1210" y="769"/>
                  </a:lnTo>
                  <a:lnTo>
                    <a:pt x="1209" y="766"/>
                  </a:lnTo>
                  <a:lnTo>
                    <a:pt x="1208" y="764"/>
                  </a:lnTo>
                  <a:lnTo>
                    <a:pt x="1237" y="750"/>
                  </a:lnTo>
                  <a:lnTo>
                    <a:pt x="1244" y="764"/>
                  </a:lnTo>
                  <a:lnTo>
                    <a:pt x="1248" y="774"/>
                  </a:lnTo>
                  <a:lnTo>
                    <a:pt x="1251" y="782"/>
                  </a:lnTo>
                  <a:lnTo>
                    <a:pt x="1252" y="785"/>
                  </a:lnTo>
                  <a:lnTo>
                    <a:pt x="1252" y="785"/>
                  </a:lnTo>
                  <a:lnTo>
                    <a:pt x="1252" y="787"/>
                  </a:lnTo>
                  <a:lnTo>
                    <a:pt x="1252" y="787"/>
                  </a:lnTo>
                  <a:lnTo>
                    <a:pt x="1252" y="787"/>
                  </a:lnTo>
                  <a:lnTo>
                    <a:pt x="1252" y="787"/>
                  </a:lnTo>
                  <a:lnTo>
                    <a:pt x="1252" y="788"/>
                  </a:lnTo>
                  <a:lnTo>
                    <a:pt x="1252" y="789"/>
                  </a:lnTo>
                  <a:lnTo>
                    <a:pt x="1253" y="790"/>
                  </a:lnTo>
                  <a:lnTo>
                    <a:pt x="1253" y="792"/>
                  </a:lnTo>
                  <a:lnTo>
                    <a:pt x="1266" y="828"/>
                  </a:lnTo>
                  <a:lnTo>
                    <a:pt x="1277" y="863"/>
                  </a:lnTo>
                  <a:lnTo>
                    <a:pt x="1311" y="847"/>
                  </a:lnTo>
                  <a:lnTo>
                    <a:pt x="1344" y="829"/>
                  </a:lnTo>
                  <a:lnTo>
                    <a:pt x="1353" y="824"/>
                  </a:lnTo>
                  <a:lnTo>
                    <a:pt x="1362" y="814"/>
                  </a:lnTo>
                  <a:lnTo>
                    <a:pt x="1372" y="803"/>
                  </a:lnTo>
                  <a:lnTo>
                    <a:pt x="1378" y="789"/>
                  </a:lnTo>
                  <a:lnTo>
                    <a:pt x="1384" y="772"/>
                  </a:lnTo>
                  <a:lnTo>
                    <a:pt x="1388" y="750"/>
                  </a:lnTo>
                  <a:lnTo>
                    <a:pt x="1388" y="724"/>
                  </a:lnTo>
                  <a:lnTo>
                    <a:pt x="1385" y="694"/>
                  </a:lnTo>
                  <a:lnTo>
                    <a:pt x="1384" y="691"/>
                  </a:lnTo>
                  <a:lnTo>
                    <a:pt x="1384" y="688"/>
                  </a:lnTo>
                  <a:lnTo>
                    <a:pt x="1384" y="684"/>
                  </a:lnTo>
                  <a:lnTo>
                    <a:pt x="1383" y="681"/>
                  </a:lnTo>
                  <a:lnTo>
                    <a:pt x="1399" y="674"/>
                  </a:lnTo>
                  <a:lnTo>
                    <a:pt x="1406" y="688"/>
                  </a:lnTo>
                  <a:lnTo>
                    <a:pt x="1411" y="698"/>
                  </a:lnTo>
                  <a:lnTo>
                    <a:pt x="1413" y="706"/>
                  </a:lnTo>
                  <a:lnTo>
                    <a:pt x="1414" y="709"/>
                  </a:lnTo>
                  <a:lnTo>
                    <a:pt x="1414" y="709"/>
                  </a:lnTo>
                  <a:lnTo>
                    <a:pt x="1415" y="709"/>
                  </a:lnTo>
                  <a:lnTo>
                    <a:pt x="1415" y="711"/>
                  </a:lnTo>
                  <a:lnTo>
                    <a:pt x="1415" y="711"/>
                  </a:lnTo>
                  <a:lnTo>
                    <a:pt x="1415" y="711"/>
                  </a:lnTo>
                  <a:lnTo>
                    <a:pt x="1415" y="712"/>
                  </a:lnTo>
                  <a:lnTo>
                    <a:pt x="1415" y="713"/>
                  </a:lnTo>
                  <a:lnTo>
                    <a:pt x="1415" y="714"/>
                  </a:lnTo>
                  <a:lnTo>
                    <a:pt x="1417" y="716"/>
                  </a:lnTo>
                  <a:lnTo>
                    <a:pt x="1428" y="751"/>
                  </a:lnTo>
                  <a:lnTo>
                    <a:pt x="1441" y="787"/>
                  </a:lnTo>
                  <a:lnTo>
                    <a:pt x="1474" y="769"/>
                  </a:lnTo>
                  <a:lnTo>
                    <a:pt x="1506" y="752"/>
                  </a:lnTo>
                  <a:lnTo>
                    <a:pt x="1517" y="746"/>
                  </a:lnTo>
                  <a:lnTo>
                    <a:pt x="1526" y="738"/>
                  </a:lnTo>
                  <a:lnTo>
                    <a:pt x="1534" y="727"/>
                  </a:lnTo>
                  <a:lnTo>
                    <a:pt x="1542" y="713"/>
                  </a:lnTo>
                  <a:lnTo>
                    <a:pt x="1548" y="696"/>
                  </a:lnTo>
                  <a:lnTo>
                    <a:pt x="1551" y="674"/>
                  </a:lnTo>
                  <a:lnTo>
                    <a:pt x="1551" y="647"/>
                  </a:lnTo>
                  <a:lnTo>
                    <a:pt x="1549" y="617"/>
                  </a:lnTo>
                  <a:lnTo>
                    <a:pt x="1548" y="614"/>
                  </a:lnTo>
                  <a:lnTo>
                    <a:pt x="1548" y="610"/>
                  </a:lnTo>
                  <a:lnTo>
                    <a:pt x="1547" y="607"/>
                  </a:lnTo>
                  <a:lnTo>
                    <a:pt x="1546" y="605"/>
                  </a:lnTo>
                  <a:lnTo>
                    <a:pt x="1556" y="600"/>
                  </a:lnTo>
                  <a:lnTo>
                    <a:pt x="1560" y="611"/>
                  </a:lnTo>
                  <a:lnTo>
                    <a:pt x="1564" y="621"/>
                  </a:lnTo>
                  <a:lnTo>
                    <a:pt x="1565" y="626"/>
                  </a:lnTo>
                  <a:lnTo>
                    <a:pt x="1566" y="629"/>
                  </a:lnTo>
                  <a:lnTo>
                    <a:pt x="1566" y="629"/>
                  </a:lnTo>
                  <a:lnTo>
                    <a:pt x="1567" y="629"/>
                  </a:lnTo>
                  <a:lnTo>
                    <a:pt x="1567" y="630"/>
                  </a:lnTo>
                  <a:lnTo>
                    <a:pt x="1567" y="630"/>
                  </a:lnTo>
                  <a:lnTo>
                    <a:pt x="1567" y="630"/>
                  </a:lnTo>
                  <a:lnTo>
                    <a:pt x="1567" y="631"/>
                  </a:lnTo>
                  <a:lnTo>
                    <a:pt x="1567" y="632"/>
                  </a:lnTo>
                  <a:lnTo>
                    <a:pt x="1567" y="633"/>
                  </a:lnTo>
                  <a:lnTo>
                    <a:pt x="1569" y="636"/>
                  </a:lnTo>
                  <a:lnTo>
                    <a:pt x="1580" y="671"/>
                  </a:lnTo>
                  <a:lnTo>
                    <a:pt x="1593" y="706"/>
                  </a:lnTo>
                  <a:lnTo>
                    <a:pt x="1626" y="689"/>
                  </a:lnTo>
                  <a:lnTo>
                    <a:pt x="1658" y="671"/>
                  </a:lnTo>
                  <a:lnTo>
                    <a:pt x="1669" y="666"/>
                  </a:lnTo>
                  <a:lnTo>
                    <a:pt x="1678" y="658"/>
                  </a:lnTo>
                  <a:lnTo>
                    <a:pt x="1686" y="646"/>
                  </a:lnTo>
                  <a:lnTo>
                    <a:pt x="1694" y="632"/>
                  </a:lnTo>
                  <a:lnTo>
                    <a:pt x="1700" y="615"/>
                  </a:lnTo>
                  <a:lnTo>
                    <a:pt x="1703" y="593"/>
                  </a:lnTo>
                  <a:lnTo>
                    <a:pt x="1703" y="567"/>
                  </a:lnTo>
                  <a:lnTo>
                    <a:pt x="1701" y="537"/>
                  </a:lnTo>
                  <a:lnTo>
                    <a:pt x="1700" y="535"/>
                  </a:lnTo>
                  <a:lnTo>
                    <a:pt x="1700" y="534"/>
                  </a:lnTo>
                  <a:lnTo>
                    <a:pt x="1700" y="533"/>
                  </a:lnTo>
                  <a:lnTo>
                    <a:pt x="1700" y="532"/>
                  </a:lnTo>
                  <a:lnTo>
                    <a:pt x="1704" y="530"/>
                  </a:lnTo>
                  <a:lnTo>
                    <a:pt x="1710" y="542"/>
                  </a:lnTo>
                  <a:lnTo>
                    <a:pt x="1715" y="552"/>
                  </a:lnTo>
                  <a:lnTo>
                    <a:pt x="1716" y="558"/>
                  </a:lnTo>
                  <a:lnTo>
                    <a:pt x="1717" y="562"/>
                  </a:lnTo>
                  <a:lnTo>
                    <a:pt x="1717" y="562"/>
                  </a:lnTo>
                  <a:lnTo>
                    <a:pt x="1718" y="562"/>
                  </a:lnTo>
                  <a:lnTo>
                    <a:pt x="1718" y="563"/>
                  </a:lnTo>
                  <a:lnTo>
                    <a:pt x="1718" y="563"/>
                  </a:lnTo>
                  <a:lnTo>
                    <a:pt x="1718" y="563"/>
                  </a:lnTo>
                  <a:lnTo>
                    <a:pt x="1718" y="564"/>
                  </a:lnTo>
                  <a:lnTo>
                    <a:pt x="1718" y="565"/>
                  </a:lnTo>
                  <a:lnTo>
                    <a:pt x="1719" y="567"/>
                  </a:lnTo>
                  <a:lnTo>
                    <a:pt x="1719" y="568"/>
                  </a:lnTo>
                  <a:lnTo>
                    <a:pt x="1731" y="603"/>
                  </a:lnTo>
                  <a:lnTo>
                    <a:pt x="1744" y="639"/>
                  </a:lnTo>
                  <a:lnTo>
                    <a:pt x="1777" y="622"/>
                  </a:lnTo>
                  <a:lnTo>
                    <a:pt x="1810" y="605"/>
                  </a:lnTo>
                  <a:lnTo>
                    <a:pt x="1820" y="599"/>
                  </a:lnTo>
                  <a:lnTo>
                    <a:pt x="1829" y="590"/>
                  </a:lnTo>
                  <a:lnTo>
                    <a:pt x="1838" y="579"/>
                  </a:lnTo>
                  <a:lnTo>
                    <a:pt x="1845" y="565"/>
                  </a:lnTo>
                  <a:lnTo>
                    <a:pt x="1851" y="547"/>
                  </a:lnTo>
                  <a:lnTo>
                    <a:pt x="1854" y="526"/>
                  </a:lnTo>
                  <a:lnTo>
                    <a:pt x="1854" y="501"/>
                  </a:lnTo>
                  <a:lnTo>
                    <a:pt x="1852"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25" name="Freeform 141"/>
            <p:cNvSpPr>
              <a:spLocks/>
            </p:cNvSpPr>
            <p:nvPr/>
          </p:nvSpPr>
          <p:spPr bwMode="auto">
            <a:xfrm>
              <a:off x="3584" y="900"/>
              <a:ext cx="804" cy="334"/>
            </a:xfrm>
            <a:custGeom>
              <a:avLst/>
              <a:gdLst>
                <a:gd name="T0" fmla="*/ 8 w 1608"/>
                <a:gd name="T1" fmla="*/ 180 h 668"/>
                <a:gd name="T2" fmla="*/ 732 w 1608"/>
                <a:gd name="T3" fmla="*/ 1 h 668"/>
                <a:gd name="T4" fmla="*/ 741 w 1608"/>
                <a:gd name="T5" fmla="*/ 0 h 668"/>
                <a:gd name="T6" fmla="*/ 749 w 1608"/>
                <a:gd name="T7" fmla="*/ 1 h 668"/>
                <a:gd name="T8" fmla="*/ 1585 w 1608"/>
                <a:gd name="T9" fmla="*/ 225 h 668"/>
                <a:gd name="T10" fmla="*/ 1608 w 1608"/>
                <a:gd name="T11" fmla="*/ 248 h 668"/>
                <a:gd name="T12" fmla="*/ 1591 w 1608"/>
                <a:gd name="T13" fmla="*/ 286 h 668"/>
                <a:gd name="T14" fmla="*/ 768 w 1608"/>
                <a:gd name="T15" fmla="*/ 661 h 668"/>
                <a:gd name="T16" fmla="*/ 753 w 1608"/>
                <a:gd name="T17" fmla="*/ 668 h 668"/>
                <a:gd name="T18" fmla="*/ 739 w 1608"/>
                <a:gd name="T19" fmla="*/ 660 h 668"/>
                <a:gd name="T20" fmla="*/ 0 w 1608"/>
                <a:gd name="T21" fmla="*/ 240 h 668"/>
                <a:gd name="T22" fmla="*/ 8 w 1608"/>
                <a:gd name="T23" fmla="*/ 180 h 668"/>
                <a:gd name="T24" fmla="*/ 8 w 1608"/>
                <a:gd name="T25" fmla="*/ 18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8" h="668">
                  <a:moveTo>
                    <a:pt x="8" y="180"/>
                  </a:moveTo>
                  <a:lnTo>
                    <a:pt x="732" y="1"/>
                  </a:lnTo>
                  <a:lnTo>
                    <a:pt x="741" y="0"/>
                  </a:lnTo>
                  <a:lnTo>
                    <a:pt x="749" y="1"/>
                  </a:lnTo>
                  <a:lnTo>
                    <a:pt x="1585" y="225"/>
                  </a:lnTo>
                  <a:lnTo>
                    <a:pt x="1608" y="248"/>
                  </a:lnTo>
                  <a:lnTo>
                    <a:pt x="1591" y="286"/>
                  </a:lnTo>
                  <a:lnTo>
                    <a:pt x="768" y="661"/>
                  </a:lnTo>
                  <a:lnTo>
                    <a:pt x="753" y="668"/>
                  </a:lnTo>
                  <a:lnTo>
                    <a:pt x="739" y="660"/>
                  </a:lnTo>
                  <a:lnTo>
                    <a:pt x="0" y="240"/>
                  </a:lnTo>
                  <a:lnTo>
                    <a:pt x="8" y="180"/>
                  </a:lnTo>
                  <a:lnTo>
                    <a:pt x="8"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26" name="Freeform 142"/>
            <p:cNvSpPr>
              <a:spLocks/>
            </p:cNvSpPr>
            <p:nvPr/>
          </p:nvSpPr>
          <p:spPr bwMode="auto">
            <a:xfrm>
              <a:off x="3593" y="916"/>
              <a:ext cx="780" cy="300"/>
            </a:xfrm>
            <a:custGeom>
              <a:avLst/>
              <a:gdLst>
                <a:gd name="T0" fmla="*/ 0 w 1561"/>
                <a:gd name="T1" fmla="*/ 179 h 599"/>
                <a:gd name="T2" fmla="*/ 725 w 1561"/>
                <a:gd name="T3" fmla="*/ 0 h 599"/>
                <a:gd name="T4" fmla="*/ 1561 w 1561"/>
                <a:gd name="T5" fmla="*/ 224 h 599"/>
                <a:gd name="T6" fmla="*/ 738 w 1561"/>
                <a:gd name="T7" fmla="*/ 599 h 599"/>
                <a:gd name="T8" fmla="*/ 0 w 1561"/>
                <a:gd name="T9" fmla="*/ 179 h 599"/>
              </a:gdLst>
              <a:ahLst/>
              <a:cxnLst>
                <a:cxn ang="0">
                  <a:pos x="T0" y="T1"/>
                </a:cxn>
                <a:cxn ang="0">
                  <a:pos x="T2" y="T3"/>
                </a:cxn>
                <a:cxn ang="0">
                  <a:pos x="T4" y="T5"/>
                </a:cxn>
                <a:cxn ang="0">
                  <a:pos x="T6" y="T7"/>
                </a:cxn>
                <a:cxn ang="0">
                  <a:pos x="T8" y="T9"/>
                </a:cxn>
              </a:cxnLst>
              <a:rect l="0" t="0" r="r" b="b"/>
              <a:pathLst>
                <a:path w="1561" h="599">
                  <a:moveTo>
                    <a:pt x="0" y="179"/>
                  </a:moveTo>
                  <a:lnTo>
                    <a:pt x="725" y="0"/>
                  </a:lnTo>
                  <a:lnTo>
                    <a:pt x="1561" y="224"/>
                  </a:lnTo>
                  <a:lnTo>
                    <a:pt x="738" y="599"/>
                  </a:lnTo>
                  <a:lnTo>
                    <a:pt x="0" y="179"/>
                  </a:lnTo>
                  <a:close/>
                </a:path>
              </a:pathLst>
            </a:custGeom>
            <a:solidFill>
              <a:srgbClr val="A3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27" name="Freeform 143"/>
            <p:cNvSpPr>
              <a:spLocks/>
            </p:cNvSpPr>
            <p:nvPr/>
          </p:nvSpPr>
          <p:spPr bwMode="auto">
            <a:xfrm>
              <a:off x="3556" y="990"/>
              <a:ext cx="424" cy="321"/>
            </a:xfrm>
            <a:custGeom>
              <a:avLst/>
              <a:gdLst>
                <a:gd name="T0" fmla="*/ 844 w 848"/>
                <a:gd name="T1" fmla="*/ 451 h 643"/>
                <a:gd name="T2" fmla="*/ 848 w 848"/>
                <a:gd name="T3" fmla="*/ 615 h 643"/>
                <a:gd name="T4" fmla="*/ 846 w 848"/>
                <a:gd name="T5" fmla="*/ 625 h 643"/>
                <a:gd name="T6" fmla="*/ 800 w 848"/>
                <a:gd name="T7" fmla="*/ 643 h 643"/>
                <a:gd name="T8" fmla="*/ 21 w 848"/>
                <a:gd name="T9" fmla="*/ 178 h 643"/>
                <a:gd name="T10" fmla="*/ 0 w 848"/>
                <a:gd name="T11" fmla="*/ 166 h 643"/>
                <a:gd name="T12" fmla="*/ 7 w 848"/>
                <a:gd name="T13" fmla="*/ 142 h 643"/>
                <a:gd name="T14" fmla="*/ 42 w 848"/>
                <a:gd name="T15" fmla="*/ 23 h 643"/>
                <a:gd name="T16" fmla="*/ 65 w 848"/>
                <a:gd name="T17" fmla="*/ 0 h 643"/>
                <a:gd name="T18" fmla="*/ 89 w 848"/>
                <a:gd name="T19" fmla="*/ 3 h 643"/>
                <a:gd name="T20" fmla="*/ 827 w 848"/>
                <a:gd name="T21" fmla="*/ 424 h 643"/>
                <a:gd name="T22" fmla="*/ 844 w 848"/>
                <a:gd name="T23" fmla="*/ 433 h 643"/>
                <a:gd name="T24" fmla="*/ 844 w 848"/>
                <a:gd name="T25" fmla="*/ 451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8" h="643">
                  <a:moveTo>
                    <a:pt x="844" y="451"/>
                  </a:moveTo>
                  <a:lnTo>
                    <a:pt x="848" y="615"/>
                  </a:lnTo>
                  <a:lnTo>
                    <a:pt x="846" y="625"/>
                  </a:lnTo>
                  <a:lnTo>
                    <a:pt x="800" y="643"/>
                  </a:lnTo>
                  <a:lnTo>
                    <a:pt x="21" y="178"/>
                  </a:lnTo>
                  <a:lnTo>
                    <a:pt x="0" y="166"/>
                  </a:lnTo>
                  <a:lnTo>
                    <a:pt x="7" y="142"/>
                  </a:lnTo>
                  <a:lnTo>
                    <a:pt x="42" y="23"/>
                  </a:lnTo>
                  <a:lnTo>
                    <a:pt x="65" y="0"/>
                  </a:lnTo>
                  <a:lnTo>
                    <a:pt x="89" y="3"/>
                  </a:lnTo>
                  <a:lnTo>
                    <a:pt x="827" y="424"/>
                  </a:lnTo>
                  <a:lnTo>
                    <a:pt x="844" y="433"/>
                  </a:lnTo>
                  <a:lnTo>
                    <a:pt x="844" y="4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28" name="Freeform 144"/>
            <p:cNvSpPr>
              <a:spLocks/>
            </p:cNvSpPr>
            <p:nvPr/>
          </p:nvSpPr>
          <p:spPr bwMode="auto">
            <a:xfrm>
              <a:off x="3575" y="1005"/>
              <a:ext cx="390" cy="293"/>
            </a:xfrm>
            <a:custGeom>
              <a:avLst/>
              <a:gdLst>
                <a:gd name="T0" fmla="*/ 35 w 779"/>
                <a:gd name="T1" fmla="*/ 0 h 584"/>
                <a:gd name="T2" fmla="*/ 0 w 779"/>
                <a:gd name="T3" fmla="*/ 120 h 584"/>
                <a:gd name="T4" fmla="*/ 779 w 779"/>
                <a:gd name="T5" fmla="*/ 584 h 584"/>
                <a:gd name="T6" fmla="*/ 773 w 779"/>
                <a:gd name="T7" fmla="*/ 420 h 584"/>
                <a:gd name="T8" fmla="*/ 35 w 779"/>
                <a:gd name="T9" fmla="*/ 0 h 584"/>
              </a:gdLst>
              <a:ahLst/>
              <a:cxnLst>
                <a:cxn ang="0">
                  <a:pos x="T0" y="T1"/>
                </a:cxn>
                <a:cxn ang="0">
                  <a:pos x="T2" y="T3"/>
                </a:cxn>
                <a:cxn ang="0">
                  <a:pos x="T4" y="T5"/>
                </a:cxn>
                <a:cxn ang="0">
                  <a:pos x="T6" y="T7"/>
                </a:cxn>
                <a:cxn ang="0">
                  <a:pos x="T8" y="T9"/>
                </a:cxn>
              </a:cxnLst>
              <a:rect l="0" t="0" r="r" b="b"/>
              <a:pathLst>
                <a:path w="779" h="584">
                  <a:moveTo>
                    <a:pt x="35" y="0"/>
                  </a:moveTo>
                  <a:lnTo>
                    <a:pt x="0" y="120"/>
                  </a:lnTo>
                  <a:lnTo>
                    <a:pt x="779" y="584"/>
                  </a:lnTo>
                  <a:lnTo>
                    <a:pt x="773" y="420"/>
                  </a:lnTo>
                  <a:lnTo>
                    <a:pt x="35" y="0"/>
                  </a:lnTo>
                  <a:close/>
                </a:path>
              </a:pathLst>
            </a:custGeom>
            <a:solidFill>
              <a:srgbClr val="AF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29" name="Freeform 145"/>
            <p:cNvSpPr>
              <a:spLocks/>
            </p:cNvSpPr>
            <p:nvPr/>
          </p:nvSpPr>
          <p:spPr bwMode="auto">
            <a:xfrm>
              <a:off x="3946" y="1013"/>
              <a:ext cx="463" cy="300"/>
            </a:xfrm>
            <a:custGeom>
              <a:avLst/>
              <a:gdLst>
                <a:gd name="T0" fmla="*/ 20 w 927"/>
                <a:gd name="T1" fmla="*/ 377 h 599"/>
                <a:gd name="T2" fmla="*/ 842 w 927"/>
                <a:gd name="T3" fmla="*/ 1 h 599"/>
                <a:gd name="T4" fmla="*/ 874 w 927"/>
                <a:gd name="T5" fmla="*/ 0 h 599"/>
                <a:gd name="T6" fmla="*/ 886 w 927"/>
                <a:gd name="T7" fmla="*/ 22 h 599"/>
                <a:gd name="T8" fmla="*/ 920 w 927"/>
                <a:gd name="T9" fmla="*/ 161 h 599"/>
                <a:gd name="T10" fmla="*/ 927 w 927"/>
                <a:gd name="T11" fmla="*/ 187 h 599"/>
                <a:gd name="T12" fmla="*/ 903 w 927"/>
                <a:gd name="T13" fmla="*/ 198 h 599"/>
                <a:gd name="T14" fmla="*/ 52 w 927"/>
                <a:gd name="T15" fmla="*/ 599 h 599"/>
                <a:gd name="T16" fmla="*/ 21 w 927"/>
                <a:gd name="T17" fmla="*/ 597 h 599"/>
                <a:gd name="T18" fmla="*/ 6 w 927"/>
                <a:gd name="T19" fmla="*/ 570 h 599"/>
                <a:gd name="T20" fmla="*/ 1 w 927"/>
                <a:gd name="T21" fmla="*/ 407 h 599"/>
                <a:gd name="T22" fmla="*/ 0 w 927"/>
                <a:gd name="T23" fmla="*/ 386 h 599"/>
                <a:gd name="T24" fmla="*/ 20 w 927"/>
                <a:gd name="T25" fmla="*/ 377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599">
                  <a:moveTo>
                    <a:pt x="20" y="377"/>
                  </a:moveTo>
                  <a:lnTo>
                    <a:pt x="842" y="1"/>
                  </a:lnTo>
                  <a:lnTo>
                    <a:pt x="874" y="0"/>
                  </a:lnTo>
                  <a:lnTo>
                    <a:pt x="886" y="22"/>
                  </a:lnTo>
                  <a:lnTo>
                    <a:pt x="920" y="161"/>
                  </a:lnTo>
                  <a:lnTo>
                    <a:pt x="927" y="187"/>
                  </a:lnTo>
                  <a:lnTo>
                    <a:pt x="903" y="198"/>
                  </a:lnTo>
                  <a:lnTo>
                    <a:pt x="52" y="599"/>
                  </a:lnTo>
                  <a:lnTo>
                    <a:pt x="21" y="597"/>
                  </a:lnTo>
                  <a:lnTo>
                    <a:pt x="6" y="570"/>
                  </a:lnTo>
                  <a:lnTo>
                    <a:pt x="1" y="407"/>
                  </a:lnTo>
                  <a:lnTo>
                    <a:pt x="0" y="386"/>
                  </a:lnTo>
                  <a:lnTo>
                    <a:pt x="20"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30" name="Freeform 146"/>
            <p:cNvSpPr>
              <a:spLocks/>
            </p:cNvSpPr>
            <p:nvPr/>
          </p:nvSpPr>
          <p:spPr bwMode="auto">
            <a:xfrm>
              <a:off x="3962" y="1028"/>
              <a:ext cx="428" cy="270"/>
            </a:xfrm>
            <a:custGeom>
              <a:avLst/>
              <a:gdLst>
                <a:gd name="T0" fmla="*/ 0 w 857"/>
                <a:gd name="T1" fmla="*/ 375 h 539"/>
                <a:gd name="T2" fmla="*/ 823 w 857"/>
                <a:gd name="T3" fmla="*/ 0 h 539"/>
                <a:gd name="T4" fmla="*/ 857 w 857"/>
                <a:gd name="T5" fmla="*/ 139 h 539"/>
                <a:gd name="T6" fmla="*/ 6 w 857"/>
                <a:gd name="T7" fmla="*/ 539 h 539"/>
                <a:gd name="T8" fmla="*/ 0 w 857"/>
                <a:gd name="T9" fmla="*/ 375 h 539"/>
              </a:gdLst>
              <a:ahLst/>
              <a:cxnLst>
                <a:cxn ang="0">
                  <a:pos x="T0" y="T1"/>
                </a:cxn>
                <a:cxn ang="0">
                  <a:pos x="T2" y="T3"/>
                </a:cxn>
                <a:cxn ang="0">
                  <a:pos x="T4" y="T5"/>
                </a:cxn>
                <a:cxn ang="0">
                  <a:pos x="T6" y="T7"/>
                </a:cxn>
                <a:cxn ang="0">
                  <a:pos x="T8" y="T9"/>
                </a:cxn>
              </a:cxnLst>
              <a:rect l="0" t="0" r="r" b="b"/>
              <a:pathLst>
                <a:path w="857" h="539">
                  <a:moveTo>
                    <a:pt x="0" y="375"/>
                  </a:moveTo>
                  <a:lnTo>
                    <a:pt x="823" y="0"/>
                  </a:lnTo>
                  <a:lnTo>
                    <a:pt x="857" y="139"/>
                  </a:lnTo>
                  <a:lnTo>
                    <a:pt x="6" y="539"/>
                  </a:lnTo>
                  <a:lnTo>
                    <a:pt x="0" y="375"/>
                  </a:lnTo>
                  <a:close/>
                </a:path>
              </a:pathLst>
            </a:custGeom>
            <a:solidFill>
              <a:srgbClr val="7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31" name="Freeform 147"/>
            <p:cNvSpPr>
              <a:spLocks/>
            </p:cNvSpPr>
            <p:nvPr/>
          </p:nvSpPr>
          <p:spPr bwMode="auto">
            <a:xfrm>
              <a:off x="3521" y="1023"/>
              <a:ext cx="123" cy="113"/>
            </a:xfrm>
            <a:custGeom>
              <a:avLst/>
              <a:gdLst>
                <a:gd name="T0" fmla="*/ 186 w 247"/>
                <a:gd name="T1" fmla="*/ 30 h 224"/>
                <a:gd name="T2" fmla="*/ 131 w 247"/>
                <a:gd name="T3" fmla="*/ 4 h 224"/>
                <a:gd name="T4" fmla="*/ 121 w 247"/>
                <a:gd name="T5" fmla="*/ 0 h 224"/>
                <a:gd name="T6" fmla="*/ 111 w 247"/>
                <a:gd name="T7" fmla="*/ 2 h 224"/>
                <a:gd name="T8" fmla="*/ 106 w 247"/>
                <a:gd name="T9" fmla="*/ 3 h 224"/>
                <a:gd name="T10" fmla="*/ 96 w 247"/>
                <a:gd name="T11" fmla="*/ 7 h 224"/>
                <a:gd name="T12" fmla="*/ 82 w 247"/>
                <a:gd name="T13" fmla="*/ 13 h 224"/>
                <a:gd name="T14" fmla="*/ 65 w 247"/>
                <a:gd name="T15" fmla="*/ 23 h 224"/>
                <a:gd name="T16" fmla="*/ 47 w 247"/>
                <a:gd name="T17" fmla="*/ 35 h 224"/>
                <a:gd name="T18" fmla="*/ 31 w 247"/>
                <a:gd name="T19" fmla="*/ 53 h 224"/>
                <a:gd name="T20" fmla="*/ 17 w 247"/>
                <a:gd name="T21" fmla="*/ 73 h 224"/>
                <a:gd name="T22" fmla="*/ 7 w 247"/>
                <a:gd name="T23" fmla="*/ 100 h 224"/>
                <a:gd name="T24" fmla="*/ 0 w 247"/>
                <a:gd name="T25" fmla="*/ 144 h 224"/>
                <a:gd name="T26" fmla="*/ 1 w 247"/>
                <a:gd name="T27" fmla="*/ 174 h 224"/>
                <a:gd name="T28" fmla="*/ 9 w 247"/>
                <a:gd name="T29" fmla="*/ 193 h 224"/>
                <a:gd name="T30" fmla="*/ 21 w 247"/>
                <a:gd name="T31" fmla="*/ 205 h 224"/>
                <a:gd name="T32" fmla="*/ 52 w 247"/>
                <a:gd name="T33" fmla="*/ 224 h 224"/>
                <a:gd name="T34" fmla="*/ 67 w 247"/>
                <a:gd name="T35" fmla="*/ 191 h 224"/>
                <a:gd name="T36" fmla="*/ 67 w 247"/>
                <a:gd name="T37" fmla="*/ 191 h 224"/>
                <a:gd name="T38" fmla="*/ 68 w 247"/>
                <a:gd name="T39" fmla="*/ 190 h 224"/>
                <a:gd name="T40" fmla="*/ 68 w 247"/>
                <a:gd name="T41" fmla="*/ 190 h 224"/>
                <a:gd name="T42" fmla="*/ 68 w 247"/>
                <a:gd name="T43" fmla="*/ 190 h 224"/>
                <a:gd name="T44" fmla="*/ 69 w 247"/>
                <a:gd name="T45" fmla="*/ 187 h 224"/>
                <a:gd name="T46" fmla="*/ 71 w 247"/>
                <a:gd name="T47" fmla="*/ 183 h 224"/>
                <a:gd name="T48" fmla="*/ 76 w 247"/>
                <a:gd name="T49" fmla="*/ 172 h 224"/>
                <a:gd name="T50" fmla="*/ 83 w 247"/>
                <a:gd name="T51" fmla="*/ 159 h 224"/>
                <a:gd name="T52" fmla="*/ 95 w 247"/>
                <a:gd name="T53" fmla="*/ 142 h 224"/>
                <a:gd name="T54" fmla="*/ 109 w 247"/>
                <a:gd name="T55" fmla="*/ 125 h 224"/>
                <a:gd name="T56" fmla="*/ 128 w 247"/>
                <a:gd name="T57" fmla="*/ 110 h 224"/>
                <a:gd name="T58" fmla="*/ 150 w 247"/>
                <a:gd name="T59" fmla="*/ 98 h 224"/>
                <a:gd name="T60" fmla="*/ 177 w 247"/>
                <a:gd name="T61" fmla="*/ 91 h 224"/>
                <a:gd name="T62" fmla="*/ 247 w 247"/>
                <a:gd name="T63" fmla="*/ 64 h 224"/>
                <a:gd name="T64" fmla="*/ 186 w 247"/>
                <a:gd name="T65" fmla="*/ 3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224">
                  <a:moveTo>
                    <a:pt x="186" y="30"/>
                  </a:moveTo>
                  <a:lnTo>
                    <a:pt x="131" y="4"/>
                  </a:lnTo>
                  <a:lnTo>
                    <a:pt x="121" y="0"/>
                  </a:lnTo>
                  <a:lnTo>
                    <a:pt x="111" y="2"/>
                  </a:lnTo>
                  <a:lnTo>
                    <a:pt x="106" y="3"/>
                  </a:lnTo>
                  <a:lnTo>
                    <a:pt x="96" y="7"/>
                  </a:lnTo>
                  <a:lnTo>
                    <a:pt x="82" y="13"/>
                  </a:lnTo>
                  <a:lnTo>
                    <a:pt x="65" y="23"/>
                  </a:lnTo>
                  <a:lnTo>
                    <a:pt x="47" y="35"/>
                  </a:lnTo>
                  <a:lnTo>
                    <a:pt x="31" y="53"/>
                  </a:lnTo>
                  <a:lnTo>
                    <a:pt x="17" y="73"/>
                  </a:lnTo>
                  <a:lnTo>
                    <a:pt x="7" y="100"/>
                  </a:lnTo>
                  <a:lnTo>
                    <a:pt x="0" y="144"/>
                  </a:lnTo>
                  <a:lnTo>
                    <a:pt x="1" y="174"/>
                  </a:lnTo>
                  <a:lnTo>
                    <a:pt x="9" y="193"/>
                  </a:lnTo>
                  <a:lnTo>
                    <a:pt x="21" y="205"/>
                  </a:lnTo>
                  <a:lnTo>
                    <a:pt x="52" y="224"/>
                  </a:lnTo>
                  <a:lnTo>
                    <a:pt x="67" y="191"/>
                  </a:lnTo>
                  <a:lnTo>
                    <a:pt x="67" y="191"/>
                  </a:lnTo>
                  <a:lnTo>
                    <a:pt x="68" y="190"/>
                  </a:lnTo>
                  <a:lnTo>
                    <a:pt x="68" y="190"/>
                  </a:lnTo>
                  <a:lnTo>
                    <a:pt x="68" y="190"/>
                  </a:lnTo>
                  <a:lnTo>
                    <a:pt x="69" y="187"/>
                  </a:lnTo>
                  <a:lnTo>
                    <a:pt x="71" y="183"/>
                  </a:lnTo>
                  <a:lnTo>
                    <a:pt x="76" y="172"/>
                  </a:lnTo>
                  <a:lnTo>
                    <a:pt x="83" y="159"/>
                  </a:lnTo>
                  <a:lnTo>
                    <a:pt x="95" y="142"/>
                  </a:lnTo>
                  <a:lnTo>
                    <a:pt x="109" y="125"/>
                  </a:lnTo>
                  <a:lnTo>
                    <a:pt x="128" y="110"/>
                  </a:lnTo>
                  <a:lnTo>
                    <a:pt x="150" y="98"/>
                  </a:lnTo>
                  <a:lnTo>
                    <a:pt x="177" y="91"/>
                  </a:lnTo>
                  <a:lnTo>
                    <a:pt x="247" y="64"/>
                  </a:lnTo>
                  <a:lnTo>
                    <a:pt x="18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32" name="Freeform 148"/>
            <p:cNvSpPr>
              <a:spLocks/>
            </p:cNvSpPr>
            <p:nvPr/>
          </p:nvSpPr>
          <p:spPr bwMode="auto">
            <a:xfrm>
              <a:off x="3537" y="1041"/>
              <a:ext cx="69" cy="72"/>
            </a:xfrm>
            <a:custGeom>
              <a:avLst/>
              <a:gdLst>
                <a:gd name="T0" fmla="*/ 86 w 140"/>
                <a:gd name="T1" fmla="*/ 0 h 144"/>
                <a:gd name="T2" fmla="*/ 83 w 140"/>
                <a:gd name="T3" fmla="*/ 1 h 144"/>
                <a:gd name="T4" fmla="*/ 75 w 140"/>
                <a:gd name="T5" fmla="*/ 4 h 144"/>
                <a:gd name="T6" fmla="*/ 65 w 140"/>
                <a:gd name="T7" fmla="*/ 8 h 144"/>
                <a:gd name="T8" fmla="*/ 51 w 140"/>
                <a:gd name="T9" fmla="*/ 15 h 144"/>
                <a:gd name="T10" fmla="*/ 38 w 140"/>
                <a:gd name="T11" fmla="*/ 24 h 144"/>
                <a:gd name="T12" fmla="*/ 25 w 140"/>
                <a:gd name="T13" fmla="*/ 37 h 144"/>
                <a:gd name="T14" fmla="*/ 14 w 140"/>
                <a:gd name="T15" fmla="*/ 54 h 144"/>
                <a:gd name="T16" fmla="*/ 6 w 140"/>
                <a:gd name="T17" fmla="*/ 74 h 144"/>
                <a:gd name="T18" fmla="*/ 0 w 140"/>
                <a:gd name="T19" fmla="*/ 110 h 144"/>
                <a:gd name="T20" fmla="*/ 0 w 140"/>
                <a:gd name="T21" fmla="*/ 132 h 144"/>
                <a:gd name="T22" fmla="*/ 4 w 140"/>
                <a:gd name="T23" fmla="*/ 142 h 144"/>
                <a:gd name="T24" fmla="*/ 6 w 140"/>
                <a:gd name="T25" fmla="*/ 144 h 144"/>
                <a:gd name="T26" fmla="*/ 7 w 140"/>
                <a:gd name="T27" fmla="*/ 140 h 144"/>
                <a:gd name="T28" fmla="*/ 13 w 140"/>
                <a:gd name="T29" fmla="*/ 128 h 144"/>
                <a:gd name="T30" fmla="*/ 22 w 140"/>
                <a:gd name="T31" fmla="*/ 111 h 144"/>
                <a:gd name="T32" fmla="*/ 36 w 140"/>
                <a:gd name="T33" fmla="*/ 90 h 144"/>
                <a:gd name="T34" fmla="*/ 54 w 140"/>
                <a:gd name="T35" fmla="*/ 69 h 144"/>
                <a:gd name="T36" fmla="*/ 77 w 140"/>
                <a:gd name="T37" fmla="*/ 50 h 144"/>
                <a:gd name="T38" fmla="*/ 105 w 140"/>
                <a:gd name="T39" fmla="*/ 34 h 144"/>
                <a:gd name="T40" fmla="*/ 140 w 140"/>
                <a:gd name="T41" fmla="*/ 24 h 144"/>
                <a:gd name="T42" fmla="*/ 86 w 140"/>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4">
                  <a:moveTo>
                    <a:pt x="86" y="0"/>
                  </a:moveTo>
                  <a:lnTo>
                    <a:pt x="83" y="1"/>
                  </a:lnTo>
                  <a:lnTo>
                    <a:pt x="75" y="4"/>
                  </a:lnTo>
                  <a:lnTo>
                    <a:pt x="65" y="8"/>
                  </a:lnTo>
                  <a:lnTo>
                    <a:pt x="51" y="15"/>
                  </a:lnTo>
                  <a:lnTo>
                    <a:pt x="38" y="24"/>
                  </a:lnTo>
                  <a:lnTo>
                    <a:pt x="25" y="37"/>
                  </a:lnTo>
                  <a:lnTo>
                    <a:pt x="14" y="54"/>
                  </a:lnTo>
                  <a:lnTo>
                    <a:pt x="6" y="74"/>
                  </a:lnTo>
                  <a:lnTo>
                    <a:pt x="0" y="110"/>
                  </a:lnTo>
                  <a:lnTo>
                    <a:pt x="0" y="132"/>
                  </a:lnTo>
                  <a:lnTo>
                    <a:pt x="4" y="142"/>
                  </a:lnTo>
                  <a:lnTo>
                    <a:pt x="6" y="144"/>
                  </a:lnTo>
                  <a:lnTo>
                    <a:pt x="7" y="140"/>
                  </a:lnTo>
                  <a:lnTo>
                    <a:pt x="13" y="128"/>
                  </a:lnTo>
                  <a:lnTo>
                    <a:pt x="22" y="111"/>
                  </a:lnTo>
                  <a:lnTo>
                    <a:pt x="36" y="90"/>
                  </a:lnTo>
                  <a:lnTo>
                    <a:pt x="54" y="69"/>
                  </a:lnTo>
                  <a:lnTo>
                    <a:pt x="77" y="50"/>
                  </a:lnTo>
                  <a:lnTo>
                    <a:pt x="105" y="34"/>
                  </a:lnTo>
                  <a:lnTo>
                    <a:pt x="140" y="24"/>
                  </a:lnTo>
                  <a:lnTo>
                    <a:pt x="86"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33" name="Freeform 149"/>
            <p:cNvSpPr>
              <a:spLocks/>
            </p:cNvSpPr>
            <p:nvPr/>
          </p:nvSpPr>
          <p:spPr bwMode="auto">
            <a:xfrm>
              <a:off x="3592" y="1065"/>
              <a:ext cx="123" cy="112"/>
            </a:xfrm>
            <a:custGeom>
              <a:avLst/>
              <a:gdLst>
                <a:gd name="T0" fmla="*/ 185 w 246"/>
                <a:gd name="T1" fmla="*/ 29 h 223"/>
                <a:gd name="T2" fmla="*/ 131 w 246"/>
                <a:gd name="T3" fmla="*/ 4 h 223"/>
                <a:gd name="T4" fmla="*/ 121 w 246"/>
                <a:gd name="T5" fmla="*/ 0 h 223"/>
                <a:gd name="T6" fmla="*/ 110 w 246"/>
                <a:gd name="T7" fmla="*/ 2 h 223"/>
                <a:gd name="T8" fmla="*/ 106 w 246"/>
                <a:gd name="T9" fmla="*/ 3 h 223"/>
                <a:gd name="T10" fmla="*/ 95 w 246"/>
                <a:gd name="T11" fmla="*/ 7 h 223"/>
                <a:gd name="T12" fmla="*/ 82 w 246"/>
                <a:gd name="T13" fmla="*/ 12 h 223"/>
                <a:gd name="T14" fmla="*/ 64 w 246"/>
                <a:gd name="T15" fmla="*/ 22 h 223"/>
                <a:gd name="T16" fmla="*/ 47 w 246"/>
                <a:gd name="T17" fmla="*/ 34 h 223"/>
                <a:gd name="T18" fmla="*/ 31 w 246"/>
                <a:gd name="T19" fmla="*/ 52 h 223"/>
                <a:gd name="T20" fmla="*/ 17 w 246"/>
                <a:gd name="T21" fmla="*/ 73 h 223"/>
                <a:gd name="T22" fmla="*/ 7 w 246"/>
                <a:gd name="T23" fmla="*/ 100 h 223"/>
                <a:gd name="T24" fmla="*/ 0 w 246"/>
                <a:gd name="T25" fmla="*/ 143 h 223"/>
                <a:gd name="T26" fmla="*/ 2 w 246"/>
                <a:gd name="T27" fmla="*/ 171 h 223"/>
                <a:gd name="T28" fmla="*/ 9 w 246"/>
                <a:gd name="T29" fmla="*/ 191 h 223"/>
                <a:gd name="T30" fmla="*/ 21 w 246"/>
                <a:gd name="T31" fmla="*/ 203 h 223"/>
                <a:gd name="T32" fmla="*/ 52 w 246"/>
                <a:gd name="T33" fmla="*/ 223 h 223"/>
                <a:gd name="T34" fmla="*/ 68 w 246"/>
                <a:gd name="T35" fmla="*/ 190 h 223"/>
                <a:gd name="T36" fmla="*/ 68 w 246"/>
                <a:gd name="T37" fmla="*/ 190 h 223"/>
                <a:gd name="T38" fmla="*/ 68 w 246"/>
                <a:gd name="T39" fmla="*/ 189 h 223"/>
                <a:gd name="T40" fmla="*/ 68 w 246"/>
                <a:gd name="T41" fmla="*/ 188 h 223"/>
                <a:gd name="T42" fmla="*/ 68 w 246"/>
                <a:gd name="T43" fmla="*/ 188 h 223"/>
                <a:gd name="T44" fmla="*/ 69 w 246"/>
                <a:gd name="T45" fmla="*/ 186 h 223"/>
                <a:gd name="T46" fmla="*/ 71 w 246"/>
                <a:gd name="T47" fmla="*/ 182 h 223"/>
                <a:gd name="T48" fmla="*/ 76 w 246"/>
                <a:gd name="T49" fmla="*/ 171 h 223"/>
                <a:gd name="T50" fmla="*/ 83 w 246"/>
                <a:gd name="T51" fmla="*/ 158 h 223"/>
                <a:gd name="T52" fmla="*/ 94 w 246"/>
                <a:gd name="T53" fmla="*/ 141 h 223"/>
                <a:gd name="T54" fmla="*/ 109 w 246"/>
                <a:gd name="T55" fmla="*/ 124 h 223"/>
                <a:gd name="T56" fmla="*/ 128 w 246"/>
                <a:gd name="T57" fmla="*/ 109 h 223"/>
                <a:gd name="T58" fmla="*/ 150 w 246"/>
                <a:gd name="T59" fmla="*/ 97 h 223"/>
                <a:gd name="T60" fmla="*/ 177 w 246"/>
                <a:gd name="T61" fmla="*/ 90 h 223"/>
                <a:gd name="T62" fmla="*/ 246 w 246"/>
                <a:gd name="T63" fmla="*/ 63 h 223"/>
                <a:gd name="T64" fmla="*/ 185 w 246"/>
                <a:gd name="T65" fmla="*/ 2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9"/>
                  </a:moveTo>
                  <a:lnTo>
                    <a:pt x="131" y="4"/>
                  </a:lnTo>
                  <a:lnTo>
                    <a:pt x="121" y="0"/>
                  </a:lnTo>
                  <a:lnTo>
                    <a:pt x="110" y="2"/>
                  </a:lnTo>
                  <a:lnTo>
                    <a:pt x="106" y="3"/>
                  </a:lnTo>
                  <a:lnTo>
                    <a:pt x="95" y="7"/>
                  </a:lnTo>
                  <a:lnTo>
                    <a:pt x="82" y="12"/>
                  </a:lnTo>
                  <a:lnTo>
                    <a:pt x="64" y="22"/>
                  </a:lnTo>
                  <a:lnTo>
                    <a:pt x="47" y="34"/>
                  </a:lnTo>
                  <a:lnTo>
                    <a:pt x="31" y="52"/>
                  </a:lnTo>
                  <a:lnTo>
                    <a:pt x="17" y="73"/>
                  </a:lnTo>
                  <a:lnTo>
                    <a:pt x="7" y="100"/>
                  </a:lnTo>
                  <a:lnTo>
                    <a:pt x="0" y="143"/>
                  </a:lnTo>
                  <a:lnTo>
                    <a:pt x="2" y="171"/>
                  </a:lnTo>
                  <a:lnTo>
                    <a:pt x="9" y="191"/>
                  </a:lnTo>
                  <a:lnTo>
                    <a:pt x="21" y="203"/>
                  </a:lnTo>
                  <a:lnTo>
                    <a:pt x="52" y="223"/>
                  </a:lnTo>
                  <a:lnTo>
                    <a:pt x="68" y="190"/>
                  </a:lnTo>
                  <a:lnTo>
                    <a:pt x="68" y="190"/>
                  </a:lnTo>
                  <a:lnTo>
                    <a:pt x="68" y="189"/>
                  </a:lnTo>
                  <a:lnTo>
                    <a:pt x="68" y="188"/>
                  </a:lnTo>
                  <a:lnTo>
                    <a:pt x="68" y="188"/>
                  </a:lnTo>
                  <a:lnTo>
                    <a:pt x="69" y="186"/>
                  </a:lnTo>
                  <a:lnTo>
                    <a:pt x="71" y="182"/>
                  </a:lnTo>
                  <a:lnTo>
                    <a:pt x="76" y="171"/>
                  </a:lnTo>
                  <a:lnTo>
                    <a:pt x="83" y="158"/>
                  </a:lnTo>
                  <a:lnTo>
                    <a:pt x="94" y="141"/>
                  </a:lnTo>
                  <a:lnTo>
                    <a:pt x="109" y="124"/>
                  </a:lnTo>
                  <a:lnTo>
                    <a:pt x="128" y="109"/>
                  </a:lnTo>
                  <a:lnTo>
                    <a:pt x="150" y="97"/>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34" name="Freeform 150"/>
            <p:cNvSpPr>
              <a:spLocks/>
            </p:cNvSpPr>
            <p:nvPr/>
          </p:nvSpPr>
          <p:spPr bwMode="auto">
            <a:xfrm>
              <a:off x="3608" y="1082"/>
              <a:ext cx="70" cy="72"/>
            </a:xfrm>
            <a:custGeom>
              <a:avLst/>
              <a:gdLst>
                <a:gd name="T0" fmla="*/ 85 w 140"/>
                <a:gd name="T1" fmla="*/ 0 h 143"/>
                <a:gd name="T2" fmla="*/ 83 w 140"/>
                <a:gd name="T3" fmla="*/ 1 h 143"/>
                <a:gd name="T4" fmla="*/ 75 w 140"/>
                <a:gd name="T5" fmla="*/ 4 h 143"/>
                <a:gd name="T6" fmla="*/ 65 w 140"/>
                <a:gd name="T7" fmla="*/ 8 h 143"/>
                <a:gd name="T8" fmla="*/ 51 w 140"/>
                <a:gd name="T9" fmla="*/ 15 h 143"/>
                <a:gd name="T10" fmla="*/ 38 w 140"/>
                <a:gd name="T11" fmla="*/ 25 h 143"/>
                <a:gd name="T12" fmla="*/ 24 w 140"/>
                <a:gd name="T13" fmla="*/ 38 h 143"/>
                <a:gd name="T14" fmla="*/ 14 w 140"/>
                <a:gd name="T15" fmla="*/ 54 h 143"/>
                <a:gd name="T16" fmla="*/ 6 w 140"/>
                <a:gd name="T17" fmla="*/ 75 h 143"/>
                <a:gd name="T18" fmla="*/ 0 w 140"/>
                <a:gd name="T19" fmla="*/ 110 h 143"/>
                <a:gd name="T20" fmla="*/ 0 w 140"/>
                <a:gd name="T21" fmla="*/ 130 h 143"/>
                <a:gd name="T22" fmla="*/ 4 w 140"/>
                <a:gd name="T23" fmla="*/ 141 h 143"/>
                <a:gd name="T24" fmla="*/ 6 w 140"/>
                <a:gd name="T25" fmla="*/ 143 h 143"/>
                <a:gd name="T26" fmla="*/ 7 w 140"/>
                <a:gd name="T27" fmla="*/ 138 h 143"/>
                <a:gd name="T28" fmla="*/ 13 w 140"/>
                <a:gd name="T29" fmla="*/ 127 h 143"/>
                <a:gd name="T30" fmla="*/ 22 w 140"/>
                <a:gd name="T31" fmla="*/ 110 h 143"/>
                <a:gd name="T32" fmla="*/ 36 w 140"/>
                <a:gd name="T33" fmla="*/ 90 h 143"/>
                <a:gd name="T34" fmla="*/ 54 w 140"/>
                <a:gd name="T35" fmla="*/ 69 h 143"/>
                <a:gd name="T36" fmla="*/ 77 w 140"/>
                <a:gd name="T37" fmla="*/ 50 h 143"/>
                <a:gd name="T38" fmla="*/ 105 w 140"/>
                <a:gd name="T39" fmla="*/ 35 h 143"/>
                <a:gd name="T40" fmla="*/ 140 w 140"/>
                <a:gd name="T41" fmla="*/ 25 h 143"/>
                <a:gd name="T42" fmla="*/ 85 w 140"/>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3">
                  <a:moveTo>
                    <a:pt x="85" y="0"/>
                  </a:moveTo>
                  <a:lnTo>
                    <a:pt x="83" y="1"/>
                  </a:lnTo>
                  <a:lnTo>
                    <a:pt x="75" y="4"/>
                  </a:lnTo>
                  <a:lnTo>
                    <a:pt x="65" y="8"/>
                  </a:lnTo>
                  <a:lnTo>
                    <a:pt x="51" y="15"/>
                  </a:lnTo>
                  <a:lnTo>
                    <a:pt x="38" y="25"/>
                  </a:lnTo>
                  <a:lnTo>
                    <a:pt x="24" y="38"/>
                  </a:lnTo>
                  <a:lnTo>
                    <a:pt x="14" y="54"/>
                  </a:lnTo>
                  <a:lnTo>
                    <a:pt x="6" y="75"/>
                  </a:lnTo>
                  <a:lnTo>
                    <a:pt x="0" y="110"/>
                  </a:lnTo>
                  <a:lnTo>
                    <a:pt x="0" y="130"/>
                  </a:lnTo>
                  <a:lnTo>
                    <a:pt x="4" y="141"/>
                  </a:lnTo>
                  <a:lnTo>
                    <a:pt x="6" y="143"/>
                  </a:lnTo>
                  <a:lnTo>
                    <a:pt x="7" y="138"/>
                  </a:lnTo>
                  <a:lnTo>
                    <a:pt x="13" y="127"/>
                  </a:lnTo>
                  <a:lnTo>
                    <a:pt x="22" y="110"/>
                  </a:lnTo>
                  <a:lnTo>
                    <a:pt x="36" y="90"/>
                  </a:lnTo>
                  <a:lnTo>
                    <a:pt x="54" y="69"/>
                  </a:lnTo>
                  <a:lnTo>
                    <a:pt x="77" y="50"/>
                  </a:lnTo>
                  <a:lnTo>
                    <a:pt x="105" y="35"/>
                  </a:lnTo>
                  <a:lnTo>
                    <a:pt x="140"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35" name="Freeform 151"/>
            <p:cNvSpPr>
              <a:spLocks/>
            </p:cNvSpPr>
            <p:nvPr/>
          </p:nvSpPr>
          <p:spPr bwMode="auto">
            <a:xfrm>
              <a:off x="3663" y="1114"/>
              <a:ext cx="124" cy="112"/>
            </a:xfrm>
            <a:custGeom>
              <a:avLst/>
              <a:gdLst>
                <a:gd name="T0" fmla="*/ 185 w 246"/>
                <a:gd name="T1" fmla="*/ 28 h 223"/>
                <a:gd name="T2" fmla="*/ 130 w 246"/>
                <a:gd name="T3" fmla="*/ 4 h 223"/>
                <a:gd name="T4" fmla="*/ 121 w 246"/>
                <a:gd name="T5" fmla="*/ 0 h 223"/>
                <a:gd name="T6" fmla="*/ 109 w 246"/>
                <a:gd name="T7" fmla="*/ 2 h 223"/>
                <a:gd name="T8" fmla="*/ 105 w 246"/>
                <a:gd name="T9" fmla="*/ 3 h 223"/>
                <a:gd name="T10" fmla="*/ 94 w 246"/>
                <a:gd name="T11" fmla="*/ 6 h 223"/>
                <a:gd name="T12" fmla="*/ 80 w 246"/>
                <a:gd name="T13" fmla="*/ 12 h 223"/>
                <a:gd name="T14" fmla="*/ 64 w 246"/>
                <a:gd name="T15" fmla="*/ 21 h 223"/>
                <a:gd name="T16" fmla="*/ 47 w 246"/>
                <a:gd name="T17" fmla="*/ 34 h 223"/>
                <a:gd name="T18" fmla="*/ 31 w 246"/>
                <a:gd name="T19" fmla="*/ 51 h 223"/>
                <a:gd name="T20" fmla="*/ 17 w 246"/>
                <a:gd name="T21" fmla="*/ 72 h 223"/>
                <a:gd name="T22" fmla="*/ 7 w 246"/>
                <a:gd name="T23" fmla="*/ 99 h 223"/>
                <a:gd name="T24" fmla="*/ 0 w 246"/>
                <a:gd name="T25" fmla="*/ 141 h 223"/>
                <a:gd name="T26" fmla="*/ 1 w 246"/>
                <a:gd name="T27" fmla="*/ 171 h 223"/>
                <a:gd name="T28" fmla="*/ 9 w 246"/>
                <a:gd name="T29" fmla="*/ 191 h 223"/>
                <a:gd name="T30" fmla="*/ 19 w 246"/>
                <a:gd name="T31" fmla="*/ 202 h 223"/>
                <a:gd name="T32" fmla="*/ 50 w 246"/>
                <a:gd name="T33" fmla="*/ 223 h 223"/>
                <a:gd name="T34" fmla="*/ 67 w 246"/>
                <a:gd name="T35" fmla="*/ 190 h 223"/>
                <a:gd name="T36" fmla="*/ 67 w 246"/>
                <a:gd name="T37" fmla="*/ 190 h 223"/>
                <a:gd name="T38" fmla="*/ 68 w 246"/>
                <a:gd name="T39" fmla="*/ 189 h 223"/>
                <a:gd name="T40" fmla="*/ 68 w 246"/>
                <a:gd name="T41" fmla="*/ 187 h 223"/>
                <a:gd name="T42" fmla="*/ 68 w 246"/>
                <a:gd name="T43" fmla="*/ 187 h 223"/>
                <a:gd name="T44" fmla="*/ 68 w 246"/>
                <a:gd name="T45" fmla="*/ 186 h 223"/>
                <a:gd name="T46" fmla="*/ 70 w 246"/>
                <a:gd name="T47" fmla="*/ 182 h 223"/>
                <a:gd name="T48" fmla="*/ 75 w 246"/>
                <a:gd name="T49" fmla="*/ 171 h 223"/>
                <a:gd name="T50" fmla="*/ 81 w 246"/>
                <a:gd name="T51" fmla="*/ 156 h 223"/>
                <a:gd name="T52" fmla="*/ 93 w 246"/>
                <a:gd name="T53" fmla="*/ 140 h 223"/>
                <a:gd name="T54" fmla="*/ 108 w 246"/>
                <a:gd name="T55" fmla="*/ 123 h 223"/>
                <a:gd name="T56" fmla="*/ 126 w 246"/>
                <a:gd name="T57" fmla="*/ 108 h 223"/>
                <a:gd name="T58" fmla="*/ 148 w 246"/>
                <a:gd name="T59" fmla="*/ 95 h 223"/>
                <a:gd name="T60" fmla="*/ 176 w 246"/>
                <a:gd name="T61" fmla="*/ 88 h 223"/>
                <a:gd name="T62" fmla="*/ 246 w 246"/>
                <a:gd name="T63" fmla="*/ 62 h 223"/>
                <a:gd name="T64" fmla="*/ 185 w 246"/>
                <a:gd name="T65"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8"/>
                  </a:moveTo>
                  <a:lnTo>
                    <a:pt x="130" y="4"/>
                  </a:lnTo>
                  <a:lnTo>
                    <a:pt x="121" y="0"/>
                  </a:lnTo>
                  <a:lnTo>
                    <a:pt x="109" y="2"/>
                  </a:lnTo>
                  <a:lnTo>
                    <a:pt x="105" y="3"/>
                  </a:lnTo>
                  <a:lnTo>
                    <a:pt x="94" y="6"/>
                  </a:lnTo>
                  <a:lnTo>
                    <a:pt x="80" y="12"/>
                  </a:lnTo>
                  <a:lnTo>
                    <a:pt x="64" y="21"/>
                  </a:lnTo>
                  <a:lnTo>
                    <a:pt x="47" y="34"/>
                  </a:lnTo>
                  <a:lnTo>
                    <a:pt x="31" y="51"/>
                  </a:lnTo>
                  <a:lnTo>
                    <a:pt x="17" y="72"/>
                  </a:lnTo>
                  <a:lnTo>
                    <a:pt x="7" y="99"/>
                  </a:lnTo>
                  <a:lnTo>
                    <a:pt x="0" y="141"/>
                  </a:lnTo>
                  <a:lnTo>
                    <a:pt x="1" y="171"/>
                  </a:lnTo>
                  <a:lnTo>
                    <a:pt x="9" y="191"/>
                  </a:lnTo>
                  <a:lnTo>
                    <a:pt x="19" y="202"/>
                  </a:lnTo>
                  <a:lnTo>
                    <a:pt x="50" y="223"/>
                  </a:lnTo>
                  <a:lnTo>
                    <a:pt x="67" y="190"/>
                  </a:lnTo>
                  <a:lnTo>
                    <a:pt x="67" y="190"/>
                  </a:lnTo>
                  <a:lnTo>
                    <a:pt x="68" y="189"/>
                  </a:lnTo>
                  <a:lnTo>
                    <a:pt x="68" y="187"/>
                  </a:lnTo>
                  <a:lnTo>
                    <a:pt x="68" y="187"/>
                  </a:lnTo>
                  <a:lnTo>
                    <a:pt x="68" y="186"/>
                  </a:lnTo>
                  <a:lnTo>
                    <a:pt x="70" y="182"/>
                  </a:lnTo>
                  <a:lnTo>
                    <a:pt x="75" y="171"/>
                  </a:lnTo>
                  <a:lnTo>
                    <a:pt x="81" y="156"/>
                  </a:lnTo>
                  <a:lnTo>
                    <a:pt x="93" y="140"/>
                  </a:lnTo>
                  <a:lnTo>
                    <a:pt x="108" y="123"/>
                  </a:lnTo>
                  <a:lnTo>
                    <a:pt x="126" y="108"/>
                  </a:lnTo>
                  <a:lnTo>
                    <a:pt x="148" y="95"/>
                  </a:lnTo>
                  <a:lnTo>
                    <a:pt x="176" y="88"/>
                  </a:lnTo>
                  <a:lnTo>
                    <a:pt x="246" y="62"/>
                  </a:lnTo>
                  <a:lnTo>
                    <a:pt x="18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36" name="Freeform 152"/>
            <p:cNvSpPr>
              <a:spLocks/>
            </p:cNvSpPr>
            <p:nvPr/>
          </p:nvSpPr>
          <p:spPr bwMode="auto">
            <a:xfrm>
              <a:off x="3679" y="1130"/>
              <a:ext cx="70" cy="72"/>
            </a:xfrm>
            <a:custGeom>
              <a:avLst/>
              <a:gdLst>
                <a:gd name="T0" fmla="*/ 85 w 139"/>
                <a:gd name="T1" fmla="*/ 0 h 143"/>
                <a:gd name="T2" fmla="*/ 83 w 139"/>
                <a:gd name="T3" fmla="*/ 1 h 143"/>
                <a:gd name="T4" fmla="*/ 75 w 139"/>
                <a:gd name="T5" fmla="*/ 3 h 143"/>
                <a:gd name="T6" fmla="*/ 64 w 139"/>
                <a:gd name="T7" fmla="*/ 8 h 143"/>
                <a:gd name="T8" fmla="*/ 51 w 139"/>
                <a:gd name="T9" fmla="*/ 14 h 143"/>
                <a:gd name="T10" fmla="*/ 38 w 139"/>
                <a:gd name="T11" fmla="*/ 24 h 143"/>
                <a:gd name="T12" fmla="*/ 24 w 139"/>
                <a:gd name="T13" fmla="*/ 37 h 143"/>
                <a:gd name="T14" fmla="*/ 14 w 139"/>
                <a:gd name="T15" fmla="*/ 53 h 143"/>
                <a:gd name="T16" fmla="*/ 6 w 139"/>
                <a:gd name="T17" fmla="*/ 74 h 143"/>
                <a:gd name="T18" fmla="*/ 0 w 139"/>
                <a:gd name="T19" fmla="*/ 109 h 143"/>
                <a:gd name="T20" fmla="*/ 0 w 139"/>
                <a:gd name="T21" fmla="*/ 130 h 143"/>
                <a:gd name="T22" fmla="*/ 3 w 139"/>
                <a:gd name="T23" fmla="*/ 141 h 143"/>
                <a:gd name="T24" fmla="*/ 6 w 139"/>
                <a:gd name="T25" fmla="*/ 143 h 143"/>
                <a:gd name="T26" fmla="*/ 7 w 139"/>
                <a:gd name="T27" fmla="*/ 138 h 143"/>
                <a:gd name="T28" fmla="*/ 13 w 139"/>
                <a:gd name="T29" fmla="*/ 127 h 143"/>
                <a:gd name="T30" fmla="*/ 22 w 139"/>
                <a:gd name="T31" fmla="*/ 109 h 143"/>
                <a:gd name="T32" fmla="*/ 36 w 139"/>
                <a:gd name="T33" fmla="*/ 89 h 143"/>
                <a:gd name="T34" fmla="*/ 54 w 139"/>
                <a:gd name="T35" fmla="*/ 68 h 143"/>
                <a:gd name="T36" fmla="*/ 77 w 139"/>
                <a:gd name="T37" fmla="*/ 48 h 143"/>
                <a:gd name="T38" fmla="*/ 105 w 139"/>
                <a:gd name="T39" fmla="*/ 33 h 143"/>
                <a:gd name="T40" fmla="*/ 139 w 139"/>
                <a:gd name="T41" fmla="*/ 24 h 143"/>
                <a:gd name="T42" fmla="*/ 85 w 139"/>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3">
                  <a:moveTo>
                    <a:pt x="85" y="0"/>
                  </a:moveTo>
                  <a:lnTo>
                    <a:pt x="83" y="1"/>
                  </a:lnTo>
                  <a:lnTo>
                    <a:pt x="75" y="3"/>
                  </a:lnTo>
                  <a:lnTo>
                    <a:pt x="64" y="8"/>
                  </a:lnTo>
                  <a:lnTo>
                    <a:pt x="51" y="14"/>
                  </a:lnTo>
                  <a:lnTo>
                    <a:pt x="38" y="24"/>
                  </a:lnTo>
                  <a:lnTo>
                    <a:pt x="24" y="37"/>
                  </a:lnTo>
                  <a:lnTo>
                    <a:pt x="14" y="53"/>
                  </a:lnTo>
                  <a:lnTo>
                    <a:pt x="6" y="74"/>
                  </a:lnTo>
                  <a:lnTo>
                    <a:pt x="0" y="109"/>
                  </a:lnTo>
                  <a:lnTo>
                    <a:pt x="0" y="130"/>
                  </a:lnTo>
                  <a:lnTo>
                    <a:pt x="3" y="141"/>
                  </a:lnTo>
                  <a:lnTo>
                    <a:pt x="6" y="143"/>
                  </a:lnTo>
                  <a:lnTo>
                    <a:pt x="7" y="138"/>
                  </a:lnTo>
                  <a:lnTo>
                    <a:pt x="13" y="127"/>
                  </a:lnTo>
                  <a:lnTo>
                    <a:pt x="22" y="109"/>
                  </a:lnTo>
                  <a:lnTo>
                    <a:pt x="36" y="89"/>
                  </a:lnTo>
                  <a:lnTo>
                    <a:pt x="54" y="68"/>
                  </a:lnTo>
                  <a:lnTo>
                    <a:pt x="77" y="48"/>
                  </a:lnTo>
                  <a:lnTo>
                    <a:pt x="105" y="33"/>
                  </a:lnTo>
                  <a:lnTo>
                    <a:pt x="139" y="24"/>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37" name="Freeform 153"/>
            <p:cNvSpPr>
              <a:spLocks/>
            </p:cNvSpPr>
            <p:nvPr/>
          </p:nvSpPr>
          <p:spPr bwMode="auto">
            <a:xfrm>
              <a:off x="3740" y="1160"/>
              <a:ext cx="123" cy="112"/>
            </a:xfrm>
            <a:custGeom>
              <a:avLst/>
              <a:gdLst>
                <a:gd name="T0" fmla="*/ 185 w 246"/>
                <a:gd name="T1" fmla="*/ 29 h 224"/>
                <a:gd name="T2" fmla="*/ 131 w 246"/>
                <a:gd name="T3" fmla="*/ 4 h 224"/>
                <a:gd name="T4" fmla="*/ 121 w 246"/>
                <a:gd name="T5" fmla="*/ 0 h 224"/>
                <a:gd name="T6" fmla="*/ 110 w 246"/>
                <a:gd name="T7" fmla="*/ 2 h 224"/>
                <a:gd name="T8" fmla="*/ 106 w 246"/>
                <a:gd name="T9" fmla="*/ 3 h 224"/>
                <a:gd name="T10" fmla="*/ 95 w 246"/>
                <a:gd name="T11" fmla="*/ 7 h 224"/>
                <a:gd name="T12" fmla="*/ 82 w 246"/>
                <a:gd name="T13" fmla="*/ 14 h 224"/>
                <a:gd name="T14" fmla="*/ 64 w 246"/>
                <a:gd name="T15" fmla="*/ 23 h 224"/>
                <a:gd name="T16" fmla="*/ 47 w 246"/>
                <a:gd name="T17" fmla="*/ 35 h 224"/>
                <a:gd name="T18" fmla="*/ 31 w 246"/>
                <a:gd name="T19" fmla="*/ 53 h 224"/>
                <a:gd name="T20" fmla="*/ 17 w 246"/>
                <a:gd name="T21" fmla="*/ 73 h 224"/>
                <a:gd name="T22" fmla="*/ 7 w 246"/>
                <a:gd name="T23" fmla="*/ 100 h 224"/>
                <a:gd name="T24" fmla="*/ 0 w 246"/>
                <a:gd name="T25" fmla="*/ 144 h 224"/>
                <a:gd name="T26" fmla="*/ 2 w 246"/>
                <a:gd name="T27" fmla="*/ 174 h 224"/>
                <a:gd name="T28" fmla="*/ 10 w 246"/>
                <a:gd name="T29" fmla="*/ 192 h 224"/>
                <a:gd name="T30" fmla="*/ 21 w 246"/>
                <a:gd name="T31" fmla="*/ 204 h 224"/>
                <a:gd name="T32" fmla="*/ 52 w 246"/>
                <a:gd name="T33" fmla="*/ 224 h 224"/>
                <a:gd name="T34" fmla="*/ 68 w 246"/>
                <a:gd name="T35" fmla="*/ 191 h 224"/>
                <a:gd name="T36" fmla="*/ 68 w 246"/>
                <a:gd name="T37" fmla="*/ 191 h 224"/>
                <a:gd name="T38" fmla="*/ 68 w 246"/>
                <a:gd name="T39" fmla="*/ 190 h 224"/>
                <a:gd name="T40" fmla="*/ 68 w 246"/>
                <a:gd name="T41" fmla="*/ 190 h 224"/>
                <a:gd name="T42" fmla="*/ 68 w 246"/>
                <a:gd name="T43" fmla="*/ 189 h 224"/>
                <a:gd name="T44" fmla="*/ 69 w 246"/>
                <a:gd name="T45" fmla="*/ 188 h 224"/>
                <a:gd name="T46" fmla="*/ 71 w 246"/>
                <a:gd name="T47" fmla="*/ 183 h 224"/>
                <a:gd name="T48" fmla="*/ 76 w 246"/>
                <a:gd name="T49" fmla="*/ 173 h 224"/>
                <a:gd name="T50" fmla="*/ 83 w 246"/>
                <a:gd name="T51" fmla="*/ 159 h 224"/>
                <a:gd name="T52" fmla="*/ 94 w 246"/>
                <a:gd name="T53" fmla="*/ 141 h 224"/>
                <a:gd name="T54" fmla="*/ 109 w 246"/>
                <a:gd name="T55" fmla="*/ 125 h 224"/>
                <a:gd name="T56" fmla="*/ 128 w 246"/>
                <a:gd name="T57" fmla="*/ 109 h 224"/>
                <a:gd name="T58" fmla="*/ 150 w 246"/>
                <a:gd name="T59" fmla="*/ 98 h 224"/>
                <a:gd name="T60" fmla="*/ 177 w 246"/>
                <a:gd name="T61" fmla="*/ 90 h 224"/>
                <a:gd name="T62" fmla="*/ 246 w 246"/>
                <a:gd name="T63" fmla="*/ 63 h 224"/>
                <a:gd name="T64" fmla="*/ 185 w 246"/>
                <a:gd name="T65" fmla="*/ 2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4">
                  <a:moveTo>
                    <a:pt x="185" y="29"/>
                  </a:moveTo>
                  <a:lnTo>
                    <a:pt x="131" y="4"/>
                  </a:lnTo>
                  <a:lnTo>
                    <a:pt x="121" y="0"/>
                  </a:lnTo>
                  <a:lnTo>
                    <a:pt x="110" y="2"/>
                  </a:lnTo>
                  <a:lnTo>
                    <a:pt x="106" y="3"/>
                  </a:lnTo>
                  <a:lnTo>
                    <a:pt x="95" y="7"/>
                  </a:lnTo>
                  <a:lnTo>
                    <a:pt x="82" y="14"/>
                  </a:lnTo>
                  <a:lnTo>
                    <a:pt x="64" y="23"/>
                  </a:lnTo>
                  <a:lnTo>
                    <a:pt x="47" y="35"/>
                  </a:lnTo>
                  <a:lnTo>
                    <a:pt x="31" y="53"/>
                  </a:lnTo>
                  <a:lnTo>
                    <a:pt x="17" y="73"/>
                  </a:lnTo>
                  <a:lnTo>
                    <a:pt x="7" y="100"/>
                  </a:lnTo>
                  <a:lnTo>
                    <a:pt x="0" y="144"/>
                  </a:lnTo>
                  <a:lnTo>
                    <a:pt x="2" y="174"/>
                  </a:lnTo>
                  <a:lnTo>
                    <a:pt x="10" y="192"/>
                  </a:lnTo>
                  <a:lnTo>
                    <a:pt x="21" y="204"/>
                  </a:lnTo>
                  <a:lnTo>
                    <a:pt x="52" y="224"/>
                  </a:lnTo>
                  <a:lnTo>
                    <a:pt x="68" y="191"/>
                  </a:lnTo>
                  <a:lnTo>
                    <a:pt x="68" y="191"/>
                  </a:lnTo>
                  <a:lnTo>
                    <a:pt x="68" y="190"/>
                  </a:lnTo>
                  <a:lnTo>
                    <a:pt x="68" y="190"/>
                  </a:lnTo>
                  <a:lnTo>
                    <a:pt x="68" y="189"/>
                  </a:lnTo>
                  <a:lnTo>
                    <a:pt x="69" y="188"/>
                  </a:lnTo>
                  <a:lnTo>
                    <a:pt x="71" y="183"/>
                  </a:lnTo>
                  <a:lnTo>
                    <a:pt x="76" y="173"/>
                  </a:lnTo>
                  <a:lnTo>
                    <a:pt x="83" y="159"/>
                  </a:lnTo>
                  <a:lnTo>
                    <a:pt x="94" y="141"/>
                  </a:lnTo>
                  <a:lnTo>
                    <a:pt x="109" y="125"/>
                  </a:lnTo>
                  <a:lnTo>
                    <a:pt x="128" y="109"/>
                  </a:lnTo>
                  <a:lnTo>
                    <a:pt x="150" y="98"/>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38" name="Freeform 154"/>
            <p:cNvSpPr>
              <a:spLocks/>
            </p:cNvSpPr>
            <p:nvPr/>
          </p:nvSpPr>
          <p:spPr bwMode="auto">
            <a:xfrm>
              <a:off x="3756" y="1177"/>
              <a:ext cx="70" cy="72"/>
            </a:xfrm>
            <a:custGeom>
              <a:avLst/>
              <a:gdLst>
                <a:gd name="T0" fmla="*/ 85 w 141"/>
                <a:gd name="T1" fmla="*/ 0 h 144"/>
                <a:gd name="T2" fmla="*/ 83 w 141"/>
                <a:gd name="T3" fmla="*/ 1 h 144"/>
                <a:gd name="T4" fmla="*/ 75 w 141"/>
                <a:gd name="T5" fmla="*/ 4 h 144"/>
                <a:gd name="T6" fmla="*/ 65 w 141"/>
                <a:gd name="T7" fmla="*/ 8 h 144"/>
                <a:gd name="T8" fmla="*/ 51 w 141"/>
                <a:gd name="T9" fmla="*/ 15 h 144"/>
                <a:gd name="T10" fmla="*/ 38 w 141"/>
                <a:gd name="T11" fmla="*/ 25 h 144"/>
                <a:gd name="T12" fmla="*/ 24 w 141"/>
                <a:gd name="T13" fmla="*/ 38 h 144"/>
                <a:gd name="T14" fmla="*/ 14 w 141"/>
                <a:gd name="T15" fmla="*/ 54 h 144"/>
                <a:gd name="T16" fmla="*/ 6 w 141"/>
                <a:gd name="T17" fmla="*/ 75 h 144"/>
                <a:gd name="T18" fmla="*/ 0 w 141"/>
                <a:gd name="T19" fmla="*/ 111 h 144"/>
                <a:gd name="T20" fmla="*/ 1 w 141"/>
                <a:gd name="T21" fmla="*/ 131 h 144"/>
                <a:gd name="T22" fmla="*/ 4 w 141"/>
                <a:gd name="T23" fmla="*/ 142 h 144"/>
                <a:gd name="T24" fmla="*/ 6 w 141"/>
                <a:gd name="T25" fmla="*/ 144 h 144"/>
                <a:gd name="T26" fmla="*/ 8 w 141"/>
                <a:gd name="T27" fmla="*/ 140 h 144"/>
                <a:gd name="T28" fmla="*/ 13 w 141"/>
                <a:gd name="T29" fmla="*/ 128 h 144"/>
                <a:gd name="T30" fmla="*/ 22 w 141"/>
                <a:gd name="T31" fmla="*/ 111 h 144"/>
                <a:gd name="T32" fmla="*/ 36 w 141"/>
                <a:gd name="T33" fmla="*/ 90 h 144"/>
                <a:gd name="T34" fmla="*/ 54 w 141"/>
                <a:gd name="T35" fmla="*/ 69 h 144"/>
                <a:gd name="T36" fmla="*/ 77 w 141"/>
                <a:gd name="T37" fmla="*/ 51 h 144"/>
                <a:gd name="T38" fmla="*/ 106 w 141"/>
                <a:gd name="T39" fmla="*/ 35 h 144"/>
                <a:gd name="T40" fmla="*/ 141 w 141"/>
                <a:gd name="T41" fmla="*/ 25 h 144"/>
                <a:gd name="T42" fmla="*/ 85 w 141"/>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1" h="144">
                  <a:moveTo>
                    <a:pt x="85" y="0"/>
                  </a:moveTo>
                  <a:lnTo>
                    <a:pt x="83" y="1"/>
                  </a:lnTo>
                  <a:lnTo>
                    <a:pt x="75" y="4"/>
                  </a:lnTo>
                  <a:lnTo>
                    <a:pt x="65" y="8"/>
                  </a:lnTo>
                  <a:lnTo>
                    <a:pt x="51" y="15"/>
                  </a:lnTo>
                  <a:lnTo>
                    <a:pt x="38" y="25"/>
                  </a:lnTo>
                  <a:lnTo>
                    <a:pt x="24" y="38"/>
                  </a:lnTo>
                  <a:lnTo>
                    <a:pt x="14" y="54"/>
                  </a:lnTo>
                  <a:lnTo>
                    <a:pt x="6" y="75"/>
                  </a:lnTo>
                  <a:lnTo>
                    <a:pt x="0" y="111"/>
                  </a:lnTo>
                  <a:lnTo>
                    <a:pt x="1" y="131"/>
                  </a:lnTo>
                  <a:lnTo>
                    <a:pt x="4" y="142"/>
                  </a:lnTo>
                  <a:lnTo>
                    <a:pt x="6" y="144"/>
                  </a:lnTo>
                  <a:lnTo>
                    <a:pt x="8" y="140"/>
                  </a:lnTo>
                  <a:lnTo>
                    <a:pt x="13" y="128"/>
                  </a:lnTo>
                  <a:lnTo>
                    <a:pt x="22" y="111"/>
                  </a:lnTo>
                  <a:lnTo>
                    <a:pt x="36" y="90"/>
                  </a:lnTo>
                  <a:lnTo>
                    <a:pt x="54" y="69"/>
                  </a:lnTo>
                  <a:lnTo>
                    <a:pt x="77" y="51"/>
                  </a:lnTo>
                  <a:lnTo>
                    <a:pt x="106" y="35"/>
                  </a:lnTo>
                  <a:lnTo>
                    <a:pt x="141"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39" name="Freeform 155"/>
            <p:cNvSpPr>
              <a:spLocks/>
            </p:cNvSpPr>
            <p:nvPr/>
          </p:nvSpPr>
          <p:spPr bwMode="auto">
            <a:xfrm>
              <a:off x="3822" y="1210"/>
              <a:ext cx="124" cy="112"/>
            </a:xfrm>
            <a:custGeom>
              <a:avLst/>
              <a:gdLst>
                <a:gd name="T0" fmla="*/ 185 w 246"/>
                <a:gd name="T1" fmla="*/ 29 h 225"/>
                <a:gd name="T2" fmla="*/ 131 w 246"/>
                <a:gd name="T3" fmla="*/ 5 h 225"/>
                <a:gd name="T4" fmla="*/ 121 w 246"/>
                <a:gd name="T5" fmla="*/ 0 h 225"/>
                <a:gd name="T6" fmla="*/ 110 w 246"/>
                <a:gd name="T7" fmla="*/ 2 h 225"/>
                <a:gd name="T8" fmla="*/ 106 w 246"/>
                <a:gd name="T9" fmla="*/ 3 h 225"/>
                <a:gd name="T10" fmla="*/ 95 w 246"/>
                <a:gd name="T11" fmla="*/ 7 h 225"/>
                <a:gd name="T12" fmla="*/ 81 w 246"/>
                <a:gd name="T13" fmla="*/ 13 h 225"/>
                <a:gd name="T14" fmla="*/ 64 w 246"/>
                <a:gd name="T15" fmla="*/ 22 h 225"/>
                <a:gd name="T16" fmla="*/ 47 w 246"/>
                <a:gd name="T17" fmla="*/ 35 h 225"/>
                <a:gd name="T18" fmla="*/ 31 w 246"/>
                <a:gd name="T19" fmla="*/ 52 h 225"/>
                <a:gd name="T20" fmla="*/ 17 w 246"/>
                <a:gd name="T21" fmla="*/ 74 h 225"/>
                <a:gd name="T22" fmla="*/ 7 w 246"/>
                <a:gd name="T23" fmla="*/ 100 h 225"/>
                <a:gd name="T24" fmla="*/ 0 w 246"/>
                <a:gd name="T25" fmla="*/ 143 h 225"/>
                <a:gd name="T26" fmla="*/ 1 w 246"/>
                <a:gd name="T27" fmla="*/ 173 h 225"/>
                <a:gd name="T28" fmla="*/ 9 w 246"/>
                <a:gd name="T29" fmla="*/ 192 h 225"/>
                <a:gd name="T30" fmla="*/ 20 w 246"/>
                <a:gd name="T31" fmla="*/ 204 h 225"/>
                <a:gd name="T32" fmla="*/ 51 w 246"/>
                <a:gd name="T33" fmla="*/ 225 h 225"/>
                <a:gd name="T34" fmla="*/ 66 w 246"/>
                <a:gd name="T35" fmla="*/ 191 h 225"/>
                <a:gd name="T36" fmla="*/ 66 w 246"/>
                <a:gd name="T37" fmla="*/ 191 h 225"/>
                <a:gd name="T38" fmla="*/ 68 w 246"/>
                <a:gd name="T39" fmla="*/ 190 h 225"/>
                <a:gd name="T40" fmla="*/ 68 w 246"/>
                <a:gd name="T41" fmla="*/ 189 h 225"/>
                <a:gd name="T42" fmla="*/ 68 w 246"/>
                <a:gd name="T43" fmla="*/ 189 h 225"/>
                <a:gd name="T44" fmla="*/ 69 w 246"/>
                <a:gd name="T45" fmla="*/ 188 h 225"/>
                <a:gd name="T46" fmla="*/ 71 w 246"/>
                <a:gd name="T47" fmla="*/ 183 h 225"/>
                <a:gd name="T48" fmla="*/ 76 w 246"/>
                <a:gd name="T49" fmla="*/ 173 h 225"/>
                <a:gd name="T50" fmla="*/ 83 w 246"/>
                <a:gd name="T51" fmla="*/ 158 h 225"/>
                <a:gd name="T52" fmla="*/ 94 w 246"/>
                <a:gd name="T53" fmla="*/ 142 h 225"/>
                <a:gd name="T54" fmla="*/ 108 w 246"/>
                <a:gd name="T55" fmla="*/ 124 h 225"/>
                <a:gd name="T56" fmla="*/ 126 w 246"/>
                <a:gd name="T57" fmla="*/ 109 h 225"/>
                <a:gd name="T58" fmla="*/ 149 w 246"/>
                <a:gd name="T59" fmla="*/ 97 h 225"/>
                <a:gd name="T60" fmla="*/ 176 w 246"/>
                <a:gd name="T61" fmla="*/ 90 h 225"/>
                <a:gd name="T62" fmla="*/ 246 w 246"/>
                <a:gd name="T63" fmla="*/ 63 h 225"/>
                <a:gd name="T64" fmla="*/ 185 w 246"/>
                <a:gd name="T65" fmla="*/ 2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5">
                  <a:moveTo>
                    <a:pt x="185" y="29"/>
                  </a:moveTo>
                  <a:lnTo>
                    <a:pt x="131" y="5"/>
                  </a:lnTo>
                  <a:lnTo>
                    <a:pt x="121" y="0"/>
                  </a:lnTo>
                  <a:lnTo>
                    <a:pt x="110" y="2"/>
                  </a:lnTo>
                  <a:lnTo>
                    <a:pt x="106" y="3"/>
                  </a:lnTo>
                  <a:lnTo>
                    <a:pt x="95" y="7"/>
                  </a:lnTo>
                  <a:lnTo>
                    <a:pt x="81" y="13"/>
                  </a:lnTo>
                  <a:lnTo>
                    <a:pt x="64" y="22"/>
                  </a:lnTo>
                  <a:lnTo>
                    <a:pt x="47" y="35"/>
                  </a:lnTo>
                  <a:lnTo>
                    <a:pt x="31" y="52"/>
                  </a:lnTo>
                  <a:lnTo>
                    <a:pt x="17" y="74"/>
                  </a:lnTo>
                  <a:lnTo>
                    <a:pt x="7" y="100"/>
                  </a:lnTo>
                  <a:lnTo>
                    <a:pt x="0" y="143"/>
                  </a:lnTo>
                  <a:lnTo>
                    <a:pt x="1" y="173"/>
                  </a:lnTo>
                  <a:lnTo>
                    <a:pt x="9" y="192"/>
                  </a:lnTo>
                  <a:lnTo>
                    <a:pt x="20" y="204"/>
                  </a:lnTo>
                  <a:lnTo>
                    <a:pt x="51" y="225"/>
                  </a:lnTo>
                  <a:lnTo>
                    <a:pt x="66" y="191"/>
                  </a:lnTo>
                  <a:lnTo>
                    <a:pt x="66" y="191"/>
                  </a:lnTo>
                  <a:lnTo>
                    <a:pt x="68" y="190"/>
                  </a:lnTo>
                  <a:lnTo>
                    <a:pt x="68" y="189"/>
                  </a:lnTo>
                  <a:lnTo>
                    <a:pt x="68" y="189"/>
                  </a:lnTo>
                  <a:lnTo>
                    <a:pt x="69" y="188"/>
                  </a:lnTo>
                  <a:lnTo>
                    <a:pt x="71" y="183"/>
                  </a:lnTo>
                  <a:lnTo>
                    <a:pt x="76" y="173"/>
                  </a:lnTo>
                  <a:lnTo>
                    <a:pt x="83" y="158"/>
                  </a:lnTo>
                  <a:lnTo>
                    <a:pt x="94" y="142"/>
                  </a:lnTo>
                  <a:lnTo>
                    <a:pt x="108" y="124"/>
                  </a:lnTo>
                  <a:lnTo>
                    <a:pt x="126" y="109"/>
                  </a:lnTo>
                  <a:lnTo>
                    <a:pt x="149" y="97"/>
                  </a:lnTo>
                  <a:lnTo>
                    <a:pt x="176"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40" name="Freeform 156"/>
            <p:cNvSpPr>
              <a:spLocks/>
            </p:cNvSpPr>
            <p:nvPr/>
          </p:nvSpPr>
          <p:spPr bwMode="auto">
            <a:xfrm>
              <a:off x="3838" y="1227"/>
              <a:ext cx="70" cy="72"/>
            </a:xfrm>
            <a:custGeom>
              <a:avLst/>
              <a:gdLst>
                <a:gd name="T0" fmla="*/ 85 w 139"/>
                <a:gd name="T1" fmla="*/ 0 h 144"/>
                <a:gd name="T2" fmla="*/ 83 w 139"/>
                <a:gd name="T3" fmla="*/ 2 h 144"/>
                <a:gd name="T4" fmla="*/ 75 w 139"/>
                <a:gd name="T5" fmla="*/ 4 h 144"/>
                <a:gd name="T6" fmla="*/ 64 w 139"/>
                <a:gd name="T7" fmla="*/ 8 h 144"/>
                <a:gd name="T8" fmla="*/ 51 w 139"/>
                <a:gd name="T9" fmla="*/ 15 h 144"/>
                <a:gd name="T10" fmla="*/ 38 w 139"/>
                <a:gd name="T11" fmla="*/ 26 h 144"/>
                <a:gd name="T12" fmla="*/ 24 w 139"/>
                <a:gd name="T13" fmla="*/ 38 h 144"/>
                <a:gd name="T14" fmla="*/ 14 w 139"/>
                <a:gd name="T15" fmla="*/ 55 h 144"/>
                <a:gd name="T16" fmla="*/ 6 w 139"/>
                <a:gd name="T17" fmla="*/ 75 h 144"/>
                <a:gd name="T18" fmla="*/ 0 w 139"/>
                <a:gd name="T19" fmla="*/ 111 h 144"/>
                <a:gd name="T20" fmla="*/ 0 w 139"/>
                <a:gd name="T21" fmla="*/ 132 h 144"/>
                <a:gd name="T22" fmla="*/ 3 w 139"/>
                <a:gd name="T23" fmla="*/ 142 h 144"/>
                <a:gd name="T24" fmla="*/ 6 w 139"/>
                <a:gd name="T25" fmla="*/ 144 h 144"/>
                <a:gd name="T26" fmla="*/ 7 w 139"/>
                <a:gd name="T27" fmla="*/ 140 h 144"/>
                <a:gd name="T28" fmla="*/ 13 w 139"/>
                <a:gd name="T29" fmla="*/ 128 h 144"/>
                <a:gd name="T30" fmla="*/ 22 w 139"/>
                <a:gd name="T31" fmla="*/ 111 h 144"/>
                <a:gd name="T32" fmla="*/ 36 w 139"/>
                <a:gd name="T33" fmla="*/ 90 h 144"/>
                <a:gd name="T34" fmla="*/ 54 w 139"/>
                <a:gd name="T35" fmla="*/ 70 h 144"/>
                <a:gd name="T36" fmla="*/ 77 w 139"/>
                <a:gd name="T37" fmla="*/ 50 h 144"/>
                <a:gd name="T38" fmla="*/ 105 w 139"/>
                <a:gd name="T39" fmla="*/ 34 h 144"/>
                <a:gd name="T40" fmla="*/ 139 w 139"/>
                <a:gd name="T41" fmla="*/ 25 h 144"/>
                <a:gd name="T42" fmla="*/ 85 w 139"/>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4">
                  <a:moveTo>
                    <a:pt x="85" y="0"/>
                  </a:moveTo>
                  <a:lnTo>
                    <a:pt x="83" y="2"/>
                  </a:lnTo>
                  <a:lnTo>
                    <a:pt x="75" y="4"/>
                  </a:lnTo>
                  <a:lnTo>
                    <a:pt x="64" y="8"/>
                  </a:lnTo>
                  <a:lnTo>
                    <a:pt x="51" y="15"/>
                  </a:lnTo>
                  <a:lnTo>
                    <a:pt x="38" y="26"/>
                  </a:lnTo>
                  <a:lnTo>
                    <a:pt x="24" y="38"/>
                  </a:lnTo>
                  <a:lnTo>
                    <a:pt x="14" y="55"/>
                  </a:lnTo>
                  <a:lnTo>
                    <a:pt x="6" y="75"/>
                  </a:lnTo>
                  <a:lnTo>
                    <a:pt x="0" y="111"/>
                  </a:lnTo>
                  <a:lnTo>
                    <a:pt x="0" y="132"/>
                  </a:lnTo>
                  <a:lnTo>
                    <a:pt x="3" y="142"/>
                  </a:lnTo>
                  <a:lnTo>
                    <a:pt x="6" y="144"/>
                  </a:lnTo>
                  <a:lnTo>
                    <a:pt x="7" y="140"/>
                  </a:lnTo>
                  <a:lnTo>
                    <a:pt x="13" y="128"/>
                  </a:lnTo>
                  <a:lnTo>
                    <a:pt x="22" y="111"/>
                  </a:lnTo>
                  <a:lnTo>
                    <a:pt x="36" y="90"/>
                  </a:lnTo>
                  <a:lnTo>
                    <a:pt x="54" y="70"/>
                  </a:lnTo>
                  <a:lnTo>
                    <a:pt x="77" y="50"/>
                  </a:lnTo>
                  <a:lnTo>
                    <a:pt x="105" y="34"/>
                  </a:lnTo>
                  <a:lnTo>
                    <a:pt x="139"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41" name="Freeform 157"/>
            <p:cNvSpPr>
              <a:spLocks/>
            </p:cNvSpPr>
            <p:nvPr/>
          </p:nvSpPr>
          <p:spPr bwMode="auto">
            <a:xfrm>
              <a:off x="4297" y="1065"/>
              <a:ext cx="118" cy="115"/>
            </a:xfrm>
            <a:custGeom>
              <a:avLst/>
              <a:gdLst>
                <a:gd name="T0" fmla="*/ 64 w 236"/>
                <a:gd name="T1" fmla="*/ 23 h 230"/>
                <a:gd name="T2" fmla="*/ 121 w 236"/>
                <a:gd name="T3" fmla="*/ 3 h 230"/>
                <a:gd name="T4" fmla="*/ 131 w 236"/>
                <a:gd name="T5" fmla="*/ 0 h 230"/>
                <a:gd name="T6" fmla="*/ 141 w 236"/>
                <a:gd name="T7" fmla="*/ 3 h 230"/>
                <a:gd name="T8" fmla="*/ 146 w 236"/>
                <a:gd name="T9" fmla="*/ 5 h 230"/>
                <a:gd name="T10" fmla="*/ 156 w 236"/>
                <a:gd name="T11" fmla="*/ 10 h 230"/>
                <a:gd name="T12" fmla="*/ 169 w 236"/>
                <a:gd name="T13" fmla="*/ 17 h 230"/>
                <a:gd name="T14" fmla="*/ 185 w 236"/>
                <a:gd name="T15" fmla="*/ 28 h 230"/>
                <a:gd name="T16" fmla="*/ 201 w 236"/>
                <a:gd name="T17" fmla="*/ 43 h 230"/>
                <a:gd name="T18" fmla="*/ 215 w 236"/>
                <a:gd name="T19" fmla="*/ 62 h 230"/>
                <a:gd name="T20" fmla="*/ 227 w 236"/>
                <a:gd name="T21" fmla="*/ 85 h 230"/>
                <a:gd name="T22" fmla="*/ 234 w 236"/>
                <a:gd name="T23" fmla="*/ 112 h 230"/>
                <a:gd name="T24" fmla="*/ 236 w 236"/>
                <a:gd name="T25" fmla="*/ 155 h 230"/>
                <a:gd name="T26" fmla="*/ 231 w 236"/>
                <a:gd name="T27" fmla="*/ 185 h 230"/>
                <a:gd name="T28" fmla="*/ 221 w 236"/>
                <a:gd name="T29" fmla="*/ 204 h 230"/>
                <a:gd name="T30" fmla="*/ 209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3 h 230"/>
                <a:gd name="T42" fmla="*/ 163 w 236"/>
                <a:gd name="T43" fmla="*/ 193 h 230"/>
                <a:gd name="T44" fmla="*/ 163 w 236"/>
                <a:gd name="T45" fmla="*/ 191 h 230"/>
                <a:gd name="T46" fmla="*/ 162 w 236"/>
                <a:gd name="T47" fmla="*/ 186 h 230"/>
                <a:gd name="T48" fmla="*/ 159 w 236"/>
                <a:gd name="T49" fmla="*/ 176 h 230"/>
                <a:gd name="T50" fmla="*/ 152 w 236"/>
                <a:gd name="T51" fmla="*/ 161 h 230"/>
                <a:gd name="T52" fmla="*/ 143 w 236"/>
                <a:gd name="T53" fmla="*/ 144 h 230"/>
                <a:gd name="T54" fmla="*/ 130 w 236"/>
                <a:gd name="T55" fmla="*/ 125 h 230"/>
                <a:gd name="T56" fmla="*/ 114 w 236"/>
                <a:gd name="T57" fmla="*/ 108 h 230"/>
                <a:gd name="T58" fmla="*/ 93 w 236"/>
                <a:gd name="T59" fmla="*/ 94 h 230"/>
                <a:gd name="T60" fmla="*/ 67 w 236"/>
                <a:gd name="T61" fmla="*/ 84 h 230"/>
                <a:gd name="T62" fmla="*/ 0 w 236"/>
                <a:gd name="T63" fmla="*/ 49 h 230"/>
                <a:gd name="T64" fmla="*/ 64 w 236"/>
                <a:gd name="T65" fmla="*/ 2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3"/>
                  </a:moveTo>
                  <a:lnTo>
                    <a:pt x="121" y="3"/>
                  </a:lnTo>
                  <a:lnTo>
                    <a:pt x="131" y="0"/>
                  </a:lnTo>
                  <a:lnTo>
                    <a:pt x="141" y="3"/>
                  </a:lnTo>
                  <a:lnTo>
                    <a:pt x="146" y="5"/>
                  </a:lnTo>
                  <a:lnTo>
                    <a:pt x="156" y="10"/>
                  </a:lnTo>
                  <a:lnTo>
                    <a:pt x="169" y="17"/>
                  </a:lnTo>
                  <a:lnTo>
                    <a:pt x="185" y="28"/>
                  </a:lnTo>
                  <a:lnTo>
                    <a:pt x="201" y="43"/>
                  </a:lnTo>
                  <a:lnTo>
                    <a:pt x="215" y="62"/>
                  </a:lnTo>
                  <a:lnTo>
                    <a:pt x="227" y="85"/>
                  </a:lnTo>
                  <a:lnTo>
                    <a:pt x="234" y="112"/>
                  </a:lnTo>
                  <a:lnTo>
                    <a:pt x="236" y="155"/>
                  </a:lnTo>
                  <a:lnTo>
                    <a:pt x="231" y="185"/>
                  </a:lnTo>
                  <a:lnTo>
                    <a:pt x="221" y="204"/>
                  </a:lnTo>
                  <a:lnTo>
                    <a:pt x="209" y="213"/>
                  </a:lnTo>
                  <a:lnTo>
                    <a:pt x="176" y="230"/>
                  </a:lnTo>
                  <a:lnTo>
                    <a:pt x="163" y="194"/>
                  </a:lnTo>
                  <a:lnTo>
                    <a:pt x="163" y="194"/>
                  </a:lnTo>
                  <a:lnTo>
                    <a:pt x="163" y="193"/>
                  </a:lnTo>
                  <a:lnTo>
                    <a:pt x="163" y="193"/>
                  </a:lnTo>
                  <a:lnTo>
                    <a:pt x="163" y="193"/>
                  </a:lnTo>
                  <a:lnTo>
                    <a:pt x="163" y="191"/>
                  </a:lnTo>
                  <a:lnTo>
                    <a:pt x="162" y="186"/>
                  </a:lnTo>
                  <a:lnTo>
                    <a:pt x="159" y="176"/>
                  </a:lnTo>
                  <a:lnTo>
                    <a:pt x="152" y="161"/>
                  </a:lnTo>
                  <a:lnTo>
                    <a:pt x="143" y="144"/>
                  </a:lnTo>
                  <a:lnTo>
                    <a:pt x="130" y="125"/>
                  </a:lnTo>
                  <a:lnTo>
                    <a:pt x="114" y="108"/>
                  </a:lnTo>
                  <a:lnTo>
                    <a:pt x="93" y="94"/>
                  </a:lnTo>
                  <a:lnTo>
                    <a:pt x="67" y="84"/>
                  </a:lnTo>
                  <a:lnTo>
                    <a:pt x="0" y="49"/>
                  </a:lnTo>
                  <a:lnTo>
                    <a:pt x="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42" name="Freeform 158"/>
            <p:cNvSpPr>
              <a:spLocks/>
            </p:cNvSpPr>
            <p:nvPr/>
          </p:nvSpPr>
          <p:spPr bwMode="auto">
            <a:xfrm>
              <a:off x="4335" y="1082"/>
              <a:ext cx="65" cy="75"/>
            </a:xfrm>
            <a:custGeom>
              <a:avLst/>
              <a:gdLst>
                <a:gd name="T0" fmla="*/ 56 w 130"/>
                <a:gd name="T1" fmla="*/ 0 h 150"/>
                <a:gd name="T2" fmla="*/ 58 w 130"/>
                <a:gd name="T3" fmla="*/ 1 h 150"/>
                <a:gd name="T4" fmla="*/ 66 w 130"/>
                <a:gd name="T5" fmla="*/ 5 h 150"/>
                <a:gd name="T6" fmla="*/ 77 w 130"/>
                <a:gd name="T7" fmla="*/ 11 h 150"/>
                <a:gd name="T8" fmla="*/ 88 w 130"/>
                <a:gd name="T9" fmla="*/ 19 h 150"/>
                <a:gd name="T10" fmla="*/ 101 w 130"/>
                <a:gd name="T11" fmla="*/ 30 h 150"/>
                <a:gd name="T12" fmla="*/ 113 w 130"/>
                <a:gd name="T13" fmla="*/ 44 h 150"/>
                <a:gd name="T14" fmla="*/ 122 w 130"/>
                <a:gd name="T15" fmla="*/ 61 h 150"/>
                <a:gd name="T16" fmla="*/ 128 w 130"/>
                <a:gd name="T17" fmla="*/ 82 h 150"/>
                <a:gd name="T18" fmla="*/ 130 w 130"/>
                <a:gd name="T19" fmla="*/ 118 h 150"/>
                <a:gd name="T20" fmla="*/ 126 w 130"/>
                <a:gd name="T21" fmla="*/ 138 h 150"/>
                <a:gd name="T22" fmla="*/ 122 w 130"/>
                <a:gd name="T23" fmla="*/ 148 h 150"/>
                <a:gd name="T24" fmla="*/ 119 w 130"/>
                <a:gd name="T25" fmla="*/ 150 h 150"/>
                <a:gd name="T26" fmla="*/ 118 w 130"/>
                <a:gd name="T27" fmla="*/ 145 h 150"/>
                <a:gd name="T28" fmla="*/ 115 w 130"/>
                <a:gd name="T29" fmla="*/ 133 h 150"/>
                <a:gd name="T30" fmla="*/ 107 w 130"/>
                <a:gd name="T31" fmla="*/ 115 h 150"/>
                <a:gd name="T32" fmla="*/ 96 w 130"/>
                <a:gd name="T33" fmla="*/ 93 h 150"/>
                <a:gd name="T34" fmla="*/ 80 w 130"/>
                <a:gd name="T35" fmla="*/ 72 h 150"/>
                <a:gd name="T36" fmla="*/ 60 w 130"/>
                <a:gd name="T37" fmla="*/ 50 h 150"/>
                <a:gd name="T38" fmla="*/ 33 w 130"/>
                <a:gd name="T39" fmla="*/ 31 h 150"/>
                <a:gd name="T40" fmla="*/ 0 w 130"/>
                <a:gd name="T41" fmla="*/ 19 h 150"/>
                <a:gd name="T42" fmla="*/ 56 w 130"/>
                <a:gd name="T4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0">
                  <a:moveTo>
                    <a:pt x="56" y="0"/>
                  </a:moveTo>
                  <a:lnTo>
                    <a:pt x="58" y="1"/>
                  </a:lnTo>
                  <a:lnTo>
                    <a:pt x="66" y="5"/>
                  </a:lnTo>
                  <a:lnTo>
                    <a:pt x="77" y="11"/>
                  </a:lnTo>
                  <a:lnTo>
                    <a:pt x="88" y="19"/>
                  </a:lnTo>
                  <a:lnTo>
                    <a:pt x="101" y="30"/>
                  </a:lnTo>
                  <a:lnTo>
                    <a:pt x="113" y="44"/>
                  </a:lnTo>
                  <a:lnTo>
                    <a:pt x="122" y="61"/>
                  </a:lnTo>
                  <a:lnTo>
                    <a:pt x="128" y="82"/>
                  </a:lnTo>
                  <a:lnTo>
                    <a:pt x="130" y="118"/>
                  </a:lnTo>
                  <a:lnTo>
                    <a:pt x="126" y="138"/>
                  </a:lnTo>
                  <a:lnTo>
                    <a:pt x="122" y="148"/>
                  </a:lnTo>
                  <a:lnTo>
                    <a:pt x="119" y="150"/>
                  </a:lnTo>
                  <a:lnTo>
                    <a:pt x="118" y="145"/>
                  </a:lnTo>
                  <a:lnTo>
                    <a:pt x="115" y="133"/>
                  </a:lnTo>
                  <a:lnTo>
                    <a:pt x="107" y="115"/>
                  </a:lnTo>
                  <a:lnTo>
                    <a:pt x="96" y="93"/>
                  </a:lnTo>
                  <a:lnTo>
                    <a:pt x="80" y="72"/>
                  </a:lnTo>
                  <a:lnTo>
                    <a:pt x="60" y="50"/>
                  </a:lnTo>
                  <a:lnTo>
                    <a:pt x="33" y="31"/>
                  </a:lnTo>
                  <a:lnTo>
                    <a:pt x="0" y="19"/>
                  </a:lnTo>
                  <a:lnTo>
                    <a:pt x="56"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43" name="Freeform 159"/>
            <p:cNvSpPr>
              <a:spLocks/>
            </p:cNvSpPr>
            <p:nvPr/>
          </p:nvSpPr>
          <p:spPr bwMode="auto">
            <a:xfrm>
              <a:off x="4222" y="1099"/>
              <a:ext cx="118" cy="115"/>
            </a:xfrm>
            <a:custGeom>
              <a:avLst/>
              <a:gdLst>
                <a:gd name="T0" fmla="*/ 64 w 236"/>
                <a:gd name="T1" fmla="*/ 21 h 230"/>
                <a:gd name="T2" fmla="*/ 121 w 236"/>
                <a:gd name="T3" fmla="*/ 3 h 230"/>
                <a:gd name="T4" fmla="*/ 131 w 236"/>
                <a:gd name="T5" fmla="*/ 0 h 230"/>
                <a:gd name="T6" fmla="*/ 142 w 236"/>
                <a:gd name="T7" fmla="*/ 3 h 230"/>
                <a:gd name="T8" fmla="*/ 146 w 236"/>
                <a:gd name="T9" fmla="*/ 4 h 230"/>
                <a:gd name="T10" fmla="*/ 157 w 236"/>
                <a:gd name="T11" fmla="*/ 9 h 230"/>
                <a:gd name="T12" fmla="*/ 169 w 236"/>
                <a:gd name="T13" fmla="*/ 17 h 230"/>
                <a:gd name="T14" fmla="*/ 185 w 236"/>
                <a:gd name="T15" fmla="*/ 27 h 230"/>
                <a:gd name="T16" fmla="*/ 201 w 236"/>
                <a:gd name="T17" fmla="*/ 42 h 230"/>
                <a:gd name="T18" fmla="*/ 215 w 236"/>
                <a:gd name="T19" fmla="*/ 61 h 230"/>
                <a:gd name="T20" fmla="*/ 227 w 236"/>
                <a:gd name="T21" fmla="*/ 84 h 230"/>
                <a:gd name="T22" fmla="*/ 234 w 236"/>
                <a:gd name="T23" fmla="*/ 110 h 230"/>
                <a:gd name="T24" fmla="*/ 236 w 236"/>
                <a:gd name="T25" fmla="*/ 154 h 230"/>
                <a:gd name="T26" fmla="*/ 231 w 236"/>
                <a:gd name="T27" fmla="*/ 184 h 230"/>
                <a:gd name="T28" fmla="*/ 221 w 236"/>
                <a:gd name="T29" fmla="*/ 202 h 230"/>
                <a:gd name="T30" fmla="*/ 210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2 h 230"/>
                <a:gd name="T42" fmla="*/ 163 w 236"/>
                <a:gd name="T43" fmla="*/ 192 h 230"/>
                <a:gd name="T44" fmla="*/ 162 w 236"/>
                <a:gd name="T45" fmla="*/ 191 h 230"/>
                <a:gd name="T46" fmla="*/ 161 w 236"/>
                <a:gd name="T47" fmla="*/ 186 h 230"/>
                <a:gd name="T48" fmla="*/ 158 w 236"/>
                <a:gd name="T49" fmla="*/ 175 h 230"/>
                <a:gd name="T50" fmla="*/ 152 w 236"/>
                <a:gd name="T51" fmla="*/ 160 h 230"/>
                <a:gd name="T52" fmla="*/ 143 w 236"/>
                <a:gd name="T53" fmla="*/ 142 h 230"/>
                <a:gd name="T54" fmla="*/ 130 w 236"/>
                <a:gd name="T55" fmla="*/ 124 h 230"/>
                <a:gd name="T56" fmla="*/ 113 w 236"/>
                <a:gd name="T57" fmla="*/ 107 h 230"/>
                <a:gd name="T58" fmla="*/ 92 w 236"/>
                <a:gd name="T59" fmla="*/ 92 h 230"/>
                <a:gd name="T60" fmla="*/ 66 w 236"/>
                <a:gd name="T61" fmla="*/ 81 h 230"/>
                <a:gd name="T62" fmla="*/ 0 w 236"/>
                <a:gd name="T63" fmla="*/ 49 h 230"/>
                <a:gd name="T64" fmla="*/ 64 w 236"/>
                <a:gd name="T65"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1"/>
                  </a:moveTo>
                  <a:lnTo>
                    <a:pt x="121" y="3"/>
                  </a:lnTo>
                  <a:lnTo>
                    <a:pt x="131" y="0"/>
                  </a:lnTo>
                  <a:lnTo>
                    <a:pt x="142" y="3"/>
                  </a:lnTo>
                  <a:lnTo>
                    <a:pt x="146" y="4"/>
                  </a:lnTo>
                  <a:lnTo>
                    <a:pt x="157" y="9"/>
                  </a:lnTo>
                  <a:lnTo>
                    <a:pt x="169" y="17"/>
                  </a:lnTo>
                  <a:lnTo>
                    <a:pt x="185" y="27"/>
                  </a:lnTo>
                  <a:lnTo>
                    <a:pt x="201" y="42"/>
                  </a:lnTo>
                  <a:lnTo>
                    <a:pt x="215" y="61"/>
                  </a:lnTo>
                  <a:lnTo>
                    <a:pt x="227" y="84"/>
                  </a:lnTo>
                  <a:lnTo>
                    <a:pt x="234" y="110"/>
                  </a:lnTo>
                  <a:lnTo>
                    <a:pt x="236" y="154"/>
                  </a:lnTo>
                  <a:lnTo>
                    <a:pt x="231" y="184"/>
                  </a:lnTo>
                  <a:lnTo>
                    <a:pt x="221" y="202"/>
                  </a:lnTo>
                  <a:lnTo>
                    <a:pt x="210" y="213"/>
                  </a:lnTo>
                  <a:lnTo>
                    <a:pt x="176" y="230"/>
                  </a:lnTo>
                  <a:lnTo>
                    <a:pt x="163" y="194"/>
                  </a:lnTo>
                  <a:lnTo>
                    <a:pt x="163" y="194"/>
                  </a:lnTo>
                  <a:lnTo>
                    <a:pt x="163" y="193"/>
                  </a:lnTo>
                  <a:lnTo>
                    <a:pt x="163" y="192"/>
                  </a:lnTo>
                  <a:lnTo>
                    <a:pt x="163" y="192"/>
                  </a:lnTo>
                  <a:lnTo>
                    <a:pt x="162" y="191"/>
                  </a:lnTo>
                  <a:lnTo>
                    <a:pt x="161" y="186"/>
                  </a:lnTo>
                  <a:lnTo>
                    <a:pt x="158" y="175"/>
                  </a:lnTo>
                  <a:lnTo>
                    <a:pt x="152" y="160"/>
                  </a:lnTo>
                  <a:lnTo>
                    <a:pt x="143" y="142"/>
                  </a:lnTo>
                  <a:lnTo>
                    <a:pt x="130" y="124"/>
                  </a:lnTo>
                  <a:lnTo>
                    <a:pt x="113" y="107"/>
                  </a:lnTo>
                  <a:lnTo>
                    <a:pt x="92" y="92"/>
                  </a:lnTo>
                  <a:lnTo>
                    <a:pt x="66" y="81"/>
                  </a:lnTo>
                  <a:lnTo>
                    <a:pt x="0" y="49"/>
                  </a:lnTo>
                  <a:lnTo>
                    <a:pt x="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44" name="Freeform 160"/>
            <p:cNvSpPr>
              <a:spLocks/>
            </p:cNvSpPr>
            <p:nvPr/>
          </p:nvSpPr>
          <p:spPr bwMode="auto">
            <a:xfrm>
              <a:off x="4259" y="1115"/>
              <a:ext cx="65" cy="76"/>
            </a:xfrm>
            <a:custGeom>
              <a:avLst/>
              <a:gdLst>
                <a:gd name="T0" fmla="*/ 57 w 130"/>
                <a:gd name="T1" fmla="*/ 0 h 151"/>
                <a:gd name="T2" fmla="*/ 60 w 130"/>
                <a:gd name="T3" fmla="*/ 1 h 151"/>
                <a:gd name="T4" fmla="*/ 68 w 130"/>
                <a:gd name="T5" fmla="*/ 5 h 151"/>
                <a:gd name="T6" fmla="*/ 77 w 130"/>
                <a:gd name="T7" fmla="*/ 10 h 151"/>
                <a:gd name="T8" fmla="*/ 89 w 130"/>
                <a:gd name="T9" fmla="*/ 18 h 151"/>
                <a:gd name="T10" fmla="*/ 102 w 130"/>
                <a:gd name="T11" fmla="*/ 30 h 151"/>
                <a:gd name="T12" fmla="*/ 114 w 130"/>
                <a:gd name="T13" fmla="*/ 44 h 151"/>
                <a:gd name="T14" fmla="*/ 122 w 130"/>
                <a:gd name="T15" fmla="*/ 61 h 151"/>
                <a:gd name="T16" fmla="*/ 127 w 130"/>
                <a:gd name="T17" fmla="*/ 82 h 151"/>
                <a:gd name="T18" fmla="*/ 130 w 130"/>
                <a:gd name="T19" fmla="*/ 119 h 151"/>
                <a:gd name="T20" fmla="*/ 127 w 130"/>
                <a:gd name="T21" fmla="*/ 139 h 151"/>
                <a:gd name="T22" fmla="*/ 123 w 130"/>
                <a:gd name="T23" fmla="*/ 149 h 151"/>
                <a:gd name="T24" fmla="*/ 121 w 130"/>
                <a:gd name="T25" fmla="*/ 151 h 151"/>
                <a:gd name="T26" fmla="*/ 119 w 130"/>
                <a:gd name="T27" fmla="*/ 146 h 151"/>
                <a:gd name="T28" fmla="*/ 116 w 130"/>
                <a:gd name="T29" fmla="*/ 134 h 151"/>
                <a:gd name="T30" fmla="*/ 108 w 130"/>
                <a:gd name="T31" fmla="*/ 115 h 151"/>
                <a:gd name="T32" fmla="*/ 96 w 130"/>
                <a:gd name="T33" fmla="*/ 94 h 151"/>
                <a:gd name="T34" fmla="*/ 81 w 130"/>
                <a:gd name="T35" fmla="*/ 71 h 151"/>
                <a:gd name="T36" fmla="*/ 60 w 130"/>
                <a:gd name="T37" fmla="*/ 50 h 151"/>
                <a:gd name="T38" fmla="*/ 33 w 130"/>
                <a:gd name="T39" fmla="*/ 31 h 151"/>
                <a:gd name="T40" fmla="*/ 0 w 130"/>
                <a:gd name="T41" fmla="*/ 18 h 151"/>
                <a:gd name="T42" fmla="*/ 57 w 130"/>
                <a:gd name="T43"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1">
                  <a:moveTo>
                    <a:pt x="57" y="0"/>
                  </a:moveTo>
                  <a:lnTo>
                    <a:pt x="60" y="1"/>
                  </a:lnTo>
                  <a:lnTo>
                    <a:pt x="68" y="5"/>
                  </a:lnTo>
                  <a:lnTo>
                    <a:pt x="77" y="10"/>
                  </a:lnTo>
                  <a:lnTo>
                    <a:pt x="89" y="18"/>
                  </a:lnTo>
                  <a:lnTo>
                    <a:pt x="102" y="30"/>
                  </a:lnTo>
                  <a:lnTo>
                    <a:pt x="114" y="44"/>
                  </a:lnTo>
                  <a:lnTo>
                    <a:pt x="122" y="61"/>
                  </a:lnTo>
                  <a:lnTo>
                    <a:pt x="127" y="82"/>
                  </a:lnTo>
                  <a:lnTo>
                    <a:pt x="130" y="119"/>
                  </a:lnTo>
                  <a:lnTo>
                    <a:pt x="127" y="139"/>
                  </a:lnTo>
                  <a:lnTo>
                    <a:pt x="123" y="149"/>
                  </a:lnTo>
                  <a:lnTo>
                    <a:pt x="121" y="151"/>
                  </a:lnTo>
                  <a:lnTo>
                    <a:pt x="119" y="146"/>
                  </a:lnTo>
                  <a:lnTo>
                    <a:pt x="116" y="134"/>
                  </a:lnTo>
                  <a:lnTo>
                    <a:pt x="108" y="115"/>
                  </a:lnTo>
                  <a:lnTo>
                    <a:pt x="96" y="94"/>
                  </a:lnTo>
                  <a:lnTo>
                    <a:pt x="81" y="71"/>
                  </a:lnTo>
                  <a:lnTo>
                    <a:pt x="60" y="50"/>
                  </a:lnTo>
                  <a:lnTo>
                    <a:pt x="33" y="31"/>
                  </a:lnTo>
                  <a:lnTo>
                    <a:pt x="0" y="18"/>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45" name="Freeform 161"/>
            <p:cNvSpPr>
              <a:spLocks/>
            </p:cNvSpPr>
            <p:nvPr/>
          </p:nvSpPr>
          <p:spPr bwMode="auto">
            <a:xfrm>
              <a:off x="4146" y="1139"/>
              <a:ext cx="118" cy="115"/>
            </a:xfrm>
            <a:custGeom>
              <a:avLst/>
              <a:gdLst>
                <a:gd name="T0" fmla="*/ 64 w 236"/>
                <a:gd name="T1" fmla="*/ 22 h 232"/>
                <a:gd name="T2" fmla="*/ 121 w 236"/>
                <a:gd name="T3" fmla="*/ 4 h 232"/>
                <a:gd name="T4" fmla="*/ 131 w 236"/>
                <a:gd name="T5" fmla="*/ 0 h 232"/>
                <a:gd name="T6" fmla="*/ 142 w 236"/>
                <a:gd name="T7" fmla="*/ 4 h 232"/>
                <a:gd name="T8" fmla="*/ 146 w 236"/>
                <a:gd name="T9" fmla="*/ 5 h 232"/>
                <a:gd name="T10" fmla="*/ 157 w 236"/>
                <a:gd name="T11" fmla="*/ 9 h 232"/>
                <a:gd name="T12" fmla="*/ 169 w 236"/>
                <a:gd name="T13" fmla="*/ 17 h 232"/>
                <a:gd name="T14" fmla="*/ 185 w 236"/>
                <a:gd name="T15" fmla="*/ 28 h 232"/>
                <a:gd name="T16" fmla="*/ 201 w 236"/>
                <a:gd name="T17" fmla="*/ 43 h 232"/>
                <a:gd name="T18" fmla="*/ 215 w 236"/>
                <a:gd name="T19" fmla="*/ 61 h 232"/>
                <a:gd name="T20" fmla="*/ 227 w 236"/>
                <a:gd name="T21" fmla="*/ 84 h 232"/>
                <a:gd name="T22" fmla="*/ 234 w 236"/>
                <a:gd name="T23" fmla="*/ 112 h 232"/>
                <a:gd name="T24" fmla="*/ 236 w 236"/>
                <a:gd name="T25" fmla="*/ 156 h 232"/>
                <a:gd name="T26" fmla="*/ 231 w 236"/>
                <a:gd name="T27" fmla="*/ 186 h 232"/>
                <a:gd name="T28" fmla="*/ 221 w 236"/>
                <a:gd name="T29" fmla="*/ 204 h 232"/>
                <a:gd name="T30" fmla="*/ 210 w 236"/>
                <a:gd name="T31" fmla="*/ 214 h 232"/>
                <a:gd name="T32" fmla="*/ 176 w 236"/>
                <a:gd name="T33" fmla="*/ 232 h 232"/>
                <a:gd name="T34" fmla="*/ 163 w 236"/>
                <a:gd name="T35" fmla="*/ 196 h 232"/>
                <a:gd name="T36" fmla="*/ 163 w 236"/>
                <a:gd name="T37" fmla="*/ 196 h 232"/>
                <a:gd name="T38" fmla="*/ 163 w 236"/>
                <a:gd name="T39" fmla="*/ 195 h 232"/>
                <a:gd name="T40" fmla="*/ 163 w 236"/>
                <a:gd name="T41" fmla="*/ 194 h 232"/>
                <a:gd name="T42" fmla="*/ 163 w 236"/>
                <a:gd name="T43" fmla="*/ 194 h 232"/>
                <a:gd name="T44" fmla="*/ 163 w 236"/>
                <a:gd name="T45" fmla="*/ 193 h 232"/>
                <a:gd name="T46" fmla="*/ 162 w 236"/>
                <a:gd name="T47" fmla="*/ 188 h 232"/>
                <a:gd name="T48" fmla="*/ 159 w 236"/>
                <a:gd name="T49" fmla="*/ 176 h 232"/>
                <a:gd name="T50" fmla="*/ 152 w 236"/>
                <a:gd name="T51" fmla="*/ 161 h 232"/>
                <a:gd name="T52" fmla="*/ 143 w 236"/>
                <a:gd name="T53" fmla="*/ 144 h 232"/>
                <a:gd name="T54" fmla="*/ 130 w 236"/>
                <a:gd name="T55" fmla="*/ 126 h 232"/>
                <a:gd name="T56" fmla="*/ 113 w 236"/>
                <a:gd name="T57" fmla="*/ 108 h 232"/>
                <a:gd name="T58" fmla="*/ 92 w 236"/>
                <a:gd name="T59" fmla="*/ 93 h 232"/>
                <a:gd name="T60" fmla="*/ 66 w 236"/>
                <a:gd name="T61" fmla="*/ 83 h 232"/>
                <a:gd name="T62" fmla="*/ 0 w 236"/>
                <a:gd name="T63" fmla="*/ 50 h 232"/>
                <a:gd name="T64" fmla="*/ 64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4" y="22"/>
                  </a:moveTo>
                  <a:lnTo>
                    <a:pt x="121" y="4"/>
                  </a:lnTo>
                  <a:lnTo>
                    <a:pt x="131" y="0"/>
                  </a:lnTo>
                  <a:lnTo>
                    <a:pt x="142" y="4"/>
                  </a:lnTo>
                  <a:lnTo>
                    <a:pt x="146" y="5"/>
                  </a:lnTo>
                  <a:lnTo>
                    <a:pt x="157" y="9"/>
                  </a:lnTo>
                  <a:lnTo>
                    <a:pt x="169" y="17"/>
                  </a:lnTo>
                  <a:lnTo>
                    <a:pt x="185" y="28"/>
                  </a:lnTo>
                  <a:lnTo>
                    <a:pt x="201" y="43"/>
                  </a:lnTo>
                  <a:lnTo>
                    <a:pt x="215" y="61"/>
                  </a:lnTo>
                  <a:lnTo>
                    <a:pt x="227" y="84"/>
                  </a:lnTo>
                  <a:lnTo>
                    <a:pt x="234" y="112"/>
                  </a:lnTo>
                  <a:lnTo>
                    <a:pt x="236" y="156"/>
                  </a:lnTo>
                  <a:lnTo>
                    <a:pt x="231" y="186"/>
                  </a:lnTo>
                  <a:lnTo>
                    <a:pt x="221" y="204"/>
                  </a:lnTo>
                  <a:lnTo>
                    <a:pt x="210" y="214"/>
                  </a:lnTo>
                  <a:lnTo>
                    <a:pt x="176" y="232"/>
                  </a:lnTo>
                  <a:lnTo>
                    <a:pt x="163" y="196"/>
                  </a:lnTo>
                  <a:lnTo>
                    <a:pt x="163" y="196"/>
                  </a:lnTo>
                  <a:lnTo>
                    <a:pt x="163" y="195"/>
                  </a:lnTo>
                  <a:lnTo>
                    <a:pt x="163" y="194"/>
                  </a:lnTo>
                  <a:lnTo>
                    <a:pt x="163" y="194"/>
                  </a:lnTo>
                  <a:lnTo>
                    <a:pt x="163" y="193"/>
                  </a:lnTo>
                  <a:lnTo>
                    <a:pt x="162" y="188"/>
                  </a:lnTo>
                  <a:lnTo>
                    <a:pt x="159" y="176"/>
                  </a:lnTo>
                  <a:lnTo>
                    <a:pt x="152" y="161"/>
                  </a:lnTo>
                  <a:lnTo>
                    <a:pt x="143" y="144"/>
                  </a:lnTo>
                  <a:lnTo>
                    <a:pt x="130" y="126"/>
                  </a:lnTo>
                  <a:lnTo>
                    <a:pt x="113" y="108"/>
                  </a:lnTo>
                  <a:lnTo>
                    <a:pt x="92" y="93"/>
                  </a:lnTo>
                  <a:lnTo>
                    <a:pt x="66" y="83"/>
                  </a:lnTo>
                  <a:lnTo>
                    <a:pt x="0" y="50"/>
                  </a:lnTo>
                  <a:lnTo>
                    <a:pt x="6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46" name="Freeform 162"/>
            <p:cNvSpPr>
              <a:spLocks/>
            </p:cNvSpPr>
            <p:nvPr/>
          </p:nvSpPr>
          <p:spPr bwMode="auto">
            <a:xfrm>
              <a:off x="4183" y="1155"/>
              <a:ext cx="65" cy="76"/>
            </a:xfrm>
            <a:custGeom>
              <a:avLst/>
              <a:gdLst>
                <a:gd name="T0" fmla="*/ 57 w 130"/>
                <a:gd name="T1" fmla="*/ 0 h 153"/>
                <a:gd name="T2" fmla="*/ 60 w 130"/>
                <a:gd name="T3" fmla="*/ 2 h 153"/>
                <a:gd name="T4" fmla="*/ 68 w 130"/>
                <a:gd name="T5" fmla="*/ 5 h 153"/>
                <a:gd name="T6" fmla="*/ 77 w 130"/>
                <a:gd name="T7" fmla="*/ 11 h 153"/>
                <a:gd name="T8" fmla="*/ 89 w 130"/>
                <a:gd name="T9" fmla="*/ 19 h 153"/>
                <a:gd name="T10" fmla="*/ 102 w 130"/>
                <a:gd name="T11" fmla="*/ 30 h 153"/>
                <a:gd name="T12" fmla="*/ 114 w 130"/>
                <a:gd name="T13" fmla="*/ 44 h 153"/>
                <a:gd name="T14" fmla="*/ 122 w 130"/>
                <a:gd name="T15" fmla="*/ 63 h 153"/>
                <a:gd name="T16" fmla="*/ 127 w 130"/>
                <a:gd name="T17" fmla="*/ 83 h 153"/>
                <a:gd name="T18" fmla="*/ 130 w 130"/>
                <a:gd name="T19" fmla="*/ 120 h 153"/>
                <a:gd name="T20" fmla="*/ 127 w 130"/>
                <a:gd name="T21" fmla="*/ 141 h 153"/>
                <a:gd name="T22" fmla="*/ 123 w 130"/>
                <a:gd name="T23" fmla="*/ 150 h 153"/>
                <a:gd name="T24" fmla="*/ 121 w 130"/>
                <a:gd name="T25" fmla="*/ 153 h 153"/>
                <a:gd name="T26" fmla="*/ 119 w 130"/>
                <a:gd name="T27" fmla="*/ 148 h 153"/>
                <a:gd name="T28" fmla="*/ 116 w 130"/>
                <a:gd name="T29" fmla="*/ 135 h 153"/>
                <a:gd name="T30" fmla="*/ 108 w 130"/>
                <a:gd name="T31" fmla="*/ 117 h 153"/>
                <a:gd name="T32" fmla="*/ 96 w 130"/>
                <a:gd name="T33" fmla="*/ 96 h 153"/>
                <a:gd name="T34" fmla="*/ 81 w 130"/>
                <a:gd name="T35" fmla="*/ 73 h 153"/>
                <a:gd name="T36" fmla="*/ 60 w 130"/>
                <a:gd name="T37" fmla="*/ 51 h 153"/>
                <a:gd name="T38" fmla="*/ 33 w 130"/>
                <a:gd name="T39" fmla="*/ 33 h 153"/>
                <a:gd name="T40" fmla="*/ 0 w 130"/>
                <a:gd name="T41" fmla="*/ 19 h 153"/>
                <a:gd name="T42" fmla="*/ 57 w 130"/>
                <a:gd name="T4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3">
                  <a:moveTo>
                    <a:pt x="57" y="0"/>
                  </a:moveTo>
                  <a:lnTo>
                    <a:pt x="60" y="2"/>
                  </a:lnTo>
                  <a:lnTo>
                    <a:pt x="68" y="5"/>
                  </a:lnTo>
                  <a:lnTo>
                    <a:pt x="77" y="11"/>
                  </a:lnTo>
                  <a:lnTo>
                    <a:pt x="89" y="19"/>
                  </a:lnTo>
                  <a:lnTo>
                    <a:pt x="102" y="30"/>
                  </a:lnTo>
                  <a:lnTo>
                    <a:pt x="114" y="44"/>
                  </a:lnTo>
                  <a:lnTo>
                    <a:pt x="122" y="63"/>
                  </a:lnTo>
                  <a:lnTo>
                    <a:pt x="127" y="83"/>
                  </a:lnTo>
                  <a:lnTo>
                    <a:pt x="130" y="120"/>
                  </a:lnTo>
                  <a:lnTo>
                    <a:pt x="127" y="141"/>
                  </a:lnTo>
                  <a:lnTo>
                    <a:pt x="123" y="150"/>
                  </a:lnTo>
                  <a:lnTo>
                    <a:pt x="121" y="153"/>
                  </a:lnTo>
                  <a:lnTo>
                    <a:pt x="119" y="148"/>
                  </a:lnTo>
                  <a:lnTo>
                    <a:pt x="116" y="135"/>
                  </a:lnTo>
                  <a:lnTo>
                    <a:pt x="108" y="117"/>
                  </a:lnTo>
                  <a:lnTo>
                    <a:pt x="96" y="96"/>
                  </a:lnTo>
                  <a:lnTo>
                    <a:pt x="81" y="73"/>
                  </a:lnTo>
                  <a:lnTo>
                    <a:pt x="60" y="51"/>
                  </a:lnTo>
                  <a:lnTo>
                    <a:pt x="33" y="33"/>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47" name="Freeform 163"/>
            <p:cNvSpPr>
              <a:spLocks/>
            </p:cNvSpPr>
            <p:nvPr/>
          </p:nvSpPr>
          <p:spPr bwMode="auto">
            <a:xfrm>
              <a:off x="4064" y="1177"/>
              <a:ext cx="118" cy="115"/>
            </a:xfrm>
            <a:custGeom>
              <a:avLst/>
              <a:gdLst>
                <a:gd name="T0" fmla="*/ 65 w 236"/>
                <a:gd name="T1" fmla="*/ 22 h 232"/>
                <a:gd name="T2" fmla="*/ 121 w 236"/>
                <a:gd name="T3" fmla="*/ 4 h 232"/>
                <a:gd name="T4" fmla="*/ 132 w 236"/>
                <a:gd name="T5" fmla="*/ 0 h 232"/>
                <a:gd name="T6" fmla="*/ 142 w 236"/>
                <a:gd name="T7" fmla="*/ 4 h 232"/>
                <a:gd name="T8" fmla="*/ 147 w 236"/>
                <a:gd name="T9" fmla="*/ 5 h 232"/>
                <a:gd name="T10" fmla="*/ 157 w 236"/>
                <a:gd name="T11" fmla="*/ 9 h 232"/>
                <a:gd name="T12" fmla="*/ 170 w 236"/>
                <a:gd name="T13" fmla="*/ 17 h 232"/>
                <a:gd name="T14" fmla="*/ 186 w 236"/>
                <a:gd name="T15" fmla="*/ 28 h 232"/>
                <a:gd name="T16" fmla="*/ 202 w 236"/>
                <a:gd name="T17" fmla="*/ 43 h 232"/>
                <a:gd name="T18" fmla="*/ 216 w 236"/>
                <a:gd name="T19" fmla="*/ 61 h 232"/>
                <a:gd name="T20" fmla="*/ 227 w 236"/>
                <a:gd name="T21" fmla="*/ 84 h 232"/>
                <a:gd name="T22" fmla="*/ 234 w 236"/>
                <a:gd name="T23" fmla="*/ 112 h 232"/>
                <a:gd name="T24" fmla="*/ 236 w 236"/>
                <a:gd name="T25" fmla="*/ 156 h 232"/>
                <a:gd name="T26" fmla="*/ 232 w 236"/>
                <a:gd name="T27" fmla="*/ 186 h 232"/>
                <a:gd name="T28" fmla="*/ 221 w 236"/>
                <a:gd name="T29" fmla="*/ 204 h 232"/>
                <a:gd name="T30" fmla="*/ 210 w 236"/>
                <a:gd name="T31" fmla="*/ 214 h 232"/>
                <a:gd name="T32" fmla="*/ 177 w 236"/>
                <a:gd name="T33" fmla="*/ 232 h 232"/>
                <a:gd name="T34" fmla="*/ 165 w 236"/>
                <a:gd name="T35" fmla="*/ 196 h 232"/>
                <a:gd name="T36" fmla="*/ 165 w 236"/>
                <a:gd name="T37" fmla="*/ 196 h 232"/>
                <a:gd name="T38" fmla="*/ 165 w 236"/>
                <a:gd name="T39" fmla="*/ 195 h 232"/>
                <a:gd name="T40" fmla="*/ 164 w 236"/>
                <a:gd name="T41" fmla="*/ 195 h 232"/>
                <a:gd name="T42" fmla="*/ 164 w 236"/>
                <a:gd name="T43" fmla="*/ 194 h 232"/>
                <a:gd name="T44" fmla="*/ 164 w 236"/>
                <a:gd name="T45" fmla="*/ 193 h 232"/>
                <a:gd name="T46" fmla="*/ 163 w 236"/>
                <a:gd name="T47" fmla="*/ 188 h 232"/>
                <a:gd name="T48" fmla="*/ 159 w 236"/>
                <a:gd name="T49" fmla="*/ 176 h 232"/>
                <a:gd name="T50" fmla="*/ 152 w 236"/>
                <a:gd name="T51" fmla="*/ 161 h 232"/>
                <a:gd name="T52" fmla="*/ 143 w 236"/>
                <a:gd name="T53" fmla="*/ 144 h 232"/>
                <a:gd name="T54" fmla="*/ 131 w 236"/>
                <a:gd name="T55" fmla="*/ 126 h 232"/>
                <a:gd name="T56" fmla="*/ 114 w 236"/>
                <a:gd name="T57" fmla="*/ 108 h 232"/>
                <a:gd name="T58" fmla="*/ 94 w 236"/>
                <a:gd name="T59" fmla="*/ 95 h 232"/>
                <a:gd name="T60" fmla="*/ 67 w 236"/>
                <a:gd name="T61" fmla="*/ 84 h 232"/>
                <a:gd name="T62" fmla="*/ 0 w 236"/>
                <a:gd name="T63" fmla="*/ 50 h 232"/>
                <a:gd name="T64" fmla="*/ 65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5" y="22"/>
                  </a:moveTo>
                  <a:lnTo>
                    <a:pt x="121" y="4"/>
                  </a:lnTo>
                  <a:lnTo>
                    <a:pt x="132" y="0"/>
                  </a:lnTo>
                  <a:lnTo>
                    <a:pt x="142" y="4"/>
                  </a:lnTo>
                  <a:lnTo>
                    <a:pt x="147" y="5"/>
                  </a:lnTo>
                  <a:lnTo>
                    <a:pt x="157" y="9"/>
                  </a:lnTo>
                  <a:lnTo>
                    <a:pt x="170" y="17"/>
                  </a:lnTo>
                  <a:lnTo>
                    <a:pt x="186" y="28"/>
                  </a:lnTo>
                  <a:lnTo>
                    <a:pt x="202" y="43"/>
                  </a:lnTo>
                  <a:lnTo>
                    <a:pt x="216" y="61"/>
                  </a:lnTo>
                  <a:lnTo>
                    <a:pt x="227" y="84"/>
                  </a:lnTo>
                  <a:lnTo>
                    <a:pt x="234" y="112"/>
                  </a:lnTo>
                  <a:lnTo>
                    <a:pt x="236" y="156"/>
                  </a:lnTo>
                  <a:lnTo>
                    <a:pt x="232" y="186"/>
                  </a:lnTo>
                  <a:lnTo>
                    <a:pt x="221" y="204"/>
                  </a:lnTo>
                  <a:lnTo>
                    <a:pt x="210" y="214"/>
                  </a:lnTo>
                  <a:lnTo>
                    <a:pt x="177" y="232"/>
                  </a:lnTo>
                  <a:lnTo>
                    <a:pt x="165" y="196"/>
                  </a:lnTo>
                  <a:lnTo>
                    <a:pt x="165" y="196"/>
                  </a:lnTo>
                  <a:lnTo>
                    <a:pt x="165" y="195"/>
                  </a:lnTo>
                  <a:lnTo>
                    <a:pt x="164" y="195"/>
                  </a:lnTo>
                  <a:lnTo>
                    <a:pt x="164" y="194"/>
                  </a:lnTo>
                  <a:lnTo>
                    <a:pt x="164" y="193"/>
                  </a:lnTo>
                  <a:lnTo>
                    <a:pt x="163" y="188"/>
                  </a:lnTo>
                  <a:lnTo>
                    <a:pt x="159" y="176"/>
                  </a:lnTo>
                  <a:lnTo>
                    <a:pt x="152" y="161"/>
                  </a:lnTo>
                  <a:lnTo>
                    <a:pt x="143" y="144"/>
                  </a:lnTo>
                  <a:lnTo>
                    <a:pt x="131" y="126"/>
                  </a:lnTo>
                  <a:lnTo>
                    <a:pt x="114" y="108"/>
                  </a:lnTo>
                  <a:lnTo>
                    <a:pt x="94" y="95"/>
                  </a:lnTo>
                  <a:lnTo>
                    <a:pt x="67" y="84"/>
                  </a:lnTo>
                  <a:lnTo>
                    <a:pt x="0" y="50"/>
                  </a:lnTo>
                  <a:lnTo>
                    <a:pt x="6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48" name="Freeform 164"/>
            <p:cNvSpPr>
              <a:spLocks/>
            </p:cNvSpPr>
            <p:nvPr/>
          </p:nvSpPr>
          <p:spPr bwMode="auto">
            <a:xfrm>
              <a:off x="4102" y="1193"/>
              <a:ext cx="65" cy="76"/>
            </a:xfrm>
            <a:custGeom>
              <a:avLst/>
              <a:gdLst>
                <a:gd name="T0" fmla="*/ 57 w 130"/>
                <a:gd name="T1" fmla="*/ 0 h 152"/>
                <a:gd name="T2" fmla="*/ 59 w 130"/>
                <a:gd name="T3" fmla="*/ 1 h 152"/>
                <a:gd name="T4" fmla="*/ 67 w 130"/>
                <a:gd name="T5" fmla="*/ 4 h 152"/>
                <a:gd name="T6" fmla="*/ 77 w 130"/>
                <a:gd name="T7" fmla="*/ 10 h 152"/>
                <a:gd name="T8" fmla="*/ 89 w 130"/>
                <a:gd name="T9" fmla="*/ 18 h 152"/>
                <a:gd name="T10" fmla="*/ 102 w 130"/>
                <a:gd name="T11" fmla="*/ 30 h 152"/>
                <a:gd name="T12" fmla="*/ 113 w 130"/>
                <a:gd name="T13" fmla="*/ 43 h 152"/>
                <a:gd name="T14" fmla="*/ 122 w 130"/>
                <a:gd name="T15" fmla="*/ 62 h 152"/>
                <a:gd name="T16" fmla="*/ 128 w 130"/>
                <a:gd name="T17" fmla="*/ 83 h 152"/>
                <a:gd name="T18" fmla="*/ 130 w 130"/>
                <a:gd name="T19" fmla="*/ 119 h 152"/>
                <a:gd name="T20" fmla="*/ 127 w 130"/>
                <a:gd name="T21" fmla="*/ 140 h 152"/>
                <a:gd name="T22" fmla="*/ 122 w 130"/>
                <a:gd name="T23" fmla="*/ 149 h 152"/>
                <a:gd name="T24" fmla="*/ 120 w 130"/>
                <a:gd name="T25" fmla="*/ 152 h 152"/>
                <a:gd name="T26" fmla="*/ 119 w 130"/>
                <a:gd name="T27" fmla="*/ 147 h 152"/>
                <a:gd name="T28" fmla="*/ 115 w 130"/>
                <a:gd name="T29" fmla="*/ 134 h 152"/>
                <a:gd name="T30" fmla="*/ 107 w 130"/>
                <a:gd name="T31" fmla="*/ 116 h 152"/>
                <a:gd name="T32" fmla="*/ 97 w 130"/>
                <a:gd name="T33" fmla="*/ 95 h 152"/>
                <a:gd name="T34" fmla="*/ 81 w 130"/>
                <a:gd name="T35" fmla="*/ 72 h 152"/>
                <a:gd name="T36" fmla="*/ 60 w 130"/>
                <a:gd name="T37" fmla="*/ 50 h 152"/>
                <a:gd name="T38" fmla="*/ 34 w 130"/>
                <a:gd name="T39" fmla="*/ 32 h 152"/>
                <a:gd name="T40" fmla="*/ 0 w 130"/>
                <a:gd name="T41" fmla="*/ 19 h 152"/>
                <a:gd name="T42" fmla="*/ 57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7" y="0"/>
                  </a:moveTo>
                  <a:lnTo>
                    <a:pt x="59" y="1"/>
                  </a:lnTo>
                  <a:lnTo>
                    <a:pt x="67" y="4"/>
                  </a:lnTo>
                  <a:lnTo>
                    <a:pt x="77" y="10"/>
                  </a:lnTo>
                  <a:lnTo>
                    <a:pt x="89" y="18"/>
                  </a:lnTo>
                  <a:lnTo>
                    <a:pt x="102" y="30"/>
                  </a:lnTo>
                  <a:lnTo>
                    <a:pt x="113" y="43"/>
                  </a:lnTo>
                  <a:lnTo>
                    <a:pt x="122" y="62"/>
                  </a:lnTo>
                  <a:lnTo>
                    <a:pt x="128" y="83"/>
                  </a:lnTo>
                  <a:lnTo>
                    <a:pt x="130" y="119"/>
                  </a:lnTo>
                  <a:lnTo>
                    <a:pt x="127" y="140"/>
                  </a:lnTo>
                  <a:lnTo>
                    <a:pt x="122" y="149"/>
                  </a:lnTo>
                  <a:lnTo>
                    <a:pt x="120" y="152"/>
                  </a:lnTo>
                  <a:lnTo>
                    <a:pt x="119" y="147"/>
                  </a:lnTo>
                  <a:lnTo>
                    <a:pt x="115" y="134"/>
                  </a:lnTo>
                  <a:lnTo>
                    <a:pt x="107" y="116"/>
                  </a:lnTo>
                  <a:lnTo>
                    <a:pt x="97" y="95"/>
                  </a:lnTo>
                  <a:lnTo>
                    <a:pt x="81" y="72"/>
                  </a:lnTo>
                  <a:lnTo>
                    <a:pt x="60" y="50"/>
                  </a:lnTo>
                  <a:lnTo>
                    <a:pt x="34" y="32"/>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49" name="Freeform 165"/>
            <p:cNvSpPr>
              <a:spLocks/>
            </p:cNvSpPr>
            <p:nvPr/>
          </p:nvSpPr>
          <p:spPr bwMode="auto">
            <a:xfrm>
              <a:off x="3978" y="1217"/>
              <a:ext cx="117" cy="116"/>
            </a:xfrm>
            <a:custGeom>
              <a:avLst/>
              <a:gdLst>
                <a:gd name="T0" fmla="*/ 63 w 235"/>
                <a:gd name="T1" fmla="*/ 23 h 231"/>
                <a:gd name="T2" fmla="*/ 119 w 235"/>
                <a:gd name="T3" fmla="*/ 3 h 231"/>
                <a:gd name="T4" fmla="*/ 130 w 235"/>
                <a:gd name="T5" fmla="*/ 0 h 231"/>
                <a:gd name="T6" fmla="*/ 140 w 235"/>
                <a:gd name="T7" fmla="*/ 4 h 231"/>
                <a:gd name="T8" fmla="*/ 145 w 235"/>
                <a:gd name="T9" fmla="*/ 6 h 231"/>
                <a:gd name="T10" fmla="*/ 155 w 235"/>
                <a:gd name="T11" fmla="*/ 10 h 231"/>
                <a:gd name="T12" fmla="*/ 168 w 235"/>
                <a:gd name="T13" fmla="*/ 18 h 231"/>
                <a:gd name="T14" fmla="*/ 184 w 235"/>
                <a:gd name="T15" fmla="*/ 29 h 231"/>
                <a:gd name="T16" fmla="*/ 200 w 235"/>
                <a:gd name="T17" fmla="*/ 44 h 231"/>
                <a:gd name="T18" fmla="*/ 214 w 235"/>
                <a:gd name="T19" fmla="*/ 62 h 231"/>
                <a:gd name="T20" fmla="*/ 225 w 235"/>
                <a:gd name="T21" fmla="*/ 85 h 231"/>
                <a:gd name="T22" fmla="*/ 232 w 235"/>
                <a:gd name="T23" fmla="*/ 113 h 231"/>
                <a:gd name="T24" fmla="*/ 235 w 235"/>
                <a:gd name="T25" fmla="*/ 157 h 231"/>
                <a:gd name="T26" fmla="*/ 230 w 235"/>
                <a:gd name="T27" fmla="*/ 186 h 231"/>
                <a:gd name="T28" fmla="*/ 220 w 235"/>
                <a:gd name="T29" fmla="*/ 205 h 231"/>
                <a:gd name="T30" fmla="*/ 208 w 235"/>
                <a:gd name="T31" fmla="*/ 214 h 231"/>
                <a:gd name="T32" fmla="*/ 175 w 235"/>
                <a:gd name="T33" fmla="*/ 231 h 231"/>
                <a:gd name="T34" fmla="*/ 162 w 235"/>
                <a:gd name="T35" fmla="*/ 197 h 231"/>
                <a:gd name="T36" fmla="*/ 162 w 235"/>
                <a:gd name="T37" fmla="*/ 197 h 231"/>
                <a:gd name="T38" fmla="*/ 162 w 235"/>
                <a:gd name="T39" fmla="*/ 196 h 231"/>
                <a:gd name="T40" fmla="*/ 162 w 235"/>
                <a:gd name="T41" fmla="*/ 195 h 231"/>
                <a:gd name="T42" fmla="*/ 162 w 235"/>
                <a:gd name="T43" fmla="*/ 195 h 231"/>
                <a:gd name="T44" fmla="*/ 161 w 235"/>
                <a:gd name="T45" fmla="*/ 193 h 231"/>
                <a:gd name="T46" fmla="*/ 160 w 235"/>
                <a:gd name="T47" fmla="*/ 189 h 231"/>
                <a:gd name="T48" fmla="*/ 156 w 235"/>
                <a:gd name="T49" fmla="*/ 177 h 231"/>
                <a:gd name="T50" fmla="*/ 150 w 235"/>
                <a:gd name="T51" fmla="*/ 162 h 231"/>
                <a:gd name="T52" fmla="*/ 141 w 235"/>
                <a:gd name="T53" fmla="*/ 145 h 231"/>
                <a:gd name="T54" fmla="*/ 129 w 235"/>
                <a:gd name="T55" fmla="*/ 127 h 231"/>
                <a:gd name="T56" fmla="*/ 111 w 235"/>
                <a:gd name="T57" fmla="*/ 109 h 231"/>
                <a:gd name="T58" fmla="*/ 91 w 235"/>
                <a:gd name="T59" fmla="*/ 94 h 231"/>
                <a:gd name="T60" fmla="*/ 64 w 235"/>
                <a:gd name="T61" fmla="*/ 84 h 231"/>
                <a:gd name="T62" fmla="*/ 0 w 235"/>
                <a:gd name="T63" fmla="*/ 49 h 231"/>
                <a:gd name="T64" fmla="*/ 63 w 235"/>
                <a:gd name="T65" fmla="*/ 2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231">
                  <a:moveTo>
                    <a:pt x="63" y="23"/>
                  </a:moveTo>
                  <a:lnTo>
                    <a:pt x="119" y="3"/>
                  </a:lnTo>
                  <a:lnTo>
                    <a:pt x="130" y="0"/>
                  </a:lnTo>
                  <a:lnTo>
                    <a:pt x="140" y="4"/>
                  </a:lnTo>
                  <a:lnTo>
                    <a:pt x="145" y="6"/>
                  </a:lnTo>
                  <a:lnTo>
                    <a:pt x="155" y="10"/>
                  </a:lnTo>
                  <a:lnTo>
                    <a:pt x="168" y="18"/>
                  </a:lnTo>
                  <a:lnTo>
                    <a:pt x="184" y="29"/>
                  </a:lnTo>
                  <a:lnTo>
                    <a:pt x="200" y="44"/>
                  </a:lnTo>
                  <a:lnTo>
                    <a:pt x="214" y="62"/>
                  </a:lnTo>
                  <a:lnTo>
                    <a:pt x="225" y="85"/>
                  </a:lnTo>
                  <a:lnTo>
                    <a:pt x="232" y="113"/>
                  </a:lnTo>
                  <a:lnTo>
                    <a:pt x="235" y="157"/>
                  </a:lnTo>
                  <a:lnTo>
                    <a:pt x="230" y="186"/>
                  </a:lnTo>
                  <a:lnTo>
                    <a:pt x="220" y="205"/>
                  </a:lnTo>
                  <a:lnTo>
                    <a:pt x="208" y="214"/>
                  </a:lnTo>
                  <a:lnTo>
                    <a:pt x="175" y="231"/>
                  </a:lnTo>
                  <a:lnTo>
                    <a:pt x="162" y="197"/>
                  </a:lnTo>
                  <a:lnTo>
                    <a:pt x="162" y="197"/>
                  </a:lnTo>
                  <a:lnTo>
                    <a:pt x="162" y="196"/>
                  </a:lnTo>
                  <a:lnTo>
                    <a:pt x="162" y="195"/>
                  </a:lnTo>
                  <a:lnTo>
                    <a:pt x="162" y="195"/>
                  </a:lnTo>
                  <a:lnTo>
                    <a:pt x="161" y="193"/>
                  </a:lnTo>
                  <a:lnTo>
                    <a:pt x="160" y="189"/>
                  </a:lnTo>
                  <a:lnTo>
                    <a:pt x="156" y="177"/>
                  </a:lnTo>
                  <a:lnTo>
                    <a:pt x="150" y="162"/>
                  </a:lnTo>
                  <a:lnTo>
                    <a:pt x="141" y="145"/>
                  </a:lnTo>
                  <a:lnTo>
                    <a:pt x="129" y="127"/>
                  </a:lnTo>
                  <a:lnTo>
                    <a:pt x="111" y="109"/>
                  </a:lnTo>
                  <a:lnTo>
                    <a:pt x="91" y="94"/>
                  </a:lnTo>
                  <a:lnTo>
                    <a:pt x="64" y="84"/>
                  </a:lnTo>
                  <a:lnTo>
                    <a:pt x="0" y="49"/>
                  </a:lnTo>
                  <a:lnTo>
                    <a:pt x="6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150" name="Freeform 166"/>
            <p:cNvSpPr>
              <a:spLocks/>
            </p:cNvSpPr>
            <p:nvPr/>
          </p:nvSpPr>
          <p:spPr bwMode="auto">
            <a:xfrm>
              <a:off x="4014" y="1234"/>
              <a:ext cx="65" cy="76"/>
            </a:xfrm>
            <a:custGeom>
              <a:avLst/>
              <a:gdLst>
                <a:gd name="T0" fmla="*/ 58 w 130"/>
                <a:gd name="T1" fmla="*/ 0 h 152"/>
                <a:gd name="T2" fmla="*/ 60 w 130"/>
                <a:gd name="T3" fmla="*/ 2 h 152"/>
                <a:gd name="T4" fmla="*/ 68 w 130"/>
                <a:gd name="T5" fmla="*/ 5 h 152"/>
                <a:gd name="T6" fmla="*/ 77 w 130"/>
                <a:gd name="T7" fmla="*/ 11 h 152"/>
                <a:gd name="T8" fmla="*/ 90 w 130"/>
                <a:gd name="T9" fmla="*/ 19 h 152"/>
                <a:gd name="T10" fmla="*/ 103 w 130"/>
                <a:gd name="T11" fmla="*/ 30 h 152"/>
                <a:gd name="T12" fmla="*/ 114 w 130"/>
                <a:gd name="T13" fmla="*/ 44 h 152"/>
                <a:gd name="T14" fmla="*/ 122 w 130"/>
                <a:gd name="T15" fmla="*/ 63 h 152"/>
                <a:gd name="T16" fmla="*/ 128 w 130"/>
                <a:gd name="T17" fmla="*/ 83 h 152"/>
                <a:gd name="T18" fmla="*/ 130 w 130"/>
                <a:gd name="T19" fmla="*/ 119 h 152"/>
                <a:gd name="T20" fmla="*/ 128 w 130"/>
                <a:gd name="T21" fmla="*/ 140 h 152"/>
                <a:gd name="T22" fmla="*/ 123 w 130"/>
                <a:gd name="T23" fmla="*/ 150 h 152"/>
                <a:gd name="T24" fmla="*/ 121 w 130"/>
                <a:gd name="T25" fmla="*/ 152 h 152"/>
                <a:gd name="T26" fmla="*/ 120 w 130"/>
                <a:gd name="T27" fmla="*/ 148 h 152"/>
                <a:gd name="T28" fmla="*/ 116 w 130"/>
                <a:gd name="T29" fmla="*/ 135 h 152"/>
                <a:gd name="T30" fmla="*/ 108 w 130"/>
                <a:gd name="T31" fmla="*/ 117 h 152"/>
                <a:gd name="T32" fmla="*/ 97 w 130"/>
                <a:gd name="T33" fmla="*/ 95 h 152"/>
                <a:gd name="T34" fmla="*/ 82 w 130"/>
                <a:gd name="T35" fmla="*/ 72 h 152"/>
                <a:gd name="T36" fmla="*/ 60 w 130"/>
                <a:gd name="T37" fmla="*/ 50 h 152"/>
                <a:gd name="T38" fmla="*/ 34 w 130"/>
                <a:gd name="T39" fmla="*/ 31 h 152"/>
                <a:gd name="T40" fmla="*/ 0 w 130"/>
                <a:gd name="T41" fmla="*/ 19 h 152"/>
                <a:gd name="T42" fmla="*/ 58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8" y="0"/>
                  </a:moveTo>
                  <a:lnTo>
                    <a:pt x="60" y="2"/>
                  </a:lnTo>
                  <a:lnTo>
                    <a:pt x="68" y="5"/>
                  </a:lnTo>
                  <a:lnTo>
                    <a:pt x="77" y="11"/>
                  </a:lnTo>
                  <a:lnTo>
                    <a:pt x="90" y="19"/>
                  </a:lnTo>
                  <a:lnTo>
                    <a:pt x="103" y="30"/>
                  </a:lnTo>
                  <a:lnTo>
                    <a:pt x="114" y="44"/>
                  </a:lnTo>
                  <a:lnTo>
                    <a:pt x="122" y="63"/>
                  </a:lnTo>
                  <a:lnTo>
                    <a:pt x="128" y="83"/>
                  </a:lnTo>
                  <a:lnTo>
                    <a:pt x="130" y="119"/>
                  </a:lnTo>
                  <a:lnTo>
                    <a:pt x="128" y="140"/>
                  </a:lnTo>
                  <a:lnTo>
                    <a:pt x="123" y="150"/>
                  </a:lnTo>
                  <a:lnTo>
                    <a:pt x="121" y="152"/>
                  </a:lnTo>
                  <a:lnTo>
                    <a:pt x="120" y="148"/>
                  </a:lnTo>
                  <a:lnTo>
                    <a:pt x="116" y="135"/>
                  </a:lnTo>
                  <a:lnTo>
                    <a:pt x="108" y="117"/>
                  </a:lnTo>
                  <a:lnTo>
                    <a:pt x="97" y="95"/>
                  </a:lnTo>
                  <a:lnTo>
                    <a:pt x="82" y="72"/>
                  </a:lnTo>
                  <a:lnTo>
                    <a:pt x="60" y="50"/>
                  </a:lnTo>
                  <a:lnTo>
                    <a:pt x="34" y="31"/>
                  </a:lnTo>
                  <a:lnTo>
                    <a:pt x="0" y="19"/>
                  </a:lnTo>
                  <a:lnTo>
                    <a:pt x="58"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145888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24150" y="142435"/>
            <a:ext cx="8229600" cy="1143000"/>
          </a:xfrm>
        </p:spPr>
        <p:txBody>
          <a:bodyPr>
            <a:normAutofit fontScale="90000"/>
          </a:bodyPr>
          <a:lstStyle/>
          <a:p>
            <a:r>
              <a:rPr lang="en-US" altLang="zh-CN" dirty="0">
                <a:ea typeface="宋体" charset="-122"/>
              </a:rPr>
              <a:t>Key Concepts: Process and Thread</a:t>
            </a:r>
          </a:p>
        </p:txBody>
      </p:sp>
      <p:sp>
        <p:nvSpPr>
          <p:cNvPr id="428035" name="Rectangle 3"/>
          <p:cNvSpPr>
            <a:spLocks noGrp="1" noChangeArrowheads="1"/>
          </p:cNvSpPr>
          <p:nvPr>
            <p:ph type="body" idx="1"/>
          </p:nvPr>
        </p:nvSpPr>
        <p:spPr>
          <a:xfrm>
            <a:off x="361950" y="1052513"/>
            <a:ext cx="5962650" cy="5043487"/>
          </a:xfrm>
        </p:spPr>
        <p:txBody>
          <a:bodyPr/>
          <a:lstStyle/>
          <a:p>
            <a:r>
              <a:rPr lang="en-US" altLang="zh-CN" dirty="0">
                <a:ea typeface="宋体" charset="-122"/>
              </a:rPr>
              <a:t>Process</a:t>
            </a:r>
          </a:p>
          <a:p>
            <a:pPr lvl="1"/>
            <a:r>
              <a:rPr lang="en-US" altLang="ko-KR" dirty="0">
                <a:ea typeface="굴림" charset="-127"/>
              </a:rPr>
              <a:t>Provides heavyweight flow of control</a:t>
            </a:r>
            <a:r>
              <a:rPr lang="en-US" altLang="zh-CN" dirty="0">
                <a:ea typeface="宋体" charset="-122"/>
              </a:rPr>
              <a:t> </a:t>
            </a:r>
          </a:p>
          <a:p>
            <a:pPr lvl="1"/>
            <a:r>
              <a:rPr lang="en-US" altLang="zh-CN" dirty="0">
                <a:ea typeface="宋体" charset="-122"/>
              </a:rPr>
              <a:t>Is stand-alone</a:t>
            </a:r>
          </a:p>
          <a:p>
            <a:pPr lvl="1"/>
            <a:r>
              <a:rPr lang="en-US" altLang="zh-CN" dirty="0">
                <a:ea typeface="宋体" charset="-122"/>
              </a:rPr>
              <a:t>Can be divided into individual threads</a:t>
            </a:r>
          </a:p>
          <a:p>
            <a:r>
              <a:rPr lang="en-US" altLang="zh-CN" dirty="0">
                <a:ea typeface="宋体" charset="-122"/>
              </a:rPr>
              <a:t>Thread</a:t>
            </a:r>
          </a:p>
          <a:p>
            <a:pPr lvl="1"/>
            <a:r>
              <a:rPr lang="en-US" altLang="zh-CN" dirty="0">
                <a:ea typeface="宋体" charset="-122"/>
              </a:rPr>
              <a:t>Provides lightweight flow of control</a:t>
            </a:r>
          </a:p>
          <a:p>
            <a:pPr lvl="1"/>
            <a:r>
              <a:rPr lang="en-US" altLang="zh-CN" dirty="0">
                <a:ea typeface="宋体" charset="-122"/>
              </a:rPr>
              <a:t>Runs in the context of an enclosing process</a:t>
            </a:r>
          </a:p>
        </p:txBody>
      </p:sp>
      <p:pic>
        <p:nvPicPr>
          <p:cNvPr id="428036" name="Picture 4" descr="bd065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3663" y="1514475"/>
            <a:ext cx="1768475" cy="1490663"/>
          </a:xfrm>
          <a:prstGeom prst="rect">
            <a:avLst/>
          </a:prstGeom>
          <a:noFill/>
          <a:extLst>
            <a:ext uri="{909E8E84-426E-40DD-AFC4-6F175D3DCCD1}">
              <a14:hiddenFill xmlns:a14="http://schemas.microsoft.com/office/drawing/2010/main">
                <a:solidFill>
                  <a:srgbClr val="FFFFFF"/>
                </a:solidFill>
              </a14:hiddenFill>
            </a:ext>
          </a:extLst>
        </p:spPr>
      </p:pic>
      <p:grpSp>
        <p:nvGrpSpPr>
          <p:cNvPr id="428067" name="Group 35"/>
          <p:cNvGrpSpPr>
            <a:grpSpLocks/>
          </p:cNvGrpSpPr>
          <p:nvPr/>
        </p:nvGrpSpPr>
        <p:grpSpPr bwMode="auto">
          <a:xfrm rot="10800000">
            <a:off x="6559550" y="3851275"/>
            <a:ext cx="617538" cy="2460625"/>
            <a:chOff x="4080" y="2280"/>
            <a:chExt cx="581" cy="936"/>
          </a:xfrm>
        </p:grpSpPr>
        <p:sp>
          <p:nvSpPr>
            <p:cNvPr id="428068" name="Freeform 36"/>
            <p:cNvSpPr>
              <a:spLocks/>
            </p:cNvSpPr>
            <p:nvPr/>
          </p:nvSpPr>
          <p:spPr bwMode="auto">
            <a:xfrm>
              <a:off x="4504" y="2301"/>
              <a:ext cx="157" cy="559"/>
            </a:xfrm>
            <a:custGeom>
              <a:avLst/>
              <a:gdLst>
                <a:gd name="T0" fmla="*/ 0 w 472"/>
                <a:gd name="T1" fmla="*/ 1339 h 1377"/>
                <a:gd name="T2" fmla="*/ 27 w 472"/>
                <a:gd name="T3" fmla="*/ 1348 h 1377"/>
                <a:gd name="T4" fmla="*/ 55 w 472"/>
                <a:gd name="T5" fmla="*/ 1358 h 1377"/>
                <a:gd name="T6" fmla="*/ 85 w 472"/>
                <a:gd name="T7" fmla="*/ 1366 h 1377"/>
                <a:gd name="T8" fmla="*/ 115 w 472"/>
                <a:gd name="T9" fmla="*/ 1373 h 1377"/>
                <a:gd name="T10" fmla="*/ 156 w 472"/>
                <a:gd name="T11" fmla="*/ 1377 h 1377"/>
                <a:gd name="T12" fmla="*/ 209 w 472"/>
                <a:gd name="T13" fmla="*/ 1373 h 1377"/>
                <a:gd name="T14" fmla="*/ 267 w 472"/>
                <a:gd name="T15" fmla="*/ 1364 h 1377"/>
                <a:gd name="T16" fmla="*/ 326 w 472"/>
                <a:gd name="T17" fmla="*/ 1347 h 1377"/>
                <a:gd name="T18" fmla="*/ 381 w 472"/>
                <a:gd name="T19" fmla="*/ 1327 h 1377"/>
                <a:gd name="T20" fmla="*/ 426 w 472"/>
                <a:gd name="T21" fmla="*/ 1302 h 1377"/>
                <a:gd name="T22" fmla="*/ 455 w 472"/>
                <a:gd name="T23" fmla="*/ 1273 h 1377"/>
                <a:gd name="T24" fmla="*/ 466 w 472"/>
                <a:gd name="T25" fmla="*/ 1242 h 1377"/>
                <a:gd name="T26" fmla="*/ 471 w 472"/>
                <a:gd name="T27" fmla="*/ 1126 h 1377"/>
                <a:gd name="T28" fmla="*/ 472 w 472"/>
                <a:gd name="T29" fmla="*/ 948 h 1377"/>
                <a:gd name="T30" fmla="*/ 461 w 472"/>
                <a:gd name="T31" fmla="*/ 778 h 1377"/>
                <a:gd name="T32" fmla="*/ 429 w 472"/>
                <a:gd name="T33" fmla="*/ 685 h 1377"/>
                <a:gd name="T34" fmla="*/ 422 w 472"/>
                <a:gd name="T35" fmla="*/ 623 h 1377"/>
                <a:gd name="T36" fmla="*/ 396 w 472"/>
                <a:gd name="T37" fmla="*/ 545 h 1377"/>
                <a:gd name="T38" fmla="*/ 355 w 472"/>
                <a:gd name="T39" fmla="*/ 456 h 1377"/>
                <a:gd name="T40" fmla="*/ 299 w 472"/>
                <a:gd name="T41" fmla="*/ 359 h 1377"/>
                <a:gd name="T42" fmla="*/ 232 w 472"/>
                <a:gd name="T43" fmla="*/ 261 h 1377"/>
                <a:gd name="T44" fmla="*/ 159 w 472"/>
                <a:gd name="T45" fmla="*/ 165 h 1377"/>
                <a:gd name="T46" fmla="*/ 80 w 472"/>
                <a:gd name="T47" fmla="*/ 76 h 1377"/>
                <a:gd name="T48" fmla="*/ 0 w 472"/>
                <a:gd name="T49" fmla="*/ 0 h 1377"/>
                <a:gd name="T50" fmla="*/ 38 w 472"/>
                <a:gd name="T51" fmla="*/ 338 h 1377"/>
                <a:gd name="T52" fmla="*/ 111 w 472"/>
                <a:gd name="T53" fmla="*/ 427 h 1377"/>
                <a:gd name="T54" fmla="*/ 179 w 472"/>
                <a:gd name="T55" fmla="*/ 518 h 1377"/>
                <a:gd name="T56" fmla="*/ 238 w 472"/>
                <a:gd name="T57" fmla="*/ 611 h 1377"/>
                <a:gd name="T58" fmla="*/ 286 w 472"/>
                <a:gd name="T59" fmla="*/ 698 h 1377"/>
                <a:gd name="T60" fmla="*/ 318 w 472"/>
                <a:gd name="T61" fmla="*/ 775 h 1377"/>
                <a:gd name="T62" fmla="*/ 330 w 472"/>
                <a:gd name="T63" fmla="*/ 838 h 1377"/>
                <a:gd name="T64" fmla="*/ 319 w 472"/>
                <a:gd name="T65" fmla="*/ 882 h 1377"/>
                <a:gd name="T66" fmla="*/ 292 w 472"/>
                <a:gd name="T67" fmla="*/ 897 h 1377"/>
                <a:gd name="T68" fmla="*/ 262 w 472"/>
                <a:gd name="T69" fmla="*/ 892 h 1377"/>
                <a:gd name="T70" fmla="*/ 229 w 472"/>
                <a:gd name="T71" fmla="*/ 879 h 1377"/>
                <a:gd name="T72" fmla="*/ 192 w 472"/>
                <a:gd name="T73" fmla="*/ 858 h 1377"/>
                <a:gd name="T74" fmla="*/ 152 w 472"/>
                <a:gd name="T75" fmla="*/ 831 h 1377"/>
                <a:gd name="T76" fmla="*/ 109 w 472"/>
                <a:gd name="T77" fmla="*/ 796 h 1377"/>
                <a:gd name="T78" fmla="*/ 66 w 472"/>
                <a:gd name="T79" fmla="*/ 757 h 1377"/>
                <a:gd name="T80" fmla="*/ 22 w 472"/>
                <a:gd name="T81" fmla="*/ 713 h 1377"/>
                <a:gd name="T82" fmla="*/ 0 w 472"/>
                <a:gd name="T83" fmla="*/ 915 h 1377"/>
                <a:gd name="T84" fmla="*/ 33 w 472"/>
                <a:gd name="T85" fmla="*/ 936 h 1377"/>
                <a:gd name="T86" fmla="*/ 67 w 472"/>
                <a:gd name="T87" fmla="*/ 955 h 1377"/>
                <a:gd name="T88" fmla="*/ 103 w 472"/>
                <a:gd name="T89" fmla="*/ 972 h 1377"/>
                <a:gd name="T90" fmla="*/ 140 w 472"/>
                <a:gd name="T91" fmla="*/ 987 h 1377"/>
                <a:gd name="T92" fmla="*/ 178 w 472"/>
                <a:gd name="T93" fmla="*/ 999 h 1377"/>
                <a:gd name="T94" fmla="*/ 217 w 472"/>
                <a:gd name="T95" fmla="*/ 1009 h 1377"/>
                <a:gd name="T96" fmla="*/ 257 w 472"/>
                <a:gd name="T97" fmla="*/ 1016 h 1377"/>
                <a:gd name="T98" fmla="*/ 299 w 472"/>
                <a:gd name="T99" fmla="*/ 1021 h 1377"/>
                <a:gd name="T100" fmla="*/ 305 w 472"/>
                <a:gd name="T101" fmla="*/ 1013 h 1377"/>
                <a:gd name="T102" fmla="*/ 312 w 472"/>
                <a:gd name="T103" fmla="*/ 999 h 1377"/>
                <a:gd name="T104" fmla="*/ 322 w 472"/>
                <a:gd name="T105" fmla="*/ 977 h 1377"/>
                <a:gd name="T106" fmla="*/ 336 w 472"/>
                <a:gd name="T107" fmla="*/ 946 h 1377"/>
                <a:gd name="T108" fmla="*/ 326 w 472"/>
                <a:gd name="T109" fmla="*/ 1030 h 1377"/>
                <a:gd name="T110" fmla="*/ 303 w 472"/>
                <a:gd name="T111" fmla="*/ 1096 h 1377"/>
                <a:gd name="T112" fmla="*/ 271 w 472"/>
                <a:gd name="T113" fmla="*/ 1145 h 1377"/>
                <a:gd name="T114" fmla="*/ 230 w 472"/>
                <a:gd name="T115" fmla="*/ 1178 h 1377"/>
                <a:gd name="T116" fmla="*/ 181 w 472"/>
                <a:gd name="T117" fmla="*/ 1199 h 1377"/>
                <a:gd name="T118" fmla="*/ 125 w 472"/>
                <a:gd name="T119" fmla="*/ 1206 h 1377"/>
                <a:gd name="T120" fmla="*/ 65 w 472"/>
                <a:gd name="T121" fmla="*/ 1202 h 1377"/>
                <a:gd name="T122" fmla="*/ 0 w 472"/>
                <a:gd name="T123" fmla="*/ 1189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2" h="1377">
                  <a:moveTo>
                    <a:pt x="0" y="1189"/>
                  </a:moveTo>
                  <a:lnTo>
                    <a:pt x="0" y="1339"/>
                  </a:lnTo>
                  <a:lnTo>
                    <a:pt x="14" y="1343"/>
                  </a:lnTo>
                  <a:lnTo>
                    <a:pt x="27" y="1348"/>
                  </a:lnTo>
                  <a:lnTo>
                    <a:pt x="41" y="1353"/>
                  </a:lnTo>
                  <a:lnTo>
                    <a:pt x="55" y="1358"/>
                  </a:lnTo>
                  <a:lnTo>
                    <a:pt x="71" y="1361"/>
                  </a:lnTo>
                  <a:lnTo>
                    <a:pt x="85" y="1366"/>
                  </a:lnTo>
                  <a:lnTo>
                    <a:pt x="99" y="1369"/>
                  </a:lnTo>
                  <a:lnTo>
                    <a:pt x="115" y="1373"/>
                  </a:lnTo>
                  <a:lnTo>
                    <a:pt x="134" y="1377"/>
                  </a:lnTo>
                  <a:lnTo>
                    <a:pt x="156" y="1377"/>
                  </a:lnTo>
                  <a:lnTo>
                    <a:pt x="181" y="1377"/>
                  </a:lnTo>
                  <a:lnTo>
                    <a:pt x="209" y="1373"/>
                  </a:lnTo>
                  <a:lnTo>
                    <a:pt x="237" y="1369"/>
                  </a:lnTo>
                  <a:lnTo>
                    <a:pt x="267" y="1364"/>
                  </a:lnTo>
                  <a:lnTo>
                    <a:pt x="296" y="1356"/>
                  </a:lnTo>
                  <a:lnTo>
                    <a:pt x="326" y="1347"/>
                  </a:lnTo>
                  <a:lnTo>
                    <a:pt x="353" y="1337"/>
                  </a:lnTo>
                  <a:lnTo>
                    <a:pt x="381" y="1327"/>
                  </a:lnTo>
                  <a:lnTo>
                    <a:pt x="404" y="1315"/>
                  </a:lnTo>
                  <a:lnTo>
                    <a:pt x="426" y="1302"/>
                  </a:lnTo>
                  <a:lnTo>
                    <a:pt x="442" y="1288"/>
                  </a:lnTo>
                  <a:lnTo>
                    <a:pt x="455" y="1273"/>
                  </a:lnTo>
                  <a:lnTo>
                    <a:pt x="464" y="1258"/>
                  </a:lnTo>
                  <a:lnTo>
                    <a:pt x="466" y="1242"/>
                  </a:lnTo>
                  <a:lnTo>
                    <a:pt x="468" y="1196"/>
                  </a:lnTo>
                  <a:lnTo>
                    <a:pt x="471" y="1126"/>
                  </a:lnTo>
                  <a:lnTo>
                    <a:pt x="472" y="1041"/>
                  </a:lnTo>
                  <a:lnTo>
                    <a:pt x="472" y="948"/>
                  </a:lnTo>
                  <a:lnTo>
                    <a:pt x="468" y="858"/>
                  </a:lnTo>
                  <a:lnTo>
                    <a:pt x="461" y="778"/>
                  </a:lnTo>
                  <a:lnTo>
                    <a:pt x="448" y="718"/>
                  </a:lnTo>
                  <a:lnTo>
                    <a:pt x="429" y="685"/>
                  </a:lnTo>
                  <a:lnTo>
                    <a:pt x="428" y="656"/>
                  </a:lnTo>
                  <a:lnTo>
                    <a:pt x="422" y="623"/>
                  </a:lnTo>
                  <a:lnTo>
                    <a:pt x="411" y="586"/>
                  </a:lnTo>
                  <a:lnTo>
                    <a:pt x="396" y="545"/>
                  </a:lnTo>
                  <a:lnTo>
                    <a:pt x="377" y="502"/>
                  </a:lnTo>
                  <a:lnTo>
                    <a:pt x="355" y="456"/>
                  </a:lnTo>
                  <a:lnTo>
                    <a:pt x="328" y="408"/>
                  </a:lnTo>
                  <a:lnTo>
                    <a:pt x="299" y="359"/>
                  </a:lnTo>
                  <a:lnTo>
                    <a:pt x="267" y="310"/>
                  </a:lnTo>
                  <a:lnTo>
                    <a:pt x="232" y="261"/>
                  </a:lnTo>
                  <a:lnTo>
                    <a:pt x="197" y="212"/>
                  </a:lnTo>
                  <a:lnTo>
                    <a:pt x="159" y="165"/>
                  </a:lnTo>
                  <a:lnTo>
                    <a:pt x="120" y="120"/>
                  </a:lnTo>
                  <a:lnTo>
                    <a:pt x="80" y="76"/>
                  </a:lnTo>
                  <a:lnTo>
                    <a:pt x="40" y="37"/>
                  </a:lnTo>
                  <a:lnTo>
                    <a:pt x="0" y="0"/>
                  </a:lnTo>
                  <a:lnTo>
                    <a:pt x="0" y="297"/>
                  </a:lnTo>
                  <a:lnTo>
                    <a:pt x="38" y="338"/>
                  </a:lnTo>
                  <a:lnTo>
                    <a:pt x="74" y="382"/>
                  </a:lnTo>
                  <a:lnTo>
                    <a:pt x="111" y="427"/>
                  </a:lnTo>
                  <a:lnTo>
                    <a:pt x="146" y="472"/>
                  </a:lnTo>
                  <a:lnTo>
                    <a:pt x="179" y="518"/>
                  </a:lnTo>
                  <a:lnTo>
                    <a:pt x="210" y="565"/>
                  </a:lnTo>
                  <a:lnTo>
                    <a:pt x="238" y="611"/>
                  </a:lnTo>
                  <a:lnTo>
                    <a:pt x="264" y="655"/>
                  </a:lnTo>
                  <a:lnTo>
                    <a:pt x="286" y="698"/>
                  </a:lnTo>
                  <a:lnTo>
                    <a:pt x="303" y="737"/>
                  </a:lnTo>
                  <a:lnTo>
                    <a:pt x="318" y="775"/>
                  </a:lnTo>
                  <a:lnTo>
                    <a:pt x="326" y="808"/>
                  </a:lnTo>
                  <a:lnTo>
                    <a:pt x="330" y="838"/>
                  </a:lnTo>
                  <a:lnTo>
                    <a:pt x="327" y="863"/>
                  </a:lnTo>
                  <a:lnTo>
                    <a:pt x="319" y="882"/>
                  </a:lnTo>
                  <a:lnTo>
                    <a:pt x="305" y="896"/>
                  </a:lnTo>
                  <a:lnTo>
                    <a:pt x="292" y="897"/>
                  </a:lnTo>
                  <a:lnTo>
                    <a:pt x="277" y="896"/>
                  </a:lnTo>
                  <a:lnTo>
                    <a:pt x="262" y="892"/>
                  </a:lnTo>
                  <a:lnTo>
                    <a:pt x="247" y="886"/>
                  </a:lnTo>
                  <a:lnTo>
                    <a:pt x="229" y="879"/>
                  </a:lnTo>
                  <a:lnTo>
                    <a:pt x="211" y="870"/>
                  </a:lnTo>
                  <a:lnTo>
                    <a:pt x="192" y="858"/>
                  </a:lnTo>
                  <a:lnTo>
                    <a:pt x="172" y="845"/>
                  </a:lnTo>
                  <a:lnTo>
                    <a:pt x="152" y="831"/>
                  </a:lnTo>
                  <a:lnTo>
                    <a:pt x="130" y="814"/>
                  </a:lnTo>
                  <a:lnTo>
                    <a:pt x="109" y="796"/>
                  </a:lnTo>
                  <a:lnTo>
                    <a:pt x="87" y="777"/>
                  </a:lnTo>
                  <a:lnTo>
                    <a:pt x="66" y="757"/>
                  </a:lnTo>
                  <a:lnTo>
                    <a:pt x="44" y="736"/>
                  </a:lnTo>
                  <a:lnTo>
                    <a:pt x="22" y="713"/>
                  </a:lnTo>
                  <a:lnTo>
                    <a:pt x="0" y="691"/>
                  </a:lnTo>
                  <a:lnTo>
                    <a:pt x="0" y="915"/>
                  </a:lnTo>
                  <a:lnTo>
                    <a:pt x="16" y="926"/>
                  </a:lnTo>
                  <a:lnTo>
                    <a:pt x="33" y="936"/>
                  </a:lnTo>
                  <a:lnTo>
                    <a:pt x="50" y="946"/>
                  </a:lnTo>
                  <a:lnTo>
                    <a:pt x="67" y="955"/>
                  </a:lnTo>
                  <a:lnTo>
                    <a:pt x="85" y="964"/>
                  </a:lnTo>
                  <a:lnTo>
                    <a:pt x="103" y="972"/>
                  </a:lnTo>
                  <a:lnTo>
                    <a:pt x="121" y="980"/>
                  </a:lnTo>
                  <a:lnTo>
                    <a:pt x="140" y="987"/>
                  </a:lnTo>
                  <a:lnTo>
                    <a:pt x="159" y="993"/>
                  </a:lnTo>
                  <a:lnTo>
                    <a:pt x="178" y="999"/>
                  </a:lnTo>
                  <a:lnTo>
                    <a:pt x="197" y="1004"/>
                  </a:lnTo>
                  <a:lnTo>
                    <a:pt x="217" y="1009"/>
                  </a:lnTo>
                  <a:lnTo>
                    <a:pt x="237" y="1012"/>
                  </a:lnTo>
                  <a:lnTo>
                    <a:pt x="257" y="1016"/>
                  </a:lnTo>
                  <a:lnTo>
                    <a:pt x="277" y="1018"/>
                  </a:lnTo>
                  <a:lnTo>
                    <a:pt x="299" y="1021"/>
                  </a:lnTo>
                  <a:lnTo>
                    <a:pt x="301" y="1017"/>
                  </a:lnTo>
                  <a:lnTo>
                    <a:pt x="305" y="1013"/>
                  </a:lnTo>
                  <a:lnTo>
                    <a:pt x="308" y="1006"/>
                  </a:lnTo>
                  <a:lnTo>
                    <a:pt x="312" y="999"/>
                  </a:lnTo>
                  <a:lnTo>
                    <a:pt x="317" y="988"/>
                  </a:lnTo>
                  <a:lnTo>
                    <a:pt x="322" y="977"/>
                  </a:lnTo>
                  <a:lnTo>
                    <a:pt x="328" y="962"/>
                  </a:lnTo>
                  <a:lnTo>
                    <a:pt x="336" y="946"/>
                  </a:lnTo>
                  <a:lnTo>
                    <a:pt x="332" y="991"/>
                  </a:lnTo>
                  <a:lnTo>
                    <a:pt x="326" y="1030"/>
                  </a:lnTo>
                  <a:lnTo>
                    <a:pt x="317" y="1066"/>
                  </a:lnTo>
                  <a:lnTo>
                    <a:pt x="303" y="1096"/>
                  </a:lnTo>
                  <a:lnTo>
                    <a:pt x="289" y="1123"/>
                  </a:lnTo>
                  <a:lnTo>
                    <a:pt x="271" y="1145"/>
                  </a:lnTo>
                  <a:lnTo>
                    <a:pt x="252" y="1164"/>
                  </a:lnTo>
                  <a:lnTo>
                    <a:pt x="230" y="1178"/>
                  </a:lnTo>
                  <a:lnTo>
                    <a:pt x="206" y="1190"/>
                  </a:lnTo>
                  <a:lnTo>
                    <a:pt x="181" y="1199"/>
                  </a:lnTo>
                  <a:lnTo>
                    <a:pt x="154" y="1203"/>
                  </a:lnTo>
                  <a:lnTo>
                    <a:pt x="125" y="1206"/>
                  </a:lnTo>
                  <a:lnTo>
                    <a:pt x="96" y="1204"/>
                  </a:lnTo>
                  <a:lnTo>
                    <a:pt x="65" y="1202"/>
                  </a:lnTo>
                  <a:lnTo>
                    <a:pt x="33" y="1196"/>
                  </a:lnTo>
                  <a:lnTo>
                    <a:pt x="0" y="11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69" name="Freeform 37"/>
            <p:cNvSpPr>
              <a:spLocks/>
            </p:cNvSpPr>
            <p:nvPr/>
          </p:nvSpPr>
          <p:spPr bwMode="auto">
            <a:xfrm>
              <a:off x="4080" y="2672"/>
              <a:ext cx="424" cy="544"/>
            </a:xfrm>
            <a:custGeom>
              <a:avLst/>
              <a:gdLst>
                <a:gd name="T0" fmla="*/ 1209 w 1278"/>
                <a:gd name="T1" fmla="*/ 254 h 1336"/>
                <a:gd name="T2" fmla="*/ 1066 w 1278"/>
                <a:gd name="T3" fmla="*/ 199 h 1336"/>
                <a:gd name="T4" fmla="*/ 929 w 1278"/>
                <a:gd name="T5" fmla="*/ 134 h 1336"/>
                <a:gd name="T6" fmla="*/ 804 w 1278"/>
                <a:gd name="T7" fmla="*/ 71 h 1336"/>
                <a:gd name="T8" fmla="*/ 681 w 1278"/>
                <a:gd name="T9" fmla="*/ 17 h 1336"/>
                <a:gd name="T10" fmla="*/ 525 w 1278"/>
                <a:gd name="T11" fmla="*/ 0 h 1336"/>
                <a:gd name="T12" fmla="*/ 360 w 1278"/>
                <a:gd name="T13" fmla="*/ 18 h 1336"/>
                <a:gd name="T14" fmla="*/ 201 w 1278"/>
                <a:gd name="T15" fmla="*/ 49 h 1336"/>
                <a:gd name="T16" fmla="*/ 113 w 1278"/>
                <a:gd name="T17" fmla="*/ 71 h 1336"/>
                <a:gd name="T18" fmla="*/ 68 w 1278"/>
                <a:gd name="T19" fmla="*/ 103 h 1336"/>
                <a:gd name="T20" fmla="*/ 10 w 1278"/>
                <a:gd name="T21" fmla="*/ 186 h 1336"/>
                <a:gd name="T22" fmla="*/ 9 w 1278"/>
                <a:gd name="T23" fmla="*/ 361 h 1336"/>
                <a:gd name="T24" fmla="*/ 115 w 1278"/>
                <a:gd name="T25" fmla="*/ 638 h 1336"/>
                <a:gd name="T26" fmla="*/ 293 w 1278"/>
                <a:gd name="T27" fmla="*/ 914 h 1336"/>
                <a:gd name="T28" fmla="*/ 485 w 1278"/>
                <a:gd name="T29" fmla="*/ 1124 h 1336"/>
                <a:gd name="T30" fmla="*/ 640 w 1278"/>
                <a:gd name="T31" fmla="*/ 1221 h 1336"/>
                <a:gd name="T32" fmla="*/ 826 w 1278"/>
                <a:gd name="T33" fmla="*/ 1300 h 1336"/>
                <a:gd name="T34" fmla="*/ 1032 w 1278"/>
                <a:gd name="T35" fmla="*/ 1336 h 1336"/>
                <a:gd name="T36" fmla="*/ 1205 w 1278"/>
                <a:gd name="T37" fmla="*/ 1292 h 1336"/>
                <a:gd name="T38" fmla="*/ 1278 w 1278"/>
                <a:gd name="T39" fmla="*/ 1081 h 1336"/>
                <a:gd name="T40" fmla="*/ 1211 w 1278"/>
                <a:gd name="T41" fmla="*/ 961 h 1336"/>
                <a:gd name="T42" fmla="*/ 1110 w 1278"/>
                <a:gd name="T43" fmla="*/ 834 h 1336"/>
                <a:gd name="T44" fmla="*/ 992 w 1278"/>
                <a:gd name="T45" fmla="*/ 732 h 1336"/>
                <a:gd name="T46" fmla="*/ 875 w 1278"/>
                <a:gd name="T47" fmla="*/ 686 h 1336"/>
                <a:gd name="T48" fmla="*/ 836 w 1278"/>
                <a:gd name="T49" fmla="*/ 769 h 1336"/>
                <a:gd name="T50" fmla="*/ 804 w 1278"/>
                <a:gd name="T51" fmla="*/ 853 h 1336"/>
                <a:gd name="T52" fmla="*/ 884 w 1278"/>
                <a:gd name="T53" fmla="*/ 894 h 1336"/>
                <a:gd name="T54" fmla="*/ 962 w 1278"/>
                <a:gd name="T55" fmla="*/ 923 h 1336"/>
                <a:gd name="T56" fmla="*/ 1033 w 1278"/>
                <a:gd name="T57" fmla="*/ 967 h 1336"/>
                <a:gd name="T58" fmla="*/ 1094 w 1278"/>
                <a:gd name="T59" fmla="*/ 1050 h 1336"/>
                <a:gd name="T60" fmla="*/ 1103 w 1278"/>
                <a:gd name="T61" fmla="*/ 1056 h 1336"/>
                <a:gd name="T62" fmla="*/ 1069 w 1278"/>
                <a:gd name="T63" fmla="*/ 1149 h 1336"/>
                <a:gd name="T64" fmla="*/ 966 w 1278"/>
                <a:gd name="T65" fmla="*/ 1169 h 1336"/>
                <a:gd name="T66" fmla="*/ 827 w 1278"/>
                <a:gd name="T67" fmla="*/ 1133 h 1336"/>
                <a:gd name="T68" fmla="*/ 675 w 1278"/>
                <a:gd name="T69" fmla="*/ 1054 h 1336"/>
                <a:gd name="T70" fmla="*/ 524 w 1278"/>
                <a:gd name="T71" fmla="*/ 938 h 1336"/>
                <a:gd name="T72" fmla="*/ 386 w 1278"/>
                <a:gd name="T73" fmla="*/ 793 h 1336"/>
                <a:gd name="T74" fmla="*/ 276 w 1278"/>
                <a:gd name="T75" fmla="*/ 628 h 1336"/>
                <a:gd name="T76" fmla="*/ 205 w 1278"/>
                <a:gd name="T77" fmla="*/ 451 h 1336"/>
                <a:gd name="T78" fmla="*/ 186 w 1278"/>
                <a:gd name="T79" fmla="*/ 268 h 1336"/>
                <a:gd name="T80" fmla="*/ 233 w 1278"/>
                <a:gd name="T81" fmla="*/ 90 h 1336"/>
                <a:gd name="T82" fmla="*/ 382 w 1278"/>
                <a:gd name="T83" fmla="*/ 88 h 1336"/>
                <a:gd name="T84" fmla="*/ 518 w 1278"/>
                <a:gd name="T85" fmla="*/ 108 h 1336"/>
                <a:gd name="T86" fmla="*/ 647 w 1278"/>
                <a:gd name="T87" fmla="*/ 146 h 1336"/>
                <a:gd name="T88" fmla="*/ 771 w 1278"/>
                <a:gd name="T89" fmla="*/ 196 h 1336"/>
                <a:gd name="T90" fmla="*/ 892 w 1278"/>
                <a:gd name="T91" fmla="*/ 254 h 1336"/>
                <a:gd name="T92" fmla="*/ 1015 w 1278"/>
                <a:gd name="T93" fmla="*/ 314 h 1336"/>
                <a:gd name="T94" fmla="*/ 1142 w 1278"/>
                <a:gd name="T95" fmla="*/ 373 h 1336"/>
                <a:gd name="T96" fmla="*/ 1278 w 1278"/>
                <a:gd name="T97" fmla="*/ 42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8" h="1336">
                  <a:moveTo>
                    <a:pt x="1278" y="424"/>
                  </a:moveTo>
                  <a:lnTo>
                    <a:pt x="1278" y="274"/>
                  </a:lnTo>
                  <a:lnTo>
                    <a:pt x="1243" y="265"/>
                  </a:lnTo>
                  <a:lnTo>
                    <a:pt x="1209" y="254"/>
                  </a:lnTo>
                  <a:lnTo>
                    <a:pt x="1173" y="242"/>
                  </a:lnTo>
                  <a:lnTo>
                    <a:pt x="1138" y="229"/>
                  </a:lnTo>
                  <a:lnTo>
                    <a:pt x="1102" y="215"/>
                  </a:lnTo>
                  <a:lnTo>
                    <a:pt x="1066" y="199"/>
                  </a:lnTo>
                  <a:lnTo>
                    <a:pt x="1031" y="183"/>
                  </a:lnTo>
                  <a:lnTo>
                    <a:pt x="996" y="167"/>
                  </a:lnTo>
                  <a:lnTo>
                    <a:pt x="962" y="151"/>
                  </a:lnTo>
                  <a:lnTo>
                    <a:pt x="929" y="134"/>
                  </a:lnTo>
                  <a:lnTo>
                    <a:pt x="896" y="117"/>
                  </a:lnTo>
                  <a:lnTo>
                    <a:pt x="865" y="101"/>
                  </a:lnTo>
                  <a:lnTo>
                    <a:pt x="834" y="85"/>
                  </a:lnTo>
                  <a:lnTo>
                    <a:pt x="804" y="71"/>
                  </a:lnTo>
                  <a:lnTo>
                    <a:pt x="777" y="57"/>
                  </a:lnTo>
                  <a:lnTo>
                    <a:pt x="751" y="44"/>
                  </a:lnTo>
                  <a:lnTo>
                    <a:pt x="716" y="28"/>
                  </a:lnTo>
                  <a:lnTo>
                    <a:pt x="681" y="17"/>
                  </a:lnTo>
                  <a:lnTo>
                    <a:pt x="643" y="8"/>
                  </a:lnTo>
                  <a:lnTo>
                    <a:pt x="605" y="2"/>
                  </a:lnTo>
                  <a:lnTo>
                    <a:pt x="566" y="0"/>
                  </a:lnTo>
                  <a:lnTo>
                    <a:pt x="525" y="0"/>
                  </a:lnTo>
                  <a:lnTo>
                    <a:pt x="484" y="2"/>
                  </a:lnTo>
                  <a:lnTo>
                    <a:pt x="443" y="6"/>
                  </a:lnTo>
                  <a:lnTo>
                    <a:pt x="402" y="12"/>
                  </a:lnTo>
                  <a:lnTo>
                    <a:pt x="360" y="18"/>
                  </a:lnTo>
                  <a:lnTo>
                    <a:pt x="320" y="25"/>
                  </a:lnTo>
                  <a:lnTo>
                    <a:pt x="280" y="33"/>
                  </a:lnTo>
                  <a:lnTo>
                    <a:pt x="239" y="41"/>
                  </a:lnTo>
                  <a:lnTo>
                    <a:pt x="201" y="49"/>
                  </a:lnTo>
                  <a:lnTo>
                    <a:pt x="163" y="57"/>
                  </a:lnTo>
                  <a:lnTo>
                    <a:pt x="128" y="63"/>
                  </a:lnTo>
                  <a:lnTo>
                    <a:pt x="123" y="68"/>
                  </a:lnTo>
                  <a:lnTo>
                    <a:pt x="113" y="71"/>
                  </a:lnTo>
                  <a:lnTo>
                    <a:pt x="109" y="73"/>
                  </a:lnTo>
                  <a:lnTo>
                    <a:pt x="116" y="75"/>
                  </a:lnTo>
                  <a:lnTo>
                    <a:pt x="91" y="88"/>
                  </a:lnTo>
                  <a:lnTo>
                    <a:pt x="68" y="103"/>
                  </a:lnTo>
                  <a:lnTo>
                    <a:pt x="49" y="120"/>
                  </a:lnTo>
                  <a:lnTo>
                    <a:pt x="33" y="140"/>
                  </a:lnTo>
                  <a:lnTo>
                    <a:pt x="21" y="161"/>
                  </a:lnTo>
                  <a:lnTo>
                    <a:pt x="10" y="186"/>
                  </a:lnTo>
                  <a:lnTo>
                    <a:pt x="3" y="211"/>
                  </a:lnTo>
                  <a:lnTo>
                    <a:pt x="0" y="240"/>
                  </a:lnTo>
                  <a:lnTo>
                    <a:pt x="0" y="299"/>
                  </a:lnTo>
                  <a:lnTo>
                    <a:pt x="9" y="361"/>
                  </a:lnTo>
                  <a:lnTo>
                    <a:pt x="26" y="427"/>
                  </a:lnTo>
                  <a:lnTo>
                    <a:pt x="49" y="496"/>
                  </a:lnTo>
                  <a:lnTo>
                    <a:pt x="79" y="566"/>
                  </a:lnTo>
                  <a:lnTo>
                    <a:pt x="115" y="638"/>
                  </a:lnTo>
                  <a:lnTo>
                    <a:pt x="155" y="710"/>
                  </a:lnTo>
                  <a:lnTo>
                    <a:pt x="199" y="780"/>
                  </a:lnTo>
                  <a:lnTo>
                    <a:pt x="245" y="849"/>
                  </a:lnTo>
                  <a:lnTo>
                    <a:pt x="293" y="914"/>
                  </a:lnTo>
                  <a:lnTo>
                    <a:pt x="341" y="976"/>
                  </a:lnTo>
                  <a:lnTo>
                    <a:pt x="390" y="1031"/>
                  </a:lnTo>
                  <a:lnTo>
                    <a:pt x="439" y="1081"/>
                  </a:lnTo>
                  <a:lnTo>
                    <a:pt x="485" y="1124"/>
                  </a:lnTo>
                  <a:lnTo>
                    <a:pt x="529" y="1158"/>
                  </a:lnTo>
                  <a:lnTo>
                    <a:pt x="569" y="1184"/>
                  </a:lnTo>
                  <a:lnTo>
                    <a:pt x="605" y="1200"/>
                  </a:lnTo>
                  <a:lnTo>
                    <a:pt x="640" y="1221"/>
                  </a:lnTo>
                  <a:lnTo>
                    <a:pt x="682" y="1243"/>
                  </a:lnTo>
                  <a:lnTo>
                    <a:pt x="727" y="1264"/>
                  </a:lnTo>
                  <a:lnTo>
                    <a:pt x="774" y="1283"/>
                  </a:lnTo>
                  <a:lnTo>
                    <a:pt x="826" y="1300"/>
                  </a:lnTo>
                  <a:lnTo>
                    <a:pt x="878" y="1315"/>
                  </a:lnTo>
                  <a:lnTo>
                    <a:pt x="930" y="1326"/>
                  </a:lnTo>
                  <a:lnTo>
                    <a:pt x="982" y="1333"/>
                  </a:lnTo>
                  <a:lnTo>
                    <a:pt x="1032" y="1336"/>
                  </a:lnTo>
                  <a:lnTo>
                    <a:pt x="1081" y="1334"/>
                  </a:lnTo>
                  <a:lnTo>
                    <a:pt x="1127" y="1327"/>
                  </a:lnTo>
                  <a:lnTo>
                    <a:pt x="1168" y="1313"/>
                  </a:lnTo>
                  <a:lnTo>
                    <a:pt x="1205" y="1292"/>
                  </a:lnTo>
                  <a:lnTo>
                    <a:pt x="1236" y="1265"/>
                  </a:lnTo>
                  <a:lnTo>
                    <a:pt x="1261" y="1228"/>
                  </a:lnTo>
                  <a:lnTo>
                    <a:pt x="1278" y="1184"/>
                  </a:lnTo>
                  <a:lnTo>
                    <a:pt x="1278" y="1081"/>
                  </a:lnTo>
                  <a:lnTo>
                    <a:pt x="1266" y="1054"/>
                  </a:lnTo>
                  <a:lnTo>
                    <a:pt x="1250" y="1024"/>
                  </a:lnTo>
                  <a:lnTo>
                    <a:pt x="1231" y="993"/>
                  </a:lnTo>
                  <a:lnTo>
                    <a:pt x="1211" y="961"/>
                  </a:lnTo>
                  <a:lnTo>
                    <a:pt x="1189" y="929"/>
                  </a:lnTo>
                  <a:lnTo>
                    <a:pt x="1164" y="897"/>
                  </a:lnTo>
                  <a:lnTo>
                    <a:pt x="1138" y="865"/>
                  </a:lnTo>
                  <a:lnTo>
                    <a:pt x="1110" y="834"/>
                  </a:lnTo>
                  <a:lnTo>
                    <a:pt x="1081" y="806"/>
                  </a:lnTo>
                  <a:lnTo>
                    <a:pt x="1052" y="778"/>
                  </a:lnTo>
                  <a:lnTo>
                    <a:pt x="1021" y="754"/>
                  </a:lnTo>
                  <a:lnTo>
                    <a:pt x="992" y="732"/>
                  </a:lnTo>
                  <a:lnTo>
                    <a:pt x="962" y="714"/>
                  </a:lnTo>
                  <a:lnTo>
                    <a:pt x="932" y="700"/>
                  </a:lnTo>
                  <a:lnTo>
                    <a:pt x="904" y="691"/>
                  </a:lnTo>
                  <a:lnTo>
                    <a:pt x="875" y="686"/>
                  </a:lnTo>
                  <a:lnTo>
                    <a:pt x="866" y="707"/>
                  </a:lnTo>
                  <a:lnTo>
                    <a:pt x="856" y="727"/>
                  </a:lnTo>
                  <a:lnTo>
                    <a:pt x="846" y="748"/>
                  </a:lnTo>
                  <a:lnTo>
                    <a:pt x="836" y="769"/>
                  </a:lnTo>
                  <a:lnTo>
                    <a:pt x="827" y="789"/>
                  </a:lnTo>
                  <a:lnTo>
                    <a:pt x="818" y="811"/>
                  </a:lnTo>
                  <a:lnTo>
                    <a:pt x="810" y="832"/>
                  </a:lnTo>
                  <a:lnTo>
                    <a:pt x="804" y="853"/>
                  </a:lnTo>
                  <a:lnTo>
                    <a:pt x="824" y="866"/>
                  </a:lnTo>
                  <a:lnTo>
                    <a:pt x="844" y="877"/>
                  </a:lnTo>
                  <a:lnTo>
                    <a:pt x="863" y="885"/>
                  </a:lnTo>
                  <a:lnTo>
                    <a:pt x="884" y="894"/>
                  </a:lnTo>
                  <a:lnTo>
                    <a:pt x="904" y="902"/>
                  </a:lnTo>
                  <a:lnTo>
                    <a:pt x="923" y="909"/>
                  </a:lnTo>
                  <a:lnTo>
                    <a:pt x="943" y="916"/>
                  </a:lnTo>
                  <a:lnTo>
                    <a:pt x="962" y="923"/>
                  </a:lnTo>
                  <a:lnTo>
                    <a:pt x="980" y="933"/>
                  </a:lnTo>
                  <a:lnTo>
                    <a:pt x="998" y="942"/>
                  </a:lnTo>
                  <a:lnTo>
                    <a:pt x="1015" y="954"/>
                  </a:lnTo>
                  <a:lnTo>
                    <a:pt x="1033" y="967"/>
                  </a:lnTo>
                  <a:lnTo>
                    <a:pt x="1049" y="984"/>
                  </a:lnTo>
                  <a:lnTo>
                    <a:pt x="1065" y="1003"/>
                  </a:lnTo>
                  <a:lnTo>
                    <a:pt x="1079" y="1024"/>
                  </a:lnTo>
                  <a:lnTo>
                    <a:pt x="1094" y="1050"/>
                  </a:lnTo>
                  <a:lnTo>
                    <a:pt x="1096" y="1050"/>
                  </a:lnTo>
                  <a:lnTo>
                    <a:pt x="1098" y="1051"/>
                  </a:lnTo>
                  <a:lnTo>
                    <a:pt x="1101" y="1054"/>
                  </a:lnTo>
                  <a:lnTo>
                    <a:pt x="1103" y="1056"/>
                  </a:lnTo>
                  <a:lnTo>
                    <a:pt x="1104" y="1091"/>
                  </a:lnTo>
                  <a:lnTo>
                    <a:pt x="1098" y="1117"/>
                  </a:lnTo>
                  <a:lnTo>
                    <a:pt x="1087" y="1136"/>
                  </a:lnTo>
                  <a:lnTo>
                    <a:pt x="1069" y="1149"/>
                  </a:lnTo>
                  <a:lnTo>
                    <a:pt x="1046" y="1157"/>
                  </a:lnTo>
                  <a:lnTo>
                    <a:pt x="1021" y="1163"/>
                  </a:lnTo>
                  <a:lnTo>
                    <a:pt x="994" y="1167"/>
                  </a:lnTo>
                  <a:lnTo>
                    <a:pt x="966" y="1169"/>
                  </a:lnTo>
                  <a:lnTo>
                    <a:pt x="932" y="1164"/>
                  </a:lnTo>
                  <a:lnTo>
                    <a:pt x="898" y="1157"/>
                  </a:lnTo>
                  <a:lnTo>
                    <a:pt x="862" y="1146"/>
                  </a:lnTo>
                  <a:lnTo>
                    <a:pt x="827" y="1133"/>
                  </a:lnTo>
                  <a:lnTo>
                    <a:pt x="789" y="1118"/>
                  </a:lnTo>
                  <a:lnTo>
                    <a:pt x="752" y="1099"/>
                  </a:lnTo>
                  <a:lnTo>
                    <a:pt x="713" y="1078"/>
                  </a:lnTo>
                  <a:lnTo>
                    <a:pt x="675" y="1054"/>
                  </a:lnTo>
                  <a:lnTo>
                    <a:pt x="637" y="1028"/>
                  </a:lnTo>
                  <a:lnTo>
                    <a:pt x="599" y="999"/>
                  </a:lnTo>
                  <a:lnTo>
                    <a:pt x="561" y="970"/>
                  </a:lnTo>
                  <a:lnTo>
                    <a:pt x="524" y="938"/>
                  </a:lnTo>
                  <a:lnTo>
                    <a:pt x="488" y="903"/>
                  </a:lnTo>
                  <a:lnTo>
                    <a:pt x="453" y="869"/>
                  </a:lnTo>
                  <a:lnTo>
                    <a:pt x="418" y="831"/>
                  </a:lnTo>
                  <a:lnTo>
                    <a:pt x="386" y="793"/>
                  </a:lnTo>
                  <a:lnTo>
                    <a:pt x="356" y="754"/>
                  </a:lnTo>
                  <a:lnTo>
                    <a:pt x="327" y="712"/>
                  </a:lnTo>
                  <a:lnTo>
                    <a:pt x="301" y="670"/>
                  </a:lnTo>
                  <a:lnTo>
                    <a:pt x="276" y="628"/>
                  </a:lnTo>
                  <a:lnTo>
                    <a:pt x="253" y="584"/>
                  </a:lnTo>
                  <a:lnTo>
                    <a:pt x="234" y="540"/>
                  </a:lnTo>
                  <a:lnTo>
                    <a:pt x="218" y="496"/>
                  </a:lnTo>
                  <a:lnTo>
                    <a:pt x="205" y="451"/>
                  </a:lnTo>
                  <a:lnTo>
                    <a:pt x="195" y="405"/>
                  </a:lnTo>
                  <a:lnTo>
                    <a:pt x="188" y="360"/>
                  </a:lnTo>
                  <a:lnTo>
                    <a:pt x="186" y="314"/>
                  </a:lnTo>
                  <a:lnTo>
                    <a:pt x="186" y="268"/>
                  </a:lnTo>
                  <a:lnTo>
                    <a:pt x="192" y="223"/>
                  </a:lnTo>
                  <a:lnTo>
                    <a:pt x="201" y="178"/>
                  </a:lnTo>
                  <a:lnTo>
                    <a:pt x="214" y="134"/>
                  </a:lnTo>
                  <a:lnTo>
                    <a:pt x="233" y="90"/>
                  </a:lnTo>
                  <a:lnTo>
                    <a:pt x="271" y="88"/>
                  </a:lnTo>
                  <a:lnTo>
                    <a:pt x="309" y="85"/>
                  </a:lnTo>
                  <a:lnTo>
                    <a:pt x="346" y="87"/>
                  </a:lnTo>
                  <a:lnTo>
                    <a:pt x="382" y="88"/>
                  </a:lnTo>
                  <a:lnTo>
                    <a:pt x="417" y="91"/>
                  </a:lnTo>
                  <a:lnTo>
                    <a:pt x="452" y="96"/>
                  </a:lnTo>
                  <a:lnTo>
                    <a:pt x="485" y="101"/>
                  </a:lnTo>
                  <a:lnTo>
                    <a:pt x="518" y="108"/>
                  </a:lnTo>
                  <a:lnTo>
                    <a:pt x="551" y="116"/>
                  </a:lnTo>
                  <a:lnTo>
                    <a:pt x="583" y="126"/>
                  </a:lnTo>
                  <a:lnTo>
                    <a:pt x="615" y="135"/>
                  </a:lnTo>
                  <a:lnTo>
                    <a:pt x="647" y="146"/>
                  </a:lnTo>
                  <a:lnTo>
                    <a:pt x="678" y="158"/>
                  </a:lnTo>
                  <a:lnTo>
                    <a:pt x="709" y="170"/>
                  </a:lnTo>
                  <a:lnTo>
                    <a:pt x="740" y="183"/>
                  </a:lnTo>
                  <a:lnTo>
                    <a:pt x="771" y="196"/>
                  </a:lnTo>
                  <a:lnTo>
                    <a:pt x="801" y="210"/>
                  </a:lnTo>
                  <a:lnTo>
                    <a:pt x="831" y="224"/>
                  </a:lnTo>
                  <a:lnTo>
                    <a:pt x="862" y="240"/>
                  </a:lnTo>
                  <a:lnTo>
                    <a:pt x="892" y="254"/>
                  </a:lnTo>
                  <a:lnTo>
                    <a:pt x="923" y="269"/>
                  </a:lnTo>
                  <a:lnTo>
                    <a:pt x="954" y="285"/>
                  </a:lnTo>
                  <a:lnTo>
                    <a:pt x="985" y="300"/>
                  </a:lnTo>
                  <a:lnTo>
                    <a:pt x="1015" y="314"/>
                  </a:lnTo>
                  <a:lnTo>
                    <a:pt x="1046" y="330"/>
                  </a:lnTo>
                  <a:lnTo>
                    <a:pt x="1078" y="344"/>
                  </a:lnTo>
                  <a:lnTo>
                    <a:pt x="1110" y="358"/>
                  </a:lnTo>
                  <a:lnTo>
                    <a:pt x="1142" y="373"/>
                  </a:lnTo>
                  <a:lnTo>
                    <a:pt x="1176" y="387"/>
                  </a:lnTo>
                  <a:lnTo>
                    <a:pt x="1209" y="400"/>
                  </a:lnTo>
                  <a:lnTo>
                    <a:pt x="1243" y="412"/>
                  </a:lnTo>
                  <a:lnTo>
                    <a:pt x="1278" y="4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70" name="Freeform 38"/>
            <p:cNvSpPr>
              <a:spLocks/>
            </p:cNvSpPr>
            <p:nvPr/>
          </p:nvSpPr>
          <p:spPr bwMode="auto">
            <a:xfrm>
              <a:off x="4525" y="2829"/>
              <a:ext cx="83" cy="7"/>
            </a:xfrm>
            <a:custGeom>
              <a:avLst/>
              <a:gdLst>
                <a:gd name="T0" fmla="*/ 250 w 250"/>
                <a:gd name="T1" fmla="*/ 0 h 14"/>
                <a:gd name="T2" fmla="*/ 235 w 250"/>
                <a:gd name="T3" fmla="*/ 3 h 14"/>
                <a:gd name="T4" fmla="*/ 221 w 250"/>
                <a:gd name="T5" fmla="*/ 7 h 14"/>
                <a:gd name="T6" fmla="*/ 207 w 250"/>
                <a:gd name="T7" fmla="*/ 9 h 14"/>
                <a:gd name="T8" fmla="*/ 191 w 250"/>
                <a:gd name="T9" fmla="*/ 12 h 14"/>
                <a:gd name="T10" fmla="*/ 177 w 250"/>
                <a:gd name="T11" fmla="*/ 13 h 14"/>
                <a:gd name="T12" fmla="*/ 162 w 250"/>
                <a:gd name="T13" fmla="*/ 14 h 14"/>
                <a:gd name="T14" fmla="*/ 146 w 250"/>
                <a:gd name="T15" fmla="*/ 14 h 14"/>
                <a:gd name="T16" fmla="*/ 131 w 250"/>
                <a:gd name="T17" fmla="*/ 14 h 14"/>
                <a:gd name="T18" fmla="*/ 116 w 250"/>
                <a:gd name="T19" fmla="*/ 14 h 14"/>
                <a:gd name="T20" fmla="*/ 99 w 250"/>
                <a:gd name="T21" fmla="*/ 13 h 14"/>
                <a:gd name="T22" fmla="*/ 83 w 250"/>
                <a:gd name="T23" fmla="*/ 12 h 14"/>
                <a:gd name="T24" fmla="*/ 67 w 250"/>
                <a:gd name="T25" fmla="*/ 11 h 14"/>
                <a:gd name="T26" fmla="*/ 50 w 250"/>
                <a:gd name="T27" fmla="*/ 8 h 14"/>
                <a:gd name="T28" fmla="*/ 34 w 250"/>
                <a:gd name="T29" fmla="*/ 6 h 14"/>
                <a:gd name="T30" fmla="*/ 17 w 250"/>
                <a:gd name="T31" fmla="*/ 3 h 14"/>
                <a:gd name="T32" fmla="*/ 0 w 250"/>
                <a:gd name="T33" fmla="*/ 0 h 14"/>
                <a:gd name="T34" fmla="*/ 250 w 250"/>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0" h="14">
                  <a:moveTo>
                    <a:pt x="250" y="0"/>
                  </a:moveTo>
                  <a:lnTo>
                    <a:pt x="235" y="3"/>
                  </a:lnTo>
                  <a:lnTo>
                    <a:pt x="221" y="7"/>
                  </a:lnTo>
                  <a:lnTo>
                    <a:pt x="207" y="9"/>
                  </a:lnTo>
                  <a:lnTo>
                    <a:pt x="191" y="12"/>
                  </a:lnTo>
                  <a:lnTo>
                    <a:pt x="177" y="13"/>
                  </a:lnTo>
                  <a:lnTo>
                    <a:pt x="162" y="14"/>
                  </a:lnTo>
                  <a:lnTo>
                    <a:pt x="146" y="14"/>
                  </a:lnTo>
                  <a:lnTo>
                    <a:pt x="131" y="14"/>
                  </a:lnTo>
                  <a:lnTo>
                    <a:pt x="116" y="14"/>
                  </a:lnTo>
                  <a:lnTo>
                    <a:pt x="99" y="13"/>
                  </a:lnTo>
                  <a:lnTo>
                    <a:pt x="83" y="12"/>
                  </a:lnTo>
                  <a:lnTo>
                    <a:pt x="67" y="11"/>
                  </a:lnTo>
                  <a:lnTo>
                    <a:pt x="50" y="8"/>
                  </a:lnTo>
                  <a:lnTo>
                    <a:pt x="34" y="6"/>
                  </a:lnTo>
                  <a:lnTo>
                    <a:pt x="17" y="3"/>
                  </a:lnTo>
                  <a:lnTo>
                    <a:pt x="0" y="0"/>
                  </a:lnTo>
                  <a:lnTo>
                    <a:pt x="250" y="0"/>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71" name="Freeform 39"/>
            <p:cNvSpPr>
              <a:spLocks/>
            </p:cNvSpPr>
            <p:nvPr/>
          </p:nvSpPr>
          <p:spPr bwMode="auto">
            <a:xfrm>
              <a:off x="4470" y="2808"/>
              <a:ext cx="163" cy="28"/>
            </a:xfrm>
            <a:custGeom>
              <a:avLst/>
              <a:gdLst>
                <a:gd name="T0" fmla="*/ 0 w 489"/>
                <a:gd name="T1" fmla="*/ 0 h 68"/>
                <a:gd name="T2" fmla="*/ 34 w 489"/>
                <a:gd name="T3" fmla="*/ 12 h 68"/>
                <a:gd name="T4" fmla="*/ 67 w 489"/>
                <a:gd name="T5" fmla="*/ 23 h 68"/>
                <a:gd name="T6" fmla="*/ 99 w 489"/>
                <a:gd name="T7" fmla="*/ 34 h 68"/>
                <a:gd name="T8" fmla="*/ 131 w 489"/>
                <a:gd name="T9" fmla="*/ 42 h 68"/>
                <a:gd name="T10" fmla="*/ 163 w 489"/>
                <a:gd name="T11" fmla="*/ 50 h 68"/>
                <a:gd name="T12" fmla="*/ 194 w 489"/>
                <a:gd name="T13" fmla="*/ 57 h 68"/>
                <a:gd name="T14" fmla="*/ 225 w 489"/>
                <a:gd name="T15" fmla="*/ 62 h 68"/>
                <a:gd name="T16" fmla="*/ 254 w 489"/>
                <a:gd name="T17" fmla="*/ 66 h 68"/>
                <a:gd name="T18" fmla="*/ 284 w 489"/>
                <a:gd name="T19" fmla="*/ 68 h 68"/>
                <a:gd name="T20" fmla="*/ 313 w 489"/>
                <a:gd name="T21" fmla="*/ 68 h 68"/>
                <a:gd name="T22" fmla="*/ 340 w 489"/>
                <a:gd name="T23" fmla="*/ 67 h 68"/>
                <a:gd name="T24" fmla="*/ 367 w 489"/>
                <a:gd name="T25" fmla="*/ 63 h 68"/>
                <a:gd name="T26" fmla="*/ 394 w 489"/>
                <a:gd name="T27" fmla="*/ 59 h 68"/>
                <a:gd name="T28" fmla="*/ 419 w 489"/>
                <a:gd name="T29" fmla="*/ 50 h 68"/>
                <a:gd name="T30" fmla="*/ 444 w 489"/>
                <a:gd name="T31" fmla="*/ 41 h 68"/>
                <a:gd name="T32" fmla="*/ 468 w 489"/>
                <a:gd name="T33" fmla="*/ 29 h 68"/>
                <a:gd name="T34" fmla="*/ 474 w 489"/>
                <a:gd name="T35" fmla="*/ 23 h 68"/>
                <a:gd name="T36" fmla="*/ 480 w 489"/>
                <a:gd name="T37" fmla="*/ 17 h 68"/>
                <a:gd name="T38" fmla="*/ 485 w 489"/>
                <a:gd name="T39" fmla="*/ 10 h 68"/>
                <a:gd name="T40" fmla="*/ 489 w 489"/>
                <a:gd name="T41" fmla="*/ 0 h 68"/>
                <a:gd name="T42" fmla="*/ 281 w 489"/>
                <a:gd name="T43" fmla="*/ 0 h 68"/>
                <a:gd name="T44" fmla="*/ 272 w 489"/>
                <a:gd name="T45" fmla="*/ 2 h 68"/>
                <a:gd name="T46" fmla="*/ 265 w 489"/>
                <a:gd name="T47" fmla="*/ 3 h 68"/>
                <a:gd name="T48" fmla="*/ 257 w 489"/>
                <a:gd name="T49" fmla="*/ 3 h 68"/>
                <a:gd name="T50" fmla="*/ 250 w 489"/>
                <a:gd name="T51" fmla="*/ 3 h 68"/>
                <a:gd name="T52" fmla="*/ 243 w 489"/>
                <a:gd name="T53" fmla="*/ 3 h 68"/>
                <a:gd name="T54" fmla="*/ 234 w 489"/>
                <a:gd name="T55" fmla="*/ 3 h 68"/>
                <a:gd name="T56" fmla="*/ 227 w 489"/>
                <a:gd name="T57" fmla="*/ 2 h 68"/>
                <a:gd name="T58" fmla="*/ 219 w 489"/>
                <a:gd name="T59" fmla="*/ 0 h 68"/>
                <a:gd name="T60" fmla="*/ 0 w 489"/>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9" h="68">
                  <a:moveTo>
                    <a:pt x="0" y="0"/>
                  </a:moveTo>
                  <a:lnTo>
                    <a:pt x="34" y="12"/>
                  </a:lnTo>
                  <a:lnTo>
                    <a:pt x="67" y="23"/>
                  </a:lnTo>
                  <a:lnTo>
                    <a:pt x="99" y="34"/>
                  </a:lnTo>
                  <a:lnTo>
                    <a:pt x="131" y="42"/>
                  </a:lnTo>
                  <a:lnTo>
                    <a:pt x="163" y="50"/>
                  </a:lnTo>
                  <a:lnTo>
                    <a:pt x="194" y="57"/>
                  </a:lnTo>
                  <a:lnTo>
                    <a:pt x="225" y="62"/>
                  </a:lnTo>
                  <a:lnTo>
                    <a:pt x="254" y="66"/>
                  </a:lnTo>
                  <a:lnTo>
                    <a:pt x="284" y="68"/>
                  </a:lnTo>
                  <a:lnTo>
                    <a:pt x="313" y="68"/>
                  </a:lnTo>
                  <a:lnTo>
                    <a:pt x="340" y="67"/>
                  </a:lnTo>
                  <a:lnTo>
                    <a:pt x="367" y="63"/>
                  </a:lnTo>
                  <a:lnTo>
                    <a:pt x="394" y="59"/>
                  </a:lnTo>
                  <a:lnTo>
                    <a:pt x="419" y="50"/>
                  </a:lnTo>
                  <a:lnTo>
                    <a:pt x="444" y="41"/>
                  </a:lnTo>
                  <a:lnTo>
                    <a:pt x="468" y="29"/>
                  </a:lnTo>
                  <a:lnTo>
                    <a:pt x="474" y="23"/>
                  </a:lnTo>
                  <a:lnTo>
                    <a:pt x="480" y="17"/>
                  </a:lnTo>
                  <a:lnTo>
                    <a:pt x="485" y="10"/>
                  </a:lnTo>
                  <a:lnTo>
                    <a:pt x="489" y="0"/>
                  </a:lnTo>
                  <a:lnTo>
                    <a:pt x="281" y="0"/>
                  </a:lnTo>
                  <a:lnTo>
                    <a:pt x="272" y="2"/>
                  </a:lnTo>
                  <a:lnTo>
                    <a:pt x="265" y="3"/>
                  </a:lnTo>
                  <a:lnTo>
                    <a:pt x="257" y="3"/>
                  </a:lnTo>
                  <a:lnTo>
                    <a:pt x="250" y="3"/>
                  </a:lnTo>
                  <a:lnTo>
                    <a:pt x="243" y="3"/>
                  </a:lnTo>
                  <a:lnTo>
                    <a:pt x="234" y="3"/>
                  </a:lnTo>
                  <a:lnTo>
                    <a:pt x="227" y="2"/>
                  </a:lnTo>
                  <a:lnTo>
                    <a:pt x="219" y="0"/>
                  </a:lnTo>
                  <a:lnTo>
                    <a:pt x="0" y="0"/>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72" name="Freeform 40"/>
            <p:cNvSpPr>
              <a:spLocks/>
            </p:cNvSpPr>
            <p:nvPr/>
          </p:nvSpPr>
          <p:spPr bwMode="auto">
            <a:xfrm>
              <a:off x="4427" y="2787"/>
              <a:ext cx="211" cy="42"/>
            </a:xfrm>
            <a:custGeom>
              <a:avLst/>
              <a:gdLst>
                <a:gd name="T0" fmla="*/ 293 w 636"/>
                <a:gd name="T1" fmla="*/ 103 h 103"/>
                <a:gd name="T2" fmla="*/ 276 w 636"/>
                <a:gd name="T3" fmla="*/ 98 h 103"/>
                <a:gd name="T4" fmla="*/ 258 w 636"/>
                <a:gd name="T5" fmla="*/ 93 h 103"/>
                <a:gd name="T6" fmla="*/ 240 w 636"/>
                <a:gd name="T7" fmla="*/ 89 h 103"/>
                <a:gd name="T8" fmla="*/ 222 w 636"/>
                <a:gd name="T9" fmla="*/ 84 h 103"/>
                <a:gd name="T10" fmla="*/ 204 w 636"/>
                <a:gd name="T11" fmla="*/ 78 h 103"/>
                <a:gd name="T12" fmla="*/ 187 w 636"/>
                <a:gd name="T13" fmla="*/ 72 h 103"/>
                <a:gd name="T14" fmla="*/ 169 w 636"/>
                <a:gd name="T15" fmla="*/ 66 h 103"/>
                <a:gd name="T16" fmla="*/ 151 w 636"/>
                <a:gd name="T17" fmla="*/ 59 h 103"/>
                <a:gd name="T18" fmla="*/ 132 w 636"/>
                <a:gd name="T19" fmla="*/ 53 h 103"/>
                <a:gd name="T20" fmla="*/ 114 w 636"/>
                <a:gd name="T21" fmla="*/ 46 h 103"/>
                <a:gd name="T22" fmla="*/ 95 w 636"/>
                <a:gd name="T23" fmla="*/ 39 h 103"/>
                <a:gd name="T24" fmla="*/ 76 w 636"/>
                <a:gd name="T25" fmla="*/ 32 h 103"/>
                <a:gd name="T26" fmla="*/ 57 w 636"/>
                <a:gd name="T27" fmla="*/ 23 h 103"/>
                <a:gd name="T28" fmla="*/ 38 w 636"/>
                <a:gd name="T29" fmla="*/ 16 h 103"/>
                <a:gd name="T30" fmla="*/ 19 w 636"/>
                <a:gd name="T31" fmla="*/ 8 h 103"/>
                <a:gd name="T32" fmla="*/ 0 w 636"/>
                <a:gd name="T33" fmla="*/ 0 h 103"/>
                <a:gd name="T34" fmla="*/ 128 w 636"/>
                <a:gd name="T35" fmla="*/ 0 h 103"/>
                <a:gd name="T36" fmla="*/ 152 w 636"/>
                <a:gd name="T37" fmla="*/ 8 h 103"/>
                <a:gd name="T38" fmla="*/ 176 w 636"/>
                <a:gd name="T39" fmla="*/ 16 h 103"/>
                <a:gd name="T40" fmla="*/ 201 w 636"/>
                <a:gd name="T41" fmla="*/ 23 h 103"/>
                <a:gd name="T42" fmla="*/ 225 w 636"/>
                <a:gd name="T43" fmla="*/ 29 h 103"/>
                <a:gd name="T44" fmla="*/ 248 w 636"/>
                <a:gd name="T45" fmla="*/ 35 h 103"/>
                <a:gd name="T46" fmla="*/ 273 w 636"/>
                <a:gd name="T47" fmla="*/ 40 h 103"/>
                <a:gd name="T48" fmla="*/ 297 w 636"/>
                <a:gd name="T49" fmla="*/ 45 h 103"/>
                <a:gd name="T50" fmla="*/ 322 w 636"/>
                <a:gd name="T51" fmla="*/ 47 h 103"/>
                <a:gd name="T52" fmla="*/ 346 w 636"/>
                <a:gd name="T53" fmla="*/ 49 h 103"/>
                <a:gd name="T54" fmla="*/ 371 w 636"/>
                <a:gd name="T55" fmla="*/ 51 h 103"/>
                <a:gd name="T56" fmla="*/ 395 w 636"/>
                <a:gd name="T57" fmla="*/ 51 h 103"/>
                <a:gd name="T58" fmla="*/ 420 w 636"/>
                <a:gd name="T59" fmla="*/ 49 h 103"/>
                <a:gd name="T60" fmla="*/ 445 w 636"/>
                <a:gd name="T61" fmla="*/ 47 h 103"/>
                <a:gd name="T62" fmla="*/ 470 w 636"/>
                <a:gd name="T63" fmla="*/ 42 h 103"/>
                <a:gd name="T64" fmla="*/ 495 w 636"/>
                <a:gd name="T65" fmla="*/ 38 h 103"/>
                <a:gd name="T66" fmla="*/ 521 w 636"/>
                <a:gd name="T67" fmla="*/ 30 h 103"/>
                <a:gd name="T68" fmla="*/ 528 w 636"/>
                <a:gd name="T69" fmla="*/ 23 h 103"/>
                <a:gd name="T70" fmla="*/ 535 w 636"/>
                <a:gd name="T71" fmla="*/ 16 h 103"/>
                <a:gd name="T72" fmla="*/ 541 w 636"/>
                <a:gd name="T73" fmla="*/ 9 h 103"/>
                <a:gd name="T74" fmla="*/ 546 w 636"/>
                <a:gd name="T75" fmla="*/ 0 h 103"/>
                <a:gd name="T76" fmla="*/ 636 w 636"/>
                <a:gd name="T77" fmla="*/ 0 h 103"/>
                <a:gd name="T78" fmla="*/ 633 w 636"/>
                <a:gd name="T79" fmla="*/ 14 h 103"/>
                <a:gd name="T80" fmla="*/ 628 w 636"/>
                <a:gd name="T81" fmla="*/ 27 h 103"/>
                <a:gd name="T82" fmla="*/ 623 w 636"/>
                <a:gd name="T83" fmla="*/ 39 h 103"/>
                <a:gd name="T84" fmla="*/ 619 w 636"/>
                <a:gd name="T85" fmla="*/ 49 h 103"/>
                <a:gd name="T86" fmla="*/ 613 w 636"/>
                <a:gd name="T87" fmla="*/ 59 h 103"/>
                <a:gd name="T88" fmla="*/ 608 w 636"/>
                <a:gd name="T89" fmla="*/ 67 h 103"/>
                <a:gd name="T90" fmla="*/ 602 w 636"/>
                <a:gd name="T91" fmla="*/ 73 h 103"/>
                <a:gd name="T92" fmla="*/ 596 w 636"/>
                <a:gd name="T93" fmla="*/ 78 h 103"/>
                <a:gd name="T94" fmla="*/ 590 w 636"/>
                <a:gd name="T95" fmla="*/ 81 h 103"/>
                <a:gd name="T96" fmla="*/ 584 w 636"/>
                <a:gd name="T97" fmla="*/ 85 h 103"/>
                <a:gd name="T98" fmla="*/ 577 w 636"/>
                <a:gd name="T99" fmla="*/ 89 h 103"/>
                <a:gd name="T100" fmla="*/ 571 w 636"/>
                <a:gd name="T101" fmla="*/ 91 h 103"/>
                <a:gd name="T102" fmla="*/ 564 w 636"/>
                <a:gd name="T103" fmla="*/ 95 h 103"/>
                <a:gd name="T104" fmla="*/ 557 w 636"/>
                <a:gd name="T105" fmla="*/ 97 h 103"/>
                <a:gd name="T106" fmla="*/ 550 w 636"/>
                <a:gd name="T107" fmla="*/ 100 h 103"/>
                <a:gd name="T108" fmla="*/ 543 w 636"/>
                <a:gd name="T109" fmla="*/ 103 h 103"/>
                <a:gd name="T110" fmla="*/ 293 w 636"/>
                <a:gd name="T11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6" h="103">
                  <a:moveTo>
                    <a:pt x="293" y="103"/>
                  </a:moveTo>
                  <a:lnTo>
                    <a:pt x="276" y="98"/>
                  </a:lnTo>
                  <a:lnTo>
                    <a:pt x="258" y="93"/>
                  </a:lnTo>
                  <a:lnTo>
                    <a:pt x="240" y="89"/>
                  </a:lnTo>
                  <a:lnTo>
                    <a:pt x="222" y="84"/>
                  </a:lnTo>
                  <a:lnTo>
                    <a:pt x="204" y="78"/>
                  </a:lnTo>
                  <a:lnTo>
                    <a:pt x="187" y="72"/>
                  </a:lnTo>
                  <a:lnTo>
                    <a:pt x="169" y="66"/>
                  </a:lnTo>
                  <a:lnTo>
                    <a:pt x="151" y="59"/>
                  </a:lnTo>
                  <a:lnTo>
                    <a:pt x="132" y="53"/>
                  </a:lnTo>
                  <a:lnTo>
                    <a:pt x="114" y="46"/>
                  </a:lnTo>
                  <a:lnTo>
                    <a:pt x="95" y="39"/>
                  </a:lnTo>
                  <a:lnTo>
                    <a:pt x="76" y="32"/>
                  </a:lnTo>
                  <a:lnTo>
                    <a:pt x="57" y="23"/>
                  </a:lnTo>
                  <a:lnTo>
                    <a:pt x="38" y="16"/>
                  </a:lnTo>
                  <a:lnTo>
                    <a:pt x="19" y="8"/>
                  </a:lnTo>
                  <a:lnTo>
                    <a:pt x="0" y="0"/>
                  </a:lnTo>
                  <a:lnTo>
                    <a:pt x="128" y="0"/>
                  </a:lnTo>
                  <a:lnTo>
                    <a:pt x="152" y="8"/>
                  </a:lnTo>
                  <a:lnTo>
                    <a:pt x="176" y="16"/>
                  </a:lnTo>
                  <a:lnTo>
                    <a:pt x="201" y="23"/>
                  </a:lnTo>
                  <a:lnTo>
                    <a:pt x="225" y="29"/>
                  </a:lnTo>
                  <a:lnTo>
                    <a:pt x="248" y="35"/>
                  </a:lnTo>
                  <a:lnTo>
                    <a:pt x="273" y="40"/>
                  </a:lnTo>
                  <a:lnTo>
                    <a:pt x="297" y="45"/>
                  </a:lnTo>
                  <a:lnTo>
                    <a:pt x="322" y="47"/>
                  </a:lnTo>
                  <a:lnTo>
                    <a:pt x="346" y="49"/>
                  </a:lnTo>
                  <a:lnTo>
                    <a:pt x="371" y="51"/>
                  </a:lnTo>
                  <a:lnTo>
                    <a:pt x="395" y="51"/>
                  </a:lnTo>
                  <a:lnTo>
                    <a:pt x="420" y="49"/>
                  </a:lnTo>
                  <a:lnTo>
                    <a:pt x="445" y="47"/>
                  </a:lnTo>
                  <a:lnTo>
                    <a:pt x="470" y="42"/>
                  </a:lnTo>
                  <a:lnTo>
                    <a:pt x="495" y="38"/>
                  </a:lnTo>
                  <a:lnTo>
                    <a:pt x="521" y="30"/>
                  </a:lnTo>
                  <a:lnTo>
                    <a:pt x="528" y="23"/>
                  </a:lnTo>
                  <a:lnTo>
                    <a:pt x="535" y="16"/>
                  </a:lnTo>
                  <a:lnTo>
                    <a:pt x="541" y="9"/>
                  </a:lnTo>
                  <a:lnTo>
                    <a:pt x="546" y="0"/>
                  </a:lnTo>
                  <a:lnTo>
                    <a:pt x="636" y="0"/>
                  </a:lnTo>
                  <a:lnTo>
                    <a:pt x="633" y="14"/>
                  </a:lnTo>
                  <a:lnTo>
                    <a:pt x="628" y="27"/>
                  </a:lnTo>
                  <a:lnTo>
                    <a:pt x="623" y="39"/>
                  </a:lnTo>
                  <a:lnTo>
                    <a:pt x="619" y="49"/>
                  </a:lnTo>
                  <a:lnTo>
                    <a:pt x="613" y="59"/>
                  </a:lnTo>
                  <a:lnTo>
                    <a:pt x="608" y="67"/>
                  </a:lnTo>
                  <a:lnTo>
                    <a:pt x="602" y="73"/>
                  </a:lnTo>
                  <a:lnTo>
                    <a:pt x="596" y="78"/>
                  </a:lnTo>
                  <a:lnTo>
                    <a:pt x="590" y="81"/>
                  </a:lnTo>
                  <a:lnTo>
                    <a:pt x="584" y="85"/>
                  </a:lnTo>
                  <a:lnTo>
                    <a:pt x="577" y="89"/>
                  </a:lnTo>
                  <a:lnTo>
                    <a:pt x="571" y="91"/>
                  </a:lnTo>
                  <a:lnTo>
                    <a:pt x="564" y="95"/>
                  </a:lnTo>
                  <a:lnTo>
                    <a:pt x="557" y="97"/>
                  </a:lnTo>
                  <a:lnTo>
                    <a:pt x="550" y="100"/>
                  </a:lnTo>
                  <a:lnTo>
                    <a:pt x="543" y="103"/>
                  </a:lnTo>
                  <a:lnTo>
                    <a:pt x="293" y="103"/>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73" name="Freeform 41"/>
            <p:cNvSpPr>
              <a:spLocks/>
            </p:cNvSpPr>
            <p:nvPr/>
          </p:nvSpPr>
          <p:spPr bwMode="auto">
            <a:xfrm>
              <a:off x="4390" y="2768"/>
              <a:ext cx="153" cy="40"/>
            </a:xfrm>
            <a:custGeom>
              <a:avLst/>
              <a:gdLst>
                <a:gd name="T0" fmla="*/ 243 w 462"/>
                <a:gd name="T1" fmla="*/ 99 h 99"/>
                <a:gd name="T2" fmla="*/ 228 w 462"/>
                <a:gd name="T3" fmla="*/ 93 h 99"/>
                <a:gd name="T4" fmla="*/ 213 w 462"/>
                <a:gd name="T5" fmla="*/ 89 h 99"/>
                <a:gd name="T6" fmla="*/ 198 w 462"/>
                <a:gd name="T7" fmla="*/ 83 h 99"/>
                <a:gd name="T8" fmla="*/ 183 w 462"/>
                <a:gd name="T9" fmla="*/ 77 h 99"/>
                <a:gd name="T10" fmla="*/ 167 w 462"/>
                <a:gd name="T11" fmla="*/ 71 h 99"/>
                <a:gd name="T12" fmla="*/ 152 w 462"/>
                <a:gd name="T13" fmla="*/ 65 h 99"/>
                <a:gd name="T14" fmla="*/ 138 w 462"/>
                <a:gd name="T15" fmla="*/ 59 h 99"/>
                <a:gd name="T16" fmla="*/ 122 w 462"/>
                <a:gd name="T17" fmla="*/ 53 h 99"/>
                <a:gd name="T18" fmla="*/ 107 w 462"/>
                <a:gd name="T19" fmla="*/ 47 h 99"/>
                <a:gd name="T20" fmla="*/ 92 w 462"/>
                <a:gd name="T21" fmla="*/ 40 h 99"/>
                <a:gd name="T22" fmla="*/ 76 w 462"/>
                <a:gd name="T23" fmla="*/ 34 h 99"/>
                <a:gd name="T24" fmla="*/ 62 w 462"/>
                <a:gd name="T25" fmla="*/ 27 h 99"/>
                <a:gd name="T26" fmla="*/ 46 w 462"/>
                <a:gd name="T27" fmla="*/ 21 h 99"/>
                <a:gd name="T28" fmla="*/ 31 w 462"/>
                <a:gd name="T29" fmla="*/ 14 h 99"/>
                <a:gd name="T30" fmla="*/ 16 w 462"/>
                <a:gd name="T31" fmla="*/ 7 h 99"/>
                <a:gd name="T32" fmla="*/ 0 w 462"/>
                <a:gd name="T33" fmla="*/ 0 h 99"/>
                <a:gd name="T34" fmla="*/ 128 w 462"/>
                <a:gd name="T35" fmla="*/ 0 h 99"/>
                <a:gd name="T36" fmla="*/ 148 w 462"/>
                <a:gd name="T37" fmla="*/ 9 h 99"/>
                <a:gd name="T38" fmla="*/ 170 w 462"/>
                <a:gd name="T39" fmla="*/ 18 h 99"/>
                <a:gd name="T40" fmla="*/ 190 w 462"/>
                <a:gd name="T41" fmla="*/ 27 h 99"/>
                <a:gd name="T42" fmla="*/ 210 w 462"/>
                <a:gd name="T43" fmla="*/ 35 h 99"/>
                <a:gd name="T44" fmla="*/ 230 w 462"/>
                <a:gd name="T45" fmla="*/ 44 h 99"/>
                <a:gd name="T46" fmla="*/ 252 w 462"/>
                <a:gd name="T47" fmla="*/ 52 h 99"/>
                <a:gd name="T48" fmla="*/ 272 w 462"/>
                <a:gd name="T49" fmla="*/ 59 h 99"/>
                <a:gd name="T50" fmla="*/ 293 w 462"/>
                <a:gd name="T51" fmla="*/ 66 h 99"/>
                <a:gd name="T52" fmla="*/ 313 w 462"/>
                <a:gd name="T53" fmla="*/ 72 h 99"/>
                <a:gd name="T54" fmla="*/ 335 w 462"/>
                <a:gd name="T55" fmla="*/ 78 h 99"/>
                <a:gd name="T56" fmla="*/ 355 w 462"/>
                <a:gd name="T57" fmla="*/ 84 h 99"/>
                <a:gd name="T58" fmla="*/ 376 w 462"/>
                <a:gd name="T59" fmla="*/ 89 h 99"/>
                <a:gd name="T60" fmla="*/ 398 w 462"/>
                <a:gd name="T61" fmla="*/ 92 h 99"/>
                <a:gd name="T62" fmla="*/ 419 w 462"/>
                <a:gd name="T63" fmla="*/ 96 h 99"/>
                <a:gd name="T64" fmla="*/ 440 w 462"/>
                <a:gd name="T65" fmla="*/ 98 h 99"/>
                <a:gd name="T66" fmla="*/ 462 w 462"/>
                <a:gd name="T67" fmla="*/ 99 h 99"/>
                <a:gd name="T68" fmla="*/ 243 w 462"/>
                <a:gd name="T69"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2" h="99">
                  <a:moveTo>
                    <a:pt x="243" y="99"/>
                  </a:moveTo>
                  <a:lnTo>
                    <a:pt x="228" y="93"/>
                  </a:lnTo>
                  <a:lnTo>
                    <a:pt x="213" y="89"/>
                  </a:lnTo>
                  <a:lnTo>
                    <a:pt x="198" y="83"/>
                  </a:lnTo>
                  <a:lnTo>
                    <a:pt x="183" y="77"/>
                  </a:lnTo>
                  <a:lnTo>
                    <a:pt x="167" y="71"/>
                  </a:lnTo>
                  <a:lnTo>
                    <a:pt x="152" y="65"/>
                  </a:lnTo>
                  <a:lnTo>
                    <a:pt x="138" y="59"/>
                  </a:lnTo>
                  <a:lnTo>
                    <a:pt x="122" y="53"/>
                  </a:lnTo>
                  <a:lnTo>
                    <a:pt x="107" y="47"/>
                  </a:lnTo>
                  <a:lnTo>
                    <a:pt x="92" y="40"/>
                  </a:lnTo>
                  <a:lnTo>
                    <a:pt x="76" y="34"/>
                  </a:lnTo>
                  <a:lnTo>
                    <a:pt x="62" y="27"/>
                  </a:lnTo>
                  <a:lnTo>
                    <a:pt x="46" y="21"/>
                  </a:lnTo>
                  <a:lnTo>
                    <a:pt x="31" y="14"/>
                  </a:lnTo>
                  <a:lnTo>
                    <a:pt x="16" y="7"/>
                  </a:lnTo>
                  <a:lnTo>
                    <a:pt x="0" y="0"/>
                  </a:lnTo>
                  <a:lnTo>
                    <a:pt x="128" y="0"/>
                  </a:lnTo>
                  <a:lnTo>
                    <a:pt x="148" y="9"/>
                  </a:lnTo>
                  <a:lnTo>
                    <a:pt x="170" y="18"/>
                  </a:lnTo>
                  <a:lnTo>
                    <a:pt x="190" y="27"/>
                  </a:lnTo>
                  <a:lnTo>
                    <a:pt x="210" y="35"/>
                  </a:lnTo>
                  <a:lnTo>
                    <a:pt x="230" y="44"/>
                  </a:lnTo>
                  <a:lnTo>
                    <a:pt x="252" y="52"/>
                  </a:lnTo>
                  <a:lnTo>
                    <a:pt x="272" y="59"/>
                  </a:lnTo>
                  <a:lnTo>
                    <a:pt x="293" y="66"/>
                  </a:lnTo>
                  <a:lnTo>
                    <a:pt x="313" y="72"/>
                  </a:lnTo>
                  <a:lnTo>
                    <a:pt x="335" y="78"/>
                  </a:lnTo>
                  <a:lnTo>
                    <a:pt x="355" y="84"/>
                  </a:lnTo>
                  <a:lnTo>
                    <a:pt x="376" y="89"/>
                  </a:lnTo>
                  <a:lnTo>
                    <a:pt x="398" y="92"/>
                  </a:lnTo>
                  <a:lnTo>
                    <a:pt x="419" y="96"/>
                  </a:lnTo>
                  <a:lnTo>
                    <a:pt x="440" y="98"/>
                  </a:lnTo>
                  <a:lnTo>
                    <a:pt x="462" y="99"/>
                  </a:lnTo>
                  <a:lnTo>
                    <a:pt x="243" y="99"/>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74" name="Freeform 42"/>
            <p:cNvSpPr>
              <a:spLocks/>
            </p:cNvSpPr>
            <p:nvPr/>
          </p:nvSpPr>
          <p:spPr bwMode="auto">
            <a:xfrm>
              <a:off x="4563" y="2768"/>
              <a:ext cx="81" cy="40"/>
            </a:xfrm>
            <a:custGeom>
              <a:avLst/>
              <a:gdLst>
                <a:gd name="T0" fmla="*/ 243 w 243"/>
                <a:gd name="T1" fmla="*/ 0 h 99"/>
                <a:gd name="T2" fmla="*/ 236 w 243"/>
                <a:gd name="T3" fmla="*/ 29 h 99"/>
                <a:gd name="T4" fmla="*/ 227 w 243"/>
                <a:gd name="T5" fmla="*/ 57 h 99"/>
                <a:gd name="T6" fmla="*/ 218 w 243"/>
                <a:gd name="T7" fmla="*/ 80 h 99"/>
                <a:gd name="T8" fmla="*/ 208 w 243"/>
                <a:gd name="T9" fmla="*/ 99 h 99"/>
                <a:gd name="T10" fmla="*/ 0 w 243"/>
                <a:gd name="T11" fmla="*/ 99 h 99"/>
                <a:gd name="T12" fmla="*/ 14 w 243"/>
                <a:gd name="T13" fmla="*/ 99 h 99"/>
                <a:gd name="T14" fmla="*/ 28 w 243"/>
                <a:gd name="T15" fmla="*/ 98 h 99"/>
                <a:gd name="T16" fmla="*/ 42 w 243"/>
                <a:gd name="T17" fmla="*/ 97 h 99"/>
                <a:gd name="T18" fmla="*/ 56 w 243"/>
                <a:gd name="T19" fmla="*/ 95 h 99"/>
                <a:gd name="T20" fmla="*/ 70 w 243"/>
                <a:gd name="T21" fmla="*/ 92 h 99"/>
                <a:gd name="T22" fmla="*/ 84 w 243"/>
                <a:gd name="T23" fmla="*/ 89 h 99"/>
                <a:gd name="T24" fmla="*/ 98 w 243"/>
                <a:gd name="T25" fmla="*/ 85 h 99"/>
                <a:gd name="T26" fmla="*/ 112 w 243"/>
                <a:gd name="T27" fmla="*/ 80 h 99"/>
                <a:gd name="T28" fmla="*/ 121 w 243"/>
                <a:gd name="T29" fmla="*/ 71 h 99"/>
                <a:gd name="T30" fmla="*/ 128 w 243"/>
                <a:gd name="T31" fmla="*/ 61 h 99"/>
                <a:gd name="T32" fmla="*/ 135 w 243"/>
                <a:gd name="T33" fmla="*/ 52 h 99"/>
                <a:gd name="T34" fmla="*/ 142 w 243"/>
                <a:gd name="T35" fmla="*/ 41 h 99"/>
                <a:gd name="T36" fmla="*/ 149 w 243"/>
                <a:gd name="T37" fmla="*/ 32 h 99"/>
                <a:gd name="T38" fmla="*/ 156 w 243"/>
                <a:gd name="T39" fmla="*/ 21 h 99"/>
                <a:gd name="T40" fmla="*/ 162 w 243"/>
                <a:gd name="T41" fmla="*/ 10 h 99"/>
                <a:gd name="T42" fmla="*/ 168 w 243"/>
                <a:gd name="T43" fmla="*/ 0 h 99"/>
                <a:gd name="T44" fmla="*/ 243 w 243"/>
                <a:gd name="T4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3" h="99">
                  <a:moveTo>
                    <a:pt x="243" y="0"/>
                  </a:moveTo>
                  <a:lnTo>
                    <a:pt x="236" y="29"/>
                  </a:lnTo>
                  <a:lnTo>
                    <a:pt x="227" y="57"/>
                  </a:lnTo>
                  <a:lnTo>
                    <a:pt x="218" y="80"/>
                  </a:lnTo>
                  <a:lnTo>
                    <a:pt x="208" y="99"/>
                  </a:lnTo>
                  <a:lnTo>
                    <a:pt x="0" y="99"/>
                  </a:lnTo>
                  <a:lnTo>
                    <a:pt x="14" y="99"/>
                  </a:lnTo>
                  <a:lnTo>
                    <a:pt x="28" y="98"/>
                  </a:lnTo>
                  <a:lnTo>
                    <a:pt x="42" y="97"/>
                  </a:lnTo>
                  <a:lnTo>
                    <a:pt x="56" y="95"/>
                  </a:lnTo>
                  <a:lnTo>
                    <a:pt x="70" y="92"/>
                  </a:lnTo>
                  <a:lnTo>
                    <a:pt x="84" y="89"/>
                  </a:lnTo>
                  <a:lnTo>
                    <a:pt x="98" y="85"/>
                  </a:lnTo>
                  <a:lnTo>
                    <a:pt x="112" y="80"/>
                  </a:lnTo>
                  <a:lnTo>
                    <a:pt x="121" y="71"/>
                  </a:lnTo>
                  <a:lnTo>
                    <a:pt x="128" y="61"/>
                  </a:lnTo>
                  <a:lnTo>
                    <a:pt x="135" y="52"/>
                  </a:lnTo>
                  <a:lnTo>
                    <a:pt x="142" y="41"/>
                  </a:lnTo>
                  <a:lnTo>
                    <a:pt x="149" y="32"/>
                  </a:lnTo>
                  <a:lnTo>
                    <a:pt x="156" y="21"/>
                  </a:lnTo>
                  <a:lnTo>
                    <a:pt x="162" y="10"/>
                  </a:lnTo>
                  <a:lnTo>
                    <a:pt x="168" y="0"/>
                  </a:lnTo>
                  <a:lnTo>
                    <a:pt x="243"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75" name="Freeform 43"/>
            <p:cNvSpPr>
              <a:spLocks/>
            </p:cNvSpPr>
            <p:nvPr/>
          </p:nvSpPr>
          <p:spPr bwMode="auto">
            <a:xfrm>
              <a:off x="4351" y="2747"/>
              <a:ext cx="119" cy="40"/>
            </a:xfrm>
            <a:custGeom>
              <a:avLst/>
              <a:gdLst>
                <a:gd name="T0" fmla="*/ 230 w 358"/>
                <a:gd name="T1" fmla="*/ 100 h 100"/>
                <a:gd name="T2" fmla="*/ 216 w 358"/>
                <a:gd name="T3" fmla="*/ 94 h 100"/>
                <a:gd name="T4" fmla="*/ 202 w 358"/>
                <a:gd name="T5" fmla="*/ 88 h 100"/>
                <a:gd name="T6" fmla="*/ 188 w 358"/>
                <a:gd name="T7" fmla="*/ 82 h 100"/>
                <a:gd name="T8" fmla="*/ 173 w 358"/>
                <a:gd name="T9" fmla="*/ 76 h 100"/>
                <a:gd name="T10" fmla="*/ 159 w 358"/>
                <a:gd name="T11" fmla="*/ 69 h 100"/>
                <a:gd name="T12" fmla="*/ 145 w 358"/>
                <a:gd name="T13" fmla="*/ 63 h 100"/>
                <a:gd name="T14" fmla="*/ 131 w 358"/>
                <a:gd name="T15" fmla="*/ 56 h 100"/>
                <a:gd name="T16" fmla="*/ 116 w 358"/>
                <a:gd name="T17" fmla="*/ 50 h 100"/>
                <a:gd name="T18" fmla="*/ 102 w 358"/>
                <a:gd name="T19" fmla="*/ 44 h 100"/>
                <a:gd name="T20" fmla="*/ 88 w 358"/>
                <a:gd name="T21" fmla="*/ 37 h 100"/>
                <a:gd name="T22" fmla="*/ 74 w 358"/>
                <a:gd name="T23" fmla="*/ 31 h 100"/>
                <a:gd name="T24" fmla="*/ 58 w 358"/>
                <a:gd name="T25" fmla="*/ 24 h 100"/>
                <a:gd name="T26" fmla="*/ 44 w 358"/>
                <a:gd name="T27" fmla="*/ 18 h 100"/>
                <a:gd name="T28" fmla="*/ 30 w 358"/>
                <a:gd name="T29" fmla="*/ 12 h 100"/>
                <a:gd name="T30" fmla="*/ 14 w 358"/>
                <a:gd name="T31" fmla="*/ 6 h 100"/>
                <a:gd name="T32" fmla="*/ 0 w 358"/>
                <a:gd name="T33" fmla="*/ 0 h 100"/>
                <a:gd name="T34" fmla="*/ 138 w 358"/>
                <a:gd name="T35" fmla="*/ 0 h 100"/>
                <a:gd name="T36" fmla="*/ 152 w 358"/>
                <a:gd name="T37" fmla="*/ 6 h 100"/>
                <a:gd name="T38" fmla="*/ 166 w 358"/>
                <a:gd name="T39" fmla="*/ 13 h 100"/>
                <a:gd name="T40" fmla="*/ 179 w 358"/>
                <a:gd name="T41" fmla="*/ 19 h 100"/>
                <a:gd name="T42" fmla="*/ 193 w 358"/>
                <a:gd name="T43" fmla="*/ 26 h 100"/>
                <a:gd name="T44" fmla="*/ 208 w 358"/>
                <a:gd name="T45" fmla="*/ 32 h 100"/>
                <a:gd name="T46" fmla="*/ 222 w 358"/>
                <a:gd name="T47" fmla="*/ 39 h 100"/>
                <a:gd name="T48" fmla="*/ 235 w 358"/>
                <a:gd name="T49" fmla="*/ 45 h 100"/>
                <a:gd name="T50" fmla="*/ 249 w 358"/>
                <a:gd name="T51" fmla="*/ 52 h 100"/>
                <a:gd name="T52" fmla="*/ 263 w 358"/>
                <a:gd name="T53" fmla="*/ 58 h 100"/>
                <a:gd name="T54" fmla="*/ 277 w 358"/>
                <a:gd name="T55" fmla="*/ 65 h 100"/>
                <a:gd name="T56" fmla="*/ 291 w 358"/>
                <a:gd name="T57" fmla="*/ 71 h 100"/>
                <a:gd name="T58" fmla="*/ 304 w 358"/>
                <a:gd name="T59" fmla="*/ 77 h 100"/>
                <a:gd name="T60" fmla="*/ 318 w 358"/>
                <a:gd name="T61" fmla="*/ 83 h 100"/>
                <a:gd name="T62" fmla="*/ 331 w 358"/>
                <a:gd name="T63" fmla="*/ 89 h 100"/>
                <a:gd name="T64" fmla="*/ 345 w 358"/>
                <a:gd name="T65" fmla="*/ 94 h 100"/>
                <a:gd name="T66" fmla="*/ 358 w 358"/>
                <a:gd name="T67" fmla="*/ 100 h 100"/>
                <a:gd name="T68" fmla="*/ 230 w 358"/>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8" h="100">
                  <a:moveTo>
                    <a:pt x="230" y="100"/>
                  </a:moveTo>
                  <a:lnTo>
                    <a:pt x="216" y="94"/>
                  </a:lnTo>
                  <a:lnTo>
                    <a:pt x="202" y="88"/>
                  </a:lnTo>
                  <a:lnTo>
                    <a:pt x="188" y="82"/>
                  </a:lnTo>
                  <a:lnTo>
                    <a:pt x="173" y="76"/>
                  </a:lnTo>
                  <a:lnTo>
                    <a:pt x="159" y="69"/>
                  </a:lnTo>
                  <a:lnTo>
                    <a:pt x="145" y="63"/>
                  </a:lnTo>
                  <a:lnTo>
                    <a:pt x="131" y="56"/>
                  </a:lnTo>
                  <a:lnTo>
                    <a:pt x="116" y="50"/>
                  </a:lnTo>
                  <a:lnTo>
                    <a:pt x="102" y="44"/>
                  </a:lnTo>
                  <a:lnTo>
                    <a:pt x="88" y="37"/>
                  </a:lnTo>
                  <a:lnTo>
                    <a:pt x="74" y="31"/>
                  </a:lnTo>
                  <a:lnTo>
                    <a:pt x="58" y="24"/>
                  </a:lnTo>
                  <a:lnTo>
                    <a:pt x="44" y="18"/>
                  </a:lnTo>
                  <a:lnTo>
                    <a:pt x="30" y="12"/>
                  </a:lnTo>
                  <a:lnTo>
                    <a:pt x="14" y="6"/>
                  </a:lnTo>
                  <a:lnTo>
                    <a:pt x="0" y="0"/>
                  </a:lnTo>
                  <a:lnTo>
                    <a:pt x="138" y="0"/>
                  </a:lnTo>
                  <a:lnTo>
                    <a:pt x="152" y="6"/>
                  </a:lnTo>
                  <a:lnTo>
                    <a:pt x="166" y="13"/>
                  </a:lnTo>
                  <a:lnTo>
                    <a:pt x="179" y="19"/>
                  </a:lnTo>
                  <a:lnTo>
                    <a:pt x="193" y="26"/>
                  </a:lnTo>
                  <a:lnTo>
                    <a:pt x="208" y="32"/>
                  </a:lnTo>
                  <a:lnTo>
                    <a:pt x="222" y="39"/>
                  </a:lnTo>
                  <a:lnTo>
                    <a:pt x="235" y="45"/>
                  </a:lnTo>
                  <a:lnTo>
                    <a:pt x="249" y="52"/>
                  </a:lnTo>
                  <a:lnTo>
                    <a:pt x="263" y="58"/>
                  </a:lnTo>
                  <a:lnTo>
                    <a:pt x="277" y="65"/>
                  </a:lnTo>
                  <a:lnTo>
                    <a:pt x="291" y="71"/>
                  </a:lnTo>
                  <a:lnTo>
                    <a:pt x="304" y="77"/>
                  </a:lnTo>
                  <a:lnTo>
                    <a:pt x="318" y="83"/>
                  </a:lnTo>
                  <a:lnTo>
                    <a:pt x="331" y="89"/>
                  </a:lnTo>
                  <a:lnTo>
                    <a:pt x="345" y="94"/>
                  </a:lnTo>
                  <a:lnTo>
                    <a:pt x="358" y="100"/>
                  </a:lnTo>
                  <a:lnTo>
                    <a:pt x="230" y="10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76" name="Freeform 44"/>
            <p:cNvSpPr>
              <a:spLocks/>
            </p:cNvSpPr>
            <p:nvPr/>
          </p:nvSpPr>
          <p:spPr bwMode="auto">
            <a:xfrm>
              <a:off x="4609" y="2747"/>
              <a:ext cx="37" cy="40"/>
            </a:xfrm>
            <a:custGeom>
              <a:avLst/>
              <a:gdLst>
                <a:gd name="T0" fmla="*/ 112 w 112"/>
                <a:gd name="T1" fmla="*/ 0 h 100"/>
                <a:gd name="T2" fmla="*/ 108 w 112"/>
                <a:gd name="T3" fmla="*/ 26 h 100"/>
                <a:gd name="T4" fmla="*/ 103 w 112"/>
                <a:gd name="T5" fmla="*/ 51 h 100"/>
                <a:gd name="T6" fmla="*/ 97 w 112"/>
                <a:gd name="T7" fmla="*/ 76 h 100"/>
                <a:gd name="T8" fmla="*/ 90 w 112"/>
                <a:gd name="T9" fmla="*/ 100 h 100"/>
                <a:gd name="T10" fmla="*/ 0 w 112"/>
                <a:gd name="T11" fmla="*/ 100 h 100"/>
                <a:gd name="T12" fmla="*/ 10 w 112"/>
                <a:gd name="T13" fmla="*/ 88 h 100"/>
                <a:gd name="T14" fmla="*/ 17 w 112"/>
                <a:gd name="T15" fmla="*/ 76 h 100"/>
                <a:gd name="T16" fmla="*/ 25 w 112"/>
                <a:gd name="T17" fmla="*/ 64 h 100"/>
                <a:gd name="T18" fmla="*/ 31 w 112"/>
                <a:gd name="T19" fmla="*/ 51 h 100"/>
                <a:gd name="T20" fmla="*/ 37 w 112"/>
                <a:gd name="T21" fmla="*/ 38 h 100"/>
                <a:gd name="T22" fmla="*/ 43 w 112"/>
                <a:gd name="T23" fmla="*/ 26 h 100"/>
                <a:gd name="T24" fmla="*/ 48 w 112"/>
                <a:gd name="T25" fmla="*/ 13 h 100"/>
                <a:gd name="T26" fmla="*/ 52 w 112"/>
                <a:gd name="T27" fmla="*/ 0 h 100"/>
                <a:gd name="T28" fmla="*/ 112 w 112"/>
                <a:gd name="T2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100">
                  <a:moveTo>
                    <a:pt x="112" y="0"/>
                  </a:moveTo>
                  <a:lnTo>
                    <a:pt x="108" y="26"/>
                  </a:lnTo>
                  <a:lnTo>
                    <a:pt x="103" y="51"/>
                  </a:lnTo>
                  <a:lnTo>
                    <a:pt x="97" y="76"/>
                  </a:lnTo>
                  <a:lnTo>
                    <a:pt x="90" y="100"/>
                  </a:lnTo>
                  <a:lnTo>
                    <a:pt x="0" y="100"/>
                  </a:lnTo>
                  <a:lnTo>
                    <a:pt x="10" y="88"/>
                  </a:lnTo>
                  <a:lnTo>
                    <a:pt x="17" y="76"/>
                  </a:lnTo>
                  <a:lnTo>
                    <a:pt x="25" y="64"/>
                  </a:lnTo>
                  <a:lnTo>
                    <a:pt x="31" y="51"/>
                  </a:lnTo>
                  <a:lnTo>
                    <a:pt x="37" y="38"/>
                  </a:lnTo>
                  <a:lnTo>
                    <a:pt x="43" y="26"/>
                  </a:lnTo>
                  <a:lnTo>
                    <a:pt x="48" y="13"/>
                  </a:lnTo>
                  <a:lnTo>
                    <a:pt x="52" y="0"/>
                  </a:lnTo>
                  <a:lnTo>
                    <a:pt x="112"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77" name="Freeform 45"/>
            <p:cNvSpPr>
              <a:spLocks/>
            </p:cNvSpPr>
            <p:nvPr/>
          </p:nvSpPr>
          <p:spPr bwMode="auto">
            <a:xfrm>
              <a:off x="4310" y="2727"/>
              <a:ext cx="122" cy="41"/>
            </a:xfrm>
            <a:custGeom>
              <a:avLst/>
              <a:gdLst>
                <a:gd name="T0" fmla="*/ 240 w 368"/>
                <a:gd name="T1" fmla="*/ 100 h 100"/>
                <a:gd name="T2" fmla="*/ 225 w 368"/>
                <a:gd name="T3" fmla="*/ 94 h 100"/>
                <a:gd name="T4" fmla="*/ 210 w 368"/>
                <a:gd name="T5" fmla="*/ 87 h 100"/>
                <a:gd name="T6" fmla="*/ 195 w 368"/>
                <a:gd name="T7" fmla="*/ 81 h 100"/>
                <a:gd name="T8" fmla="*/ 180 w 368"/>
                <a:gd name="T9" fmla="*/ 74 h 100"/>
                <a:gd name="T10" fmla="*/ 164 w 368"/>
                <a:gd name="T11" fmla="*/ 68 h 100"/>
                <a:gd name="T12" fmla="*/ 150 w 368"/>
                <a:gd name="T13" fmla="*/ 61 h 100"/>
                <a:gd name="T14" fmla="*/ 135 w 368"/>
                <a:gd name="T15" fmla="*/ 55 h 100"/>
                <a:gd name="T16" fmla="*/ 119 w 368"/>
                <a:gd name="T17" fmla="*/ 47 h 100"/>
                <a:gd name="T18" fmla="*/ 105 w 368"/>
                <a:gd name="T19" fmla="*/ 42 h 100"/>
                <a:gd name="T20" fmla="*/ 89 w 368"/>
                <a:gd name="T21" fmla="*/ 34 h 100"/>
                <a:gd name="T22" fmla="*/ 74 w 368"/>
                <a:gd name="T23" fmla="*/ 28 h 100"/>
                <a:gd name="T24" fmla="*/ 60 w 368"/>
                <a:gd name="T25" fmla="*/ 23 h 100"/>
                <a:gd name="T26" fmla="*/ 44 w 368"/>
                <a:gd name="T27" fmla="*/ 17 h 100"/>
                <a:gd name="T28" fmla="*/ 30 w 368"/>
                <a:gd name="T29" fmla="*/ 11 h 100"/>
                <a:gd name="T30" fmla="*/ 15 w 368"/>
                <a:gd name="T31" fmla="*/ 6 h 100"/>
                <a:gd name="T32" fmla="*/ 0 w 368"/>
                <a:gd name="T33" fmla="*/ 0 h 100"/>
                <a:gd name="T34" fmla="*/ 156 w 368"/>
                <a:gd name="T35" fmla="*/ 0 h 100"/>
                <a:gd name="T36" fmla="*/ 169 w 368"/>
                <a:gd name="T37" fmla="*/ 6 h 100"/>
                <a:gd name="T38" fmla="*/ 183 w 368"/>
                <a:gd name="T39" fmla="*/ 12 h 100"/>
                <a:gd name="T40" fmla="*/ 196 w 368"/>
                <a:gd name="T41" fmla="*/ 18 h 100"/>
                <a:gd name="T42" fmla="*/ 209 w 368"/>
                <a:gd name="T43" fmla="*/ 24 h 100"/>
                <a:gd name="T44" fmla="*/ 222 w 368"/>
                <a:gd name="T45" fmla="*/ 31 h 100"/>
                <a:gd name="T46" fmla="*/ 237 w 368"/>
                <a:gd name="T47" fmla="*/ 37 h 100"/>
                <a:gd name="T48" fmla="*/ 250 w 368"/>
                <a:gd name="T49" fmla="*/ 44 h 100"/>
                <a:gd name="T50" fmla="*/ 263 w 368"/>
                <a:gd name="T51" fmla="*/ 50 h 100"/>
                <a:gd name="T52" fmla="*/ 276 w 368"/>
                <a:gd name="T53" fmla="*/ 56 h 100"/>
                <a:gd name="T54" fmla="*/ 289 w 368"/>
                <a:gd name="T55" fmla="*/ 63 h 100"/>
                <a:gd name="T56" fmla="*/ 302 w 368"/>
                <a:gd name="T57" fmla="*/ 69 h 100"/>
                <a:gd name="T58" fmla="*/ 315 w 368"/>
                <a:gd name="T59" fmla="*/ 76 h 100"/>
                <a:gd name="T60" fmla="*/ 328 w 368"/>
                <a:gd name="T61" fmla="*/ 82 h 100"/>
                <a:gd name="T62" fmla="*/ 342 w 368"/>
                <a:gd name="T63" fmla="*/ 88 h 100"/>
                <a:gd name="T64" fmla="*/ 355 w 368"/>
                <a:gd name="T65" fmla="*/ 94 h 100"/>
                <a:gd name="T66" fmla="*/ 368 w 368"/>
                <a:gd name="T67" fmla="*/ 100 h 100"/>
                <a:gd name="T68" fmla="*/ 240 w 368"/>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8" h="100">
                  <a:moveTo>
                    <a:pt x="240" y="100"/>
                  </a:moveTo>
                  <a:lnTo>
                    <a:pt x="225" y="94"/>
                  </a:lnTo>
                  <a:lnTo>
                    <a:pt x="210" y="87"/>
                  </a:lnTo>
                  <a:lnTo>
                    <a:pt x="195" y="81"/>
                  </a:lnTo>
                  <a:lnTo>
                    <a:pt x="180" y="74"/>
                  </a:lnTo>
                  <a:lnTo>
                    <a:pt x="164" y="68"/>
                  </a:lnTo>
                  <a:lnTo>
                    <a:pt x="150" y="61"/>
                  </a:lnTo>
                  <a:lnTo>
                    <a:pt x="135" y="55"/>
                  </a:lnTo>
                  <a:lnTo>
                    <a:pt x="119" y="47"/>
                  </a:lnTo>
                  <a:lnTo>
                    <a:pt x="105" y="42"/>
                  </a:lnTo>
                  <a:lnTo>
                    <a:pt x="89" y="34"/>
                  </a:lnTo>
                  <a:lnTo>
                    <a:pt x="74" y="28"/>
                  </a:lnTo>
                  <a:lnTo>
                    <a:pt x="60" y="23"/>
                  </a:lnTo>
                  <a:lnTo>
                    <a:pt x="44" y="17"/>
                  </a:lnTo>
                  <a:lnTo>
                    <a:pt x="30" y="11"/>
                  </a:lnTo>
                  <a:lnTo>
                    <a:pt x="15" y="6"/>
                  </a:lnTo>
                  <a:lnTo>
                    <a:pt x="0" y="0"/>
                  </a:lnTo>
                  <a:lnTo>
                    <a:pt x="156" y="0"/>
                  </a:lnTo>
                  <a:lnTo>
                    <a:pt x="169" y="6"/>
                  </a:lnTo>
                  <a:lnTo>
                    <a:pt x="183" y="12"/>
                  </a:lnTo>
                  <a:lnTo>
                    <a:pt x="196" y="18"/>
                  </a:lnTo>
                  <a:lnTo>
                    <a:pt x="209" y="24"/>
                  </a:lnTo>
                  <a:lnTo>
                    <a:pt x="222" y="31"/>
                  </a:lnTo>
                  <a:lnTo>
                    <a:pt x="237" y="37"/>
                  </a:lnTo>
                  <a:lnTo>
                    <a:pt x="250" y="44"/>
                  </a:lnTo>
                  <a:lnTo>
                    <a:pt x="263" y="50"/>
                  </a:lnTo>
                  <a:lnTo>
                    <a:pt x="276" y="56"/>
                  </a:lnTo>
                  <a:lnTo>
                    <a:pt x="289" y="63"/>
                  </a:lnTo>
                  <a:lnTo>
                    <a:pt x="302" y="69"/>
                  </a:lnTo>
                  <a:lnTo>
                    <a:pt x="315" y="76"/>
                  </a:lnTo>
                  <a:lnTo>
                    <a:pt x="328" y="82"/>
                  </a:lnTo>
                  <a:lnTo>
                    <a:pt x="342" y="88"/>
                  </a:lnTo>
                  <a:lnTo>
                    <a:pt x="355" y="94"/>
                  </a:lnTo>
                  <a:lnTo>
                    <a:pt x="368" y="100"/>
                  </a:lnTo>
                  <a:lnTo>
                    <a:pt x="240" y="10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78" name="Freeform 46"/>
            <p:cNvSpPr>
              <a:spLocks/>
            </p:cNvSpPr>
            <p:nvPr/>
          </p:nvSpPr>
          <p:spPr bwMode="auto">
            <a:xfrm>
              <a:off x="4620" y="2727"/>
              <a:ext cx="28" cy="41"/>
            </a:xfrm>
            <a:custGeom>
              <a:avLst/>
              <a:gdLst>
                <a:gd name="T0" fmla="*/ 88 w 88"/>
                <a:gd name="T1" fmla="*/ 0 h 100"/>
                <a:gd name="T2" fmla="*/ 85 w 88"/>
                <a:gd name="T3" fmla="*/ 24 h 100"/>
                <a:gd name="T4" fmla="*/ 82 w 88"/>
                <a:gd name="T5" fmla="*/ 49 h 100"/>
                <a:gd name="T6" fmla="*/ 78 w 88"/>
                <a:gd name="T7" fmla="*/ 74 h 100"/>
                <a:gd name="T8" fmla="*/ 75 w 88"/>
                <a:gd name="T9" fmla="*/ 100 h 100"/>
                <a:gd name="T10" fmla="*/ 0 w 88"/>
                <a:gd name="T11" fmla="*/ 100 h 100"/>
                <a:gd name="T12" fmla="*/ 11 w 88"/>
                <a:gd name="T13" fmla="*/ 76 h 100"/>
                <a:gd name="T14" fmla="*/ 21 w 88"/>
                <a:gd name="T15" fmla="*/ 51 h 100"/>
                <a:gd name="T16" fmla="*/ 29 w 88"/>
                <a:gd name="T17" fmla="*/ 26 h 100"/>
                <a:gd name="T18" fmla="*/ 34 w 88"/>
                <a:gd name="T19" fmla="*/ 0 h 100"/>
                <a:gd name="T20" fmla="*/ 88 w 88"/>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00">
                  <a:moveTo>
                    <a:pt x="88" y="0"/>
                  </a:moveTo>
                  <a:lnTo>
                    <a:pt x="85" y="24"/>
                  </a:lnTo>
                  <a:lnTo>
                    <a:pt x="82" y="49"/>
                  </a:lnTo>
                  <a:lnTo>
                    <a:pt x="78" y="74"/>
                  </a:lnTo>
                  <a:lnTo>
                    <a:pt x="75" y="100"/>
                  </a:lnTo>
                  <a:lnTo>
                    <a:pt x="0" y="100"/>
                  </a:lnTo>
                  <a:lnTo>
                    <a:pt x="11" y="76"/>
                  </a:lnTo>
                  <a:lnTo>
                    <a:pt x="21" y="51"/>
                  </a:lnTo>
                  <a:lnTo>
                    <a:pt x="29" y="26"/>
                  </a:lnTo>
                  <a:lnTo>
                    <a:pt x="34" y="0"/>
                  </a:lnTo>
                  <a:lnTo>
                    <a:pt x="88"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79" name="Freeform 47"/>
            <p:cNvSpPr>
              <a:spLocks/>
            </p:cNvSpPr>
            <p:nvPr/>
          </p:nvSpPr>
          <p:spPr bwMode="auto">
            <a:xfrm>
              <a:off x="4259" y="2706"/>
              <a:ext cx="137" cy="41"/>
            </a:xfrm>
            <a:custGeom>
              <a:avLst/>
              <a:gdLst>
                <a:gd name="T0" fmla="*/ 274 w 412"/>
                <a:gd name="T1" fmla="*/ 103 h 103"/>
                <a:gd name="T2" fmla="*/ 256 w 412"/>
                <a:gd name="T3" fmla="*/ 96 h 103"/>
                <a:gd name="T4" fmla="*/ 238 w 412"/>
                <a:gd name="T5" fmla="*/ 87 h 103"/>
                <a:gd name="T6" fmla="*/ 222 w 412"/>
                <a:gd name="T7" fmla="*/ 80 h 103"/>
                <a:gd name="T8" fmla="*/ 204 w 412"/>
                <a:gd name="T9" fmla="*/ 73 h 103"/>
                <a:gd name="T10" fmla="*/ 186 w 412"/>
                <a:gd name="T11" fmla="*/ 66 h 103"/>
                <a:gd name="T12" fmla="*/ 170 w 412"/>
                <a:gd name="T13" fmla="*/ 59 h 103"/>
                <a:gd name="T14" fmla="*/ 152 w 412"/>
                <a:gd name="T15" fmla="*/ 52 h 103"/>
                <a:gd name="T16" fmla="*/ 135 w 412"/>
                <a:gd name="T17" fmla="*/ 46 h 103"/>
                <a:gd name="T18" fmla="*/ 117 w 412"/>
                <a:gd name="T19" fmla="*/ 39 h 103"/>
                <a:gd name="T20" fmla="*/ 101 w 412"/>
                <a:gd name="T21" fmla="*/ 33 h 103"/>
                <a:gd name="T22" fmla="*/ 83 w 412"/>
                <a:gd name="T23" fmla="*/ 27 h 103"/>
                <a:gd name="T24" fmla="*/ 66 w 412"/>
                <a:gd name="T25" fmla="*/ 21 h 103"/>
                <a:gd name="T26" fmla="*/ 50 w 412"/>
                <a:gd name="T27" fmla="*/ 15 h 103"/>
                <a:gd name="T28" fmla="*/ 33 w 412"/>
                <a:gd name="T29" fmla="*/ 9 h 103"/>
                <a:gd name="T30" fmla="*/ 16 w 412"/>
                <a:gd name="T31" fmla="*/ 4 h 103"/>
                <a:gd name="T32" fmla="*/ 0 w 412"/>
                <a:gd name="T33" fmla="*/ 0 h 103"/>
                <a:gd name="T34" fmla="*/ 184 w 412"/>
                <a:gd name="T35" fmla="*/ 0 h 103"/>
                <a:gd name="T36" fmla="*/ 198 w 412"/>
                <a:gd name="T37" fmla="*/ 6 h 103"/>
                <a:gd name="T38" fmla="*/ 213 w 412"/>
                <a:gd name="T39" fmla="*/ 10 h 103"/>
                <a:gd name="T40" fmla="*/ 228 w 412"/>
                <a:gd name="T41" fmla="*/ 16 h 103"/>
                <a:gd name="T42" fmla="*/ 242 w 412"/>
                <a:gd name="T43" fmla="*/ 22 h 103"/>
                <a:gd name="T44" fmla="*/ 256 w 412"/>
                <a:gd name="T45" fmla="*/ 29 h 103"/>
                <a:gd name="T46" fmla="*/ 270 w 412"/>
                <a:gd name="T47" fmla="*/ 35 h 103"/>
                <a:gd name="T48" fmla="*/ 285 w 412"/>
                <a:gd name="T49" fmla="*/ 41 h 103"/>
                <a:gd name="T50" fmla="*/ 299 w 412"/>
                <a:gd name="T51" fmla="*/ 48 h 103"/>
                <a:gd name="T52" fmla="*/ 313 w 412"/>
                <a:gd name="T53" fmla="*/ 54 h 103"/>
                <a:gd name="T54" fmla="*/ 327 w 412"/>
                <a:gd name="T55" fmla="*/ 61 h 103"/>
                <a:gd name="T56" fmla="*/ 342 w 412"/>
                <a:gd name="T57" fmla="*/ 68 h 103"/>
                <a:gd name="T58" fmla="*/ 356 w 412"/>
                <a:gd name="T59" fmla="*/ 76 h 103"/>
                <a:gd name="T60" fmla="*/ 370 w 412"/>
                <a:gd name="T61" fmla="*/ 83 h 103"/>
                <a:gd name="T62" fmla="*/ 383 w 412"/>
                <a:gd name="T63" fmla="*/ 89 h 103"/>
                <a:gd name="T64" fmla="*/ 397 w 412"/>
                <a:gd name="T65" fmla="*/ 96 h 103"/>
                <a:gd name="T66" fmla="*/ 412 w 412"/>
                <a:gd name="T67" fmla="*/ 103 h 103"/>
                <a:gd name="T68" fmla="*/ 274 w 412"/>
                <a:gd name="T6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2" h="103">
                  <a:moveTo>
                    <a:pt x="274" y="103"/>
                  </a:moveTo>
                  <a:lnTo>
                    <a:pt x="256" y="96"/>
                  </a:lnTo>
                  <a:lnTo>
                    <a:pt x="238" y="87"/>
                  </a:lnTo>
                  <a:lnTo>
                    <a:pt x="222" y="80"/>
                  </a:lnTo>
                  <a:lnTo>
                    <a:pt x="204" y="73"/>
                  </a:lnTo>
                  <a:lnTo>
                    <a:pt x="186" y="66"/>
                  </a:lnTo>
                  <a:lnTo>
                    <a:pt x="170" y="59"/>
                  </a:lnTo>
                  <a:lnTo>
                    <a:pt x="152" y="52"/>
                  </a:lnTo>
                  <a:lnTo>
                    <a:pt x="135" y="46"/>
                  </a:lnTo>
                  <a:lnTo>
                    <a:pt x="117" y="39"/>
                  </a:lnTo>
                  <a:lnTo>
                    <a:pt x="101" y="33"/>
                  </a:lnTo>
                  <a:lnTo>
                    <a:pt x="83" y="27"/>
                  </a:lnTo>
                  <a:lnTo>
                    <a:pt x="66" y="21"/>
                  </a:lnTo>
                  <a:lnTo>
                    <a:pt x="50" y="15"/>
                  </a:lnTo>
                  <a:lnTo>
                    <a:pt x="33" y="9"/>
                  </a:lnTo>
                  <a:lnTo>
                    <a:pt x="16" y="4"/>
                  </a:lnTo>
                  <a:lnTo>
                    <a:pt x="0" y="0"/>
                  </a:lnTo>
                  <a:lnTo>
                    <a:pt x="184" y="0"/>
                  </a:lnTo>
                  <a:lnTo>
                    <a:pt x="198" y="6"/>
                  </a:lnTo>
                  <a:lnTo>
                    <a:pt x="213" y="10"/>
                  </a:lnTo>
                  <a:lnTo>
                    <a:pt x="228" y="16"/>
                  </a:lnTo>
                  <a:lnTo>
                    <a:pt x="242" y="22"/>
                  </a:lnTo>
                  <a:lnTo>
                    <a:pt x="256" y="29"/>
                  </a:lnTo>
                  <a:lnTo>
                    <a:pt x="270" y="35"/>
                  </a:lnTo>
                  <a:lnTo>
                    <a:pt x="285" y="41"/>
                  </a:lnTo>
                  <a:lnTo>
                    <a:pt x="299" y="48"/>
                  </a:lnTo>
                  <a:lnTo>
                    <a:pt x="313" y="54"/>
                  </a:lnTo>
                  <a:lnTo>
                    <a:pt x="327" y="61"/>
                  </a:lnTo>
                  <a:lnTo>
                    <a:pt x="342" y="68"/>
                  </a:lnTo>
                  <a:lnTo>
                    <a:pt x="356" y="76"/>
                  </a:lnTo>
                  <a:lnTo>
                    <a:pt x="370" y="83"/>
                  </a:lnTo>
                  <a:lnTo>
                    <a:pt x="383" y="89"/>
                  </a:lnTo>
                  <a:lnTo>
                    <a:pt x="397" y="96"/>
                  </a:lnTo>
                  <a:lnTo>
                    <a:pt x="412" y="103"/>
                  </a:lnTo>
                  <a:lnTo>
                    <a:pt x="274" y="103"/>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80" name="Freeform 48"/>
            <p:cNvSpPr>
              <a:spLocks/>
            </p:cNvSpPr>
            <p:nvPr/>
          </p:nvSpPr>
          <p:spPr bwMode="auto">
            <a:xfrm>
              <a:off x="4626" y="2706"/>
              <a:ext cx="23" cy="41"/>
            </a:xfrm>
            <a:custGeom>
              <a:avLst/>
              <a:gdLst>
                <a:gd name="T0" fmla="*/ 67 w 68"/>
                <a:gd name="T1" fmla="*/ 0 h 103"/>
                <a:gd name="T2" fmla="*/ 68 w 68"/>
                <a:gd name="T3" fmla="*/ 25 h 103"/>
                <a:gd name="T4" fmla="*/ 67 w 68"/>
                <a:gd name="T5" fmla="*/ 49 h 103"/>
                <a:gd name="T6" fmla="*/ 64 w 68"/>
                <a:gd name="T7" fmla="*/ 76 h 103"/>
                <a:gd name="T8" fmla="*/ 60 w 68"/>
                <a:gd name="T9" fmla="*/ 103 h 103"/>
                <a:gd name="T10" fmla="*/ 0 w 68"/>
                <a:gd name="T11" fmla="*/ 103 h 103"/>
                <a:gd name="T12" fmla="*/ 8 w 68"/>
                <a:gd name="T13" fmla="*/ 79 h 103"/>
                <a:gd name="T14" fmla="*/ 12 w 68"/>
                <a:gd name="T15" fmla="*/ 54 h 103"/>
                <a:gd name="T16" fmla="*/ 17 w 68"/>
                <a:gd name="T17" fmla="*/ 27 h 103"/>
                <a:gd name="T18" fmla="*/ 19 w 68"/>
                <a:gd name="T19" fmla="*/ 0 h 103"/>
                <a:gd name="T20" fmla="*/ 67 w 68"/>
                <a:gd name="T2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03">
                  <a:moveTo>
                    <a:pt x="67" y="0"/>
                  </a:moveTo>
                  <a:lnTo>
                    <a:pt x="68" y="25"/>
                  </a:lnTo>
                  <a:lnTo>
                    <a:pt x="67" y="49"/>
                  </a:lnTo>
                  <a:lnTo>
                    <a:pt x="64" y="76"/>
                  </a:lnTo>
                  <a:lnTo>
                    <a:pt x="60" y="103"/>
                  </a:lnTo>
                  <a:lnTo>
                    <a:pt x="0" y="103"/>
                  </a:lnTo>
                  <a:lnTo>
                    <a:pt x="8" y="79"/>
                  </a:lnTo>
                  <a:lnTo>
                    <a:pt x="12" y="54"/>
                  </a:lnTo>
                  <a:lnTo>
                    <a:pt x="17" y="27"/>
                  </a:lnTo>
                  <a:lnTo>
                    <a:pt x="19" y="0"/>
                  </a:lnTo>
                  <a:lnTo>
                    <a:pt x="67" y="0"/>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81" name="Freeform 49"/>
            <p:cNvSpPr>
              <a:spLocks/>
            </p:cNvSpPr>
            <p:nvPr/>
          </p:nvSpPr>
          <p:spPr bwMode="auto">
            <a:xfrm>
              <a:off x="4212" y="2688"/>
              <a:ext cx="149" cy="39"/>
            </a:xfrm>
            <a:custGeom>
              <a:avLst/>
              <a:gdLst>
                <a:gd name="T0" fmla="*/ 293 w 449"/>
                <a:gd name="T1" fmla="*/ 95 h 95"/>
                <a:gd name="T2" fmla="*/ 274 w 449"/>
                <a:gd name="T3" fmla="*/ 88 h 95"/>
                <a:gd name="T4" fmla="*/ 255 w 449"/>
                <a:gd name="T5" fmla="*/ 81 h 95"/>
                <a:gd name="T6" fmla="*/ 236 w 449"/>
                <a:gd name="T7" fmla="*/ 74 h 95"/>
                <a:gd name="T8" fmla="*/ 217 w 449"/>
                <a:gd name="T9" fmla="*/ 67 h 95"/>
                <a:gd name="T10" fmla="*/ 198 w 449"/>
                <a:gd name="T11" fmla="*/ 61 h 95"/>
                <a:gd name="T12" fmla="*/ 179 w 449"/>
                <a:gd name="T13" fmla="*/ 55 h 95"/>
                <a:gd name="T14" fmla="*/ 162 w 449"/>
                <a:gd name="T15" fmla="*/ 49 h 95"/>
                <a:gd name="T16" fmla="*/ 143 w 449"/>
                <a:gd name="T17" fmla="*/ 43 h 95"/>
                <a:gd name="T18" fmla="*/ 125 w 449"/>
                <a:gd name="T19" fmla="*/ 38 h 95"/>
                <a:gd name="T20" fmla="*/ 106 w 449"/>
                <a:gd name="T21" fmla="*/ 34 h 95"/>
                <a:gd name="T22" fmla="*/ 88 w 449"/>
                <a:gd name="T23" fmla="*/ 30 h 95"/>
                <a:gd name="T24" fmla="*/ 70 w 449"/>
                <a:gd name="T25" fmla="*/ 26 h 95"/>
                <a:gd name="T26" fmla="*/ 52 w 449"/>
                <a:gd name="T27" fmla="*/ 23 h 95"/>
                <a:gd name="T28" fmla="*/ 35 w 449"/>
                <a:gd name="T29" fmla="*/ 20 h 95"/>
                <a:gd name="T30" fmla="*/ 18 w 449"/>
                <a:gd name="T31" fmla="*/ 18 h 95"/>
                <a:gd name="T32" fmla="*/ 0 w 449"/>
                <a:gd name="T33" fmla="*/ 17 h 95"/>
                <a:gd name="T34" fmla="*/ 0 w 449"/>
                <a:gd name="T35" fmla="*/ 14 h 95"/>
                <a:gd name="T36" fmla="*/ 0 w 449"/>
                <a:gd name="T37" fmla="*/ 12 h 95"/>
                <a:gd name="T38" fmla="*/ 0 w 449"/>
                <a:gd name="T39" fmla="*/ 11 h 95"/>
                <a:gd name="T40" fmla="*/ 0 w 449"/>
                <a:gd name="T41" fmla="*/ 8 h 95"/>
                <a:gd name="T42" fmla="*/ 30 w 449"/>
                <a:gd name="T43" fmla="*/ 4 h 95"/>
                <a:gd name="T44" fmla="*/ 60 w 449"/>
                <a:gd name="T45" fmla="*/ 1 h 95"/>
                <a:gd name="T46" fmla="*/ 89 w 449"/>
                <a:gd name="T47" fmla="*/ 0 h 95"/>
                <a:gd name="T48" fmla="*/ 118 w 449"/>
                <a:gd name="T49" fmla="*/ 1 h 95"/>
                <a:gd name="T50" fmla="*/ 146 w 449"/>
                <a:gd name="T51" fmla="*/ 2 h 95"/>
                <a:gd name="T52" fmla="*/ 175 w 449"/>
                <a:gd name="T53" fmla="*/ 6 h 95"/>
                <a:gd name="T54" fmla="*/ 203 w 449"/>
                <a:gd name="T55" fmla="*/ 11 h 95"/>
                <a:gd name="T56" fmla="*/ 232 w 449"/>
                <a:gd name="T57" fmla="*/ 17 h 95"/>
                <a:gd name="T58" fmla="*/ 260 w 449"/>
                <a:gd name="T59" fmla="*/ 24 h 95"/>
                <a:gd name="T60" fmla="*/ 287 w 449"/>
                <a:gd name="T61" fmla="*/ 31 h 95"/>
                <a:gd name="T62" fmla="*/ 315 w 449"/>
                <a:gd name="T63" fmla="*/ 40 h 95"/>
                <a:gd name="T64" fmla="*/ 342 w 449"/>
                <a:gd name="T65" fmla="*/ 50 h 95"/>
                <a:gd name="T66" fmla="*/ 369 w 449"/>
                <a:gd name="T67" fmla="*/ 61 h 95"/>
                <a:gd name="T68" fmla="*/ 395 w 449"/>
                <a:gd name="T69" fmla="*/ 71 h 95"/>
                <a:gd name="T70" fmla="*/ 423 w 449"/>
                <a:gd name="T71" fmla="*/ 83 h 95"/>
                <a:gd name="T72" fmla="*/ 449 w 449"/>
                <a:gd name="T73" fmla="*/ 95 h 95"/>
                <a:gd name="T74" fmla="*/ 293 w 449"/>
                <a:gd name="T7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9" h="95">
                  <a:moveTo>
                    <a:pt x="293" y="95"/>
                  </a:moveTo>
                  <a:lnTo>
                    <a:pt x="274" y="88"/>
                  </a:lnTo>
                  <a:lnTo>
                    <a:pt x="255" y="81"/>
                  </a:lnTo>
                  <a:lnTo>
                    <a:pt x="236" y="74"/>
                  </a:lnTo>
                  <a:lnTo>
                    <a:pt x="217" y="67"/>
                  </a:lnTo>
                  <a:lnTo>
                    <a:pt x="198" y="61"/>
                  </a:lnTo>
                  <a:lnTo>
                    <a:pt x="179" y="55"/>
                  </a:lnTo>
                  <a:lnTo>
                    <a:pt x="162" y="49"/>
                  </a:lnTo>
                  <a:lnTo>
                    <a:pt x="143" y="43"/>
                  </a:lnTo>
                  <a:lnTo>
                    <a:pt x="125" y="38"/>
                  </a:lnTo>
                  <a:lnTo>
                    <a:pt x="106" y="34"/>
                  </a:lnTo>
                  <a:lnTo>
                    <a:pt x="88" y="30"/>
                  </a:lnTo>
                  <a:lnTo>
                    <a:pt x="70" y="26"/>
                  </a:lnTo>
                  <a:lnTo>
                    <a:pt x="52" y="23"/>
                  </a:lnTo>
                  <a:lnTo>
                    <a:pt x="35" y="20"/>
                  </a:lnTo>
                  <a:lnTo>
                    <a:pt x="18" y="18"/>
                  </a:lnTo>
                  <a:lnTo>
                    <a:pt x="0" y="17"/>
                  </a:lnTo>
                  <a:lnTo>
                    <a:pt x="0" y="14"/>
                  </a:lnTo>
                  <a:lnTo>
                    <a:pt x="0" y="12"/>
                  </a:lnTo>
                  <a:lnTo>
                    <a:pt x="0" y="11"/>
                  </a:lnTo>
                  <a:lnTo>
                    <a:pt x="0" y="8"/>
                  </a:lnTo>
                  <a:lnTo>
                    <a:pt x="30" y="4"/>
                  </a:lnTo>
                  <a:lnTo>
                    <a:pt x="60" y="1"/>
                  </a:lnTo>
                  <a:lnTo>
                    <a:pt x="89" y="0"/>
                  </a:lnTo>
                  <a:lnTo>
                    <a:pt x="118" y="1"/>
                  </a:lnTo>
                  <a:lnTo>
                    <a:pt x="146" y="2"/>
                  </a:lnTo>
                  <a:lnTo>
                    <a:pt x="175" y="6"/>
                  </a:lnTo>
                  <a:lnTo>
                    <a:pt x="203" y="11"/>
                  </a:lnTo>
                  <a:lnTo>
                    <a:pt x="232" y="17"/>
                  </a:lnTo>
                  <a:lnTo>
                    <a:pt x="260" y="24"/>
                  </a:lnTo>
                  <a:lnTo>
                    <a:pt x="287" y="31"/>
                  </a:lnTo>
                  <a:lnTo>
                    <a:pt x="315" y="40"/>
                  </a:lnTo>
                  <a:lnTo>
                    <a:pt x="342" y="50"/>
                  </a:lnTo>
                  <a:lnTo>
                    <a:pt x="369" y="61"/>
                  </a:lnTo>
                  <a:lnTo>
                    <a:pt x="395" y="71"/>
                  </a:lnTo>
                  <a:lnTo>
                    <a:pt x="423" y="83"/>
                  </a:lnTo>
                  <a:lnTo>
                    <a:pt x="449" y="95"/>
                  </a:lnTo>
                  <a:lnTo>
                    <a:pt x="293" y="95"/>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82" name="Freeform 50"/>
            <p:cNvSpPr>
              <a:spLocks/>
            </p:cNvSpPr>
            <p:nvPr/>
          </p:nvSpPr>
          <p:spPr bwMode="auto">
            <a:xfrm>
              <a:off x="4630" y="2685"/>
              <a:ext cx="19" cy="42"/>
            </a:xfrm>
            <a:custGeom>
              <a:avLst/>
              <a:gdLst>
                <a:gd name="T0" fmla="*/ 44 w 55"/>
                <a:gd name="T1" fmla="*/ 0 h 103"/>
                <a:gd name="T2" fmla="*/ 50 w 55"/>
                <a:gd name="T3" fmla="*/ 19 h 103"/>
                <a:gd name="T4" fmla="*/ 54 w 55"/>
                <a:gd name="T5" fmla="*/ 44 h 103"/>
                <a:gd name="T6" fmla="*/ 55 w 55"/>
                <a:gd name="T7" fmla="*/ 71 h 103"/>
                <a:gd name="T8" fmla="*/ 54 w 55"/>
                <a:gd name="T9" fmla="*/ 103 h 103"/>
                <a:gd name="T10" fmla="*/ 0 w 55"/>
                <a:gd name="T11" fmla="*/ 103 h 103"/>
                <a:gd name="T12" fmla="*/ 4 w 55"/>
                <a:gd name="T13" fmla="*/ 77 h 103"/>
                <a:gd name="T14" fmla="*/ 8 w 55"/>
                <a:gd name="T15" fmla="*/ 51 h 103"/>
                <a:gd name="T16" fmla="*/ 8 w 55"/>
                <a:gd name="T17" fmla="*/ 26 h 103"/>
                <a:gd name="T18" fmla="*/ 6 w 55"/>
                <a:gd name="T19" fmla="*/ 0 h 103"/>
                <a:gd name="T20" fmla="*/ 44 w 55"/>
                <a:gd name="T2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03">
                  <a:moveTo>
                    <a:pt x="44" y="0"/>
                  </a:moveTo>
                  <a:lnTo>
                    <a:pt x="50" y="19"/>
                  </a:lnTo>
                  <a:lnTo>
                    <a:pt x="54" y="44"/>
                  </a:lnTo>
                  <a:lnTo>
                    <a:pt x="55" y="71"/>
                  </a:lnTo>
                  <a:lnTo>
                    <a:pt x="54" y="103"/>
                  </a:lnTo>
                  <a:lnTo>
                    <a:pt x="0" y="103"/>
                  </a:lnTo>
                  <a:lnTo>
                    <a:pt x="4" y="77"/>
                  </a:lnTo>
                  <a:lnTo>
                    <a:pt x="8" y="51"/>
                  </a:lnTo>
                  <a:lnTo>
                    <a:pt x="8" y="26"/>
                  </a:lnTo>
                  <a:lnTo>
                    <a:pt x="6" y="0"/>
                  </a:lnTo>
                  <a:lnTo>
                    <a:pt x="44" y="0"/>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83" name="Freeform 51"/>
            <p:cNvSpPr>
              <a:spLocks/>
            </p:cNvSpPr>
            <p:nvPr/>
          </p:nvSpPr>
          <p:spPr bwMode="auto">
            <a:xfrm>
              <a:off x="4212" y="2690"/>
              <a:ext cx="109" cy="16"/>
            </a:xfrm>
            <a:custGeom>
              <a:avLst/>
              <a:gdLst>
                <a:gd name="T0" fmla="*/ 144 w 328"/>
                <a:gd name="T1" fmla="*/ 41 h 41"/>
                <a:gd name="T2" fmla="*/ 125 w 328"/>
                <a:gd name="T3" fmla="*/ 36 h 41"/>
                <a:gd name="T4" fmla="*/ 107 w 328"/>
                <a:gd name="T5" fmla="*/ 32 h 41"/>
                <a:gd name="T6" fmla="*/ 88 w 328"/>
                <a:gd name="T7" fmla="*/ 29 h 41"/>
                <a:gd name="T8" fmla="*/ 70 w 328"/>
                <a:gd name="T9" fmla="*/ 25 h 41"/>
                <a:gd name="T10" fmla="*/ 51 w 328"/>
                <a:gd name="T11" fmla="*/ 22 h 41"/>
                <a:gd name="T12" fmla="*/ 35 w 328"/>
                <a:gd name="T13" fmla="*/ 19 h 41"/>
                <a:gd name="T14" fmla="*/ 17 w 328"/>
                <a:gd name="T15" fmla="*/ 17 h 41"/>
                <a:gd name="T16" fmla="*/ 0 w 328"/>
                <a:gd name="T17" fmla="*/ 16 h 41"/>
                <a:gd name="T18" fmla="*/ 0 w 328"/>
                <a:gd name="T19" fmla="*/ 13 h 41"/>
                <a:gd name="T20" fmla="*/ 0 w 328"/>
                <a:gd name="T21" fmla="*/ 11 h 41"/>
                <a:gd name="T22" fmla="*/ 0 w 328"/>
                <a:gd name="T23" fmla="*/ 10 h 41"/>
                <a:gd name="T24" fmla="*/ 0 w 328"/>
                <a:gd name="T25" fmla="*/ 7 h 41"/>
                <a:gd name="T26" fmla="*/ 22 w 328"/>
                <a:gd name="T27" fmla="*/ 4 h 41"/>
                <a:gd name="T28" fmla="*/ 43 w 328"/>
                <a:gd name="T29" fmla="*/ 1 h 41"/>
                <a:gd name="T30" fmla="*/ 64 w 328"/>
                <a:gd name="T31" fmla="*/ 0 h 41"/>
                <a:gd name="T32" fmla="*/ 86 w 328"/>
                <a:gd name="T33" fmla="*/ 0 h 41"/>
                <a:gd name="T34" fmla="*/ 107 w 328"/>
                <a:gd name="T35" fmla="*/ 0 h 41"/>
                <a:gd name="T36" fmla="*/ 127 w 328"/>
                <a:gd name="T37" fmla="*/ 0 h 41"/>
                <a:gd name="T38" fmla="*/ 147 w 328"/>
                <a:gd name="T39" fmla="*/ 3 h 41"/>
                <a:gd name="T40" fmla="*/ 168 w 328"/>
                <a:gd name="T41" fmla="*/ 4 h 41"/>
                <a:gd name="T42" fmla="*/ 188 w 328"/>
                <a:gd name="T43" fmla="*/ 7 h 41"/>
                <a:gd name="T44" fmla="*/ 208 w 328"/>
                <a:gd name="T45" fmla="*/ 11 h 41"/>
                <a:gd name="T46" fmla="*/ 228 w 328"/>
                <a:gd name="T47" fmla="*/ 14 h 41"/>
                <a:gd name="T48" fmla="*/ 248 w 328"/>
                <a:gd name="T49" fmla="*/ 19 h 41"/>
                <a:gd name="T50" fmla="*/ 268 w 328"/>
                <a:gd name="T51" fmla="*/ 24 h 41"/>
                <a:gd name="T52" fmla="*/ 289 w 328"/>
                <a:gd name="T53" fmla="*/ 29 h 41"/>
                <a:gd name="T54" fmla="*/ 308 w 328"/>
                <a:gd name="T55" fmla="*/ 35 h 41"/>
                <a:gd name="T56" fmla="*/ 328 w 328"/>
                <a:gd name="T57" fmla="*/ 41 h 41"/>
                <a:gd name="T58" fmla="*/ 144 w 328"/>
                <a:gd name="T5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8" h="41">
                  <a:moveTo>
                    <a:pt x="144" y="41"/>
                  </a:moveTo>
                  <a:lnTo>
                    <a:pt x="125" y="36"/>
                  </a:lnTo>
                  <a:lnTo>
                    <a:pt x="107" y="32"/>
                  </a:lnTo>
                  <a:lnTo>
                    <a:pt x="88" y="29"/>
                  </a:lnTo>
                  <a:lnTo>
                    <a:pt x="70" y="25"/>
                  </a:lnTo>
                  <a:lnTo>
                    <a:pt x="51" y="22"/>
                  </a:lnTo>
                  <a:lnTo>
                    <a:pt x="35" y="19"/>
                  </a:lnTo>
                  <a:lnTo>
                    <a:pt x="17" y="17"/>
                  </a:lnTo>
                  <a:lnTo>
                    <a:pt x="0" y="16"/>
                  </a:lnTo>
                  <a:lnTo>
                    <a:pt x="0" y="13"/>
                  </a:lnTo>
                  <a:lnTo>
                    <a:pt x="0" y="11"/>
                  </a:lnTo>
                  <a:lnTo>
                    <a:pt x="0" y="10"/>
                  </a:lnTo>
                  <a:lnTo>
                    <a:pt x="0" y="7"/>
                  </a:lnTo>
                  <a:lnTo>
                    <a:pt x="22" y="4"/>
                  </a:lnTo>
                  <a:lnTo>
                    <a:pt x="43" y="1"/>
                  </a:lnTo>
                  <a:lnTo>
                    <a:pt x="64" y="0"/>
                  </a:lnTo>
                  <a:lnTo>
                    <a:pt x="86" y="0"/>
                  </a:lnTo>
                  <a:lnTo>
                    <a:pt x="107" y="0"/>
                  </a:lnTo>
                  <a:lnTo>
                    <a:pt x="127" y="0"/>
                  </a:lnTo>
                  <a:lnTo>
                    <a:pt x="147" y="3"/>
                  </a:lnTo>
                  <a:lnTo>
                    <a:pt x="168" y="4"/>
                  </a:lnTo>
                  <a:lnTo>
                    <a:pt x="188" y="7"/>
                  </a:lnTo>
                  <a:lnTo>
                    <a:pt x="208" y="11"/>
                  </a:lnTo>
                  <a:lnTo>
                    <a:pt x="228" y="14"/>
                  </a:lnTo>
                  <a:lnTo>
                    <a:pt x="248" y="19"/>
                  </a:lnTo>
                  <a:lnTo>
                    <a:pt x="268" y="24"/>
                  </a:lnTo>
                  <a:lnTo>
                    <a:pt x="289" y="29"/>
                  </a:lnTo>
                  <a:lnTo>
                    <a:pt x="308" y="35"/>
                  </a:lnTo>
                  <a:lnTo>
                    <a:pt x="328" y="41"/>
                  </a:lnTo>
                  <a:lnTo>
                    <a:pt x="144" y="41"/>
                  </a:lnTo>
                  <a:close/>
                </a:path>
              </a:pathLst>
            </a:custGeom>
            <a:solidFill>
              <a:srgbClr val="898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84" name="Freeform 52"/>
            <p:cNvSpPr>
              <a:spLocks/>
            </p:cNvSpPr>
            <p:nvPr/>
          </p:nvSpPr>
          <p:spPr bwMode="auto">
            <a:xfrm>
              <a:off x="4632" y="2665"/>
              <a:ext cx="16" cy="41"/>
            </a:xfrm>
            <a:custGeom>
              <a:avLst/>
              <a:gdLst>
                <a:gd name="T0" fmla="*/ 50 w 50"/>
                <a:gd name="T1" fmla="*/ 100 h 100"/>
                <a:gd name="T2" fmla="*/ 49 w 50"/>
                <a:gd name="T3" fmla="*/ 79 h 100"/>
                <a:gd name="T4" fmla="*/ 45 w 50"/>
                <a:gd name="T5" fmla="*/ 63 h 100"/>
                <a:gd name="T6" fmla="*/ 39 w 50"/>
                <a:gd name="T7" fmla="*/ 50 h 100"/>
                <a:gd name="T8" fmla="*/ 31 w 50"/>
                <a:gd name="T9" fmla="*/ 41 h 100"/>
                <a:gd name="T10" fmla="*/ 33 w 50"/>
                <a:gd name="T11" fmla="*/ 32 h 100"/>
                <a:gd name="T12" fmla="*/ 34 w 50"/>
                <a:gd name="T13" fmla="*/ 22 h 100"/>
                <a:gd name="T14" fmla="*/ 37 w 50"/>
                <a:gd name="T15" fmla="*/ 12 h 100"/>
                <a:gd name="T16" fmla="*/ 37 w 50"/>
                <a:gd name="T17" fmla="*/ 0 h 100"/>
                <a:gd name="T18" fmla="*/ 0 w 50"/>
                <a:gd name="T19" fmla="*/ 0 h 100"/>
                <a:gd name="T20" fmla="*/ 2 w 50"/>
                <a:gd name="T21" fmla="*/ 26 h 100"/>
                <a:gd name="T22" fmla="*/ 4 w 50"/>
                <a:gd name="T23" fmla="*/ 51 h 100"/>
                <a:gd name="T24" fmla="*/ 4 w 50"/>
                <a:gd name="T25" fmla="*/ 76 h 100"/>
                <a:gd name="T26" fmla="*/ 2 w 50"/>
                <a:gd name="T27" fmla="*/ 100 h 100"/>
                <a:gd name="T28" fmla="*/ 50 w 50"/>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00">
                  <a:moveTo>
                    <a:pt x="50" y="100"/>
                  </a:moveTo>
                  <a:lnTo>
                    <a:pt x="49" y="79"/>
                  </a:lnTo>
                  <a:lnTo>
                    <a:pt x="45" y="63"/>
                  </a:lnTo>
                  <a:lnTo>
                    <a:pt x="39" y="50"/>
                  </a:lnTo>
                  <a:lnTo>
                    <a:pt x="31" y="41"/>
                  </a:lnTo>
                  <a:lnTo>
                    <a:pt x="33" y="32"/>
                  </a:lnTo>
                  <a:lnTo>
                    <a:pt x="34" y="22"/>
                  </a:lnTo>
                  <a:lnTo>
                    <a:pt x="37" y="12"/>
                  </a:lnTo>
                  <a:lnTo>
                    <a:pt x="37" y="0"/>
                  </a:lnTo>
                  <a:lnTo>
                    <a:pt x="0" y="0"/>
                  </a:lnTo>
                  <a:lnTo>
                    <a:pt x="2" y="26"/>
                  </a:lnTo>
                  <a:lnTo>
                    <a:pt x="4" y="51"/>
                  </a:lnTo>
                  <a:lnTo>
                    <a:pt x="4" y="76"/>
                  </a:lnTo>
                  <a:lnTo>
                    <a:pt x="2" y="100"/>
                  </a:lnTo>
                  <a:lnTo>
                    <a:pt x="50" y="100"/>
                  </a:lnTo>
                  <a:close/>
                </a:path>
              </a:pathLst>
            </a:custGeom>
            <a:solidFill>
              <a:srgbClr val="898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85" name="Freeform 53"/>
            <p:cNvSpPr>
              <a:spLocks/>
            </p:cNvSpPr>
            <p:nvPr/>
          </p:nvSpPr>
          <p:spPr bwMode="auto">
            <a:xfrm>
              <a:off x="4629" y="2644"/>
              <a:ext cx="16" cy="41"/>
            </a:xfrm>
            <a:custGeom>
              <a:avLst/>
              <a:gdLst>
                <a:gd name="T0" fmla="*/ 47 w 47"/>
                <a:gd name="T1" fmla="*/ 100 h 100"/>
                <a:gd name="T2" fmla="*/ 45 w 47"/>
                <a:gd name="T3" fmla="*/ 97 h 100"/>
                <a:gd name="T4" fmla="*/ 43 w 47"/>
                <a:gd name="T5" fmla="*/ 95 h 100"/>
                <a:gd name="T6" fmla="*/ 40 w 47"/>
                <a:gd name="T7" fmla="*/ 94 h 100"/>
                <a:gd name="T8" fmla="*/ 38 w 47"/>
                <a:gd name="T9" fmla="*/ 91 h 100"/>
                <a:gd name="T10" fmla="*/ 41 w 47"/>
                <a:gd name="T11" fmla="*/ 70 h 100"/>
                <a:gd name="T12" fmla="*/ 45 w 47"/>
                <a:gd name="T13" fmla="*/ 48 h 100"/>
                <a:gd name="T14" fmla="*/ 46 w 47"/>
                <a:gd name="T15" fmla="*/ 24 h 100"/>
                <a:gd name="T16" fmla="*/ 47 w 47"/>
                <a:gd name="T17" fmla="*/ 0 h 100"/>
                <a:gd name="T18" fmla="*/ 0 w 47"/>
                <a:gd name="T19" fmla="*/ 0 h 100"/>
                <a:gd name="T20" fmla="*/ 5 w 47"/>
                <a:gd name="T21" fmla="*/ 26 h 100"/>
                <a:gd name="T22" fmla="*/ 7 w 47"/>
                <a:gd name="T23" fmla="*/ 51 h 100"/>
                <a:gd name="T24" fmla="*/ 9 w 47"/>
                <a:gd name="T25" fmla="*/ 76 h 100"/>
                <a:gd name="T26" fmla="*/ 9 w 47"/>
                <a:gd name="T27" fmla="*/ 100 h 100"/>
                <a:gd name="T28" fmla="*/ 47 w 47"/>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100">
                  <a:moveTo>
                    <a:pt x="47" y="100"/>
                  </a:moveTo>
                  <a:lnTo>
                    <a:pt x="45" y="97"/>
                  </a:lnTo>
                  <a:lnTo>
                    <a:pt x="43" y="95"/>
                  </a:lnTo>
                  <a:lnTo>
                    <a:pt x="40" y="94"/>
                  </a:lnTo>
                  <a:lnTo>
                    <a:pt x="38" y="91"/>
                  </a:lnTo>
                  <a:lnTo>
                    <a:pt x="41" y="70"/>
                  </a:lnTo>
                  <a:lnTo>
                    <a:pt x="45" y="48"/>
                  </a:lnTo>
                  <a:lnTo>
                    <a:pt x="46" y="24"/>
                  </a:lnTo>
                  <a:lnTo>
                    <a:pt x="47" y="0"/>
                  </a:lnTo>
                  <a:lnTo>
                    <a:pt x="0" y="0"/>
                  </a:lnTo>
                  <a:lnTo>
                    <a:pt x="5" y="26"/>
                  </a:lnTo>
                  <a:lnTo>
                    <a:pt x="7" y="51"/>
                  </a:lnTo>
                  <a:lnTo>
                    <a:pt x="9" y="76"/>
                  </a:lnTo>
                  <a:lnTo>
                    <a:pt x="9" y="100"/>
                  </a:lnTo>
                  <a:lnTo>
                    <a:pt x="47" y="100"/>
                  </a:lnTo>
                  <a:close/>
                </a:path>
              </a:pathLst>
            </a:custGeom>
            <a:solidFill>
              <a:srgbClr val="878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86" name="Freeform 54"/>
            <p:cNvSpPr>
              <a:spLocks/>
            </p:cNvSpPr>
            <p:nvPr/>
          </p:nvSpPr>
          <p:spPr bwMode="auto">
            <a:xfrm>
              <a:off x="4625" y="2625"/>
              <a:ext cx="20" cy="40"/>
            </a:xfrm>
            <a:custGeom>
              <a:avLst/>
              <a:gdLst>
                <a:gd name="T0" fmla="*/ 56 w 58"/>
                <a:gd name="T1" fmla="*/ 0 h 100"/>
                <a:gd name="T2" fmla="*/ 58 w 58"/>
                <a:gd name="T3" fmla="*/ 26 h 100"/>
                <a:gd name="T4" fmla="*/ 58 w 58"/>
                <a:gd name="T5" fmla="*/ 51 h 100"/>
                <a:gd name="T6" fmla="*/ 58 w 58"/>
                <a:gd name="T7" fmla="*/ 76 h 100"/>
                <a:gd name="T8" fmla="*/ 56 w 58"/>
                <a:gd name="T9" fmla="*/ 100 h 100"/>
                <a:gd name="T10" fmla="*/ 19 w 58"/>
                <a:gd name="T11" fmla="*/ 100 h 100"/>
                <a:gd name="T12" fmla="*/ 15 w 58"/>
                <a:gd name="T13" fmla="*/ 76 h 100"/>
                <a:gd name="T14" fmla="*/ 12 w 58"/>
                <a:gd name="T15" fmla="*/ 51 h 100"/>
                <a:gd name="T16" fmla="*/ 6 w 58"/>
                <a:gd name="T17" fmla="*/ 26 h 100"/>
                <a:gd name="T18" fmla="*/ 0 w 58"/>
                <a:gd name="T19" fmla="*/ 0 h 100"/>
                <a:gd name="T20" fmla="*/ 56 w 58"/>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00">
                  <a:moveTo>
                    <a:pt x="56" y="0"/>
                  </a:moveTo>
                  <a:lnTo>
                    <a:pt x="58" y="26"/>
                  </a:lnTo>
                  <a:lnTo>
                    <a:pt x="58" y="51"/>
                  </a:lnTo>
                  <a:lnTo>
                    <a:pt x="58" y="76"/>
                  </a:lnTo>
                  <a:lnTo>
                    <a:pt x="56" y="100"/>
                  </a:lnTo>
                  <a:lnTo>
                    <a:pt x="19" y="100"/>
                  </a:lnTo>
                  <a:lnTo>
                    <a:pt x="15" y="76"/>
                  </a:lnTo>
                  <a:lnTo>
                    <a:pt x="12" y="51"/>
                  </a:lnTo>
                  <a:lnTo>
                    <a:pt x="6" y="26"/>
                  </a:lnTo>
                  <a:lnTo>
                    <a:pt x="0" y="0"/>
                  </a:lnTo>
                  <a:lnTo>
                    <a:pt x="56" y="0"/>
                  </a:lnTo>
                  <a:close/>
                </a:path>
              </a:pathLst>
            </a:custGeom>
            <a:solidFill>
              <a:srgbClr val="878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87" name="Freeform 55"/>
            <p:cNvSpPr>
              <a:spLocks/>
            </p:cNvSpPr>
            <p:nvPr/>
          </p:nvSpPr>
          <p:spPr bwMode="auto">
            <a:xfrm>
              <a:off x="4620" y="2604"/>
              <a:ext cx="25" cy="40"/>
            </a:xfrm>
            <a:custGeom>
              <a:avLst/>
              <a:gdLst>
                <a:gd name="T0" fmla="*/ 61 w 74"/>
                <a:gd name="T1" fmla="*/ 0 h 100"/>
                <a:gd name="T2" fmla="*/ 66 w 74"/>
                <a:gd name="T3" fmla="*/ 26 h 100"/>
                <a:gd name="T4" fmla="*/ 70 w 74"/>
                <a:gd name="T5" fmla="*/ 51 h 100"/>
                <a:gd name="T6" fmla="*/ 73 w 74"/>
                <a:gd name="T7" fmla="*/ 76 h 100"/>
                <a:gd name="T8" fmla="*/ 74 w 74"/>
                <a:gd name="T9" fmla="*/ 100 h 100"/>
                <a:gd name="T10" fmla="*/ 27 w 74"/>
                <a:gd name="T11" fmla="*/ 100 h 100"/>
                <a:gd name="T12" fmla="*/ 22 w 74"/>
                <a:gd name="T13" fmla="*/ 75 h 100"/>
                <a:gd name="T14" fmla="*/ 15 w 74"/>
                <a:gd name="T15" fmla="*/ 50 h 100"/>
                <a:gd name="T16" fmla="*/ 8 w 74"/>
                <a:gd name="T17" fmla="*/ 25 h 100"/>
                <a:gd name="T18" fmla="*/ 0 w 74"/>
                <a:gd name="T19" fmla="*/ 0 h 100"/>
                <a:gd name="T20" fmla="*/ 61 w 74"/>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00">
                  <a:moveTo>
                    <a:pt x="61" y="0"/>
                  </a:moveTo>
                  <a:lnTo>
                    <a:pt x="66" y="26"/>
                  </a:lnTo>
                  <a:lnTo>
                    <a:pt x="70" y="51"/>
                  </a:lnTo>
                  <a:lnTo>
                    <a:pt x="73" y="76"/>
                  </a:lnTo>
                  <a:lnTo>
                    <a:pt x="74" y="100"/>
                  </a:lnTo>
                  <a:lnTo>
                    <a:pt x="27" y="100"/>
                  </a:lnTo>
                  <a:lnTo>
                    <a:pt x="22" y="75"/>
                  </a:lnTo>
                  <a:lnTo>
                    <a:pt x="15" y="50"/>
                  </a:lnTo>
                  <a:lnTo>
                    <a:pt x="8" y="25"/>
                  </a:lnTo>
                  <a:lnTo>
                    <a:pt x="0" y="0"/>
                  </a:lnTo>
                  <a:lnTo>
                    <a:pt x="61" y="0"/>
                  </a:lnTo>
                  <a:close/>
                </a:path>
              </a:pathLst>
            </a:custGeom>
            <a:solidFill>
              <a:srgbClr val="848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88" name="Freeform 56"/>
            <p:cNvSpPr>
              <a:spLocks/>
            </p:cNvSpPr>
            <p:nvPr/>
          </p:nvSpPr>
          <p:spPr bwMode="auto">
            <a:xfrm>
              <a:off x="4614" y="2582"/>
              <a:ext cx="30" cy="43"/>
            </a:xfrm>
            <a:custGeom>
              <a:avLst/>
              <a:gdLst>
                <a:gd name="T0" fmla="*/ 71 w 90"/>
                <a:gd name="T1" fmla="*/ 0 h 102"/>
                <a:gd name="T2" fmla="*/ 77 w 90"/>
                <a:gd name="T3" fmla="*/ 27 h 102"/>
                <a:gd name="T4" fmla="*/ 83 w 90"/>
                <a:gd name="T5" fmla="*/ 52 h 102"/>
                <a:gd name="T6" fmla="*/ 86 w 90"/>
                <a:gd name="T7" fmla="*/ 77 h 102"/>
                <a:gd name="T8" fmla="*/ 90 w 90"/>
                <a:gd name="T9" fmla="*/ 102 h 102"/>
                <a:gd name="T10" fmla="*/ 34 w 90"/>
                <a:gd name="T11" fmla="*/ 102 h 102"/>
                <a:gd name="T12" fmla="*/ 27 w 90"/>
                <a:gd name="T13" fmla="*/ 77 h 102"/>
                <a:gd name="T14" fmla="*/ 17 w 90"/>
                <a:gd name="T15" fmla="*/ 51 h 102"/>
                <a:gd name="T16" fmla="*/ 9 w 90"/>
                <a:gd name="T17" fmla="*/ 26 h 102"/>
                <a:gd name="T18" fmla="*/ 0 w 90"/>
                <a:gd name="T19" fmla="*/ 0 h 102"/>
                <a:gd name="T20" fmla="*/ 71 w 90"/>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102">
                  <a:moveTo>
                    <a:pt x="71" y="0"/>
                  </a:moveTo>
                  <a:lnTo>
                    <a:pt x="77" y="27"/>
                  </a:lnTo>
                  <a:lnTo>
                    <a:pt x="83" y="52"/>
                  </a:lnTo>
                  <a:lnTo>
                    <a:pt x="86" y="77"/>
                  </a:lnTo>
                  <a:lnTo>
                    <a:pt x="90" y="102"/>
                  </a:lnTo>
                  <a:lnTo>
                    <a:pt x="34" y="102"/>
                  </a:lnTo>
                  <a:lnTo>
                    <a:pt x="27" y="77"/>
                  </a:lnTo>
                  <a:lnTo>
                    <a:pt x="17" y="51"/>
                  </a:lnTo>
                  <a:lnTo>
                    <a:pt x="9" y="26"/>
                  </a:lnTo>
                  <a:lnTo>
                    <a:pt x="0" y="0"/>
                  </a:lnTo>
                  <a:lnTo>
                    <a:pt x="71" y="0"/>
                  </a:lnTo>
                  <a:close/>
                </a:path>
              </a:pathLst>
            </a:custGeom>
            <a:solidFill>
              <a:srgbClr val="828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89" name="Freeform 57"/>
            <p:cNvSpPr>
              <a:spLocks/>
            </p:cNvSpPr>
            <p:nvPr/>
          </p:nvSpPr>
          <p:spPr bwMode="auto">
            <a:xfrm>
              <a:off x="4606" y="2563"/>
              <a:ext cx="35" cy="41"/>
            </a:xfrm>
            <a:custGeom>
              <a:avLst/>
              <a:gdLst>
                <a:gd name="T0" fmla="*/ 77 w 102"/>
                <a:gd name="T1" fmla="*/ 0 h 102"/>
                <a:gd name="T2" fmla="*/ 86 w 102"/>
                <a:gd name="T3" fmla="*/ 26 h 102"/>
                <a:gd name="T4" fmla="*/ 93 w 102"/>
                <a:gd name="T5" fmla="*/ 51 h 102"/>
                <a:gd name="T6" fmla="*/ 98 w 102"/>
                <a:gd name="T7" fmla="*/ 77 h 102"/>
                <a:gd name="T8" fmla="*/ 102 w 102"/>
                <a:gd name="T9" fmla="*/ 102 h 102"/>
                <a:gd name="T10" fmla="*/ 41 w 102"/>
                <a:gd name="T11" fmla="*/ 102 h 102"/>
                <a:gd name="T12" fmla="*/ 36 w 102"/>
                <a:gd name="T13" fmla="*/ 89 h 102"/>
                <a:gd name="T14" fmla="*/ 31 w 102"/>
                <a:gd name="T15" fmla="*/ 77 h 102"/>
                <a:gd name="T16" fmla="*/ 26 w 102"/>
                <a:gd name="T17" fmla="*/ 64 h 102"/>
                <a:gd name="T18" fmla="*/ 22 w 102"/>
                <a:gd name="T19" fmla="*/ 51 h 102"/>
                <a:gd name="T20" fmla="*/ 17 w 102"/>
                <a:gd name="T21" fmla="*/ 39 h 102"/>
                <a:gd name="T22" fmla="*/ 11 w 102"/>
                <a:gd name="T23" fmla="*/ 26 h 102"/>
                <a:gd name="T24" fmla="*/ 6 w 102"/>
                <a:gd name="T25" fmla="*/ 13 h 102"/>
                <a:gd name="T26" fmla="*/ 0 w 102"/>
                <a:gd name="T27" fmla="*/ 0 h 102"/>
                <a:gd name="T28" fmla="*/ 77 w 10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02">
                  <a:moveTo>
                    <a:pt x="77" y="0"/>
                  </a:moveTo>
                  <a:lnTo>
                    <a:pt x="86" y="26"/>
                  </a:lnTo>
                  <a:lnTo>
                    <a:pt x="93" y="51"/>
                  </a:lnTo>
                  <a:lnTo>
                    <a:pt x="98" y="77"/>
                  </a:lnTo>
                  <a:lnTo>
                    <a:pt x="102" y="102"/>
                  </a:lnTo>
                  <a:lnTo>
                    <a:pt x="41" y="102"/>
                  </a:lnTo>
                  <a:lnTo>
                    <a:pt x="36" y="89"/>
                  </a:lnTo>
                  <a:lnTo>
                    <a:pt x="31" y="77"/>
                  </a:lnTo>
                  <a:lnTo>
                    <a:pt x="26" y="64"/>
                  </a:lnTo>
                  <a:lnTo>
                    <a:pt x="22" y="51"/>
                  </a:lnTo>
                  <a:lnTo>
                    <a:pt x="17" y="39"/>
                  </a:lnTo>
                  <a:lnTo>
                    <a:pt x="11" y="26"/>
                  </a:lnTo>
                  <a:lnTo>
                    <a:pt x="6" y="13"/>
                  </a:lnTo>
                  <a:lnTo>
                    <a:pt x="0" y="0"/>
                  </a:lnTo>
                  <a:lnTo>
                    <a:pt x="77" y="0"/>
                  </a:lnTo>
                  <a:close/>
                </a:path>
              </a:pathLst>
            </a:custGeom>
            <a:solidFill>
              <a:srgbClr val="828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90" name="Freeform 58"/>
            <p:cNvSpPr>
              <a:spLocks/>
            </p:cNvSpPr>
            <p:nvPr/>
          </p:nvSpPr>
          <p:spPr bwMode="auto">
            <a:xfrm>
              <a:off x="4600" y="2542"/>
              <a:ext cx="37" cy="40"/>
            </a:xfrm>
            <a:custGeom>
              <a:avLst/>
              <a:gdLst>
                <a:gd name="T0" fmla="*/ 80 w 115"/>
                <a:gd name="T1" fmla="*/ 0 h 100"/>
                <a:gd name="T2" fmla="*/ 90 w 115"/>
                <a:gd name="T3" fmla="*/ 27 h 100"/>
                <a:gd name="T4" fmla="*/ 99 w 115"/>
                <a:gd name="T5" fmla="*/ 51 h 100"/>
                <a:gd name="T6" fmla="*/ 108 w 115"/>
                <a:gd name="T7" fmla="*/ 76 h 100"/>
                <a:gd name="T8" fmla="*/ 115 w 115"/>
                <a:gd name="T9" fmla="*/ 100 h 100"/>
                <a:gd name="T10" fmla="*/ 44 w 115"/>
                <a:gd name="T11" fmla="*/ 100 h 100"/>
                <a:gd name="T12" fmla="*/ 39 w 115"/>
                <a:gd name="T13" fmla="*/ 88 h 100"/>
                <a:gd name="T14" fmla="*/ 33 w 115"/>
                <a:gd name="T15" fmla="*/ 76 h 100"/>
                <a:gd name="T16" fmla="*/ 28 w 115"/>
                <a:gd name="T17" fmla="*/ 65 h 100"/>
                <a:gd name="T18" fmla="*/ 22 w 115"/>
                <a:gd name="T19" fmla="*/ 51 h 100"/>
                <a:gd name="T20" fmla="*/ 17 w 115"/>
                <a:gd name="T21" fmla="*/ 38 h 100"/>
                <a:gd name="T22" fmla="*/ 12 w 115"/>
                <a:gd name="T23" fmla="*/ 27 h 100"/>
                <a:gd name="T24" fmla="*/ 6 w 115"/>
                <a:gd name="T25" fmla="*/ 13 h 100"/>
                <a:gd name="T26" fmla="*/ 0 w 115"/>
                <a:gd name="T27" fmla="*/ 0 h 100"/>
                <a:gd name="T28" fmla="*/ 80 w 115"/>
                <a:gd name="T2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00">
                  <a:moveTo>
                    <a:pt x="80" y="0"/>
                  </a:moveTo>
                  <a:lnTo>
                    <a:pt x="90" y="27"/>
                  </a:lnTo>
                  <a:lnTo>
                    <a:pt x="99" y="51"/>
                  </a:lnTo>
                  <a:lnTo>
                    <a:pt x="108" y="76"/>
                  </a:lnTo>
                  <a:lnTo>
                    <a:pt x="115" y="100"/>
                  </a:lnTo>
                  <a:lnTo>
                    <a:pt x="44" y="100"/>
                  </a:lnTo>
                  <a:lnTo>
                    <a:pt x="39" y="88"/>
                  </a:lnTo>
                  <a:lnTo>
                    <a:pt x="33" y="76"/>
                  </a:lnTo>
                  <a:lnTo>
                    <a:pt x="28" y="65"/>
                  </a:lnTo>
                  <a:lnTo>
                    <a:pt x="22" y="51"/>
                  </a:lnTo>
                  <a:lnTo>
                    <a:pt x="17" y="38"/>
                  </a:lnTo>
                  <a:lnTo>
                    <a:pt x="12" y="27"/>
                  </a:lnTo>
                  <a:lnTo>
                    <a:pt x="6" y="13"/>
                  </a:lnTo>
                  <a:lnTo>
                    <a:pt x="0" y="0"/>
                  </a:lnTo>
                  <a:lnTo>
                    <a:pt x="80" y="0"/>
                  </a:lnTo>
                  <a:close/>
                </a:path>
              </a:pathLst>
            </a:custGeom>
            <a:solidFill>
              <a:srgbClr val="7F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91" name="Freeform 59"/>
            <p:cNvSpPr>
              <a:spLocks/>
            </p:cNvSpPr>
            <p:nvPr/>
          </p:nvSpPr>
          <p:spPr bwMode="auto">
            <a:xfrm>
              <a:off x="4591" y="2522"/>
              <a:ext cx="42" cy="41"/>
            </a:xfrm>
            <a:custGeom>
              <a:avLst/>
              <a:gdLst>
                <a:gd name="T0" fmla="*/ 91 w 127"/>
                <a:gd name="T1" fmla="*/ 0 h 98"/>
                <a:gd name="T2" fmla="*/ 95 w 127"/>
                <a:gd name="T3" fmla="*/ 13 h 98"/>
                <a:gd name="T4" fmla="*/ 100 w 127"/>
                <a:gd name="T5" fmla="*/ 26 h 98"/>
                <a:gd name="T6" fmla="*/ 105 w 127"/>
                <a:gd name="T7" fmla="*/ 38 h 98"/>
                <a:gd name="T8" fmla="*/ 110 w 127"/>
                <a:gd name="T9" fmla="*/ 51 h 98"/>
                <a:gd name="T10" fmla="*/ 114 w 127"/>
                <a:gd name="T11" fmla="*/ 63 h 98"/>
                <a:gd name="T12" fmla="*/ 119 w 127"/>
                <a:gd name="T13" fmla="*/ 75 h 98"/>
                <a:gd name="T14" fmla="*/ 124 w 127"/>
                <a:gd name="T15" fmla="*/ 86 h 98"/>
                <a:gd name="T16" fmla="*/ 127 w 127"/>
                <a:gd name="T17" fmla="*/ 98 h 98"/>
                <a:gd name="T18" fmla="*/ 50 w 127"/>
                <a:gd name="T19" fmla="*/ 98 h 98"/>
                <a:gd name="T20" fmla="*/ 44 w 127"/>
                <a:gd name="T21" fmla="*/ 85 h 98"/>
                <a:gd name="T22" fmla="*/ 38 w 127"/>
                <a:gd name="T23" fmla="*/ 73 h 98"/>
                <a:gd name="T24" fmla="*/ 32 w 127"/>
                <a:gd name="T25" fmla="*/ 61 h 98"/>
                <a:gd name="T26" fmla="*/ 25 w 127"/>
                <a:gd name="T27" fmla="*/ 48 h 98"/>
                <a:gd name="T28" fmla="*/ 19 w 127"/>
                <a:gd name="T29" fmla="*/ 37 h 98"/>
                <a:gd name="T30" fmla="*/ 13 w 127"/>
                <a:gd name="T31" fmla="*/ 25 h 98"/>
                <a:gd name="T32" fmla="*/ 8 w 127"/>
                <a:gd name="T33" fmla="*/ 13 h 98"/>
                <a:gd name="T34" fmla="*/ 0 w 127"/>
                <a:gd name="T35" fmla="*/ 0 h 98"/>
                <a:gd name="T36" fmla="*/ 91 w 127"/>
                <a:gd name="T3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98">
                  <a:moveTo>
                    <a:pt x="91" y="0"/>
                  </a:moveTo>
                  <a:lnTo>
                    <a:pt x="95" y="13"/>
                  </a:lnTo>
                  <a:lnTo>
                    <a:pt x="100" y="26"/>
                  </a:lnTo>
                  <a:lnTo>
                    <a:pt x="105" y="38"/>
                  </a:lnTo>
                  <a:lnTo>
                    <a:pt x="110" y="51"/>
                  </a:lnTo>
                  <a:lnTo>
                    <a:pt x="114" y="63"/>
                  </a:lnTo>
                  <a:lnTo>
                    <a:pt x="119" y="75"/>
                  </a:lnTo>
                  <a:lnTo>
                    <a:pt x="124" y="86"/>
                  </a:lnTo>
                  <a:lnTo>
                    <a:pt x="127" y="98"/>
                  </a:lnTo>
                  <a:lnTo>
                    <a:pt x="50" y="98"/>
                  </a:lnTo>
                  <a:lnTo>
                    <a:pt x="44" y="85"/>
                  </a:lnTo>
                  <a:lnTo>
                    <a:pt x="38" y="73"/>
                  </a:lnTo>
                  <a:lnTo>
                    <a:pt x="32" y="61"/>
                  </a:lnTo>
                  <a:lnTo>
                    <a:pt x="25" y="48"/>
                  </a:lnTo>
                  <a:lnTo>
                    <a:pt x="19" y="37"/>
                  </a:lnTo>
                  <a:lnTo>
                    <a:pt x="13" y="25"/>
                  </a:lnTo>
                  <a:lnTo>
                    <a:pt x="8" y="13"/>
                  </a:lnTo>
                  <a:lnTo>
                    <a:pt x="0" y="0"/>
                  </a:lnTo>
                  <a:lnTo>
                    <a:pt x="91" y="0"/>
                  </a:lnTo>
                  <a:close/>
                </a:path>
              </a:pathLst>
            </a:custGeom>
            <a:solidFill>
              <a:srgbClr val="7C7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92" name="Freeform 60"/>
            <p:cNvSpPr>
              <a:spLocks/>
            </p:cNvSpPr>
            <p:nvPr/>
          </p:nvSpPr>
          <p:spPr bwMode="auto">
            <a:xfrm>
              <a:off x="4580" y="2503"/>
              <a:ext cx="46" cy="39"/>
            </a:xfrm>
            <a:custGeom>
              <a:avLst/>
              <a:gdLst>
                <a:gd name="T0" fmla="*/ 98 w 140"/>
                <a:gd name="T1" fmla="*/ 0 h 98"/>
                <a:gd name="T2" fmla="*/ 104 w 140"/>
                <a:gd name="T3" fmla="*/ 13 h 98"/>
                <a:gd name="T4" fmla="*/ 110 w 140"/>
                <a:gd name="T5" fmla="*/ 25 h 98"/>
                <a:gd name="T6" fmla="*/ 114 w 140"/>
                <a:gd name="T7" fmla="*/ 38 h 98"/>
                <a:gd name="T8" fmla="*/ 120 w 140"/>
                <a:gd name="T9" fmla="*/ 50 h 98"/>
                <a:gd name="T10" fmla="*/ 126 w 140"/>
                <a:gd name="T11" fmla="*/ 62 h 98"/>
                <a:gd name="T12" fmla="*/ 131 w 140"/>
                <a:gd name="T13" fmla="*/ 74 h 98"/>
                <a:gd name="T14" fmla="*/ 136 w 140"/>
                <a:gd name="T15" fmla="*/ 87 h 98"/>
                <a:gd name="T16" fmla="*/ 140 w 140"/>
                <a:gd name="T17" fmla="*/ 98 h 98"/>
                <a:gd name="T18" fmla="*/ 60 w 140"/>
                <a:gd name="T19" fmla="*/ 98 h 98"/>
                <a:gd name="T20" fmla="*/ 53 w 140"/>
                <a:gd name="T21" fmla="*/ 85 h 98"/>
                <a:gd name="T22" fmla="*/ 45 w 140"/>
                <a:gd name="T23" fmla="*/ 74 h 98"/>
                <a:gd name="T24" fmla="*/ 38 w 140"/>
                <a:gd name="T25" fmla="*/ 60 h 98"/>
                <a:gd name="T26" fmla="*/ 31 w 140"/>
                <a:gd name="T27" fmla="*/ 49 h 98"/>
                <a:gd name="T28" fmla="*/ 24 w 140"/>
                <a:gd name="T29" fmla="*/ 36 h 98"/>
                <a:gd name="T30" fmla="*/ 17 w 140"/>
                <a:gd name="T31" fmla="*/ 24 h 98"/>
                <a:gd name="T32" fmla="*/ 9 w 140"/>
                <a:gd name="T33" fmla="*/ 12 h 98"/>
                <a:gd name="T34" fmla="*/ 0 w 140"/>
                <a:gd name="T35" fmla="*/ 0 h 98"/>
                <a:gd name="T36" fmla="*/ 98 w 140"/>
                <a:gd name="T3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98">
                  <a:moveTo>
                    <a:pt x="98" y="0"/>
                  </a:moveTo>
                  <a:lnTo>
                    <a:pt x="104" y="13"/>
                  </a:lnTo>
                  <a:lnTo>
                    <a:pt x="110" y="25"/>
                  </a:lnTo>
                  <a:lnTo>
                    <a:pt x="114" y="38"/>
                  </a:lnTo>
                  <a:lnTo>
                    <a:pt x="120" y="50"/>
                  </a:lnTo>
                  <a:lnTo>
                    <a:pt x="126" y="62"/>
                  </a:lnTo>
                  <a:lnTo>
                    <a:pt x="131" y="74"/>
                  </a:lnTo>
                  <a:lnTo>
                    <a:pt x="136" y="87"/>
                  </a:lnTo>
                  <a:lnTo>
                    <a:pt x="140" y="98"/>
                  </a:lnTo>
                  <a:lnTo>
                    <a:pt x="60" y="98"/>
                  </a:lnTo>
                  <a:lnTo>
                    <a:pt x="53" y="85"/>
                  </a:lnTo>
                  <a:lnTo>
                    <a:pt x="45" y="74"/>
                  </a:lnTo>
                  <a:lnTo>
                    <a:pt x="38" y="60"/>
                  </a:lnTo>
                  <a:lnTo>
                    <a:pt x="31" y="49"/>
                  </a:lnTo>
                  <a:lnTo>
                    <a:pt x="24" y="36"/>
                  </a:lnTo>
                  <a:lnTo>
                    <a:pt x="17" y="24"/>
                  </a:lnTo>
                  <a:lnTo>
                    <a:pt x="9" y="12"/>
                  </a:lnTo>
                  <a:lnTo>
                    <a:pt x="0" y="0"/>
                  </a:lnTo>
                  <a:lnTo>
                    <a:pt x="98" y="0"/>
                  </a:lnTo>
                  <a:close/>
                </a:path>
              </a:pathLst>
            </a:custGeom>
            <a:solidFill>
              <a:srgbClr val="7C7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93" name="Freeform 61"/>
            <p:cNvSpPr>
              <a:spLocks/>
            </p:cNvSpPr>
            <p:nvPr/>
          </p:nvSpPr>
          <p:spPr bwMode="auto">
            <a:xfrm>
              <a:off x="4569" y="2482"/>
              <a:ext cx="51" cy="40"/>
            </a:xfrm>
            <a:custGeom>
              <a:avLst/>
              <a:gdLst>
                <a:gd name="T0" fmla="*/ 104 w 154"/>
                <a:gd name="T1" fmla="*/ 0 h 100"/>
                <a:gd name="T2" fmla="*/ 111 w 154"/>
                <a:gd name="T3" fmla="*/ 12 h 100"/>
                <a:gd name="T4" fmla="*/ 117 w 154"/>
                <a:gd name="T5" fmla="*/ 24 h 100"/>
                <a:gd name="T6" fmla="*/ 123 w 154"/>
                <a:gd name="T7" fmla="*/ 36 h 100"/>
                <a:gd name="T8" fmla="*/ 130 w 154"/>
                <a:gd name="T9" fmla="*/ 49 h 100"/>
                <a:gd name="T10" fmla="*/ 136 w 154"/>
                <a:gd name="T11" fmla="*/ 62 h 100"/>
                <a:gd name="T12" fmla="*/ 142 w 154"/>
                <a:gd name="T13" fmla="*/ 74 h 100"/>
                <a:gd name="T14" fmla="*/ 148 w 154"/>
                <a:gd name="T15" fmla="*/ 87 h 100"/>
                <a:gd name="T16" fmla="*/ 154 w 154"/>
                <a:gd name="T17" fmla="*/ 100 h 100"/>
                <a:gd name="T18" fmla="*/ 63 w 154"/>
                <a:gd name="T19" fmla="*/ 100 h 100"/>
                <a:gd name="T20" fmla="*/ 56 w 154"/>
                <a:gd name="T21" fmla="*/ 87 h 100"/>
                <a:gd name="T22" fmla="*/ 49 w 154"/>
                <a:gd name="T23" fmla="*/ 74 h 100"/>
                <a:gd name="T24" fmla="*/ 41 w 154"/>
                <a:gd name="T25" fmla="*/ 62 h 100"/>
                <a:gd name="T26" fmla="*/ 33 w 154"/>
                <a:gd name="T27" fmla="*/ 49 h 100"/>
                <a:gd name="T28" fmla="*/ 24 w 154"/>
                <a:gd name="T29" fmla="*/ 36 h 100"/>
                <a:gd name="T30" fmla="*/ 17 w 154"/>
                <a:gd name="T31" fmla="*/ 24 h 100"/>
                <a:gd name="T32" fmla="*/ 9 w 154"/>
                <a:gd name="T33" fmla="*/ 12 h 100"/>
                <a:gd name="T34" fmla="*/ 0 w 154"/>
                <a:gd name="T35" fmla="*/ 0 h 100"/>
                <a:gd name="T36" fmla="*/ 104 w 154"/>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100">
                  <a:moveTo>
                    <a:pt x="104" y="0"/>
                  </a:moveTo>
                  <a:lnTo>
                    <a:pt x="111" y="12"/>
                  </a:lnTo>
                  <a:lnTo>
                    <a:pt x="117" y="24"/>
                  </a:lnTo>
                  <a:lnTo>
                    <a:pt x="123" y="36"/>
                  </a:lnTo>
                  <a:lnTo>
                    <a:pt x="130" y="49"/>
                  </a:lnTo>
                  <a:lnTo>
                    <a:pt x="136" y="62"/>
                  </a:lnTo>
                  <a:lnTo>
                    <a:pt x="142" y="74"/>
                  </a:lnTo>
                  <a:lnTo>
                    <a:pt x="148" y="87"/>
                  </a:lnTo>
                  <a:lnTo>
                    <a:pt x="154" y="100"/>
                  </a:lnTo>
                  <a:lnTo>
                    <a:pt x="63" y="100"/>
                  </a:lnTo>
                  <a:lnTo>
                    <a:pt x="56" y="87"/>
                  </a:lnTo>
                  <a:lnTo>
                    <a:pt x="49" y="74"/>
                  </a:lnTo>
                  <a:lnTo>
                    <a:pt x="41" y="62"/>
                  </a:lnTo>
                  <a:lnTo>
                    <a:pt x="33" y="49"/>
                  </a:lnTo>
                  <a:lnTo>
                    <a:pt x="24" y="36"/>
                  </a:lnTo>
                  <a:lnTo>
                    <a:pt x="17" y="24"/>
                  </a:lnTo>
                  <a:lnTo>
                    <a:pt x="9" y="12"/>
                  </a:lnTo>
                  <a:lnTo>
                    <a:pt x="0" y="0"/>
                  </a:lnTo>
                  <a:lnTo>
                    <a:pt x="104" y="0"/>
                  </a:lnTo>
                  <a:close/>
                </a:path>
              </a:pathLst>
            </a:custGeom>
            <a:solidFill>
              <a:srgbClr val="7A7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94" name="Freeform 62"/>
            <p:cNvSpPr>
              <a:spLocks/>
            </p:cNvSpPr>
            <p:nvPr/>
          </p:nvSpPr>
          <p:spPr bwMode="auto">
            <a:xfrm>
              <a:off x="4557" y="2461"/>
              <a:ext cx="55" cy="42"/>
            </a:xfrm>
            <a:custGeom>
              <a:avLst/>
              <a:gdLst>
                <a:gd name="T0" fmla="*/ 111 w 165"/>
                <a:gd name="T1" fmla="*/ 0 h 103"/>
                <a:gd name="T2" fmla="*/ 118 w 165"/>
                <a:gd name="T3" fmla="*/ 13 h 103"/>
                <a:gd name="T4" fmla="*/ 125 w 165"/>
                <a:gd name="T5" fmla="*/ 26 h 103"/>
                <a:gd name="T6" fmla="*/ 133 w 165"/>
                <a:gd name="T7" fmla="*/ 39 h 103"/>
                <a:gd name="T8" fmla="*/ 140 w 165"/>
                <a:gd name="T9" fmla="*/ 51 h 103"/>
                <a:gd name="T10" fmla="*/ 146 w 165"/>
                <a:gd name="T11" fmla="*/ 64 h 103"/>
                <a:gd name="T12" fmla="*/ 153 w 165"/>
                <a:gd name="T13" fmla="*/ 77 h 103"/>
                <a:gd name="T14" fmla="*/ 159 w 165"/>
                <a:gd name="T15" fmla="*/ 90 h 103"/>
                <a:gd name="T16" fmla="*/ 165 w 165"/>
                <a:gd name="T17" fmla="*/ 103 h 103"/>
                <a:gd name="T18" fmla="*/ 67 w 165"/>
                <a:gd name="T19" fmla="*/ 103 h 103"/>
                <a:gd name="T20" fmla="*/ 59 w 165"/>
                <a:gd name="T21" fmla="*/ 90 h 103"/>
                <a:gd name="T22" fmla="*/ 51 w 165"/>
                <a:gd name="T23" fmla="*/ 77 h 103"/>
                <a:gd name="T24" fmla="*/ 44 w 165"/>
                <a:gd name="T25" fmla="*/ 64 h 103"/>
                <a:gd name="T26" fmla="*/ 35 w 165"/>
                <a:gd name="T27" fmla="*/ 51 h 103"/>
                <a:gd name="T28" fmla="*/ 27 w 165"/>
                <a:gd name="T29" fmla="*/ 39 h 103"/>
                <a:gd name="T30" fmla="*/ 18 w 165"/>
                <a:gd name="T31" fmla="*/ 26 h 103"/>
                <a:gd name="T32" fmla="*/ 9 w 165"/>
                <a:gd name="T33" fmla="*/ 13 h 103"/>
                <a:gd name="T34" fmla="*/ 0 w 165"/>
                <a:gd name="T35" fmla="*/ 0 h 103"/>
                <a:gd name="T36" fmla="*/ 111 w 165"/>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 h="103">
                  <a:moveTo>
                    <a:pt x="111" y="0"/>
                  </a:moveTo>
                  <a:lnTo>
                    <a:pt x="118" y="13"/>
                  </a:lnTo>
                  <a:lnTo>
                    <a:pt x="125" y="26"/>
                  </a:lnTo>
                  <a:lnTo>
                    <a:pt x="133" y="39"/>
                  </a:lnTo>
                  <a:lnTo>
                    <a:pt x="140" y="51"/>
                  </a:lnTo>
                  <a:lnTo>
                    <a:pt x="146" y="64"/>
                  </a:lnTo>
                  <a:lnTo>
                    <a:pt x="153" y="77"/>
                  </a:lnTo>
                  <a:lnTo>
                    <a:pt x="159" y="90"/>
                  </a:lnTo>
                  <a:lnTo>
                    <a:pt x="165" y="103"/>
                  </a:lnTo>
                  <a:lnTo>
                    <a:pt x="67" y="103"/>
                  </a:lnTo>
                  <a:lnTo>
                    <a:pt x="59" y="90"/>
                  </a:lnTo>
                  <a:lnTo>
                    <a:pt x="51" y="77"/>
                  </a:lnTo>
                  <a:lnTo>
                    <a:pt x="44" y="64"/>
                  </a:lnTo>
                  <a:lnTo>
                    <a:pt x="35" y="51"/>
                  </a:lnTo>
                  <a:lnTo>
                    <a:pt x="27" y="39"/>
                  </a:lnTo>
                  <a:lnTo>
                    <a:pt x="18" y="26"/>
                  </a:lnTo>
                  <a:lnTo>
                    <a:pt x="9" y="13"/>
                  </a:lnTo>
                  <a:lnTo>
                    <a:pt x="0" y="0"/>
                  </a:lnTo>
                  <a:lnTo>
                    <a:pt x="111" y="0"/>
                  </a:lnTo>
                  <a:close/>
                </a:path>
              </a:pathLst>
            </a:custGeom>
            <a:solidFill>
              <a:srgbClr val="777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95" name="Freeform 63"/>
            <p:cNvSpPr>
              <a:spLocks/>
            </p:cNvSpPr>
            <p:nvPr/>
          </p:nvSpPr>
          <p:spPr bwMode="auto">
            <a:xfrm>
              <a:off x="4544" y="2440"/>
              <a:ext cx="60" cy="42"/>
            </a:xfrm>
            <a:custGeom>
              <a:avLst/>
              <a:gdLst>
                <a:gd name="T0" fmla="*/ 122 w 182"/>
                <a:gd name="T1" fmla="*/ 0 h 103"/>
                <a:gd name="T2" fmla="*/ 130 w 182"/>
                <a:gd name="T3" fmla="*/ 13 h 103"/>
                <a:gd name="T4" fmla="*/ 137 w 182"/>
                <a:gd name="T5" fmla="*/ 26 h 103"/>
                <a:gd name="T6" fmla="*/ 145 w 182"/>
                <a:gd name="T7" fmla="*/ 39 h 103"/>
                <a:gd name="T8" fmla="*/ 152 w 182"/>
                <a:gd name="T9" fmla="*/ 51 h 103"/>
                <a:gd name="T10" fmla="*/ 159 w 182"/>
                <a:gd name="T11" fmla="*/ 64 h 103"/>
                <a:gd name="T12" fmla="*/ 167 w 182"/>
                <a:gd name="T13" fmla="*/ 77 h 103"/>
                <a:gd name="T14" fmla="*/ 175 w 182"/>
                <a:gd name="T15" fmla="*/ 90 h 103"/>
                <a:gd name="T16" fmla="*/ 182 w 182"/>
                <a:gd name="T17" fmla="*/ 103 h 103"/>
                <a:gd name="T18" fmla="*/ 78 w 182"/>
                <a:gd name="T19" fmla="*/ 103 h 103"/>
                <a:gd name="T20" fmla="*/ 69 w 182"/>
                <a:gd name="T21" fmla="*/ 89 h 103"/>
                <a:gd name="T22" fmla="*/ 60 w 182"/>
                <a:gd name="T23" fmla="*/ 76 h 103"/>
                <a:gd name="T24" fmla="*/ 50 w 182"/>
                <a:gd name="T25" fmla="*/ 63 h 103"/>
                <a:gd name="T26" fmla="*/ 41 w 182"/>
                <a:gd name="T27" fmla="*/ 50 h 103"/>
                <a:gd name="T28" fmla="*/ 31 w 182"/>
                <a:gd name="T29" fmla="*/ 38 h 103"/>
                <a:gd name="T30" fmla="*/ 20 w 182"/>
                <a:gd name="T31" fmla="*/ 25 h 103"/>
                <a:gd name="T32" fmla="*/ 11 w 182"/>
                <a:gd name="T33" fmla="*/ 13 h 103"/>
                <a:gd name="T34" fmla="*/ 0 w 182"/>
                <a:gd name="T35" fmla="*/ 0 h 103"/>
                <a:gd name="T36" fmla="*/ 122 w 182"/>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03">
                  <a:moveTo>
                    <a:pt x="122" y="0"/>
                  </a:moveTo>
                  <a:lnTo>
                    <a:pt x="130" y="13"/>
                  </a:lnTo>
                  <a:lnTo>
                    <a:pt x="137" y="26"/>
                  </a:lnTo>
                  <a:lnTo>
                    <a:pt x="145" y="39"/>
                  </a:lnTo>
                  <a:lnTo>
                    <a:pt x="152" y="51"/>
                  </a:lnTo>
                  <a:lnTo>
                    <a:pt x="159" y="64"/>
                  </a:lnTo>
                  <a:lnTo>
                    <a:pt x="167" y="77"/>
                  </a:lnTo>
                  <a:lnTo>
                    <a:pt x="175" y="90"/>
                  </a:lnTo>
                  <a:lnTo>
                    <a:pt x="182" y="103"/>
                  </a:lnTo>
                  <a:lnTo>
                    <a:pt x="78" y="103"/>
                  </a:lnTo>
                  <a:lnTo>
                    <a:pt x="69" y="89"/>
                  </a:lnTo>
                  <a:lnTo>
                    <a:pt x="60" y="76"/>
                  </a:lnTo>
                  <a:lnTo>
                    <a:pt x="50" y="63"/>
                  </a:lnTo>
                  <a:lnTo>
                    <a:pt x="41" y="50"/>
                  </a:lnTo>
                  <a:lnTo>
                    <a:pt x="31" y="38"/>
                  </a:lnTo>
                  <a:lnTo>
                    <a:pt x="20" y="25"/>
                  </a:lnTo>
                  <a:lnTo>
                    <a:pt x="11" y="13"/>
                  </a:lnTo>
                  <a:lnTo>
                    <a:pt x="0" y="0"/>
                  </a:lnTo>
                  <a:lnTo>
                    <a:pt x="122" y="0"/>
                  </a:lnTo>
                  <a:close/>
                </a:path>
              </a:pathLst>
            </a:custGeom>
            <a:solidFill>
              <a:srgbClr val="757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96" name="Freeform 64"/>
            <p:cNvSpPr>
              <a:spLocks/>
            </p:cNvSpPr>
            <p:nvPr/>
          </p:nvSpPr>
          <p:spPr bwMode="auto">
            <a:xfrm>
              <a:off x="4529" y="2420"/>
              <a:ext cx="66" cy="41"/>
            </a:xfrm>
            <a:custGeom>
              <a:avLst/>
              <a:gdLst>
                <a:gd name="T0" fmla="*/ 128 w 193"/>
                <a:gd name="T1" fmla="*/ 0 h 100"/>
                <a:gd name="T2" fmla="*/ 136 w 193"/>
                <a:gd name="T3" fmla="*/ 13 h 100"/>
                <a:gd name="T4" fmla="*/ 145 w 193"/>
                <a:gd name="T5" fmla="*/ 25 h 100"/>
                <a:gd name="T6" fmla="*/ 153 w 193"/>
                <a:gd name="T7" fmla="*/ 38 h 100"/>
                <a:gd name="T8" fmla="*/ 161 w 193"/>
                <a:gd name="T9" fmla="*/ 50 h 100"/>
                <a:gd name="T10" fmla="*/ 168 w 193"/>
                <a:gd name="T11" fmla="*/ 62 h 100"/>
                <a:gd name="T12" fmla="*/ 177 w 193"/>
                <a:gd name="T13" fmla="*/ 75 h 100"/>
                <a:gd name="T14" fmla="*/ 185 w 193"/>
                <a:gd name="T15" fmla="*/ 87 h 100"/>
                <a:gd name="T16" fmla="*/ 193 w 193"/>
                <a:gd name="T17" fmla="*/ 100 h 100"/>
                <a:gd name="T18" fmla="*/ 82 w 193"/>
                <a:gd name="T19" fmla="*/ 100 h 100"/>
                <a:gd name="T20" fmla="*/ 72 w 193"/>
                <a:gd name="T21" fmla="*/ 87 h 100"/>
                <a:gd name="T22" fmla="*/ 63 w 193"/>
                <a:gd name="T23" fmla="*/ 74 h 100"/>
                <a:gd name="T24" fmla="*/ 52 w 193"/>
                <a:gd name="T25" fmla="*/ 62 h 100"/>
                <a:gd name="T26" fmla="*/ 43 w 193"/>
                <a:gd name="T27" fmla="*/ 49 h 100"/>
                <a:gd name="T28" fmla="*/ 32 w 193"/>
                <a:gd name="T29" fmla="*/ 36 h 100"/>
                <a:gd name="T30" fmla="*/ 21 w 193"/>
                <a:gd name="T31" fmla="*/ 24 h 100"/>
                <a:gd name="T32" fmla="*/ 10 w 193"/>
                <a:gd name="T33" fmla="*/ 12 h 100"/>
                <a:gd name="T34" fmla="*/ 0 w 193"/>
                <a:gd name="T35" fmla="*/ 0 h 100"/>
                <a:gd name="T36" fmla="*/ 128 w 19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3" h="100">
                  <a:moveTo>
                    <a:pt x="128" y="0"/>
                  </a:moveTo>
                  <a:lnTo>
                    <a:pt x="136" y="13"/>
                  </a:lnTo>
                  <a:lnTo>
                    <a:pt x="145" y="25"/>
                  </a:lnTo>
                  <a:lnTo>
                    <a:pt x="153" y="38"/>
                  </a:lnTo>
                  <a:lnTo>
                    <a:pt x="161" y="50"/>
                  </a:lnTo>
                  <a:lnTo>
                    <a:pt x="168" y="62"/>
                  </a:lnTo>
                  <a:lnTo>
                    <a:pt x="177" y="75"/>
                  </a:lnTo>
                  <a:lnTo>
                    <a:pt x="185" y="87"/>
                  </a:lnTo>
                  <a:lnTo>
                    <a:pt x="193" y="100"/>
                  </a:lnTo>
                  <a:lnTo>
                    <a:pt x="82" y="100"/>
                  </a:lnTo>
                  <a:lnTo>
                    <a:pt x="72" y="87"/>
                  </a:lnTo>
                  <a:lnTo>
                    <a:pt x="63" y="74"/>
                  </a:lnTo>
                  <a:lnTo>
                    <a:pt x="52" y="62"/>
                  </a:lnTo>
                  <a:lnTo>
                    <a:pt x="43" y="49"/>
                  </a:lnTo>
                  <a:lnTo>
                    <a:pt x="32" y="36"/>
                  </a:lnTo>
                  <a:lnTo>
                    <a:pt x="21" y="24"/>
                  </a:lnTo>
                  <a:lnTo>
                    <a:pt x="10" y="12"/>
                  </a:lnTo>
                  <a:lnTo>
                    <a:pt x="0" y="0"/>
                  </a:lnTo>
                  <a:lnTo>
                    <a:pt x="128" y="0"/>
                  </a:lnTo>
                  <a:close/>
                </a:path>
              </a:pathLst>
            </a:custGeom>
            <a:solidFill>
              <a:srgbClr val="757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97" name="Freeform 65"/>
            <p:cNvSpPr>
              <a:spLocks/>
            </p:cNvSpPr>
            <p:nvPr/>
          </p:nvSpPr>
          <p:spPr bwMode="auto">
            <a:xfrm>
              <a:off x="4513" y="2401"/>
              <a:ext cx="71" cy="39"/>
            </a:xfrm>
            <a:custGeom>
              <a:avLst/>
              <a:gdLst>
                <a:gd name="T0" fmla="*/ 140 w 212"/>
                <a:gd name="T1" fmla="*/ 0 h 100"/>
                <a:gd name="T2" fmla="*/ 150 w 212"/>
                <a:gd name="T3" fmla="*/ 12 h 100"/>
                <a:gd name="T4" fmla="*/ 158 w 212"/>
                <a:gd name="T5" fmla="*/ 24 h 100"/>
                <a:gd name="T6" fmla="*/ 167 w 212"/>
                <a:gd name="T7" fmla="*/ 36 h 100"/>
                <a:gd name="T8" fmla="*/ 177 w 212"/>
                <a:gd name="T9" fmla="*/ 49 h 100"/>
                <a:gd name="T10" fmla="*/ 185 w 212"/>
                <a:gd name="T11" fmla="*/ 62 h 100"/>
                <a:gd name="T12" fmla="*/ 195 w 212"/>
                <a:gd name="T13" fmla="*/ 74 h 100"/>
                <a:gd name="T14" fmla="*/ 203 w 212"/>
                <a:gd name="T15" fmla="*/ 87 h 100"/>
                <a:gd name="T16" fmla="*/ 212 w 212"/>
                <a:gd name="T17" fmla="*/ 100 h 100"/>
                <a:gd name="T18" fmla="*/ 90 w 212"/>
                <a:gd name="T19" fmla="*/ 100 h 100"/>
                <a:gd name="T20" fmla="*/ 79 w 212"/>
                <a:gd name="T21" fmla="*/ 87 h 100"/>
                <a:gd name="T22" fmla="*/ 69 w 212"/>
                <a:gd name="T23" fmla="*/ 74 h 100"/>
                <a:gd name="T24" fmla="*/ 58 w 212"/>
                <a:gd name="T25" fmla="*/ 62 h 100"/>
                <a:gd name="T26" fmla="*/ 47 w 212"/>
                <a:gd name="T27" fmla="*/ 49 h 100"/>
                <a:gd name="T28" fmla="*/ 36 w 212"/>
                <a:gd name="T29" fmla="*/ 36 h 100"/>
                <a:gd name="T30" fmla="*/ 24 w 212"/>
                <a:gd name="T31" fmla="*/ 24 h 100"/>
                <a:gd name="T32" fmla="*/ 12 w 212"/>
                <a:gd name="T33" fmla="*/ 12 h 100"/>
                <a:gd name="T34" fmla="*/ 0 w 212"/>
                <a:gd name="T35" fmla="*/ 0 h 100"/>
                <a:gd name="T36" fmla="*/ 140 w 212"/>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100">
                  <a:moveTo>
                    <a:pt x="140" y="0"/>
                  </a:moveTo>
                  <a:lnTo>
                    <a:pt x="150" y="12"/>
                  </a:lnTo>
                  <a:lnTo>
                    <a:pt x="158" y="24"/>
                  </a:lnTo>
                  <a:lnTo>
                    <a:pt x="167" y="36"/>
                  </a:lnTo>
                  <a:lnTo>
                    <a:pt x="177" y="49"/>
                  </a:lnTo>
                  <a:lnTo>
                    <a:pt x="185" y="62"/>
                  </a:lnTo>
                  <a:lnTo>
                    <a:pt x="195" y="74"/>
                  </a:lnTo>
                  <a:lnTo>
                    <a:pt x="203" y="87"/>
                  </a:lnTo>
                  <a:lnTo>
                    <a:pt x="212" y="100"/>
                  </a:lnTo>
                  <a:lnTo>
                    <a:pt x="90" y="100"/>
                  </a:lnTo>
                  <a:lnTo>
                    <a:pt x="79" y="87"/>
                  </a:lnTo>
                  <a:lnTo>
                    <a:pt x="69" y="74"/>
                  </a:lnTo>
                  <a:lnTo>
                    <a:pt x="58" y="62"/>
                  </a:lnTo>
                  <a:lnTo>
                    <a:pt x="47" y="49"/>
                  </a:lnTo>
                  <a:lnTo>
                    <a:pt x="36" y="36"/>
                  </a:lnTo>
                  <a:lnTo>
                    <a:pt x="24" y="24"/>
                  </a:lnTo>
                  <a:lnTo>
                    <a:pt x="12" y="12"/>
                  </a:lnTo>
                  <a:lnTo>
                    <a:pt x="0" y="0"/>
                  </a:lnTo>
                  <a:lnTo>
                    <a:pt x="140" y="0"/>
                  </a:lnTo>
                  <a:close/>
                </a:path>
              </a:pathLst>
            </a:custGeom>
            <a:solidFill>
              <a:srgbClr val="727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98" name="Freeform 66"/>
            <p:cNvSpPr>
              <a:spLocks/>
            </p:cNvSpPr>
            <p:nvPr/>
          </p:nvSpPr>
          <p:spPr bwMode="auto">
            <a:xfrm>
              <a:off x="4496" y="2379"/>
              <a:ext cx="76" cy="41"/>
            </a:xfrm>
            <a:custGeom>
              <a:avLst/>
              <a:gdLst>
                <a:gd name="T0" fmla="*/ 152 w 230"/>
                <a:gd name="T1" fmla="*/ 0 h 100"/>
                <a:gd name="T2" fmla="*/ 161 w 230"/>
                <a:gd name="T3" fmla="*/ 12 h 100"/>
                <a:gd name="T4" fmla="*/ 171 w 230"/>
                <a:gd name="T5" fmla="*/ 24 h 100"/>
                <a:gd name="T6" fmla="*/ 181 w 230"/>
                <a:gd name="T7" fmla="*/ 36 h 100"/>
                <a:gd name="T8" fmla="*/ 191 w 230"/>
                <a:gd name="T9" fmla="*/ 49 h 100"/>
                <a:gd name="T10" fmla="*/ 200 w 230"/>
                <a:gd name="T11" fmla="*/ 62 h 100"/>
                <a:gd name="T12" fmla="*/ 211 w 230"/>
                <a:gd name="T13" fmla="*/ 74 h 100"/>
                <a:gd name="T14" fmla="*/ 220 w 230"/>
                <a:gd name="T15" fmla="*/ 87 h 100"/>
                <a:gd name="T16" fmla="*/ 230 w 230"/>
                <a:gd name="T17" fmla="*/ 100 h 100"/>
                <a:gd name="T18" fmla="*/ 102 w 230"/>
                <a:gd name="T19" fmla="*/ 100 h 100"/>
                <a:gd name="T20" fmla="*/ 89 w 230"/>
                <a:gd name="T21" fmla="*/ 87 h 100"/>
                <a:gd name="T22" fmla="*/ 76 w 230"/>
                <a:gd name="T23" fmla="*/ 73 h 100"/>
                <a:gd name="T24" fmla="*/ 64 w 230"/>
                <a:gd name="T25" fmla="*/ 61 h 100"/>
                <a:gd name="T26" fmla="*/ 51 w 230"/>
                <a:gd name="T27" fmla="*/ 48 h 100"/>
                <a:gd name="T28" fmla="*/ 38 w 230"/>
                <a:gd name="T29" fmla="*/ 36 h 100"/>
                <a:gd name="T30" fmla="*/ 26 w 230"/>
                <a:gd name="T31" fmla="*/ 24 h 100"/>
                <a:gd name="T32" fmla="*/ 13 w 230"/>
                <a:gd name="T33" fmla="*/ 12 h 100"/>
                <a:gd name="T34" fmla="*/ 0 w 230"/>
                <a:gd name="T35" fmla="*/ 0 h 100"/>
                <a:gd name="T36" fmla="*/ 152 w 230"/>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100">
                  <a:moveTo>
                    <a:pt x="152" y="0"/>
                  </a:moveTo>
                  <a:lnTo>
                    <a:pt x="161" y="12"/>
                  </a:lnTo>
                  <a:lnTo>
                    <a:pt x="171" y="24"/>
                  </a:lnTo>
                  <a:lnTo>
                    <a:pt x="181" y="36"/>
                  </a:lnTo>
                  <a:lnTo>
                    <a:pt x="191" y="49"/>
                  </a:lnTo>
                  <a:lnTo>
                    <a:pt x="200" y="62"/>
                  </a:lnTo>
                  <a:lnTo>
                    <a:pt x="211" y="74"/>
                  </a:lnTo>
                  <a:lnTo>
                    <a:pt x="220" y="87"/>
                  </a:lnTo>
                  <a:lnTo>
                    <a:pt x="230" y="100"/>
                  </a:lnTo>
                  <a:lnTo>
                    <a:pt x="102" y="100"/>
                  </a:lnTo>
                  <a:lnTo>
                    <a:pt x="89" y="87"/>
                  </a:lnTo>
                  <a:lnTo>
                    <a:pt x="76" y="73"/>
                  </a:lnTo>
                  <a:lnTo>
                    <a:pt x="64" y="61"/>
                  </a:lnTo>
                  <a:lnTo>
                    <a:pt x="51" y="48"/>
                  </a:lnTo>
                  <a:lnTo>
                    <a:pt x="38" y="36"/>
                  </a:lnTo>
                  <a:lnTo>
                    <a:pt x="26" y="24"/>
                  </a:lnTo>
                  <a:lnTo>
                    <a:pt x="13" y="12"/>
                  </a:lnTo>
                  <a:lnTo>
                    <a:pt x="0" y="0"/>
                  </a:lnTo>
                  <a:lnTo>
                    <a:pt x="15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099" name="Freeform 67"/>
            <p:cNvSpPr>
              <a:spLocks/>
            </p:cNvSpPr>
            <p:nvPr/>
          </p:nvSpPr>
          <p:spPr bwMode="auto">
            <a:xfrm>
              <a:off x="4476" y="2360"/>
              <a:ext cx="84" cy="41"/>
            </a:xfrm>
            <a:custGeom>
              <a:avLst/>
              <a:gdLst>
                <a:gd name="T0" fmla="*/ 165 w 252"/>
                <a:gd name="T1" fmla="*/ 0 h 100"/>
                <a:gd name="T2" fmla="*/ 177 w 252"/>
                <a:gd name="T3" fmla="*/ 12 h 100"/>
                <a:gd name="T4" fmla="*/ 188 w 252"/>
                <a:gd name="T5" fmla="*/ 24 h 100"/>
                <a:gd name="T6" fmla="*/ 199 w 252"/>
                <a:gd name="T7" fmla="*/ 36 h 100"/>
                <a:gd name="T8" fmla="*/ 210 w 252"/>
                <a:gd name="T9" fmla="*/ 49 h 100"/>
                <a:gd name="T10" fmla="*/ 221 w 252"/>
                <a:gd name="T11" fmla="*/ 62 h 100"/>
                <a:gd name="T12" fmla="*/ 232 w 252"/>
                <a:gd name="T13" fmla="*/ 74 h 100"/>
                <a:gd name="T14" fmla="*/ 241 w 252"/>
                <a:gd name="T15" fmla="*/ 87 h 100"/>
                <a:gd name="T16" fmla="*/ 252 w 252"/>
                <a:gd name="T17" fmla="*/ 100 h 100"/>
                <a:gd name="T18" fmla="*/ 112 w 252"/>
                <a:gd name="T19" fmla="*/ 100 h 100"/>
                <a:gd name="T20" fmla="*/ 98 w 252"/>
                <a:gd name="T21" fmla="*/ 86 h 100"/>
                <a:gd name="T22" fmla="*/ 85 w 252"/>
                <a:gd name="T23" fmla="*/ 73 h 100"/>
                <a:gd name="T24" fmla="*/ 70 w 252"/>
                <a:gd name="T25" fmla="*/ 60 h 100"/>
                <a:gd name="T26" fmla="*/ 56 w 252"/>
                <a:gd name="T27" fmla="*/ 47 h 100"/>
                <a:gd name="T28" fmla="*/ 42 w 252"/>
                <a:gd name="T29" fmla="*/ 35 h 100"/>
                <a:gd name="T30" fmla="*/ 28 w 252"/>
                <a:gd name="T31" fmla="*/ 23 h 100"/>
                <a:gd name="T32" fmla="*/ 15 w 252"/>
                <a:gd name="T33" fmla="*/ 11 h 100"/>
                <a:gd name="T34" fmla="*/ 0 w 252"/>
                <a:gd name="T35" fmla="*/ 0 h 100"/>
                <a:gd name="T36" fmla="*/ 165 w 252"/>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00">
                  <a:moveTo>
                    <a:pt x="165" y="0"/>
                  </a:moveTo>
                  <a:lnTo>
                    <a:pt x="177" y="12"/>
                  </a:lnTo>
                  <a:lnTo>
                    <a:pt x="188" y="24"/>
                  </a:lnTo>
                  <a:lnTo>
                    <a:pt x="199" y="36"/>
                  </a:lnTo>
                  <a:lnTo>
                    <a:pt x="210" y="49"/>
                  </a:lnTo>
                  <a:lnTo>
                    <a:pt x="221" y="62"/>
                  </a:lnTo>
                  <a:lnTo>
                    <a:pt x="232" y="74"/>
                  </a:lnTo>
                  <a:lnTo>
                    <a:pt x="241" y="87"/>
                  </a:lnTo>
                  <a:lnTo>
                    <a:pt x="252" y="100"/>
                  </a:lnTo>
                  <a:lnTo>
                    <a:pt x="112" y="100"/>
                  </a:lnTo>
                  <a:lnTo>
                    <a:pt x="98" y="86"/>
                  </a:lnTo>
                  <a:lnTo>
                    <a:pt x="85" y="73"/>
                  </a:lnTo>
                  <a:lnTo>
                    <a:pt x="70" y="60"/>
                  </a:lnTo>
                  <a:lnTo>
                    <a:pt x="56" y="47"/>
                  </a:lnTo>
                  <a:lnTo>
                    <a:pt x="42" y="35"/>
                  </a:lnTo>
                  <a:lnTo>
                    <a:pt x="28" y="23"/>
                  </a:lnTo>
                  <a:lnTo>
                    <a:pt x="15" y="11"/>
                  </a:lnTo>
                  <a:lnTo>
                    <a:pt x="0" y="0"/>
                  </a:lnTo>
                  <a:lnTo>
                    <a:pt x="165"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100" name="Freeform 68"/>
            <p:cNvSpPr>
              <a:spLocks/>
            </p:cNvSpPr>
            <p:nvPr/>
          </p:nvSpPr>
          <p:spPr bwMode="auto">
            <a:xfrm>
              <a:off x="4452" y="2339"/>
              <a:ext cx="95" cy="40"/>
            </a:xfrm>
            <a:custGeom>
              <a:avLst/>
              <a:gdLst>
                <a:gd name="T0" fmla="*/ 191 w 284"/>
                <a:gd name="T1" fmla="*/ 0 h 102"/>
                <a:gd name="T2" fmla="*/ 203 w 284"/>
                <a:gd name="T3" fmla="*/ 12 h 102"/>
                <a:gd name="T4" fmla="*/ 215 w 284"/>
                <a:gd name="T5" fmla="*/ 24 h 102"/>
                <a:gd name="T6" fmla="*/ 226 w 284"/>
                <a:gd name="T7" fmla="*/ 36 h 102"/>
                <a:gd name="T8" fmla="*/ 237 w 284"/>
                <a:gd name="T9" fmla="*/ 49 h 102"/>
                <a:gd name="T10" fmla="*/ 249 w 284"/>
                <a:gd name="T11" fmla="*/ 62 h 102"/>
                <a:gd name="T12" fmla="*/ 261 w 284"/>
                <a:gd name="T13" fmla="*/ 75 h 102"/>
                <a:gd name="T14" fmla="*/ 272 w 284"/>
                <a:gd name="T15" fmla="*/ 88 h 102"/>
                <a:gd name="T16" fmla="*/ 284 w 284"/>
                <a:gd name="T17" fmla="*/ 102 h 102"/>
                <a:gd name="T18" fmla="*/ 132 w 284"/>
                <a:gd name="T19" fmla="*/ 102 h 102"/>
                <a:gd name="T20" fmla="*/ 115 w 284"/>
                <a:gd name="T21" fmla="*/ 87 h 102"/>
                <a:gd name="T22" fmla="*/ 99 w 284"/>
                <a:gd name="T23" fmla="*/ 73 h 102"/>
                <a:gd name="T24" fmla="*/ 82 w 284"/>
                <a:gd name="T25" fmla="*/ 60 h 102"/>
                <a:gd name="T26" fmla="*/ 66 w 284"/>
                <a:gd name="T27" fmla="*/ 46 h 102"/>
                <a:gd name="T28" fmla="*/ 50 w 284"/>
                <a:gd name="T29" fmla="*/ 33 h 102"/>
                <a:gd name="T30" fmla="*/ 33 w 284"/>
                <a:gd name="T31" fmla="*/ 22 h 102"/>
                <a:gd name="T32" fmla="*/ 17 w 284"/>
                <a:gd name="T33" fmla="*/ 11 h 102"/>
                <a:gd name="T34" fmla="*/ 0 w 284"/>
                <a:gd name="T35" fmla="*/ 0 h 102"/>
                <a:gd name="T36" fmla="*/ 191 w 284"/>
                <a:gd name="T3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102">
                  <a:moveTo>
                    <a:pt x="191" y="0"/>
                  </a:moveTo>
                  <a:lnTo>
                    <a:pt x="203" y="12"/>
                  </a:lnTo>
                  <a:lnTo>
                    <a:pt x="215" y="24"/>
                  </a:lnTo>
                  <a:lnTo>
                    <a:pt x="226" y="36"/>
                  </a:lnTo>
                  <a:lnTo>
                    <a:pt x="237" y="49"/>
                  </a:lnTo>
                  <a:lnTo>
                    <a:pt x="249" y="62"/>
                  </a:lnTo>
                  <a:lnTo>
                    <a:pt x="261" y="75"/>
                  </a:lnTo>
                  <a:lnTo>
                    <a:pt x="272" y="88"/>
                  </a:lnTo>
                  <a:lnTo>
                    <a:pt x="284" y="102"/>
                  </a:lnTo>
                  <a:lnTo>
                    <a:pt x="132" y="102"/>
                  </a:lnTo>
                  <a:lnTo>
                    <a:pt x="115" y="87"/>
                  </a:lnTo>
                  <a:lnTo>
                    <a:pt x="99" y="73"/>
                  </a:lnTo>
                  <a:lnTo>
                    <a:pt x="82" y="60"/>
                  </a:lnTo>
                  <a:lnTo>
                    <a:pt x="66" y="46"/>
                  </a:lnTo>
                  <a:lnTo>
                    <a:pt x="50" y="33"/>
                  </a:lnTo>
                  <a:lnTo>
                    <a:pt x="33" y="22"/>
                  </a:lnTo>
                  <a:lnTo>
                    <a:pt x="17" y="11"/>
                  </a:lnTo>
                  <a:lnTo>
                    <a:pt x="0" y="0"/>
                  </a:lnTo>
                  <a:lnTo>
                    <a:pt x="191" y="0"/>
                  </a:lnTo>
                  <a:close/>
                </a:path>
              </a:pathLst>
            </a:custGeom>
            <a:solidFill>
              <a:srgbClr val="6D6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101" name="Freeform 69"/>
            <p:cNvSpPr>
              <a:spLocks/>
            </p:cNvSpPr>
            <p:nvPr/>
          </p:nvSpPr>
          <p:spPr bwMode="auto">
            <a:xfrm>
              <a:off x="4419" y="2318"/>
              <a:ext cx="112" cy="42"/>
            </a:xfrm>
            <a:custGeom>
              <a:avLst/>
              <a:gdLst>
                <a:gd name="T0" fmla="*/ 234 w 337"/>
                <a:gd name="T1" fmla="*/ 0 h 102"/>
                <a:gd name="T2" fmla="*/ 247 w 337"/>
                <a:gd name="T3" fmla="*/ 12 h 102"/>
                <a:gd name="T4" fmla="*/ 260 w 337"/>
                <a:gd name="T5" fmla="*/ 24 h 102"/>
                <a:gd name="T6" fmla="*/ 273 w 337"/>
                <a:gd name="T7" fmla="*/ 36 h 102"/>
                <a:gd name="T8" fmla="*/ 286 w 337"/>
                <a:gd name="T9" fmla="*/ 49 h 102"/>
                <a:gd name="T10" fmla="*/ 298 w 337"/>
                <a:gd name="T11" fmla="*/ 62 h 102"/>
                <a:gd name="T12" fmla="*/ 311 w 337"/>
                <a:gd name="T13" fmla="*/ 75 h 102"/>
                <a:gd name="T14" fmla="*/ 324 w 337"/>
                <a:gd name="T15" fmla="*/ 88 h 102"/>
                <a:gd name="T16" fmla="*/ 337 w 337"/>
                <a:gd name="T17" fmla="*/ 102 h 102"/>
                <a:gd name="T18" fmla="*/ 172 w 337"/>
                <a:gd name="T19" fmla="*/ 102 h 102"/>
                <a:gd name="T20" fmla="*/ 150 w 337"/>
                <a:gd name="T21" fmla="*/ 86 h 102"/>
                <a:gd name="T22" fmla="*/ 128 w 337"/>
                <a:gd name="T23" fmla="*/ 70 h 102"/>
                <a:gd name="T24" fmla="*/ 107 w 337"/>
                <a:gd name="T25" fmla="*/ 55 h 102"/>
                <a:gd name="T26" fmla="*/ 86 w 337"/>
                <a:gd name="T27" fmla="*/ 42 h 102"/>
                <a:gd name="T28" fmla="*/ 64 w 337"/>
                <a:gd name="T29" fmla="*/ 30 h 102"/>
                <a:gd name="T30" fmla="*/ 43 w 337"/>
                <a:gd name="T31" fmla="*/ 19 h 102"/>
                <a:gd name="T32" fmla="*/ 22 w 337"/>
                <a:gd name="T33" fmla="*/ 9 h 102"/>
                <a:gd name="T34" fmla="*/ 0 w 337"/>
                <a:gd name="T35" fmla="*/ 0 h 102"/>
                <a:gd name="T36" fmla="*/ 234 w 337"/>
                <a:gd name="T3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102">
                  <a:moveTo>
                    <a:pt x="234" y="0"/>
                  </a:moveTo>
                  <a:lnTo>
                    <a:pt x="247" y="12"/>
                  </a:lnTo>
                  <a:lnTo>
                    <a:pt x="260" y="24"/>
                  </a:lnTo>
                  <a:lnTo>
                    <a:pt x="273" y="36"/>
                  </a:lnTo>
                  <a:lnTo>
                    <a:pt x="286" y="49"/>
                  </a:lnTo>
                  <a:lnTo>
                    <a:pt x="298" y="62"/>
                  </a:lnTo>
                  <a:lnTo>
                    <a:pt x="311" y="75"/>
                  </a:lnTo>
                  <a:lnTo>
                    <a:pt x="324" y="88"/>
                  </a:lnTo>
                  <a:lnTo>
                    <a:pt x="337" y="102"/>
                  </a:lnTo>
                  <a:lnTo>
                    <a:pt x="172" y="102"/>
                  </a:lnTo>
                  <a:lnTo>
                    <a:pt x="150" y="86"/>
                  </a:lnTo>
                  <a:lnTo>
                    <a:pt x="128" y="70"/>
                  </a:lnTo>
                  <a:lnTo>
                    <a:pt x="107" y="55"/>
                  </a:lnTo>
                  <a:lnTo>
                    <a:pt x="86" y="42"/>
                  </a:lnTo>
                  <a:lnTo>
                    <a:pt x="64" y="30"/>
                  </a:lnTo>
                  <a:lnTo>
                    <a:pt x="43" y="19"/>
                  </a:lnTo>
                  <a:lnTo>
                    <a:pt x="22" y="9"/>
                  </a:lnTo>
                  <a:lnTo>
                    <a:pt x="0" y="0"/>
                  </a:lnTo>
                  <a:lnTo>
                    <a:pt x="234" y="0"/>
                  </a:lnTo>
                  <a:close/>
                </a:path>
              </a:pathLst>
            </a:custGeom>
            <a:solidFill>
              <a:srgbClr val="6B6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102" name="Freeform 70"/>
            <p:cNvSpPr>
              <a:spLocks/>
            </p:cNvSpPr>
            <p:nvPr/>
          </p:nvSpPr>
          <p:spPr bwMode="auto">
            <a:xfrm>
              <a:off x="4403" y="2298"/>
              <a:ext cx="113" cy="41"/>
            </a:xfrm>
            <a:custGeom>
              <a:avLst/>
              <a:gdLst>
                <a:gd name="T0" fmla="*/ 219 w 341"/>
                <a:gd name="T1" fmla="*/ 0 h 100"/>
                <a:gd name="T2" fmla="*/ 234 w 341"/>
                <a:gd name="T3" fmla="*/ 11 h 100"/>
                <a:gd name="T4" fmla="*/ 250 w 341"/>
                <a:gd name="T5" fmla="*/ 22 h 100"/>
                <a:gd name="T6" fmla="*/ 264 w 341"/>
                <a:gd name="T7" fmla="*/ 34 h 100"/>
                <a:gd name="T8" fmla="*/ 279 w 341"/>
                <a:gd name="T9" fmla="*/ 47 h 100"/>
                <a:gd name="T10" fmla="*/ 295 w 341"/>
                <a:gd name="T11" fmla="*/ 59 h 100"/>
                <a:gd name="T12" fmla="*/ 310 w 341"/>
                <a:gd name="T13" fmla="*/ 73 h 100"/>
                <a:gd name="T14" fmla="*/ 326 w 341"/>
                <a:gd name="T15" fmla="*/ 86 h 100"/>
                <a:gd name="T16" fmla="*/ 341 w 341"/>
                <a:gd name="T17" fmla="*/ 100 h 100"/>
                <a:gd name="T18" fmla="*/ 150 w 341"/>
                <a:gd name="T19" fmla="*/ 100 h 100"/>
                <a:gd name="T20" fmla="*/ 131 w 341"/>
                <a:gd name="T21" fmla="*/ 88 h 100"/>
                <a:gd name="T22" fmla="*/ 111 w 341"/>
                <a:gd name="T23" fmla="*/ 78 h 100"/>
                <a:gd name="T24" fmla="*/ 92 w 341"/>
                <a:gd name="T25" fmla="*/ 68 h 100"/>
                <a:gd name="T26" fmla="*/ 74 w 341"/>
                <a:gd name="T27" fmla="*/ 60 h 100"/>
                <a:gd name="T28" fmla="*/ 55 w 341"/>
                <a:gd name="T29" fmla="*/ 52 h 100"/>
                <a:gd name="T30" fmla="*/ 36 w 341"/>
                <a:gd name="T31" fmla="*/ 46 h 100"/>
                <a:gd name="T32" fmla="*/ 18 w 341"/>
                <a:gd name="T33" fmla="*/ 38 h 100"/>
                <a:gd name="T34" fmla="*/ 0 w 341"/>
                <a:gd name="T35" fmla="*/ 34 h 100"/>
                <a:gd name="T36" fmla="*/ 8 w 341"/>
                <a:gd name="T37" fmla="*/ 24 h 100"/>
                <a:gd name="T38" fmla="*/ 14 w 341"/>
                <a:gd name="T39" fmla="*/ 16 h 100"/>
                <a:gd name="T40" fmla="*/ 19 w 341"/>
                <a:gd name="T41" fmla="*/ 8 h 100"/>
                <a:gd name="T42" fmla="*/ 25 w 341"/>
                <a:gd name="T43" fmla="*/ 0 h 100"/>
                <a:gd name="T44" fmla="*/ 219 w 341"/>
                <a:gd name="T4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100">
                  <a:moveTo>
                    <a:pt x="219" y="0"/>
                  </a:moveTo>
                  <a:lnTo>
                    <a:pt x="234" y="11"/>
                  </a:lnTo>
                  <a:lnTo>
                    <a:pt x="250" y="22"/>
                  </a:lnTo>
                  <a:lnTo>
                    <a:pt x="264" y="34"/>
                  </a:lnTo>
                  <a:lnTo>
                    <a:pt x="279" y="47"/>
                  </a:lnTo>
                  <a:lnTo>
                    <a:pt x="295" y="59"/>
                  </a:lnTo>
                  <a:lnTo>
                    <a:pt x="310" y="73"/>
                  </a:lnTo>
                  <a:lnTo>
                    <a:pt x="326" y="86"/>
                  </a:lnTo>
                  <a:lnTo>
                    <a:pt x="341" y="100"/>
                  </a:lnTo>
                  <a:lnTo>
                    <a:pt x="150" y="100"/>
                  </a:lnTo>
                  <a:lnTo>
                    <a:pt x="131" y="88"/>
                  </a:lnTo>
                  <a:lnTo>
                    <a:pt x="111" y="78"/>
                  </a:lnTo>
                  <a:lnTo>
                    <a:pt x="92" y="68"/>
                  </a:lnTo>
                  <a:lnTo>
                    <a:pt x="74" y="60"/>
                  </a:lnTo>
                  <a:lnTo>
                    <a:pt x="55" y="52"/>
                  </a:lnTo>
                  <a:lnTo>
                    <a:pt x="36" y="46"/>
                  </a:lnTo>
                  <a:lnTo>
                    <a:pt x="18" y="38"/>
                  </a:lnTo>
                  <a:lnTo>
                    <a:pt x="0" y="34"/>
                  </a:lnTo>
                  <a:lnTo>
                    <a:pt x="8" y="24"/>
                  </a:lnTo>
                  <a:lnTo>
                    <a:pt x="14" y="16"/>
                  </a:lnTo>
                  <a:lnTo>
                    <a:pt x="19" y="8"/>
                  </a:lnTo>
                  <a:lnTo>
                    <a:pt x="25" y="0"/>
                  </a:lnTo>
                  <a:lnTo>
                    <a:pt x="219" y="0"/>
                  </a:lnTo>
                  <a:close/>
                </a:path>
              </a:pathLst>
            </a:custGeom>
            <a:solidFill>
              <a:srgbClr val="6B6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103" name="Freeform 71"/>
            <p:cNvSpPr>
              <a:spLocks/>
            </p:cNvSpPr>
            <p:nvPr/>
          </p:nvSpPr>
          <p:spPr bwMode="auto">
            <a:xfrm>
              <a:off x="4403" y="2280"/>
              <a:ext cx="94" cy="38"/>
            </a:xfrm>
            <a:custGeom>
              <a:avLst/>
              <a:gdLst>
                <a:gd name="T0" fmla="*/ 284 w 284"/>
                <a:gd name="T1" fmla="*/ 92 h 92"/>
                <a:gd name="T2" fmla="*/ 269 w 284"/>
                <a:gd name="T3" fmla="*/ 79 h 92"/>
                <a:gd name="T4" fmla="*/ 252 w 284"/>
                <a:gd name="T5" fmla="*/ 67 h 92"/>
                <a:gd name="T6" fmla="*/ 237 w 284"/>
                <a:gd name="T7" fmla="*/ 54 h 92"/>
                <a:gd name="T8" fmla="*/ 221 w 284"/>
                <a:gd name="T9" fmla="*/ 42 h 92"/>
                <a:gd name="T10" fmla="*/ 205 w 284"/>
                <a:gd name="T11" fmla="*/ 32 h 92"/>
                <a:gd name="T12" fmla="*/ 189 w 284"/>
                <a:gd name="T13" fmla="*/ 21 h 92"/>
                <a:gd name="T14" fmla="*/ 173 w 284"/>
                <a:gd name="T15" fmla="*/ 10 h 92"/>
                <a:gd name="T16" fmla="*/ 157 w 284"/>
                <a:gd name="T17" fmla="*/ 1 h 92"/>
                <a:gd name="T18" fmla="*/ 125 w 284"/>
                <a:gd name="T19" fmla="*/ 0 h 92"/>
                <a:gd name="T20" fmla="*/ 100 w 284"/>
                <a:gd name="T21" fmla="*/ 0 h 92"/>
                <a:gd name="T22" fmla="*/ 80 w 284"/>
                <a:gd name="T23" fmla="*/ 2 h 92"/>
                <a:gd name="T24" fmla="*/ 63 w 284"/>
                <a:gd name="T25" fmla="*/ 6 h 92"/>
                <a:gd name="T26" fmla="*/ 49 w 284"/>
                <a:gd name="T27" fmla="*/ 15 h 92"/>
                <a:gd name="T28" fmla="*/ 35 w 284"/>
                <a:gd name="T29" fmla="*/ 28 h 92"/>
                <a:gd name="T30" fmla="*/ 19 w 284"/>
                <a:gd name="T31" fmla="*/ 48 h 92"/>
                <a:gd name="T32" fmla="*/ 0 w 284"/>
                <a:gd name="T33" fmla="*/ 76 h 92"/>
                <a:gd name="T34" fmla="*/ 6 w 284"/>
                <a:gd name="T35" fmla="*/ 77 h 92"/>
                <a:gd name="T36" fmla="*/ 14 w 284"/>
                <a:gd name="T37" fmla="*/ 79 h 92"/>
                <a:gd name="T38" fmla="*/ 19 w 284"/>
                <a:gd name="T39" fmla="*/ 80 h 92"/>
                <a:gd name="T40" fmla="*/ 25 w 284"/>
                <a:gd name="T41" fmla="*/ 83 h 92"/>
                <a:gd name="T42" fmla="*/ 33 w 284"/>
                <a:gd name="T43" fmla="*/ 85 h 92"/>
                <a:gd name="T44" fmla="*/ 38 w 284"/>
                <a:gd name="T45" fmla="*/ 88 h 92"/>
                <a:gd name="T46" fmla="*/ 44 w 284"/>
                <a:gd name="T47" fmla="*/ 90 h 92"/>
                <a:gd name="T48" fmla="*/ 50 w 284"/>
                <a:gd name="T49" fmla="*/ 92 h 92"/>
                <a:gd name="T50" fmla="*/ 284 w 284"/>
                <a:gd name="T5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4" h="92">
                  <a:moveTo>
                    <a:pt x="284" y="92"/>
                  </a:moveTo>
                  <a:lnTo>
                    <a:pt x="269" y="79"/>
                  </a:lnTo>
                  <a:lnTo>
                    <a:pt x="252" y="67"/>
                  </a:lnTo>
                  <a:lnTo>
                    <a:pt x="237" y="54"/>
                  </a:lnTo>
                  <a:lnTo>
                    <a:pt x="221" y="42"/>
                  </a:lnTo>
                  <a:lnTo>
                    <a:pt x="205" y="32"/>
                  </a:lnTo>
                  <a:lnTo>
                    <a:pt x="189" y="21"/>
                  </a:lnTo>
                  <a:lnTo>
                    <a:pt x="173" y="10"/>
                  </a:lnTo>
                  <a:lnTo>
                    <a:pt x="157" y="1"/>
                  </a:lnTo>
                  <a:lnTo>
                    <a:pt x="125" y="0"/>
                  </a:lnTo>
                  <a:lnTo>
                    <a:pt x="100" y="0"/>
                  </a:lnTo>
                  <a:lnTo>
                    <a:pt x="80" y="2"/>
                  </a:lnTo>
                  <a:lnTo>
                    <a:pt x="63" y="6"/>
                  </a:lnTo>
                  <a:lnTo>
                    <a:pt x="49" y="15"/>
                  </a:lnTo>
                  <a:lnTo>
                    <a:pt x="35" y="28"/>
                  </a:lnTo>
                  <a:lnTo>
                    <a:pt x="19" y="48"/>
                  </a:lnTo>
                  <a:lnTo>
                    <a:pt x="0" y="76"/>
                  </a:lnTo>
                  <a:lnTo>
                    <a:pt x="6" y="77"/>
                  </a:lnTo>
                  <a:lnTo>
                    <a:pt x="14" y="79"/>
                  </a:lnTo>
                  <a:lnTo>
                    <a:pt x="19" y="80"/>
                  </a:lnTo>
                  <a:lnTo>
                    <a:pt x="25" y="83"/>
                  </a:lnTo>
                  <a:lnTo>
                    <a:pt x="33" y="85"/>
                  </a:lnTo>
                  <a:lnTo>
                    <a:pt x="38" y="88"/>
                  </a:lnTo>
                  <a:lnTo>
                    <a:pt x="44" y="90"/>
                  </a:lnTo>
                  <a:lnTo>
                    <a:pt x="50" y="92"/>
                  </a:lnTo>
                  <a:lnTo>
                    <a:pt x="284" y="92"/>
                  </a:lnTo>
                  <a:close/>
                </a:path>
              </a:pathLst>
            </a:custGeom>
            <a:solidFill>
              <a:srgbClr val="686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104" name="Freeform 72"/>
            <p:cNvSpPr>
              <a:spLocks/>
            </p:cNvSpPr>
            <p:nvPr/>
          </p:nvSpPr>
          <p:spPr bwMode="auto">
            <a:xfrm>
              <a:off x="4411" y="2280"/>
              <a:ext cx="64" cy="18"/>
            </a:xfrm>
            <a:custGeom>
              <a:avLst/>
              <a:gdLst>
                <a:gd name="T0" fmla="*/ 194 w 194"/>
                <a:gd name="T1" fmla="*/ 41 h 41"/>
                <a:gd name="T2" fmla="*/ 186 w 194"/>
                <a:gd name="T3" fmla="*/ 36 h 41"/>
                <a:gd name="T4" fmla="*/ 178 w 194"/>
                <a:gd name="T5" fmla="*/ 30 h 41"/>
                <a:gd name="T6" fmla="*/ 170 w 194"/>
                <a:gd name="T7" fmla="*/ 25 h 41"/>
                <a:gd name="T8" fmla="*/ 163 w 194"/>
                <a:gd name="T9" fmla="*/ 19 h 41"/>
                <a:gd name="T10" fmla="*/ 156 w 194"/>
                <a:gd name="T11" fmla="*/ 14 h 41"/>
                <a:gd name="T12" fmla="*/ 148 w 194"/>
                <a:gd name="T13" fmla="*/ 9 h 41"/>
                <a:gd name="T14" fmla="*/ 140 w 194"/>
                <a:gd name="T15" fmla="*/ 5 h 41"/>
                <a:gd name="T16" fmla="*/ 132 w 194"/>
                <a:gd name="T17" fmla="*/ 0 h 41"/>
                <a:gd name="T18" fmla="*/ 105 w 194"/>
                <a:gd name="T19" fmla="*/ 0 h 41"/>
                <a:gd name="T20" fmla="*/ 82 w 194"/>
                <a:gd name="T21" fmla="*/ 0 h 41"/>
                <a:gd name="T22" fmla="*/ 63 w 194"/>
                <a:gd name="T23" fmla="*/ 1 h 41"/>
                <a:gd name="T24" fmla="*/ 49 w 194"/>
                <a:gd name="T25" fmla="*/ 2 h 41"/>
                <a:gd name="T26" fmla="*/ 36 w 194"/>
                <a:gd name="T27" fmla="*/ 7 h 41"/>
                <a:gd name="T28" fmla="*/ 24 w 194"/>
                <a:gd name="T29" fmla="*/ 15 h 41"/>
                <a:gd name="T30" fmla="*/ 12 w 194"/>
                <a:gd name="T31" fmla="*/ 26 h 41"/>
                <a:gd name="T32" fmla="*/ 0 w 194"/>
                <a:gd name="T33" fmla="*/ 41 h 41"/>
                <a:gd name="T34" fmla="*/ 194 w 194"/>
                <a:gd name="T3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41">
                  <a:moveTo>
                    <a:pt x="194" y="41"/>
                  </a:moveTo>
                  <a:lnTo>
                    <a:pt x="186" y="36"/>
                  </a:lnTo>
                  <a:lnTo>
                    <a:pt x="178" y="30"/>
                  </a:lnTo>
                  <a:lnTo>
                    <a:pt x="170" y="25"/>
                  </a:lnTo>
                  <a:lnTo>
                    <a:pt x="163" y="19"/>
                  </a:lnTo>
                  <a:lnTo>
                    <a:pt x="156" y="14"/>
                  </a:lnTo>
                  <a:lnTo>
                    <a:pt x="148" y="9"/>
                  </a:lnTo>
                  <a:lnTo>
                    <a:pt x="140" y="5"/>
                  </a:lnTo>
                  <a:lnTo>
                    <a:pt x="132" y="0"/>
                  </a:lnTo>
                  <a:lnTo>
                    <a:pt x="105" y="0"/>
                  </a:lnTo>
                  <a:lnTo>
                    <a:pt x="82" y="0"/>
                  </a:lnTo>
                  <a:lnTo>
                    <a:pt x="63" y="1"/>
                  </a:lnTo>
                  <a:lnTo>
                    <a:pt x="49" y="2"/>
                  </a:lnTo>
                  <a:lnTo>
                    <a:pt x="36" y="7"/>
                  </a:lnTo>
                  <a:lnTo>
                    <a:pt x="24" y="15"/>
                  </a:lnTo>
                  <a:lnTo>
                    <a:pt x="12" y="26"/>
                  </a:lnTo>
                  <a:lnTo>
                    <a:pt x="0" y="41"/>
                  </a:lnTo>
                  <a:lnTo>
                    <a:pt x="194" y="41"/>
                  </a:lnTo>
                  <a:close/>
                </a:path>
              </a:pathLst>
            </a:custGeom>
            <a:solidFill>
              <a:srgbClr val="6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105" name="Freeform 73"/>
            <p:cNvSpPr>
              <a:spLocks/>
            </p:cNvSpPr>
            <p:nvPr/>
          </p:nvSpPr>
          <p:spPr bwMode="auto">
            <a:xfrm>
              <a:off x="4088" y="2725"/>
              <a:ext cx="405" cy="476"/>
            </a:xfrm>
            <a:custGeom>
              <a:avLst/>
              <a:gdLst>
                <a:gd name="T0" fmla="*/ 640 w 1217"/>
                <a:gd name="T1" fmla="*/ 1083 h 1171"/>
                <a:gd name="T2" fmla="*/ 716 w 1217"/>
                <a:gd name="T3" fmla="*/ 1116 h 1171"/>
                <a:gd name="T4" fmla="*/ 807 w 1217"/>
                <a:gd name="T5" fmla="*/ 1146 h 1171"/>
                <a:gd name="T6" fmla="*/ 904 w 1217"/>
                <a:gd name="T7" fmla="*/ 1165 h 1171"/>
                <a:gd name="T8" fmla="*/ 1000 w 1217"/>
                <a:gd name="T9" fmla="*/ 1171 h 1171"/>
                <a:gd name="T10" fmla="*/ 1088 w 1217"/>
                <a:gd name="T11" fmla="*/ 1158 h 1171"/>
                <a:gd name="T12" fmla="*/ 1159 w 1217"/>
                <a:gd name="T13" fmla="*/ 1120 h 1171"/>
                <a:gd name="T14" fmla="*/ 1205 w 1217"/>
                <a:gd name="T15" fmla="*/ 1053 h 1171"/>
                <a:gd name="T16" fmla="*/ 1203 w 1217"/>
                <a:gd name="T17" fmla="*/ 980 h 1171"/>
                <a:gd name="T18" fmla="*/ 1179 w 1217"/>
                <a:gd name="T19" fmla="*/ 927 h 1171"/>
                <a:gd name="T20" fmla="*/ 1159 w 1217"/>
                <a:gd name="T21" fmla="*/ 879 h 1171"/>
                <a:gd name="T22" fmla="*/ 1139 w 1217"/>
                <a:gd name="T23" fmla="*/ 832 h 1171"/>
                <a:gd name="T24" fmla="*/ 1114 w 1217"/>
                <a:gd name="T25" fmla="*/ 790 h 1171"/>
                <a:gd name="T26" fmla="*/ 1082 w 1217"/>
                <a:gd name="T27" fmla="*/ 748 h 1171"/>
                <a:gd name="T28" fmla="*/ 1037 w 1217"/>
                <a:gd name="T29" fmla="*/ 709 h 1171"/>
                <a:gd name="T30" fmla="*/ 975 w 1217"/>
                <a:gd name="T31" fmla="*/ 671 h 1171"/>
                <a:gd name="T32" fmla="*/ 942 w 1217"/>
                <a:gd name="T33" fmla="*/ 657 h 1171"/>
                <a:gd name="T34" fmla="*/ 950 w 1217"/>
                <a:gd name="T35" fmla="*/ 667 h 1171"/>
                <a:gd name="T36" fmla="*/ 959 w 1217"/>
                <a:gd name="T37" fmla="*/ 678 h 1171"/>
                <a:gd name="T38" fmla="*/ 968 w 1217"/>
                <a:gd name="T39" fmla="*/ 688 h 1171"/>
                <a:gd name="T40" fmla="*/ 970 w 1217"/>
                <a:gd name="T41" fmla="*/ 702 h 1171"/>
                <a:gd name="T42" fmla="*/ 964 w 1217"/>
                <a:gd name="T43" fmla="*/ 719 h 1171"/>
                <a:gd name="T44" fmla="*/ 955 w 1217"/>
                <a:gd name="T45" fmla="*/ 729 h 1171"/>
                <a:gd name="T46" fmla="*/ 941 w 1217"/>
                <a:gd name="T47" fmla="*/ 732 h 1171"/>
                <a:gd name="T48" fmla="*/ 986 w 1217"/>
                <a:gd name="T49" fmla="*/ 773 h 1171"/>
                <a:gd name="T50" fmla="*/ 1059 w 1217"/>
                <a:gd name="T51" fmla="*/ 855 h 1171"/>
                <a:gd name="T52" fmla="*/ 1097 w 1217"/>
                <a:gd name="T53" fmla="*/ 933 h 1171"/>
                <a:gd name="T54" fmla="*/ 1101 w 1217"/>
                <a:gd name="T55" fmla="*/ 1003 h 1171"/>
                <a:gd name="T56" fmla="*/ 1072 w 1217"/>
                <a:gd name="T57" fmla="*/ 1058 h 1171"/>
                <a:gd name="T58" fmla="*/ 1016 w 1217"/>
                <a:gd name="T59" fmla="*/ 1092 h 1171"/>
                <a:gd name="T60" fmla="*/ 931 w 1217"/>
                <a:gd name="T61" fmla="*/ 1100 h 1171"/>
                <a:gd name="T62" fmla="*/ 822 w 1217"/>
                <a:gd name="T63" fmla="*/ 1077 h 1171"/>
                <a:gd name="T64" fmla="*/ 686 w 1217"/>
                <a:gd name="T65" fmla="*/ 1008 h 1171"/>
                <a:gd name="T66" fmla="*/ 546 w 1217"/>
                <a:gd name="T67" fmla="*/ 913 h 1171"/>
                <a:gd name="T68" fmla="*/ 415 w 1217"/>
                <a:gd name="T69" fmla="*/ 805 h 1171"/>
                <a:gd name="T70" fmla="*/ 302 w 1217"/>
                <a:gd name="T71" fmla="*/ 684 h 1171"/>
                <a:gd name="T72" fmla="*/ 210 w 1217"/>
                <a:gd name="T73" fmla="*/ 552 h 1171"/>
                <a:gd name="T74" fmla="*/ 146 w 1217"/>
                <a:gd name="T75" fmla="*/ 410 h 1171"/>
                <a:gd name="T76" fmla="*/ 111 w 1217"/>
                <a:gd name="T77" fmla="*/ 259 h 1171"/>
                <a:gd name="T78" fmla="*/ 115 w 1217"/>
                <a:gd name="T79" fmla="*/ 101 h 1171"/>
                <a:gd name="T80" fmla="*/ 124 w 1217"/>
                <a:gd name="T81" fmla="*/ 34 h 1171"/>
                <a:gd name="T82" fmla="*/ 109 w 1217"/>
                <a:gd name="T83" fmla="*/ 61 h 1171"/>
                <a:gd name="T84" fmla="*/ 95 w 1217"/>
                <a:gd name="T85" fmla="*/ 88 h 1171"/>
                <a:gd name="T86" fmla="*/ 79 w 1217"/>
                <a:gd name="T87" fmla="*/ 114 h 1171"/>
                <a:gd name="T88" fmla="*/ 64 w 1217"/>
                <a:gd name="T89" fmla="*/ 88 h 1171"/>
                <a:gd name="T90" fmla="*/ 68 w 1217"/>
                <a:gd name="T91" fmla="*/ 36 h 1171"/>
                <a:gd name="T92" fmla="*/ 60 w 1217"/>
                <a:gd name="T93" fmla="*/ 18 h 1171"/>
                <a:gd name="T94" fmla="*/ 22 w 1217"/>
                <a:gd name="T95" fmla="*/ 65 h 1171"/>
                <a:gd name="T96" fmla="*/ 2 w 1217"/>
                <a:gd name="T97" fmla="*/ 123 h 1171"/>
                <a:gd name="T98" fmla="*/ 1 w 1217"/>
                <a:gd name="T99" fmla="*/ 190 h 1171"/>
                <a:gd name="T100" fmla="*/ 13 w 1217"/>
                <a:gd name="T101" fmla="*/ 268 h 1171"/>
                <a:gd name="T102" fmla="*/ 39 w 1217"/>
                <a:gd name="T103" fmla="*/ 349 h 1171"/>
                <a:gd name="T104" fmla="*/ 76 w 1217"/>
                <a:gd name="T105" fmla="*/ 437 h 1171"/>
                <a:gd name="T106" fmla="*/ 121 w 1217"/>
                <a:gd name="T107" fmla="*/ 525 h 1171"/>
                <a:gd name="T108" fmla="*/ 174 w 1217"/>
                <a:gd name="T109" fmla="*/ 614 h 1171"/>
                <a:gd name="T110" fmla="*/ 232 w 1217"/>
                <a:gd name="T111" fmla="*/ 701 h 1171"/>
                <a:gd name="T112" fmla="*/ 294 w 1217"/>
                <a:gd name="T113" fmla="*/ 783 h 1171"/>
                <a:gd name="T114" fmla="*/ 358 w 1217"/>
                <a:gd name="T115" fmla="*/ 859 h 1171"/>
                <a:gd name="T116" fmla="*/ 421 w 1217"/>
                <a:gd name="T117" fmla="*/ 926 h 1171"/>
                <a:gd name="T118" fmla="*/ 481 w 1217"/>
                <a:gd name="T119" fmla="*/ 983 h 1171"/>
                <a:gd name="T120" fmla="*/ 537 w 1217"/>
                <a:gd name="T121" fmla="*/ 1027 h 1171"/>
                <a:gd name="T122" fmla="*/ 587 w 1217"/>
                <a:gd name="T123" fmla="*/ 1058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7" h="1171">
                  <a:moveTo>
                    <a:pt x="610" y="1066"/>
                  </a:moveTo>
                  <a:lnTo>
                    <a:pt x="640" y="1083"/>
                  </a:lnTo>
                  <a:lnTo>
                    <a:pt x="676" y="1100"/>
                  </a:lnTo>
                  <a:lnTo>
                    <a:pt x="716" y="1116"/>
                  </a:lnTo>
                  <a:lnTo>
                    <a:pt x="760" y="1132"/>
                  </a:lnTo>
                  <a:lnTo>
                    <a:pt x="807" y="1146"/>
                  </a:lnTo>
                  <a:lnTo>
                    <a:pt x="855" y="1156"/>
                  </a:lnTo>
                  <a:lnTo>
                    <a:pt x="904" y="1165"/>
                  </a:lnTo>
                  <a:lnTo>
                    <a:pt x="953" y="1170"/>
                  </a:lnTo>
                  <a:lnTo>
                    <a:pt x="1000" y="1171"/>
                  </a:lnTo>
                  <a:lnTo>
                    <a:pt x="1045" y="1167"/>
                  </a:lnTo>
                  <a:lnTo>
                    <a:pt x="1088" y="1158"/>
                  </a:lnTo>
                  <a:lnTo>
                    <a:pt x="1126" y="1142"/>
                  </a:lnTo>
                  <a:lnTo>
                    <a:pt x="1159" y="1120"/>
                  </a:lnTo>
                  <a:lnTo>
                    <a:pt x="1185" y="1090"/>
                  </a:lnTo>
                  <a:lnTo>
                    <a:pt x="1205" y="1053"/>
                  </a:lnTo>
                  <a:lnTo>
                    <a:pt x="1217" y="1007"/>
                  </a:lnTo>
                  <a:lnTo>
                    <a:pt x="1203" y="980"/>
                  </a:lnTo>
                  <a:lnTo>
                    <a:pt x="1190" y="952"/>
                  </a:lnTo>
                  <a:lnTo>
                    <a:pt x="1179" y="927"/>
                  </a:lnTo>
                  <a:lnTo>
                    <a:pt x="1169" y="902"/>
                  </a:lnTo>
                  <a:lnTo>
                    <a:pt x="1159" y="879"/>
                  </a:lnTo>
                  <a:lnTo>
                    <a:pt x="1148" y="855"/>
                  </a:lnTo>
                  <a:lnTo>
                    <a:pt x="1139" y="832"/>
                  </a:lnTo>
                  <a:lnTo>
                    <a:pt x="1127" y="811"/>
                  </a:lnTo>
                  <a:lnTo>
                    <a:pt x="1114" y="790"/>
                  </a:lnTo>
                  <a:lnTo>
                    <a:pt x="1099" y="768"/>
                  </a:lnTo>
                  <a:lnTo>
                    <a:pt x="1082" y="748"/>
                  </a:lnTo>
                  <a:lnTo>
                    <a:pt x="1061" y="728"/>
                  </a:lnTo>
                  <a:lnTo>
                    <a:pt x="1037" y="709"/>
                  </a:lnTo>
                  <a:lnTo>
                    <a:pt x="1008" y="690"/>
                  </a:lnTo>
                  <a:lnTo>
                    <a:pt x="975" y="671"/>
                  </a:lnTo>
                  <a:lnTo>
                    <a:pt x="937" y="652"/>
                  </a:lnTo>
                  <a:lnTo>
                    <a:pt x="942" y="657"/>
                  </a:lnTo>
                  <a:lnTo>
                    <a:pt x="945" y="663"/>
                  </a:lnTo>
                  <a:lnTo>
                    <a:pt x="950" y="667"/>
                  </a:lnTo>
                  <a:lnTo>
                    <a:pt x="954" y="672"/>
                  </a:lnTo>
                  <a:lnTo>
                    <a:pt x="959" y="678"/>
                  </a:lnTo>
                  <a:lnTo>
                    <a:pt x="963" y="683"/>
                  </a:lnTo>
                  <a:lnTo>
                    <a:pt x="968" y="688"/>
                  </a:lnTo>
                  <a:lnTo>
                    <a:pt x="974" y="692"/>
                  </a:lnTo>
                  <a:lnTo>
                    <a:pt x="970" y="702"/>
                  </a:lnTo>
                  <a:lnTo>
                    <a:pt x="967" y="710"/>
                  </a:lnTo>
                  <a:lnTo>
                    <a:pt x="964" y="719"/>
                  </a:lnTo>
                  <a:lnTo>
                    <a:pt x="962" y="727"/>
                  </a:lnTo>
                  <a:lnTo>
                    <a:pt x="955" y="729"/>
                  </a:lnTo>
                  <a:lnTo>
                    <a:pt x="948" y="730"/>
                  </a:lnTo>
                  <a:lnTo>
                    <a:pt x="941" y="732"/>
                  </a:lnTo>
                  <a:lnTo>
                    <a:pt x="934" y="733"/>
                  </a:lnTo>
                  <a:lnTo>
                    <a:pt x="986" y="773"/>
                  </a:lnTo>
                  <a:lnTo>
                    <a:pt x="1027" y="815"/>
                  </a:lnTo>
                  <a:lnTo>
                    <a:pt x="1059" y="855"/>
                  </a:lnTo>
                  <a:lnTo>
                    <a:pt x="1083" y="895"/>
                  </a:lnTo>
                  <a:lnTo>
                    <a:pt x="1097" y="933"/>
                  </a:lnTo>
                  <a:lnTo>
                    <a:pt x="1103" y="970"/>
                  </a:lnTo>
                  <a:lnTo>
                    <a:pt x="1101" y="1003"/>
                  </a:lnTo>
                  <a:lnTo>
                    <a:pt x="1090" y="1032"/>
                  </a:lnTo>
                  <a:lnTo>
                    <a:pt x="1072" y="1058"/>
                  </a:lnTo>
                  <a:lnTo>
                    <a:pt x="1048" y="1078"/>
                  </a:lnTo>
                  <a:lnTo>
                    <a:pt x="1016" y="1092"/>
                  </a:lnTo>
                  <a:lnTo>
                    <a:pt x="976" y="1100"/>
                  </a:lnTo>
                  <a:lnTo>
                    <a:pt x="931" y="1100"/>
                  </a:lnTo>
                  <a:lnTo>
                    <a:pt x="879" y="1092"/>
                  </a:lnTo>
                  <a:lnTo>
                    <a:pt x="822" y="1077"/>
                  </a:lnTo>
                  <a:lnTo>
                    <a:pt x="759" y="1051"/>
                  </a:lnTo>
                  <a:lnTo>
                    <a:pt x="686" y="1008"/>
                  </a:lnTo>
                  <a:lnTo>
                    <a:pt x="614" y="963"/>
                  </a:lnTo>
                  <a:lnTo>
                    <a:pt x="546" y="913"/>
                  </a:lnTo>
                  <a:lnTo>
                    <a:pt x="479" y="861"/>
                  </a:lnTo>
                  <a:lnTo>
                    <a:pt x="415" y="805"/>
                  </a:lnTo>
                  <a:lnTo>
                    <a:pt x="357" y="746"/>
                  </a:lnTo>
                  <a:lnTo>
                    <a:pt x="302" y="684"/>
                  </a:lnTo>
                  <a:lnTo>
                    <a:pt x="254" y="619"/>
                  </a:lnTo>
                  <a:lnTo>
                    <a:pt x="210" y="552"/>
                  </a:lnTo>
                  <a:lnTo>
                    <a:pt x="174" y="482"/>
                  </a:lnTo>
                  <a:lnTo>
                    <a:pt x="146" y="410"/>
                  </a:lnTo>
                  <a:lnTo>
                    <a:pt x="124" y="335"/>
                  </a:lnTo>
                  <a:lnTo>
                    <a:pt x="111" y="259"/>
                  </a:lnTo>
                  <a:lnTo>
                    <a:pt x="109" y="181"/>
                  </a:lnTo>
                  <a:lnTo>
                    <a:pt x="115" y="101"/>
                  </a:lnTo>
                  <a:lnTo>
                    <a:pt x="133" y="19"/>
                  </a:lnTo>
                  <a:lnTo>
                    <a:pt x="124" y="34"/>
                  </a:lnTo>
                  <a:lnTo>
                    <a:pt x="117" y="48"/>
                  </a:lnTo>
                  <a:lnTo>
                    <a:pt x="109" y="61"/>
                  </a:lnTo>
                  <a:lnTo>
                    <a:pt x="102" y="74"/>
                  </a:lnTo>
                  <a:lnTo>
                    <a:pt x="95" y="88"/>
                  </a:lnTo>
                  <a:lnTo>
                    <a:pt x="86" y="101"/>
                  </a:lnTo>
                  <a:lnTo>
                    <a:pt x="79" y="114"/>
                  </a:lnTo>
                  <a:lnTo>
                    <a:pt x="71" y="129"/>
                  </a:lnTo>
                  <a:lnTo>
                    <a:pt x="64" y="88"/>
                  </a:lnTo>
                  <a:lnTo>
                    <a:pt x="63" y="61"/>
                  </a:lnTo>
                  <a:lnTo>
                    <a:pt x="68" y="36"/>
                  </a:lnTo>
                  <a:lnTo>
                    <a:pt x="86" y="0"/>
                  </a:lnTo>
                  <a:lnTo>
                    <a:pt x="60" y="18"/>
                  </a:lnTo>
                  <a:lnTo>
                    <a:pt x="39" y="40"/>
                  </a:lnTo>
                  <a:lnTo>
                    <a:pt x="22" y="65"/>
                  </a:lnTo>
                  <a:lnTo>
                    <a:pt x="10" y="92"/>
                  </a:lnTo>
                  <a:lnTo>
                    <a:pt x="2" y="123"/>
                  </a:lnTo>
                  <a:lnTo>
                    <a:pt x="0" y="155"/>
                  </a:lnTo>
                  <a:lnTo>
                    <a:pt x="1" y="190"/>
                  </a:lnTo>
                  <a:lnTo>
                    <a:pt x="4" y="228"/>
                  </a:lnTo>
                  <a:lnTo>
                    <a:pt x="13" y="268"/>
                  </a:lnTo>
                  <a:lnTo>
                    <a:pt x="25" y="308"/>
                  </a:lnTo>
                  <a:lnTo>
                    <a:pt x="39" y="349"/>
                  </a:lnTo>
                  <a:lnTo>
                    <a:pt x="55" y="393"/>
                  </a:lnTo>
                  <a:lnTo>
                    <a:pt x="76" y="437"/>
                  </a:lnTo>
                  <a:lnTo>
                    <a:pt x="97" y="481"/>
                  </a:lnTo>
                  <a:lnTo>
                    <a:pt x="121" y="525"/>
                  </a:lnTo>
                  <a:lnTo>
                    <a:pt x="147" y="570"/>
                  </a:lnTo>
                  <a:lnTo>
                    <a:pt x="174" y="614"/>
                  </a:lnTo>
                  <a:lnTo>
                    <a:pt x="203" y="658"/>
                  </a:lnTo>
                  <a:lnTo>
                    <a:pt x="232" y="701"/>
                  </a:lnTo>
                  <a:lnTo>
                    <a:pt x="263" y="742"/>
                  </a:lnTo>
                  <a:lnTo>
                    <a:pt x="294" y="783"/>
                  </a:lnTo>
                  <a:lnTo>
                    <a:pt x="326" y="822"/>
                  </a:lnTo>
                  <a:lnTo>
                    <a:pt x="358" y="859"/>
                  </a:lnTo>
                  <a:lnTo>
                    <a:pt x="389" y="893"/>
                  </a:lnTo>
                  <a:lnTo>
                    <a:pt x="421" y="926"/>
                  </a:lnTo>
                  <a:lnTo>
                    <a:pt x="452" y="956"/>
                  </a:lnTo>
                  <a:lnTo>
                    <a:pt x="481" y="983"/>
                  </a:lnTo>
                  <a:lnTo>
                    <a:pt x="510" y="1007"/>
                  </a:lnTo>
                  <a:lnTo>
                    <a:pt x="537" y="1027"/>
                  </a:lnTo>
                  <a:lnTo>
                    <a:pt x="563" y="1045"/>
                  </a:lnTo>
                  <a:lnTo>
                    <a:pt x="587" y="1058"/>
                  </a:lnTo>
                  <a:lnTo>
                    <a:pt x="610" y="1066"/>
                  </a:lnTo>
                  <a:close/>
                </a:path>
              </a:pathLst>
            </a:custGeom>
            <a:solidFill>
              <a:srgbClr val="6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8106" name="Group 74"/>
          <p:cNvGrpSpPr>
            <a:grpSpLocks/>
          </p:cNvGrpSpPr>
          <p:nvPr/>
        </p:nvGrpSpPr>
        <p:grpSpPr bwMode="auto">
          <a:xfrm rot="-3709737">
            <a:off x="7286625" y="3538538"/>
            <a:ext cx="650875" cy="1517650"/>
            <a:chOff x="3936" y="1296"/>
            <a:chExt cx="410" cy="535"/>
          </a:xfrm>
        </p:grpSpPr>
        <p:sp>
          <p:nvSpPr>
            <p:cNvPr id="428107" name="Freeform 75"/>
            <p:cNvSpPr>
              <a:spLocks/>
            </p:cNvSpPr>
            <p:nvPr/>
          </p:nvSpPr>
          <p:spPr bwMode="auto">
            <a:xfrm>
              <a:off x="4013" y="1529"/>
              <a:ext cx="333" cy="302"/>
            </a:xfrm>
            <a:custGeom>
              <a:avLst/>
              <a:gdLst>
                <a:gd name="T0" fmla="*/ 1326 w 1330"/>
                <a:gd name="T1" fmla="*/ 385 h 1207"/>
                <a:gd name="T2" fmla="*/ 1301 w 1330"/>
                <a:gd name="T3" fmla="*/ 267 h 1207"/>
                <a:gd name="T4" fmla="*/ 1253 w 1330"/>
                <a:gd name="T5" fmla="*/ 169 h 1207"/>
                <a:gd name="T6" fmla="*/ 1178 w 1330"/>
                <a:gd name="T7" fmla="*/ 97 h 1207"/>
                <a:gd name="T8" fmla="*/ 1131 w 1330"/>
                <a:gd name="T9" fmla="*/ 70 h 1207"/>
                <a:gd name="T10" fmla="*/ 1050 w 1330"/>
                <a:gd name="T11" fmla="*/ 49 h 1207"/>
                <a:gd name="T12" fmla="*/ 909 w 1330"/>
                <a:gd name="T13" fmla="*/ 18 h 1207"/>
                <a:gd name="T14" fmla="*/ 768 w 1330"/>
                <a:gd name="T15" fmla="*/ 0 h 1207"/>
                <a:gd name="T16" fmla="*/ 644 w 1330"/>
                <a:gd name="T17" fmla="*/ 14 h 1207"/>
                <a:gd name="T18" fmla="*/ 536 w 1330"/>
                <a:gd name="T19" fmla="*/ 80 h 1207"/>
                <a:gd name="T20" fmla="*/ 396 w 1330"/>
                <a:gd name="T21" fmla="*/ 173 h 1207"/>
                <a:gd name="T22" fmla="*/ 237 w 1330"/>
                <a:gd name="T23" fmla="*/ 244 h 1207"/>
                <a:gd name="T24" fmla="*/ 76 w 1330"/>
                <a:gd name="T25" fmla="*/ 242 h 1207"/>
                <a:gd name="T26" fmla="*/ 15 w 1330"/>
                <a:gd name="T27" fmla="*/ 379 h 1207"/>
                <a:gd name="T28" fmla="*/ 78 w 1330"/>
                <a:gd name="T29" fmla="*/ 398 h 1207"/>
                <a:gd name="T30" fmla="*/ 136 w 1330"/>
                <a:gd name="T31" fmla="*/ 408 h 1207"/>
                <a:gd name="T32" fmla="*/ 186 w 1330"/>
                <a:gd name="T33" fmla="*/ 412 h 1207"/>
                <a:gd name="T34" fmla="*/ 242 w 1330"/>
                <a:gd name="T35" fmla="*/ 398 h 1207"/>
                <a:gd name="T36" fmla="*/ 351 w 1330"/>
                <a:gd name="T37" fmla="*/ 354 h 1207"/>
                <a:gd name="T38" fmla="*/ 447 w 1330"/>
                <a:gd name="T39" fmla="*/ 298 h 1207"/>
                <a:gd name="T40" fmla="*/ 536 w 1330"/>
                <a:gd name="T41" fmla="*/ 240 h 1207"/>
                <a:gd name="T42" fmla="*/ 623 w 1330"/>
                <a:gd name="T43" fmla="*/ 183 h 1207"/>
                <a:gd name="T44" fmla="*/ 714 w 1330"/>
                <a:gd name="T45" fmla="*/ 133 h 1207"/>
                <a:gd name="T46" fmla="*/ 816 w 1330"/>
                <a:gd name="T47" fmla="*/ 96 h 1207"/>
                <a:gd name="T48" fmla="*/ 935 w 1330"/>
                <a:gd name="T49" fmla="*/ 80 h 1207"/>
                <a:gd name="T50" fmla="*/ 1095 w 1330"/>
                <a:gd name="T51" fmla="*/ 164 h 1207"/>
                <a:gd name="T52" fmla="*/ 1195 w 1330"/>
                <a:gd name="T53" fmla="*/ 493 h 1207"/>
                <a:gd name="T54" fmla="*/ 1131 w 1330"/>
                <a:gd name="T55" fmla="*/ 788 h 1207"/>
                <a:gd name="T56" fmla="*/ 967 w 1330"/>
                <a:gd name="T57" fmla="*/ 993 h 1207"/>
                <a:gd name="T58" fmla="*/ 792 w 1330"/>
                <a:gd name="T59" fmla="*/ 1053 h 1207"/>
                <a:gd name="T60" fmla="*/ 705 w 1330"/>
                <a:gd name="T61" fmla="*/ 1024 h 1207"/>
                <a:gd name="T62" fmla="*/ 663 w 1330"/>
                <a:gd name="T63" fmla="*/ 951 h 1207"/>
                <a:gd name="T64" fmla="*/ 673 w 1330"/>
                <a:gd name="T65" fmla="*/ 903 h 1207"/>
                <a:gd name="T66" fmla="*/ 758 w 1330"/>
                <a:gd name="T67" fmla="*/ 821 h 1207"/>
                <a:gd name="T68" fmla="*/ 825 w 1330"/>
                <a:gd name="T69" fmla="*/ 751 h 1207"/>
                <a:gd name="T70" fmla="*/ 767 w 1330"/>
                <a:gd name="T71" fmla="*/ 675 h 1207"/>
                <a:gd name="T72" fmla="*/ 697 w 1330"/>
                <a:gd name="T73" fmla="*/ 624 h 1207"/>
                <a:gd name="T74" fmla="*/ 616 w 1330"/>
                <a:gd name="T75" fmla="*/ 688 h 1207"/>
                <a:gd name="T76" fmla="*/ 559 w 1330"/>
                <a:gd name="T77" fmla="*/ 799 h 1207"/>
                <a:gd name="T78" fmla="*/ 530 w 1330"/>
                <a:gd name="T79" fmla="*/ 923 h 1207"/>
                <a:gd name="T80" fmla="*/ 558 w 1330"/>
                <a:gd name="T81" fmla="*/ 1058 h 1207"/>
                <a:gd name="T82" fmla="*/ 703 w 1330"/>
                <a:gd name="T83" fmla="*/ 1187 h 1207"/>
                <a:gd name="T84" fmla="*/ 877 w 1330"/>
                <a:gd name="T85" fmla="*/ 1202 h 1207"/>
                <a:gd name="T86" fmla="*/ 1038 w 1330"/>
                <a:gd name="T87" fmla="*/ 1148 h 1207"/>
                <a:gd name="T88" fmla="*/ 1143 w 1330"/>
                <a:gd name="T89" fmla="*/ 1076 h 1207"/>
                <a:gd name="T90" fmla="*/ 1213 w 1330"/>
                <a:gd name="T91" fmla="*/ 992 h 1207"/>
                <a:gd name="T92" fmla="*/ 1273 w 1330"/>
                <a:gd name="T93" fmla="*/ 849 h 1207"/>
                <a:gd name="T94" fmla="*/ 1316 w 1330"/>
                <a:gd name="T95" fmla="*/ 669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30" h="1207">
                  <a:moveTo>
                    <a:pt x="1330" y="526"/>
                  </a:moveTo>
                  <a:lnTo>
                    <a:pt x="1330" y="447"/>
                  </a:lnTo>
                  <a:lnTo>
                    <a:pt x="1329" y="415"/>
                  </a:lnTo>
                  <a:lnTo>
                    <a:pt x="1326" y="385"/>
                  </a:lnTo>
                  <a:lnTo>
                    <a:pt x="1322" y="354"/>
                  </a:lnTo>
                  <a:lnTo>
                    <a:pt x="1316" y="324"/>
                  </a:lnTo>
                  <a:lnTo>
                    <a:pt x="1309" y="296"/>
                  </a:lnTo>
                  <a:lnTo>
                    <a:pt x="1301" y="267"/>
                  </a:lnTo>
                  <a:lnTo>
                    <a:pt x="1291" y="241"/>
                  </a:lnTo>
                  <a:lnTo>
                    <a:pt x="1280" y="215"/>
                  </a:lnTo>
                  <a:lnTo>
                    <a:pt x="1267" y="191"/>
                  </a:lnTo>
                  <a:lnTo>
                    <a:pt x="1253" y="169"/>
                  </a:lnTo>
                  <a:lnTo>
                    <a:pt x="1237" y="148"/>
                  </a:lnTo>
                  <a:lnTo>
                    <a:pt x="1219" y="129"/>
                  </a:lnTo>
                  <a:lnTo>
                    <a:pt x="1200" y="112"/>
                  </a:lnTo>
                  <a:lnTo>
                    <a:pt x="1178" y="97"/>
                  </a:lnTo>
                  <a:lnTo>
                    <a:pt x="1156" y="84"/>
                  </a:lnTo>
                  <a:lnTo>
                    <a:pt x="1131" y="74"/>
                  </a:lnTo>
                  <a:lnTo>
                    <a:pt x="1136" y="72"/>
                  </a:lnTo>
                  <a:lnTo>
                    <a:pt x="1131" y="70"/>
                  </a:lnTo>
                  <a:lnTo>
                    <a:pt x="1121" y="66"/>
                  </a:lnTo>
                  <a:lnTo>
                    <a:pt x="1116" y="62"/>
                  </a:lnTo>
                  <a:lnTo>
                    <a:pt x="1083" y="56"/>
                  </a:lnTo>
                  <a:lnTo>
                    <a:pt x="1050" y="49"/>
                  </a:lnTo>
                  <a:lnTo>
                    <a:pt x="1016" y="40"/>
                  </a:lnTo>
                  <a:lnTo>
                    <a:pt x="981" y="33"/>
                  </a:lnTo>
                  <a:lnTo>
                    <a:pt x="945" y="25"/>
                  </a:lnTo>
                  <a:lnTo>
                    <a:pt x="909" y="18"/>
                  </a:lnTo>
                  <a:lnTo>
                    <a:pt x="872" y="12"/>
                  </a:lnTo>
                  <a:lnTo>
                    <a:pt x="837" y="6"/>
                  </a:lnTo>
                  <a:lnTo>
                    <a:pt x="802" y="2"/>
                  </a:lnTo>
                  <a:lnTo>
                    <a:pt x="768" y="0"/>
                  </a:lnTo>
                  <a:lnTo>
                    <a:pt x="735" y="0"/>
                  </a:lnTo>
                  <a:lnTo>
                    <a:pt x="703" y="2"/>
                  </a:lnTo>
                  <a:lnTo>
                    <a:pt x="673" y="6"/>
                  </a:lnTo>
                  <a:lnTo>
                    <a:pt x="644" y="14"/>
                  </a:lnTo>
                  <a:lnTo>
                    <a:pt x="618" y="25"/>
                  </a:lnTo>
                  <a:lnTo>
                    <a:pt x="596" y="39"/>
                  </a:lnTo>
                  <a:lnTo>
                    <a:pt x="567" y="58"/>
                  </a:lnTo>
                  <a:lnTo>
                    <a:pt x="536" y="80"/>
                  </a:lnTo>
                  <a:lnTo>
                    <a:pt x="504" y="102"/>
                  </a:lnTo>
                  <a:lnTo>
                    <a:pt x="470" y="126"/>
                  </a:lnTo>
                  <a:lnTo>
                    <a:pt x="433" y="150"/>
                  </a:lnTo>
                  <a:lnTo>
                    <a:pt x="396" y="173"/>
                  </a:lnTo>
                  <a:lnTo>
                    <a:pt x="357" y="195"/>
                  </a:lnTo>
                  <a:lnTo>
                    <a:pt x="318" y="215"/>
                  </a:lnTo>
                  <a:lnTo>
                    <a:pt x="278" y="231"/>
                  </a:lnTo>
                  <a:lnTo>
                    <a:pt x="237" y="244"/>
                  </a:lnTo>
                  <a:lnTo>
                    <a:pt x="197" y="253"/>
                  </a:lnTo>
                  <a:lnTo>
                    <a:pt x="155" y="256"/>
                  </a:lnTo>
                  <a:lnTo>
                    <a:pt x="116" y="253"/>
                  </a:lnTo>
                  <a:lnTo>
                    <a:pt x="76" y="242"/>
                  </a:lnTo>
                  <a:lnTo>
                    <a:pt x="38" y="224"/>
                  </a:lnTo>
                  <a:lnTo>
                    <a:pt x="0" y="198"/>
                  </a:lnTo>
                  <a:lnTo>
                    <a:pt x="0" y="373"/>
                  </a:lnTo>
                  <a:lnTo>
                    <a:pt x="15" y="379"/>
                  </a:lnTo>
                  <a:lnTo>
                    <a:pt x="31" y="383"/>
                  </a:lnTo>
                  <a:lnTo>
                    <a:pt x="46" y="389"/>
                  </a:lnTo>
                  <a:lnTo>
                    <a:pt x="63" y="393"/>
                  </a:lnTo>
                  <a:lnTo>
                    <a:pt x="78" y="398"/>
                  </a:lnTo>
                  <a:lnTo>
                    <a:pt x="94" y="401"/>
                  </a:lnTo>
                  <a:lnTo>
                    <a:pt x="108" y="405"/>
                  </a:lnTo>
                  <a:lnTo>
                    <a:pt x="122" y="407"/>
                  </a:lnTo>
                  <a:lnTo>
                    <a:pt x="136" y="408"/>
                  </a:lnTo>
                  <a:lnTo>
                    <a:pt x="149" y="411"/>
                  </a:lnTo>
                  <a:lnTo>
                    <a:pt x="163" y="412"/>
                  </a:lnTo>
                  <a:lnTo>
                    <a:pt x="174" y="412"/>
                  </a:lnTo>
                  <a:lnTo>
                    <a:pt x="186" y="412"/>
                  </a:lnTo>
                  <a:lnTo>
                    <a:pt x="196" y="411"/>
                  </a:lnTo>
                  <a:lnTo>
                    <a:pt x="204" y="409"/>
                  </a:lnTo>
                  <a:lnTo>
                    <a:pt x="212" y="407"/>
                  </a:lnTo>
                  <a:lnTo>
                    <a:pt x="242" y="398"/>
                  </a:lnTo>
                  <a:lnTo>
                    <a:pt x="272" y="388"/>
                  </a:lnTo>
                  <a:lnTo>
                    <a:pt x="299" y="377"/>
                  </a:lnTo>
                  <a:lnTo>
                    <a:pt x="325" y="366"/>
                  </a:lnTo>
                  <a:lnTo>
                    <a:pt x="351" y="354"/>
                  </a:lnTo>
                  <a:lnTo>
                    <a:pt x="376" y="341"/>
                  </a:lnTo>
                  <a:lnTo>
                    <a:pt x="401" y="326"/>
                  </a:lnTo>
                  <a:lnTo>
                    <a:pt x="424" y="312"/>
                  </a:lnTo>
                  <a:lnTo>
                    <a:pt x="447" y="298"/>
                  </a:lnTo>
                  <a:lnTo>
                    <a:pt x="470" y="284"/>
                  </a:lnTo>
                  <a:lnTo>
                    <a:pt x="492" y="269"/>
                  </a:lnTo>
                  <a:lnTo>
                    <a:pt x="514" y="254"/>
                  </a:lnTo>
                  <a:lnTo>
                    <a:pt x="536" y="240"/>
                  </a:lnTo>
                  <a:lnTo>
                    <a:pt x="558" y="224"/>
                  </a:lnTo>
                  <a:lnTo>
                    <a:pt x="579" y="210"/>
                  </a:lnTo>
                  <a:lnTo>
                    <a:pt x="602" y="196"/>
                  </a:lnTo>
                  <a:lnTo>
                    <a:pt x="623" y="183"/>
                  </a:lnTo>
                  <a:lnTo>
                    <a:pt x="646" y="169"/>
                  </a:lnTo>
                  <a:lnTo>
                    <a:pt x="668" y="157"/>
                  </a:lnTo>
                  <a:lnTo>
                    <a:pt x="691" y="144"/>
                  </a:lnTo>
                  <a:lnTo>
                    <a:pt x="714" y="133"/>
                  </a:lnTo>
                  <a:lnTo>
                    <a:pt x="739" y="122"/>
                  </a:lnTo>
                  <a:lnTo>
                    <a:pt x="764" y="113"/>
                  </a:lnTo>
                  <a:lnTo>
                    <a:pt x="790" y="104"/>
                  </a:lnTo>
                  <a:lnTo>
                    <a:pt x="816" y="96"/>
                  </a:lnTo>
                  <a:lnTo>
                    <a:pt x="845" y="90"/>
                  </a:lnTo>
                  <a:lnTo>
                    <a:pt x="873" y="85"/>
                  </a:lnTo>
                  <a:lnTo>
                    <a:pt x="903" y="82"/>
                  </a:lnTo>
                  <a:lnTo>
                    <a:pt x="935" y="80"/>
                  </a:lnTo>
                  <a:lnTo>
                    <a:pt x="967" y="80"/>
                  </a:lnTo>
                  <a:lnTo>
                    <a:pt x="1002" y="81"/>
                  </a:lnTo>
                  <a:lnTo>
                    <a:pt x="1037" y="83"/>
                  </a:lnTo>
                  <a:lnTo>
                    <a:pt x="1095" y="164"/>
                  </a:lnTo>
                  <a:lnTo>
                    <a:pt x="1139" y="246"/>
                  </a:lnTo>
                  <a:lnTo>
                    <a:pt x="1170" y="329"/>
                  </a:lnTo>
                  <a:lnTo>
                    <a:pt x="1188" y="411"/>
                  </a:lnTo>
                  <a:lnTo>
                    <a:pt x="1195" y="493"/>
                  </a:lnTo>
                  <a:lnTo>
                    <a:pt x="1191" y="571"/>
                  </a:lnTo>
                  <a:lnTo>
                    <a:pt x="1180" y="648"/>
                  </a:lnTo>
                  <a:lnTo>
                    <a:pt x="1159" y="720"/>
                  </a:lnTo>
                  <a:lnTo>
                    <a:pt x="1131" y="788"/>
                  </a:lnTo>
                  <a:lnTo>
                    <a:pt x="1098" y="850"/>
                  </a:lnTo>
                  <a:lnTo>
                    <a:pt x="1057" y="906"/>
                  </a:lnTo>
                  <a:lnTo>
                    <a:pt x="1015" y="954"/>
                  </a:lnTo>
                  <a:lnTo>
                    <a:pt x="967" y="993"/>
                  </a:lnTo>
                  <a:lnTo>
                    <a:pt x="919" y="1024"/>
                  </a:lnTo>
                  <a:lnTo>
                    <a:pt x="867" y="1046"/>
                  </a:lnTo>
                  <a:lnTo>
                    <a:pt x="816" y="1055"/>
                  </a:lnTo>
                  <a:lnTo>
                    <a:pt x="792" y="1053"/>
                  </a:lnTo>
                  <a:lnTo>
                    <a:pt x="768" y="1049"/>
                  </a:lnTo>
                  <a:lnTo>
                    <a:pt x="745" y="1044"/>
                  </a:lnTo>
                  <a:lnTo>
                    <a:pt x="724" y="1036"/>
                  </a:lnTo>
                  <a:lnTo>
                    <a:pt x="705" y="1024"/>
                  </a:lnTo>
                  <a:lnTo>
                    <a:pt x="687" y="1008"/>
                  </a:lnTo>
                  <a:lnTo>
                    <a:pt x="674" y="984"/>
                  </a:lnTo>
                  <a:lnTo>
                    <a:pt x="663" y="953"/>
                  </a:lnTo>
                  <a:lnTo>
                    <a:pt x="663" y="951"/>
                  </a:lnTo>
                  <a:lnTo>
                    <a:pt x="666" y="950"/>
                  </a:lnTo>
                  <a:lnTo>
                    <a:pt x="667" y="948"/>
                  </a:lnTo>
                  <a:lnTo>
                    <a:pt x="667" y="946"/>
                  </a:lnTo>
                  <a:lnTo>
                    <a:pt x="673" y="903"/>
                  </a:lnTo>
                  <a:lnTo>
                    <a:pt x="687" y="872"/>
                  </a:lnTo>
                  <a:lnTo>
                    <a:pt x="707" y="851"/>
                  </a:lnTo>
                  <a:lnTo>
                    <a:pt x="731" y="834"/>
                  </a:lnTo>
                  <a:lnTo>
                    <a:pt x="758" y="821"/>
                  </a:lnTo>
                  <a:lnTo>
                    <a:pt x="786" y="808"/>
                  </a:lnTo>
                  <a:lnTo>
                    <a:pt x="813" y="793"/>
                  </a:lnTo>
                  <a:lnTo>
                    <a:pt x="838" y="771"/>
                  </a:lnTo>
                  <a:lnTo>
                    <a:pt x="825" y="751"/>
                  </a:lnTo>
                  <a:lnTo>
                    <a:pt x="812" y="731"/>
                  </a:lnTo>
                  <a:lnTo>
                    <a:pt x="796" y="712"/>
                  </a:lnTo>
                  <a:lnTo>
                    <a:pt x="782" y="693"/>
                  </a:lnTo>
                  <a:lnTo>
                    <a:pt x="767" y="675"/>
                  </a:lnTo>
                  <a:lnTo>
                    <a:pt x="751" y="656"/>
                  </a:lnTo>
                  <a:lnTo>
                    <a:pt x="736" y="639"/>
                  </a:lnTo>
                  <a:lnTo>
                    <a:pt x="720" y="620"/>
                  </a:lnTo>
                  <a:lnTo>
                    <a:pt x="697" y="624"/>
                  </a:lnTo>
                  <a:lnTo>
                    <a:pt x="674" y="634"/>
                  </a:lnTo>
                  <a:lnTo>
                    <a:pt x="654" y="648"/>
                  </a:lnTo>
                  <a:lnTo>
                    <a:pt x="634" y="666"/>
                  </a:lnTo>
                  <a:lnTo>
                    <a:pt x="616" y="688"/>
                  </a:lnTo>
                  <a:lnTo>
                    <a:pt x="599" y="713"/>
                  </a:lnTo>
                  <a:lnTo>
                    <a:pt x="584" y="739"/>
                  </a:lnTo>
                  <a:lnTo>
                    <a:pt x="571" y="769"/>
                  </a:lnTo>
                  <a:lnTo>
                    <a:pt x="559" y="799"/>
                  </a:lnTo>
                  <a:lnTo>
                    <a:pt x="548" y="831"/>
                  </a:lnTo>
                  <a:lnTo>
                    <a:pt x="540" y="862"/>
                  </a:lnTo>
                  <a:lnTo>
                    <a:pt x="534" y="893"/>
                  </a:lnTo>
                  <a:lnTo>
                    <a:pt x="530" y="923"/>
                  </a:lnTo>
                  <a:lnTo>
                    <a:pt x="528" y="952"/>
                  </a:lnTo>
                  <a:lnTo>
                    <a:pt x="528" y="978"/>
                  </a:lnTo>
                  <a:lnTo>
                    <a:pt x="530" y="1003"/>
                  </a:lnTo>
                  <a:lnTo>
                    <a:pt x="558" y="1058"/>
                  </a:lnTo>
                  <a:lnTo>
                    <a:pt x="589" y="1103"/>
                  </a:lnTo>
                  <a:lnTo>
                    <a:pt x="624" y="1139"/>
                  </a:lnTo>
                  <a:lnTo>
                    <a:pt x="662" y="1167"/>
                  </a:lnTo>
                  <a:lnTo>
                    <a:pt x="703" y="1187"/>
                  </a:lnTo>
                  <a:lnTo>
                    <a:pt x="745" y="1200"/>
                  </a:lnTo>
                  <a:lnTo>
                    <a:pt x="789" y="1206"/>
                  </a:lnTo>
                  <a:lnTo>
                    <a:pt x="833" y="1207"/>
                  </a:lnTo>
                  <a:lnTo>
                    <a:pt x="877" y="1202"/>
                  </a:lnTo>
                  <a:lnTo>
                    <a:pt x="921" y="1194"/>
                  </a:lnTo>
                  <a:lnTo>
                    <a:pt x="962" y="1181"/>
                  </a:lnTo>
                  <a:lnTo>
                    <a:pt x="1002" y="1166"/>
                  </a:lnTo>
                  <a:lnTo>
                    <a:pt x="1038" y="1148"/>
                  </a:lnTo>
                  <a:lnTo>
                    <a:pt x="1072" y="1128"/>
                  </a:lnTo>
                  <a:lnTo>
                    <a:pt x="1101" y="1107"/>
                  </a:lnTo>
                  <a:lnTo>
                    <a:pt x="1125" y="1086"/>
                  </a:lnTo>
                  <a:lnTo>
                    <a:pt x="1143" y="1076"/>
                  </a:lnTo>
                  <a:lnTo>
                    <a:pt x="1161" y="1062"/>
                  </a:lnTo>
                  <a:lnTo>
                    <a:pt x="1178" y="1043"/>
                  </a:lnTo>
                  <a:lnTo>
                    <a:pt x="1195" y="1021"/>
                  </a:lnTo>
                  <a:lnTo>
                    <a:pt x="1213" y="992"/>
                  </a:lnTo>
                  <a:lnTo>
                    <a:pt x="1228" y="961"/>
                  </a:lnTo>
                  <a:lnTo>
                    <a:pt x="1245" y="927"/>
                  </a:lnTo>
                  <a:lnTo>
                    <a:pt x="1259" y="889"/>
                  </a:lnTo>
                  <a:lnTo>
                    <a:pt x="1273" y="849"/>
                  </a:lnTo>
                  <a:lnTo>
                    <a:pt x="1286" y="806"/>
                  </a:lnTo>
                  <a:lnTo>
                    <a:pt x="1297" y="762"/>
                  </a:lnTo>
                  <a:lnTo>
                    <a:pt x="1308" y="717"/>
                  </a:lnTo>
                  <a:lnTo>
                    <a:pt x="1316" y="669"/>
                  </a:lnTo>
                  <a:lnTo>
                    <a:pt x="1323" y="622"/>
                  </a:lnTo>
                  <a:lnTo>
                    <a:pt x="1328" y="573"/>
                  </a:lnTo>
                  <a:lnTo>
                    <a:pt x="1330" y="5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108" name="Freeform 76"/>
            <p:cNvSpPr>
              <a:spLocks/>
            </p:cNvSpPr>
            <p:nvPr/>
          </p:nvSpPr>
          <p:spPr bwMode="auto">
            <a:xfrm>
              <a:off x="3936" y="1296"/>
              <a:ext cx="77" cy="326"/>
            </a:xfrm>
            <a:custGeom>
              <a:avLst/>
              <a:gdLst>
                <a:gd name="T0" fmla="*/ 311 w 311"/>
                <a:gd name="T1" fmla="*/ 7 h 1305"/>
                <a:gd name="T2" fmla="*/ 250 w 311"/>
                <a:gd name="T3" fmla="*/ 3 h 1305"/>
                <a:gd name="T4" fmla="*/ 193 w 311"/>
                <a:gd name="T5" fmla="*/ 32 h 1305"/>
                <a:gd name="T6" fmla="*/ 141 w 311"/>
                <a:gd name="T7" fmla="*/ 88 h 1305"/>
                <a:gd name="T8" fmla="*/ 96 w 311"/>
                <a:gd name="T9" fmla="*/ 165 h 1305"/>
                <a:gd name="T10" fmla="*/ 58 w 311"/>
                <a:gd name="T11" fmla="*/ 257 h 1305"/>
                <a:gd name="T12" fmla="*/ 28 w 311"/>
                <a:gd name="T13" fmla="*/ 356 h 1305"/>
                <a:gd name="T14" fmla="*/ 10 w 311"/>
                <a:gd name="T15" fmla="*/ 458 h 1305"/>
                <a:gd name="T16" fmla="*/ 0 w 311"/>
                <a:gd name="T17" fmla="*/ 555 h 1305"/>
                <a:gd name="T18" fmla="*/ 2 w 311"/>
                <a:gd name="T19" fmla="*/ 632 h 1305"/>
                <a:gd name="T20" fmla="*/ 13 w 311"/>
                <a:gd name="T21" fmla="*/ 690 h 1305"/>
                <a:gd name="T22" fmla="*/ 17 w 311"/>
                <a:gd name="T23" fmla="*/ 725 h 1305"/>
                <a:gd name="T24" fmla="*/ 21 w 311"/>
                <a:gd name="T25" fmla="*/ 768 h 1305"/>
                <a:gd name="T26" fmla="*/ 38 w 311"/>
                <a:gd name="T27" fmla="*/ 833 h 1305"/>
                <a:gd name="T28" fmla="*/ 64 w 311"/>
                <a:gd name="T29" fmla="*/ 912 h 1305"/>
                <a:gd name="T30" fmla="*/ 95 w 311"/>
                <a:gd name="T31" fmla="*/ 995 h 1305"/>
                <a:gd name="T32" fmla="*/ 127 w 311"/>
                <a:gd name="T33" fmla="*/ 1076 h 1305"/>
                <a:gd name="T34" fmla="*/ 157 w 311"/>
                <a:gd name="T35" fmla="*/ 1147 h 1305"/>
                <a:gd name="T36" fmla="*/ 179 w 311"/>
                <a:gd name="T37" fmla="*/ 1200 h 1305"/>
                <a:gd name="T38" fmla="*/ 193 w 311"/>
                <a:gd name="T39" fmla="*/ 1231 h 1305"/>
                <a:gd name="T40" fmla="*/ 216 w 311"/>
                <a:gd name="T41" fmla="*/ 1255 h 1305"/>
                <a:gd name="T42" fmla="*/ 249 w 311"/>
                <a:gd name="T43" fmla="*/ 1277 h 1305"/>
                <a:gd name="T44" fmla="*/ 290 w 311"/>
                <a:gd name="T45" fmla="*/ 1296 h 1305"/>
                <a:gd name="T46" fmla="*/ 311 w 311"/>
                <a:gd name="T47" fmla="*/ 1130 h 1305"/>
                <a:gd name="T48" fmla="*/ 279 w 311"/>
                <a:gd name="T49" fmla="*/ 1099 h 1305"/>
                <a:gd name="T50" fmla="*/ 249 w 311"/>
                <a:gd name="T51" fmla="*/ 1059 h 1305"/>
                <a:gd name="T52" fmla="*/ 220 w 311"/>
                <a:gd name="T53" fmla="*/ 1012 h 1305"/>
                <a:gd name="T54" fmla="*/ 193 w 311"/>
                <a:gd name="T55" fmla="*/ 953 h 1305"/>
                <a:gd name="T56" fmla="*/ 215 w 311"/>
                <a:gd name="T57" fmla="*/ 979 h 1305"/>
                <a:gd name="T58" fmla="*/ 230 w 311"/>
                <a:gd name="T59" fmla="*/ 998 h 1305"/>
                <a:gd name="T60" fmla="*/ 241 w 311"/>
                <a:gd name="T61" fmla="*/ 1012 h 1305"/>
                <a:gd name="T62" fmla="*/ 246 w 311"/>
                <a:gd name="T63" fmla="*/ 1019 h 1305"/>
                <a:gd name="T64" fmla="*/ 263 w 311"/>
                <a:gd name="T65" fmla="*/ 1017 h 1305"/>
                <a:gd name="T66" fmla="*/ 281 w 311"/>
                <a:gd name="T67" fmla="*/ 1016 h 1305"/>
                <a:gd name="T68" fmla="*/ 297 w 311"/>
                <a:gd name="T69" fmla="*/ 1013 h 1305"/>
                <a:gd name="T70" fmla="*/ 311 w 311"/>
                <a:gd name="T71" fmla="*/ 1009 h 1305"/>
                <a:gd name="T72" fmla="*/ 297 w 311"/>
                <a:gd name="T73" fmla="*/ 852 h 1305"/>
                <a:gd name="T74" fmla="*/ 268 w 311"/>
                <a:gd name="T75" fmla="*/ 882 h 1305"/>
                <a:gd name="T76" fmla="*/ 240 w 311"/>
                <a:gd name="T77" fmla="*/ 901 h 1305"/>
                <a:gd name="T78" fmla="*/ 212 w 311"/>
                <a:gd name="T79" fmla="*/ 909 h 1305"/>
                <a:gd name="T80" fmla="*/ 179 w 311"/>
                <a:gd name="T81" fmla="*/ 892 h 1305"/>
                <a:gd name="T82" fmla="*/ 153 w 311"/>
                <a:gd name="T83" fmla="*/ 835 h 1305"/>
                <a:gd name="T84" fmla="*/ 145 w 311"/>
                <a:gd name="T85" fmla="*/ 755 h 1305"/>
                <a:gd name="T86" fmla="*/ 152 w 311"/>
                <a:gd name="T87" fmla="*/ 659 h 1305"/>
                <a:gd name="T88" fmla="*/ 172 w 311"/>
                <a:gd name="T89" fmla="*/ 557 h 1305"/>
                <a:gd name="T90" fmla="*/ 204 w 311"/>
                <a:gd name="T91" fmla="*/ 454 h 1305"/>
                <a:gd name="T92" fmla="*/ 243 w 311"/>
                <a:gd name="T93" fmla="*/ 359 h 1305"/>
                <a:gd name="T94" fmla="*/ 287 w 311"/>
                <a:gd name="T95" fmla="*/ 279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1" h="1305">
                  <a:moveTo>
                    <a:pt x="311" y="247"/>
                  </a:moveTo>
                  <a:lnTo>
                    <a:pt x="311" y="7"/>
                  </a:lnTo>
                  <a:lnTo>
                    <a:pt x="280" y="0"/>
                  </a:lnTo>
                  <a:lnTo>
                    <a:pt x="250" y="3"/>
                  </a:lnTo>
                  <a:lnTo>
                    <a:pt x="221" y="13"/>
                  </a:lnTo>
                  <a:lnTo>
                    <a:pt x="193" y="32"/>
                  </a:lnTo>
                  <a:lnTo>
                    <a:pt x="166" y="57"/>
                  </a:lnTo>
                  <a:lnTo>
                    <a:pt x="141" y="88"/>
                  </a:lnTo>
                  <a:lnTo>
                    <a:pt x="117" y="125"/>
                  </a:lnTo>
                  <a:lnTo>
                    <a:pt x="96" y="165"/>
                  </a:lnTo>
                  <a:lnTo>
                    <a:pt x="76" y="209"/>
                  </a:lnTo>
                  <a:lnTo>
                    <a:pt x="58" y="257"/>
                  </a:lnTo>
                  <a:lnTo>
                    <a:pt x="43" y="306"/>
                  </a:lnTo>
                  <a:lnTo>
                    <a:pt x="28" y="356"/>
                  </a:lnTo>
                  <a:lnTo>
                    <a:pt x="18" y="407"/>
                  </a:lnTo>
                  <a:lnTo>
                    <a:pt x="10" y="458"/>
                  </a:lnTo>
                  <a:lnTo>
                    <a:pt x="4" y="507"/>
                  </a:lnTo>
                  <a:lnTo>
                    <a:pt x="0" y="555"/>
                  </a:lnTo>
                  <a:lnTo>
                    <a:pt x="0" y="597"/>
                  </a:lnTo>
                  <a:lnTo>
                    <a:pt x="2" y="632"/>
                  </a:lnTo>
                  <a:lnTo>
                    <a:pt x="7" y="663"/>
                  </a:lnTo>
                  <a:lnTo>
                    <a:pt x="13" y="690"/>
                  </a:lnTo>
                  <a:lnTo>
                    <a:pt x="21" y="714"/>
                  </a:lnTo>
                  <a:lnTo>
                    <a:pt x="17" y="725"/>
                  </a:lnTo>
                  <a:lnTo>
                    <a:pt x="18" y="743"/>
                  </a:lnTo>
                  <a:lnTo>
                    <a:pt x="21" y="768"/>
                  </a:lnTo>
                  <a:lnTo>
                    <a:pt x="28" y="799"/>
                  </a:lnTo>
                  <a:lnTo>
                    <a:pt x="38" y="833"/>
                  </a:lnTo>
                  <a:lnTo>
                    <a:pt x="50" y="871"/>
                  </a:lnTo>
                  <a:lnTo>
                    <a:pt x="64" y="912"/>
                  </a:lnTo>
                  <a:lnTo>
                    <a:pt x="80" y="953"/>
                  </a:lnTo>
                  <a:lnTo>
                    <a:pt x="95" y="995"/>
                  </a:lnTo>
                  <a:lnTo>
                    <a:pt x="112" y="1036"/>
                  </a:lnTo>
                  <a:lnTo>
                    <a:pt x="127" y="1076"/>
                  </a:lnTo>
                  <a:lnTo>
                    <a:pt x="142" y="1114"/>
                  </a:lnTo>
                  <a:lnTo>
                    <a:pt x="157" y="1147"/>
                  </a:lnTo>
                  <a:lnTo>
                    <a:pt x="169" y="1176"/>
                  </a:lnTo>
                  <a:lnTo>
                    <a:pt x="179" y="1200"/>
                  </a:lnTo>
                  <a:lnTo>
                    <a:pt x="186" y="1218"/>
                  </a:lnTo>
                  <a:lnTo>
                    <a:pt x="193" y="1231"/>
                  </a:lnTo>
                  <a:lnTo>
                    <a:pt x="203" y="1243"/>
                  </a:lnTo>
                  <a:lnTo>
                    <a:pt x="216" y="1255"/>
                  </a:lnTo>
                  <a:lnTo>
                    <a:pt x="231" y="1267"/>
                  </a:lnTo>
                  <a:lnTo>
                    <a:pt x="249" y="1277"/>
                  </a:lnTo>
                  <a:lnTo>
                    <a:pt x="268" y="1287"/>
                  </a:lnTo>
                  <a:lnTo>
                    <a:pt x="290" y="1296"/>
                  </a:lnTo>
                  <a:lnTo>
                    <a:pt x="311" y="1305"/>
                  </a:lnTo>
                  <a:lnTo>
                    <a:pt x="311" y="1130"/>
                  </a:lnTo>
                  <a:lnTo>
                    <a:pt x="296" y="1116"/>
                  </a:lnTo>
                  <a:lnTo>
                    <a:pt x="279" y="1099"/>
                  </a:lnTo>
                  <a:lnTo>
                    <a:pt x="263" y="1080"/>
                  </a:lnTo>
                  <a:lnTo>
                    <a:pt x="249" y="1059"/>
                  </a:lnTo>
                  <a:lnTo>
                    <a:pt x="234" y="1036"/>
                  </a:lnTo>
                  <a:lnTo>
                    <a:pt x="220" y="1012"/>
                  </a:lnTo>
                  <a:lnTo>
                    <a:pt x="207" y="984"/>
                  </a:lnTo>
                  <a:lnTo>
                    <a:pt x="193" y="953"/>
                  </a:lnTo>
                  <a:lnTo>
                    <a:pt x="204" y="968"/>
                  </a:lnTo>
                  <a:lnTo>
                    <a:pt x="215" y="979"/>
                  </a:lnTo>
                  <a:lnTo>
                    <a:pt x="223" y="990"/>
                  </a:lnTo>
                  <a:lnTo>
                    <a:pt x="230" y="998"/>
                  </a:lnTo>
                  <a:lnTo>
                    <a:pt x="236" y="1006"/>
                  </a:lnTo>
                  <a:lnTo>
                    <a:pt x="241" y="1012"/>
                  </a:lnTo>
                  <a:lnTo>
                    <a:pt x="244" y="1016"/>
                  </a:lnTo>
                  <a:lnTo>
                    <a:pt x="246" y="1019"/>
                  </a:lnTo>
                  <a:lnTo>
                    <a:pt x="255" y="1019"/>
                  </a:lnTo>
                  <a:lnTo>
                    <a:pt x="263" y="1017"/>
                  </a:lnTo>
                  <a:lnTo>
                    <a:pt x="273" y="1017"/>
                  </a:lnTo>
                  <a:lnTo>
                    <a:pt x="281" y="1016"/>
                  </a:lnTo>
                  <a:lnTo>
                    <a:pt x="290" y="1015"/>
                  </a:lnTo>
                  <a:lnTo>
                    <a:pt x="297" y="1013"/>
                  </a:lnTo>
                  <a:lnTo>
                    <a:pt x="304" y="1012"/>
                  </a:lnTo>
                  <a:lnTo>
                    <a:pt x="311" y="1009"/>
                  </a:lnTo>
                  <a:lnTo>
                    <a:pt x="311" y="835"/>
                  </a:lnTo>
                  <a:lnTo>
                    <a:pt x="297" y="852"/>
                  </a:lnTo>
                  <a:lnTo>
                    <a:pt x="282" y="868"/>
                  </a:lnTo>
                  <a:lnTo>
                    <a:pt x="268" y="882"/>
                  </a:lnTo>
                  <a:lnTo>
                    <a:pt x="254" y="893"/>
                  </a:lnTo>
                  <a:lnTo>
                    <a:pt x="240" y="901"/>
                  </a:lnTo>
                  <a:lnTo>
                    <a:pt x="227" y="907"/>
                  </a:lnTo>
                  <a:lnTo>
                    <a:pt x="212" y="909"/>
                  </a:lnTo>
                  <a:lnTo>
                    <a:pt x="199" y="909"/>
                  </a:lnTo>
                  <a:lnTo>
                    <a:pt x="179" y="892"/>
                  </a:lnTo>
                  <a:lnTo>
                    <a:pt x="164" y="867"/>
                  </a:lnTo>
                  <a:lnTo>
                    <a:pt x="153" y="835"/>
                  </a:lnTo>
                  <a:lnTo>
                    <a:pt x="146" y="797"/>
                  </a:lnTo>
                  <a:lnTo>
                    <a:pt x="145" y="755"/>
                  </a:lnTo>
                  <a:lnTo>
                    <a:pt x="146" y="709"/>
                  </a:lnTo>
                  <a:lnTo>
                    <a:pt x="152" y="659"/>
                  </a:lnTo>
                  <a:lnTo>
                    <a:pt x="161" y="608"/>
                  </a:lnTo>
                  <a:lnTo>
                    <a:pt x="172" y="557"/>
                  </a:lnTo>
                  <a:lnTo>
                    <a:pt x="188" y="505"/>
                  </a:lnTo>
                  <a:lnTo>
                    <a:pt x="204" y="454"/>
                  </a:lnTo>
                  <a:lnTo>
                    <a:pt x="222" y="405"/>
                  </a:lnTo>
                  <a:lnTo>
                    <a:pt x="243" y="359"/>
                  </a:lnTo>
                  <a:lnTo>
                    <a:pt x="265" y="316"/>
                  </a:lnTo>
                  <a:lnTo>
                    <a:pt x="287" y="279"/>
                  </a:lnTo>
                  <a:lnTo>
                    <a:pt x="311" y="2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109" name="Freeform 77"/>
            <p:cNvSpPr>
              <a:spLocks/>
            </p:cNvSpPr>
            <p:nvPr/>
          </p:nvSpPr>
          <p:spPr bwMode="auto">
            <a:xfrm>
              <a:off x="4157" y="1560"/>
              <a:ext cx="186" cy="263"/>
            </a:xfrm>
            <a:custGeom>
              <a:avLst/>
              <a:gdLst>
                <a:gd name="T0" fmla="*/ 501 w 740"/>
                <a:gd name="T1" fmla="*/ 977 h 1053"/>
                <a:gd name="T2" fmla="*/ 448 w 740"/>
                <a:gd name="T3" fmla="*/ 1007 h 1053"/>
                <a:gd name="T4" fmla="*/ 384 w 740"/>
                <a:gd name="T5" fmla="*/ 1031 h 1053"/>
                <a:gd name="T6" fmla="*/ 311 w 740"/>
                <a:gd name="T7" fmla="*/ 1049 h 1053"/>
                <a:gd name="T8" fmla="*/ 234 w 740"/>
                <a:gd name="T9" fmla="*/ 1053 h 1053"/>
                <a:gd name="T10" fmla="*/ 158 w 740"/>
                <a:gd name="T11" fmla="*/ 1041 h 1053"/>
                <a:gd name="T12" fmla="*/ 86 w 740"/>
                <a:gd name="T13" fmla="*/ 1005 h 1053"/>
                <a:gd name="T14" fmla="*/ 25 w 740"/>
                <a:gd name="T15" fmla="*/ 945 h 1053"/>
                <a:gd name="T16" fmla="*/ 3 w 740"/>
                <a:gd name="T17" fmla="*/ 855 h 1053"/>
                <a:gd name="T18" fmla="*/ 1 w 740"/>
                <a:gd name="T19" fmla="*/ 767 h 1053"/>
                <a:gd name="T20" fmla="*/ 12 w 740"/>
                <a:gd name="T21" fmla="*/ 688 h 1053"/>
                <a:gd name="T22" fmla="*/ 58 w 740"/>
                <a:gd name="T23" fmla="*/ 617 h 1053"/>
                <a:gd name="T24" fmla="*/ 101 w 740"/>
                <a:gd name="T25" fmla="*/ 593 h 1053"/>
                <a:gd name="T26" fmla="*/ 93 w 740"/>
                <a:gd name="T27" fmla="*/ 614 h 1053"/>
                <a:gd name="T28" fmla="*/ 95 w 740"/>
                <a:gd name="T29" fmla="*/ 630 h 1053"/>
                <a:gd name="T30" fmla="*/ 104 w 740"/>
                <a:gd name="T31" fmla="*/ 643 h 1053"/>
                <a:gd name="T32" fmla="*/ 116 w 740"/>
                <a:gd name="T33" fmla="*/ 653 h 1053"/>
                <a:gd name="T34" fmla="*/ 129 w 740"/>
                <a:gd name="T35" fmla="*/ 656 h 1053"/>
                <a:gd name="T36" fmla="*/ 105 w 740"/>
                <a:gd name="T37" fmla="*/ 693 h 1053"/>
                <a:gd name="T38" fmla="*/ 74 w 740"/>
                <a:gd name="T39" fmla="*/ 767 h 1053"/>
                <a:gd name="T40" fmla="*/ 71 w 740"/>
                <a:gd name="T41" fmla="*/ 838 h 1053"/>
                <a:gd name="T42" fmla="*/ 92 w 740"/>
                <a:gd name="T43" fmla="*/ 900 h 1053"/>
                <a:gd name="T44" fmla="*/ 136 w 740"/>
                <a:gd name="T45" fmla="*/ 950 h 1053"/>
                <a:gd name="T46" fmla="*/ 196 w 740"/>
                <a:gd name="T47" fmla="*/ 982 h 1053"/>
                <a:gd name="T48" fmla="*/ 268 w 740"/>
                <a:gd name="T49" fmla="*/ 990 h 1053"/>
                <a:gd name="T50" fmla="*/ 350 w 740"/>
                <a:gd name="T51" fmla="*/ 970 h 1053"/>
                <a:gd name="T52" fmla="*/ 438 w 740"/>
                <a:gd name="T53" fmla="*/ 909 h 1053"/>
                <a:gd name="T54" fmla="*/ 520 w 740"/>
                <a:gd name="T55" fmla="*/ 824 h 1053"/>
                <a:gd name="T56" fmla="*/ 587 w 740"/>
                <a:gd name="T57" fmla="*/ 726 h 1053"/>
                <a:gd name="T58" fmla="*/ 638 w 740"/>
                <a:gd name="T59" fmla="*/ 617 h 1053"/>
                <a:gd name="T60" fmla="*/ 667 w 740"/>
                <a:gd name="T61" fmla="*/ 499 h 1053"/>
                <a:gd name="T62" fmla="*/ 670 w 740"/>
                <a:gd name="T63" fmla="*/ 372 h 1053"/>
                <a:gd name="T64" fmla="*/ 645 w 740"/>
                <a:gd name="T65" fmla="*/ 235 h 1053"/>
                <a:gd name="T66" fmla="*/ 587 w 740"/>
                <a:gd name="T67" fmla="*/ 91 h 1053"/>
                <a:gd name="T68" fmla="*/ 555 w 740"/>
                <a:gd name="T69" fmla="*/ 31 h 1053"/>
                <a:gd name="T70" fmla="*/ 578 w 740"/>
                <a:gd name="T71" fmla="*/ 56 h 1053"/>
                <a:gd name="T72" fmla="*/ 599 w 740"/>
                <a:gd name="T73" fmla="*/ 80 h 1053"/>
                <a:gd name="T74" fmla="*/ 622 w 740"/>
                <a:gd name="T75" fmla="*/ 103 h 1053"/>
                <a:gd name="T76" fmla="*/ 628 w 740"/>
                <a:gd name="T77" fmla="*/ 95 h 1053"/>
                <a:gd name="T78" fmla="*/ 622 w 740"/>
                <a:gd name="T79" fmla="*/ 68 h 1053"/>
                <a:gd name="T80" fmla="*/ 611 w 740"/>
                <a:gd name="T81" fmla="*/ 45 h 1053"/>
                <a:gd name="T82" fmla="*/ 592 w 740"/>
                <a:gd name="T83" fmla="*/ 19 h 1053"/>
                <a:gd name="T84" fmla="*/ 630 w 740"/>
                <a:gd name="T85" fmla="*/ 36 h 1053"/>
                <a:gd name="T86" fmla="*/ 702 w 740"/>
                <a:gd name="T87" fmla="*/ 141 h 1053"/>
                <a:gd name="T88" fmla="*/ 737 w 740"/>
                <a:gd name="T89" fmla="*/ 279 h 1053"/>
                <a:gd name="T90" fmla="*/ 738 w 740"/>
                <a:gd name="T91" fmla="*/ 436 h 1053"/>
                <a:gd name="T92" fmla="*/ 713 w 740"/>
                <a:gd name="T93" fmla="*/ 595 h 1053"/>
                <a:gd name="T94" fmla="*/ 669 w 740"/>
                <a:gd name="T95" fmla="*/ 743 h 1053"/>
                <a:gd name="T96" fmla="*/ 612 w 740"/>
                <a:gd name="T97" fmla="*/ 864 h 1053"/>
                <a:gd name="T98" fmla="*/ 550 w 740"/>
                <a:gd name="T99" fmla="*/ 944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0" h="1053">
                  <a:moveTo>
                    <a:pt x="520" y="963"/>
                  </a:moveTo>
                  <a:lnTo>
                    <a:pt x="501" y="977"/>
                  </a:lnTo>
                  <a:lnTo>
                    <a:pt x="477" y="992"/>
                  </a:lnTo>
                  <a:lnTo>
                    <a:pt x="448" y="1007"/>
                  </a:lnTo>
                  <a:lnTo>
                    <a:pt x="417" y="1020"/>
                  </a:lnTo>
                  <a:lnTo>
                    <a:pt x="384" y="1031"/>
                  </a:lnTo>
                  <a:lnTo>
                    <a:pt x="349" y="1042"/>
                  </a:lnTo>
                  <a:lnTo>
                    <a:pt x="311" y="1049"/>
                  </a:lnTo>
                  <a:lnTo>
                    <a:pt x="273" y="1053"/>
                  </a:lnTo>
                  <a:lnTo>
                    <a:pt x="234" y="1053"/>
                  </a:lnTo>
                  <a:lnTo>
                    <a:pt x="196" y="1049"/>
                  </a:lnTo>
                  <a:lnTo>
                    <a:pt x="158" y="1041"/>
                  </a:lnTo>
                  <a:lnTo>
                    <a:pt x="121" y="1026"/>
                  </a:lnTo>
                  <a:lnTo>
                    <a:pt x="86" y="1005"/>
                  </a:lnTo>
                  <a:lnTo>
                    <a:pt x="54" y="979"/>
                  </a:lnTo>
                  <a:lnTo>
                    <a:pt x="25" y="945"/>
                  </a:lnTo>
                  <a:lnTo>
                    <a:pt x="0" y="903"/>
                  </a:lnTo>
                  <a:lnTo>
                    <a:pt x="3" y="855"/>
                  </a:lnTo>
                  <a:lnTo>
                    <a:pt x="2" y="810"/>
                  </a:lnTo>
                  <a:lnTo>
                    <a:pt x="1" y="767"/>
                  </a:lnTo>
                  <a:lnTo>
                    <a:pt x="3" y="726"/>
                  </a:lnTo>
                  <a:lnTo>
                    <a:pt x="12" y="688"/>
                  </a:lnTo>
                  <a:lnTo>
                    <a:pt x="28" y="652"/>
                  </a:lnTo>
                  <a:lnTo>
                    <a:pt x="58" y="617"/>
                  </a:lnTo>
                  <a:lnTo>
                    <a:pt x="103" y="583"/>
                  </a:lnTo>
                  <a:lnTo>
                    <a:pt x="101" y="593"/>
                  </a:lnTo>
                  <a:lnTo>
                    <a:pt x="97" y="604"/>
                  </a:lnTo>
                  <a:lnTo>
                    <a:pt x="93" y="614"/>
                  </a:lnTo>
                  <a:lnTo>
                    <a:pt x="90" y="623"/>
                  </a:lnTo>
                  <a:lnTo>
                    <a:pt x="95" y="630"/>
                  </a:lnTo>
                  <a:lnTo>
                    <a:pt x="99" y="636"/>
                  </a:lnTo>
                  <a:lnTo>
                    <a:pt x="104" y="643"/>
                  </a:lnTo>
                  <a:lnTo>
                    <a:pt x="109" y="650"/>
                  </a:lnTo>
                  <a:lnTo>
                    <a:pt x="116" y="653"/>
                  </a:lnTo>
                  <a:lnTo>
                    <a:pt x="123" y="655"/>
                  </a:lnTo>
                  <a:lnTo>
                    <a:pt x="129" y="656"/>
                  </a:lnTo>
                  <a:lnTo>
                    <a:pt x="134" y="658"/>
                  </a:lnTo>
                  <a:lnTo>
                    <a:pt x="105" y="693"/>
                  </a:lnTo>
                  <a:lnTo>
                    <a:pt x="86" y="730"/>
                  </a:lnTo>
                  <a:lnTo>
                    <a:pt x="74" y="767"/>
                  </a:lnTo>
                  <a:lnTo>
                    <a:pt x="69" y="802"/>
                  </a:lnTo>
                  <a:lnTo>
                    <a:pt x="71" y="838"/>
                  </a:lnTo>
                  <a:lnTo>
                    <a:pt x="79" y="870"/>
                  </a:lnTo>
                  <a:lnTo>
                    <a:pt x="92" y="900"/>
                  </a:lnTo>
                  <a:lnTo>
                    <a:pt x="112" y="927"/>
                  </a:lnTo>
                  <a:lnTo>
                    <a:pt x="136" y="950"/>
                  </a:lnTo>
                  <a:lnTo>
                    <a:pt x="163" y="969"/>
                  </a:lnTo>
                  <a:lnTo>
                    <a:pt x="196" y="982"/>
                  </a:lnTo>
                  <a:lnTo>
                    <a:pt x="230" y="989"/>
                  </a:lnTo>
                  <a:lnTo>
                    <a:pt x="268" y="990"/>
                  </a:lnTo>
                  <a:lnTo>
                    <a:pt x="308" y="984"/>
                  </a:lnTo>
                  <a:lnTo>
                    <a:pt x="350" y="970"/>
                  </a:lnTo>
                  <a:lnTo>
                    <a:pt x="393" y="947"/>
                  </a:lnTo>
                  <a:lnTo>
                    <a:pt x="438" y="909"/>
                  </a:lnTo>
                  <a:lnTo>
                    <a:pt x="480" y="868"/>
                  </a:lnTo>
                  <a:lnTo>
                    <a:pt x="520" y="824"/>
                  </a:lnTo>
                  <a:lnTo>
                    <a:pt x="555" y="776"/>
                  </a:lnTo>
                  <a:lnTo>
                    <a:pt x="587" y="726"/>
                  </a:lnTo>
                  <a:lnTo>
                    <a:pt x="616" y="673"/>
                  </a:lnTo>
                  <a:lnTo>
                    <a:pt x="638" y="617"/>
                  </a:lnTo>
                  <a:lnTo>
                    <a:pt x="656" y="559"/>
                  </a:lnTo>
                  <a:lnTo>
                    <a:pt x="667" y="499"/>
                  </a:lnTo>
                  <a:lnTo>
                    <a:pt x="673" y="436"/>
                  </a:lnTo>
                  <a:lnTo>
                    <a:pt x="670" y="372"/>
                  </a:lnTo>
                  <a:lnTo>
                    <a:pt x="662" y="304"/>
                  </a:lnTo>
                  <a:lnTo>
                    <a:pt x="645" y="235"/>
                  </a:lnTo>
                  <a:lnTo>
                    <a:pt x="620" y="164"/>
                  </a:lnTo>
                  <a:lnTo>
                    <a:pt x="587" y="91"/>
                  </a:lnTo>
                  <a:lnTo>
                    <a:pt x="544" y="18"/>
                  </a:lnTo>
                  <a:lnTo>
                    <a:pt x="555" y="31"/>
                  </a:lnTo>
                  <a:lnTo>
                    <a:pt x="566" y="43"/>
                  </a:lnTo>
                  <a:lnTo>
                    <a:pt x="578" y="56"/>
                  </a:lnTo>
                  <a:lnTo>
                    <a:pt x="588" y="68"/>
                  </a:lnTo>
                  <a:lnTo>
                    <a:pt x="599" y="80"/>
                  </a:lnTo>
                  <a:lnTo>
                    <a:pt x="611" y="91"/>
                  </a:lnTo>
                  <a:lnTo>
                    <a:pt x="622" y="103"/>
                  </a:lnTo>
                  <a:lnTo>
                    <a:pt x="632" y="115"/>
                  </a:lnTo>
                  <a:lnTo>
                    <a:pt x="628" y="95"/>
                  </a:lnTo>
                  <a:lnTo>
                    <a:pt x="625" y="80"/>
                  </a:lnTo>
                  <a:lnTo>
                    <a:pt x="622" y="68"/>
                  </a:lnTo>
                  <a:lnTo>
                    <a:pt x="617" y="56"/>
                  </a:lnTo>
                  <a:lnTo>
                    <a:pt x="611" y="45"/>
                  </a:lnTo>
                  <a:lnTo>
                    <a:pt x="603" y="33"/>
                  </a:lnTo>
                  <a:lnTo>
                    <a:pt x="592" y="19"/>
                  </a:lnTo>
                  <a:lnTo>
                    <a:pt x="576" y="0"/>
                  </a:lnTo>
                  <a:lnTo>
                    <a:pt x="630" y="36"/>
                  </a:lnTo>
                  <a:lnTo>
                    <a:pt x="671" y="83"/>
                  </a:lnTo>
                  <a:lnTo>
                    <a:pt x="702" y="141"/>
                  </a:lnTo>
                  <a:lnTo>
                    <a:pt x="724" y="208"/>
                  </a:lnTo>
                  <a:lnTo>
                    <a:pt x="737" y="279"/>
                  </a:lnTo>
                  <a:lnTo>
                    <a:pt x="740" y="356"/>
                  </a:lnTo>
                  <a:lnTo>
                    <a:pt x="738" y="436"/>
                  </a:lnTo>
                  <a:lnTo>
                    <a:pt x="728" y="516"/>
                  </a:lnTo>
                  <a:lnTo>
                    <a:pt x="713" y="595"/>
                  </a:lnTo>
                  <a:lnTo>
                    <a:pt x="693" y="672"/>
                  </a:lnTo>
                  <a:lnTo>
                    <a:pt x="669" y="743"/>
                  </a:lnTo>
                  <a:lnTo>
                    <a:pt x="642" y="807"/>
                  </a:lnTo>
                  <a:lnTo>
                    <a:pt x="612" y="864"/>
                  </a:lnTo>
                  <a:lnTo>
                    <a:pt x="581" y="909"/>
                  </a:lnTo>
                  <a:lnTo>
                    <a:pt x="550" y="944"/>
                  </a:lnTo>
                  <a:lnTo>
                    <a:pt x="520" y="963"/>
                  </a:lnTo>
                  <a:close/>
                </a:path>
              </a:pathLst>
            </a:custGeom>
            <a:solidFill>
              <a:srgbClr val="9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110" name="Freeform 78"/>
            <p:cNvSpPr>
              <a:spLocks/>
            </p:cNvSpPr>
            <p:nvPr/>
          </p:nvSpPr>
          <p:spPr bwMode="auto">
            <a:xfrm>
              <a:off x="3946" y="1310"/>
              <a:ext cx="290" cy="309"/>
            </a:xfrm>
            <a:custGeom>
              <a:avLst/>
              <a:gdLst>
                <a:gd name="T0" fmla="*/ 1131 w 1160"/>
                <a:gd name="T1" fmla="*/ 934 h 1235"/>
                <a:gd name="T2" fmla="*/ 1072 w 1160"/>
                <a:gd name="T3" fmla="*/ 947 h 1235"/>
                <a:gd name="T4" fmla="*/ 1014 w 1160"/>
                <a:gd name="T5" fmla="*/ 967 h 1235"/>
                <a:gd name="T6" fmla="*/ 957 w 1160"/>
                <a:gd name="T7" fmla="*/ 992 h 1235"/>
                <a:gd name="T8" fmla="*/ 899 w 1160"/>
                <a:gd name="T9" fmla="*/ 1022 h 1235"/>
                <a:gd name="T10" fmla="*/ 842 w 1160"/>
                <a:gd name="T11" fmla="*/ 1054 h 1235"/>
                <a:gd name="T12" fmla="*/ 786 w 1160"/>
                <a:gd name="T13" fmla="*/ 1086 h 1235"/>
                <a:gd name="T14" fmla="*/ 729 w 1160"/>
                <a:gd name="T15" fmla="*/ 1119 h 1235"/>
                <a:gd name="T16" fmla="*/ 672 w 1160"/>
                <a:gd name="T17" fmla="*/ 1150 h 1235"/>
                <a:gd name="T18" fmla="*/ 615 w 1160"/>
                <a:gd name="T19" fmla="*/ 1178 h 1235"/>
                <a:gd name="T20" fmla="*/ 560 w 1160"/>
                <a:gd name="T21" fmla="*/ 1202 h 1235"/>
                <a:gd name="T22" fmla="*/ 503 w 1160"/>
                <a:gd name="T23" fmla="*/ 1221 h 1235"/>
                <a:gd name="T24" fmla="*/ 445 w 1160"/>
                <a:gd name="T25" fmla="*/ 1233 h 1235"/>
                <a:gd name="T26" fmla="*/ 388 w 1160"/>
                <a:gd name="T27" fmla="*/ 1235 h 1235"/>
                <a:gd name="T28" fmla="*/ 329 w 1160"/>
                <a:gd name="T29" fmla="*/ 1229 h 1235"/>
                <a:gd name="T30" fmla="*/ 271 w 1160"/>
                <a:gd name="T31" fmla="*/ 1212 h 1235"/>
                <a:gd name="T32" fmla="*/ 217 w 1160"/>
                <a:gd name="T33" fmla="*/ 1176 h 1235"/>
                <a:gd name="T34" fmla="*/ 159 w 1160"/>
                <a:gd name="T35" fmla="*/ 1093 h 1235"/>
                <a:gd name="T36" fmla="*/ 105 w 1160"/>
                <a:gd name="T37" fmla="*/ 991 h 1235"/>
                <a:gd name="T38" fmla="*/ 79 w 1160"/>
                <a:gd name="T39" fmla="*/ 910 h 1235"/>
                <a:gd name="T40" fmla="*/ 55 w 1160"/>
                <a:gd name="T41" fmla="*/ 836 h 1235"/>
                <a:gd name="T42" fmla="*/ 17 w 1160"/>
                <a:gd name="T43" fmla="*/ 720 h 1235"/>
                <a:gd name="T44" fmla="*/ 1 w 1160"/>
                <a:gd name="T45" fmla="*/ 596 h 1235"/>
                <a:gd name="T46" fmla="*/ 2 w 1160"/>
                <a:gd name="T47" fmla="*/ 466 h 1235"/>
                <a:gd name="T48" fmla="*/ 21 w 1160"/>
                <a:gd name="T49" fmla="*/ 340 h 1235"/>
                <a:gd name="T50" fmla="*/ 55 w 1160"/>
                <a:gd name="T51" fmla="*/ 222 h 1235"/>
                <a:gd name="T52" fmla="*/ 103 w 1160"/>
                <a:gd name="T53" fmla="*/ 117 h 1235"/>
                <a:gd name="T54" fmla="*/ 163 w 1160"/>
                <a:gd name="T55" fmla="*/ 33 h 1235"/>
                <a:gd name="T56" fmla="*/ 224 w 1160"/>
                <a:gd name="T57" fmla="*/ 0 h 1235"/>
                <a:gd name="T58" fmla="*/ 262 w 1160"/>
                <a:gd name="T59" fmla="*/ 2 h 1235"/>
                <a:gd name="T60" fmla="*/ 291 w 1160"/>
                <a:gd name="T61" fmla="*/ 14 h 1235"/>
                <a:gd name="T62" fmla="*/ 328 w 1160"/>
                <a:gd name="T63" fmla="*/ 44 h 1235"/>
                <a:gd name="T64" fmla="*/ 305 w 1160"/>
                <a:gd name="T65" fmla="*/ 90 h 1235"/>
                <a:gd name="T66" fmla="*/ 214 w 1160"/>
                <a:gd name="T67" fmla="*/ 169 h 1235"/>
                <a:gd name="T68" fmla="*/ 141 w 1160"/>
                <a:gd name="T69" fmla="*/ 290 h 1235"/>
                <a:gd name="T70" fmla="*/ 90 w 1160"/>
                <a:gd name="T71" fmla="*/ 440 h 1235"/>
                <a:gd name="T72" fmla="*/ 66 w 1160"/>
                <a:gd name="T73" fmla="*/ 606 h 1235"/>
                <a:gd name="T74" fmla="*/ 77 w 1160"/>
                <a:gd name="T75" fmla="*/ 778 h 1235"/>
                <a:gd name="T76" fmla="*/ 127 w 1160"/>
                <a:gd name="T77" fmla="*/ 944 h 1235"/>
                <a:gd name="T78" fmla="*/ 221 w 1160"/>
                <a:gd name="T79" fmla="*/ 1092 h 1235"/>
                <a:gd name="T80" fmla="*/ 324 w 1160"/>
                <a:gd name="T81" fmla="*/ 1164 h 1235"/>
                <a:gd name="T82" fmla="*/ 390 w 1160"/>
                <a:gd name="T83" fmla="*/ 1174 h 1235"/>
                <a:gd name="T84" fmla="*/ 451 w 1160"/>
                <a:gd name="T85" fmla="*/ 1174 h 1235"/>
                <a:gd name="T86" fmla="*/ 507 w 1160"/>
                <a:gd name="T87" fmla="*/ 1164 h 1235"/>
                <a:gd name="T88" fmla="*/ 560 w 1160"/>
                <a:gd name="T89" fmla="*/ 1147 h 1235"/>
                <a:gd name="T90" fmla="*/ 610 w 1160"/>
                <a:gd name="T91" fmla="*/ 1126 h 1235"/>
                <a:gd name="T92" fmla="*/ 657 w 1160"/>
                <a:gd name="T93" fmla="*/ 1100 h 1235"/>
                <a:gd name="T94" fmla="*/ 703 w 1160"/>
                <a:gd name="T95" fmla="*/ 1070 h 1235"/>
                <a:gd name="T96" fmla="*/ 750 w 1160"/>
                <a:gd name="T97" fmla="*/ 1041 h 1235"/>
                <a:gd name="T98" fmla="*/ 795 w 1160"/>
                <a:gd name="T99" fmla="*/ 1010 h 1235"/>
                <a:gd name="T100" fmla="*/ 842 w 1160"/>
                <a:gd name="T101" fmla="*/ 981 h 1235"/>
                <a:gd name="T102" fmla="*/ 891 w 1160"/>
                <a:gd name="T103" fmla="*/ 956 h 1235"/>
                <a:gd name="T104" fmla="*/ 943 w 1160"/>
                <a:gd name="T105" fmla="*/ 936 h 1235"/>
                <a:gd name="T106" fmla="*/ 998 w 1160"/>
                <a:gd name="T107" fmla="*/ 922 h 1235"/>
                <a:gd name="T108" fmla="*/ 1057 w 1160"/>
                <a:gd name="T109" fmla="*/ 916 h 1235"/>
                <a:gd name="T110" fmla="*/ 1122 w 1160"/>
                <a:gd name="T111" fmla="*/ 918 h 1235"/>
                <a:gd name="T112" fmla="*/ 1157 w 1160"/>
                <a:gd name="T113" fmla="*/ 924 h 1235"/>
                <a:gd name="T114" fmla="*/ 1158 w 1160"/>
                <a:gd name="T115" fmla="*/ 928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60" h="1235">
                  <a:moveTo>
                    <a:pt x="1160" y="930"/>
                  </a:moveTo>
                  <a:lnTo>
                    <a:pt x="1131" y="934"/>
                  </a:lnTo>
                  <a:lnTo>
                    <a:pt x="1102" y="940"/>
                  </a:lnTo>
                  <a:lnTo>
                    <a:pt x="1072" y="947"/>
                  </a:lnTo>
                  <a:lnTo>
                    <a:pt x="1044" y="956"/>
                  </a:lnTo>
                  <a:lnTo>
                    <a:pt x="1014" y="967"/>
                  </a:lnTo>
                  <a:lnTo>
                    <a:pt x="986" y="979"/>
                  </a:lnTo>
                  <a:lnTo>
                    <a:pt x="957" y="992"/>
                  </a:lnTo>
                  <a:lnTo>
                    <a:pt x="929" y="1006"/>
                  </a:lnTo>
                  <a:lnTo>
                    <a:pt x="899" y="1022"/>
                  </a:lnTo>
                  <a:lnTo>
                    <a:pt x="871" y="1037"/>
                  </a:lnTo>
                  <a:lnTo>
                    <a:pt x="842" y="1054"/>
                  </a:lnTo>
                  <a:lnTo>
                    <a:pt x="815" y="1069"/>
                  </a:lnTo>
                  <a:lnTo>
                    <a:pt x="786" y="1086"/>
                  </a:lnTo>
                  <a:lnTo>
                    <a:pt x="758" y="1102"/>
                  </a:lnTo>
                  <a:lnTo>
                    <a:pt x="729" y="1119"/>
                  </a:lnTo>
                  <a:lnTo>
                    <a:pt x="701" y="1134"/>
                  </a:lnTo>
                  <a:lnTo>
                    <a:pt x="672" y="1150"/>
                  </a:lnTo>
                  <a:lnTo>
                    <a:pt x="644" y="1164"/>
                  </a:lnTo>
                  <a:lnTo>
                    <a:pt x="615" y="1178"/>
                  </a:lnTo>
                  <a:lnTo>
                    <a:pt x="587" y="1191"/>
                  </a:lnTo>
                  <a:lnTo>
                    <a:pt x="560" y="1202"/>
                  </a:lnTo>
                  <a:lnTo>
                    <a:pt x="531" y="1213"/>
                  </a:lnTo>
                  <a:lnTo>
                    <a:pt x="503" y="1221"/>
                  </a:lnTo>
                  <a:lnTo>
                    <a:pt x="473" y="1228"/>
                  </a:lnTo>
                  <a:lnTo>
                    <a:pt x="445" y="1233"/>
                  </a:lnTo>
                  <a:lnTo>
                    <a:pt x="416" y="1235"/>
                  </a:lnTo>
                  <a:lnTo>
                    <a:pt x="388" y="1235"/>
                  </a:lnTo>
                  <a:lnTo>
                    <a:pt x="358" y="1234"/>
                  </a:lnTo>
                  <a:lnTo>
                    <a:pt x="329" y="1229"/>
                  </a:lnTo>
                  <a:lnTo>
                    <a:pt x="300" y="1222"/>
                  </a:lnTo>
                  <a:lnTo>
                    <a:pt x="271" y="1212"/>
                  </a:lnTo>
                  <a:lnTo>
                    <a:pt x="242" y="1198"/>
                  </a:lnTo>
                  <a:lnTo>
                    <a:pt x="217" y="1176"/>
                  </a:lnTo>
                  <a:lnTo>
                    <a:pt x="188" y="1139"/>
                  </a:lnTo>
                  <a:lnTo>
                    <a:pt x="159" y="1093"/>
                  </a:lnTo>
                  <a:lnTo>
                    <a:pt x="130" y="1042"/>
                  </a:lnTo>
                  <a:lnTo>
                    <a:pt x="105" y="991"/>
                  </a:lnTo>
                  <a:lnTo>
                    <a:pt x="87" y="944"/>
                  </a:lnTo>
                  <a:lnTo>
                    <a:pt x="79" y="910"/>
                  </a:lnTo>
                  <a:lnTo>
                    <a:pt x="83" y="890"/>
                  </a:lnTo>
                  <a:lnTo>
                    <a:pt x="55" y="836"/>
                  </a:lnTo>
                  <a:lnTo>
                    <a:pt x="34" y="781"/>
                  </a:lnTo>
                  <a:lnTo>
                    <a:pt x="17" y="720"/>
                  </a:lnTo>
                  <a:lnTo>
                    <a:pt x="7" y="658"/>
                  </a:lnTo>
                  <a:lnTo>
                    <a:pt x="1" y="596"/>
                  </a:lnTo>
                  <a:lnTo>
                    <a:pt x="0" y="530"/>
                  </a:lnTo>
                  <a:lnTo>
                    <a:pt x="2" y="466"/>
                  </a:lnTo>
                  <a:lnTo>
                    <a:pt x="9" y="402"/>
                  </a:lnTo>
                  <a:lnTo>
                    <a:pt x="21" y="340"/>
                  </a:lnTo>
                  <a:lnTo>
                    <a:pt x="36" y="280"/>
                  </a:lnTo>
                  <a:lnTo>
                    <a:pt x="55" y="222"/>
                  </a:lnTo>
                  <a:lnTo>
                    <a:pt x="78" y="168"/>
                  </a:lnTo>
                  <a:lnTo>
                    <a:pt x="103" y="117"/>
                  </a:lnTo>
                  <a:lnTo>
                    <a:pt x="131" y="72"/>
                  </a:lnTo>
                  <a:lnTo>
                    <a:pt x="163" y="33"/>
                  </a:lnTo>
                  <a:lnTo>
                    <a:pt x="198" y="0"/>
                  </a:lnTo>
                  <a:lnTo>
                    <a:pt x="224" y="0"/>
                  </a:lnTo>
                  <a:lnTo>
                    <a:pt x="244" y="0"/>
                  </a:lnTo>
                  <a:lnTo>
                    <a:pt x="262" y="2"/>
                  </a:lnTo>
                  <a:lnTo>
                    <a:pt x="277" y="6"/>
                  </a:lnTo>
                  <a:lnTo>
                    <a:pt x="291" y="14"/>
                  </a:lnTo>
                  <a:lnTo>
                    <a:pt x="308" y="26"/>
                  </a:lnTo>
                  <a:lnTo>
                    <a:pt x="328" y="44"/>
                  </a:lnTo>
                  <a:lnTo>
                    <a:pt x="353" y="69"/>
                  </a:lnTo>
                  <a:lnTo>
                    <a:pt x="305" y="90"/>
                  </a:lnTo>
                  <a:lnTo>
                    <a:pt x="257" y="124"/>
                  </a:lnTo>
                  <a:lnTo>
                    <a:pt x="214" y="169"/>
                  </a:lnTo>
                  <a:lnTo>
                    <a:pt x="175" y="225"/>
                  </a:lnTo>
                  <a:lnTo>
                    <a:pt x="141" y="290"/>
                  </a:lnTo>
                  <a:lnTo>
                    <a:pt x="112" y="362"/>
                  </a:lnTo>
                  <a:lnTo>
                    <a:pt x="90" y="440"/>
                  </a:lnTo>
                  <a:lnTo>
                    <a:pt x="74" y="522"/>
                  </a:lnTo>
                  <a:lnTo>
                    <a:pt x="66" y="606"/>
                  </a:lnTo>
                  <a:lnTo>
                    <a:pt x="67" y="693"/>
                  </a:lnTo>
                  <a:lnTo>
                    <a:pt x="77" y="778"/>
                  </a:lnTo>
                  <a:lnTo>
                    <a:pt x="96" y="863"/>
                  </a:lnTo>
                  <a:lnTo>
                    <a:pt x="127" y="944"/>
                  </a:lnTo>
                  <a:lnTo>
                    <a:pt x="168" y="1020"/>
                  </a:lnTo>
                  <a:lnTo>
                    <a:pt x="221" y="1092"/>
                  </a:lnTo>
                  <a:lnTo>
                    <a:pt x="288" y="1155"/>
                  </a:lnTo>
                  <a:lnTo>
                    <a:pt x="324" y="1164"/>
                  </a:lnTo>
                  <a:lnTo>
                    <a:pt x="357" y="1170"/>
                  </a:lnTo>
                  <a:lnTo>
                    <a:pt x="390" y="1174"/>
                  </a:lnTo>
                  <a:lnTo>
                    <a:pt x="421" y="1175"/>
                  </a:lnTo>
                  <a:lnTo>
                    <a:pt x="451" y="1174"/>
                  </a:lnTo>
                  <a:lnTo>
                    <a:pt x="479" y="1170"/>
                  </a:lnTo>
                  <a:lnTo>
                    <a:pt x="507" y="1164"/>
                  </a:lnTo>
                  <a:lnTo>
                    <a:pt x="534" y="1157"/>
                  </a:lnTo>
                  <a:lnTo>
                    <a:pt x="560" y="1147"/>
                  </a:lnTo>
                  <a:lnTo>
                    <a:pt x="585" y="1138"/>
                  </a:lnTo>
                  <a:lnTo>
                    <a:pt x="610" y="1126"/>
                  </a:lnTo>
                  <a:lnTo>
                    <a:pt x="633" y="1113"/>
                  </a:lnTo>
                  <a:lnTo>
                    <a:pt x="657" y="1100"/>
                  </a:lnTo>
                  <a:lnTo>
                    <a:pt x="681" y="1086"/>
                  </a:lnTo>
                  <a:lnTo>
                    <a:pt x="703" y="1070"/>
                  </a:lnTo>
                  <a:lnTo>
                    <a:pt x="726" y="1055"/>
                  </a:lnTo>
                  <a:lnTo>
                    <a:pt x="750" y="1041"/>
                  </a:lnTo>
                  <a:lnTo>
                    <a:pt x="772" y="1025"/>
                  </a:lnTo>
                  <a:lnTo>
                    <a:pt x="795" y="1010"/>
                  </a:lnTo>
                  <a:lnTo>
                    <a:pt x="818" y="995"/>
                  </a:lnTo>
                  <a:lnTo>
                    <a:pt x="842" y="981"/>
                  </a:lnTo>
                  <a:lnTo>
                    <a:pt x="866" y="969"/>
                  </a:lnTo>
                  <a:lnTo>
                    <a:pt x="891" y="956"/>
                  </a:lnTo>
                  <a:lnTo>
                    <a:pt x="917" y="946"/>
                  </a:lnTo>
                  <a:lnTo>
                    <a:pt x="943" y="936"/>
                  </a:lnTo>
                  <a:lnTo>
                    <a:pt x="970" y="929"/>
                  </a:lnTo>
                  <a:lnTo>
                    <a:pt x="998" y="922"/>
                  </a:lnTo>
                  <a:lnTo>
                    <a:pt x="1027" y="918"/>
                  </a:lnTo>
                  <a:lnTo>
                    <a:pt x="1057" y="916"/>
                  </a:lnTo>
                  <a:lnTo>
                    <a:pt x="1089" y="916"/>
                  </a:lnTo>
                  <a:lnTo>
                    <a:pt x="1122" y="918"/>
                  </a:lnTo>
                  <a:lnTo>
                    <a:pt x="1157" y="924"/>
                  </a:lnTo>
                  <a:lnTo>
                    <a:pt x="1157" y="924"/>
                  </a:lnTo>
                  <a:lnTo>
                    <a:pt x="1157" y="925"/>
                  </a:lnTo>
                  <a:lnTo>
                    <a:pt x="1158" y="928"/>
                  </a:lnTo>
                  <a:lnTo>
                    <a:pt x="1160" y="930"/>
                  </a:lnTo>
                  <a:close/>
                </a:path>
              </a:pathLst>
            </a:custGeom>
            <a:solidFill>
              <a:srgbClr val="9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8111" name="Group 79"/>
          <p:cNvGrpSpPr>
            <a:grpSpLocks/>
          </p:cNvGrpSpPr>
          <p:nvPr/>
        </p:nvGrpSpPr>
        <p:grpSpPr bwMode="auto">
          <a:xfrm rot="3548394">
            <a:off x="5849938" y="4852988"/>
            <a:ext cx="393700" cy="1854200"/>
            <a:chOff x="879" y="245"/>
            <a:chExt cx="248" cy="551"/>
          </a:xfrm>
        </p:grpSpPr>
        <p:sp>
          <p:nvSpPr>
            <p:cNvPr id="428112" name="Freeform 80"/>
            <p:cNvSpPr>
              <a:spLocks/>
            </p:cNvSpPr>
            <p:nvPr/>
          </p:nvSpPr>
          <p:spPr bwMode="auto">
            <a:xfrm>
              <a:off x="879" y="245"/>
              <a:ext cx="248" cy="551"/>
            </a:xfrm>
            <a:custGeom>
              <a:avLst/>
              <a:gdLst>
                <a:gd name="T0" fmla="*/ 176 w 992"/>
                <a:gd name="T1" fmla="*/ 743 h 2205"/>
                <a:gd name="T2" fmla="*/ 394 w 992"/>
                <a:gd name="T3" fmla="*/ 633 h 2205"/>
                <a:gd name="T4" fmla="*/ 624 w 992"/>
                <a:gd name="T5" fmla="*/ 576 h 2205"/>
                <a:gd name="T6" fmla="*/ 642 w 992"/>
                <a:gd name="T7" fmla="*/ 509 h 2205"/>
                <a:gd name="T8" fmla="*/ 528 w 992"/>
                <a:gd name="T9" fmla="*/ 433 h 2205"/>
                <a:gd name="T10" fmla="*/ 436 w 992"/>
                <a:gd name="T11" fmla="*/ 318 h 2205"/>
                <a:gd name="T12" fmla="*/ 433 w 992"/>
                <a:gd name="T13" fmla="*/ 134 h 2205"/>
                <a:gd name="T14" fmla="*/ 608 w 992"/>
                <a:gd name="T15" fmla="*/ 27 h 2205"/>
                <a:gd name="T16" fmla="*/ 840 w 992"/>
                <a:gd name="T17" fmla="*/ 0 h 2205"/>
                <a:gd name="T18" fmla="*/ 981 w 992"/>
                <a:gd name="T19" fmla="*/ 15 h 2205"/>
                <a:gd name="T20" fmla="*/ 968 w 992"/>
                <a:gd name="T21" fmla="*/ 80 h 2205"/>
                <a:gd name="T22" fmla="*/ 911 w 992"/>
                <a:gd name="T23" fmla="*/ 222 h 2205"/>
                <a:gd name="T24" fmla="*/ 786 w 992"/>
                <a:gd name="T25" fmla="*/ 351 h 2205"/>
                <a:gd name="T26" fmla="*/ 721 w 992"/>
                <a:gd name="T27" fmla="*/ 278 h 2205"/>
                <a:gd name="T28" fmla="*/ 725 w 992"/>
                <a:gd name="T29" fmla="*/ 203 h 2205"/>
                <a:gd name="T30" fmla="*/ 822 w 992"/>
                <a:gd name="T31" fmla="*/ 170 h 2205"/>
                <a:gd name="T32" fmla="*/ 757 w 992"/>
                <a:gd name="T33" fmla="*/ 157 h 2205"/>
                <a:gd name="T34" fmla="*/ 644 w 992"/>
                <a:gd name="T35" fmla="*/ 155 h 2205"/>
                <a:gd name="T36" fmla="*/ 543 w 992"/>
                <a:gd name="T37" fmla="*/ 196 h 2205"/>
                <a:gd name="T38" fmla="*/ 551 w 992"/>
                <a:gd name="T39" fmla="*/ 307 h 2205"/>
                <a:gd name="T40" fmla="*/ 675 w 992"/>
                <a:gd name="T41" fmla="*/ 419 h 2205"/>
                <a:gd name="T42" fmla="*/ 818 w 992"/>
                <a:gd name="T43" fmla="*/ 501 h 2205"/>
                <a:gd name="T44" fmla="*/ 942 w 992"/>
                <a:gd name="T45" fmla="*/ 529 h 2205"/>
                <a:gd name="T46" fmla="*/ 953 w 992"/>
                <a:gd name="T47" fmla="*/ 609 h 2205"/>
                <a:gd name="T48" fmla="*/ 930 w 992"/>
                <a:gd name="T49" fmla="*/ 655 h 2205"/>
                <a:gd name="T50" fmla="*/ 885 w 992"/>
                <a:gd name="T51" fmla="*/ 672 h 2205"/>
                <a:gd name="T52" fmla="*/ 758 w 992"/>
                <a:gd name="T53" fmla="*/ 673 h 2205"/>
                <a:gd name="T54" fmla="*/ 617 w 992"/>
                <a:gd name="T55" fmla="*/ 685 h 2205"/>
                <a:gd name="T56" fmla="*/ 471 w 992"/>
                <a:gd name="T57" fmla="*/ 715 h 2205"/>
                <a:gd name="T58" fmla="*/ 334 w 992"/>
                <a:gd name="T59" fmla="*/ 767 h 2205"/>
                <a:gd name="T60" fmla="*/ 219 w 992"/>
                <a:gd name="T61" fmla="*/ 847 h 2205"/>
                <a:gd name="T62" fmla="*/ 135 w 992"/>
                <a:gd name="T63" fmla="*/ 963 h 2205"/>
                <a:gd name="T64" fmla="*/ 179 w 992"/>
                <a:gd name="T65" fmla="*/ 1133 h 2205"/>
                <a:gd name="T66" fmla="*/ 309 w 992"/>
                <a:gd name="T67" fmla="*/ 1260 h 2205"/>
                <a:gd name="T68" fmla="*/ 458 w 992"/>
                <a:gd name="T69" fmla="*/ 1351 h 2205"/>
                <a:gd name="T70" fmla="*/ 595 w 992"/>
                <a:gd name="T71" fmla="*/ 1382 h 2205"/>
                <a:gd name="T72" fmla="*/ 745 w 992"/>
                <a:gd name="T73" fmla="*/ 1393 h 2205"/>
                <a:gd name="T74" fmla="*/ 893 w 992"/>
                <a:gd name="T75" fmla="*/ 1436 h 2205"/>
                <a:gd name="T76" fmla="*/ 954 w 992"/>
                <a:gd name="T77" fmla="*/ 1547 h 2205"/>
                <a:gd name="T78" fmla="*/ 894 w 992"/>
                <a:gd name="T79" fmla="*/ 1690 h 2205"/>
                <a:gd name="T80" fmla="*/ 719 w 992"/>
                <a:gd name="T81" fmla="*/ 1672 h 2205"/>
                <a:gd name="T82" fmla="*/ 449 w 992"/>
                <a:gd name="T83" fmla="*/ 1590 h 2205"/>
                <a:gd name="T84" fmla="*/ 256 w 992"/>
                <a:gd name="T85" fmla="*/ 1665 h 2205"/>
                <a:gd name="T86" fmla="*/ 281 w 992"/>
                <a:gd name="T87" fmla="*/ 1875 h 2205"/>
                <a:gd name="T88" fmla="*/ 376 w 992"/>
                <a:gd name="T89" fmla="*/ 1995 h 2205"/>
                <a:gd name="T90" fmla="*/ 486 w 992"/>
                <a:gd name="T91" fmla="*/ 2084 h 2205"/>
                <a:gd name="T92" fmla="*/ 558 w 992"/>
                <a:gd name="T93" fmla="*/ 2139 h 2205"/>
                <a:gd name="T94" fmla="*/ 528 w 992"/>
                <a:gd name="T95" fmla="*/ 2168 h 2205"/>
                <a:gd name="T96" fmla="*/ 460 w 992"/>
                <a:gd name="T97" fmla="*/ 2184 h 2205"/>
                <a:gd name="T98" fmla="*/ 386 w 992"/>
                <a:gd name="T99" fmla="*/ 2196 h 2205"/>
                <a:gd name="T100" fmla="*/ 262 w 992"/>
                <a:gd name="T101" fmla="*/ 2121 h 2205"/>
                <a:gd name="T102" fmla="*/ 79 w 992"/>
                <a:gd name="T103" fmla="*/ 1868 h 2205"/>
                <a:gd name="T104" fmla="*/ 60 w 992"/>
                <a:gd name="T105" fmla="*/ 1608 h 2205"/>
                <a:gd name="T106" fmla="*/ 252 w 992"/>
                <a:gd name="T107" fmla="*/ 1421 h 2205"/>
                <a:gd name="T108" fmla="*/ 131 w 992"/>
                <a:gd name="T109" fmla="*/ 1277 h 2205"/>
                <a:gd name="T110" fmla="*/ 13 w 992"/>
                <a:gd name="T111" fmla="*/ 1084 h 2205"/>
                <a:gd name="T112" fmla="*/ 46 w 992"/>
                <a:gd name="T113" fmla="*/ 8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92" h="2205">
                  <a:moveTo>
                    <a:pt x="46" y="894"/>
                  </a:moveTo>
                  <a:lnTo>
                    <a:pt x="73" y="850"/>
                  </a:lnTo>
                  <a:lnTo>
                    <a:pt x="104" y="809"/>
                  </a:lnTo>
                  <a:lnTo>
                    <a:pt x="138" y="774"/>
                  </a:lnTo>
                  <a:lnTo>
                    <a:pt x="176" y="743"/>
                  </a:lnTo>
                  <a:lnTo>
                    <a:pt x="216" y="715"/>
                  </a:lnTo>
                  <a:lnTo>
                    <a:pt x="258" y="690"/>
                  </a:lnTo>
                  <a:lnTo>
                    <a:pt x="302" y="668"/>
                  </a:lnTo>
                  <a:lnTo>
                    <a:pt x="347" y="649"/>
                  </a:lnTo>
                  <a:lnTo>
                    <a:pt x="394" y="633"/>
                  </a:lnTo>
                  <a:lnTo>
                    <a:pt x="440" y="618"/>
                  </a:lnTo>
                  <a:lnTo>
                    <a:pt x="487" y="606"/>
                  </a:lnTo>
                  <a:lnTo>
                    <a:pt x="534" y="595"/>
                  </a:lnTo>
                  <a:lnTo>
                    <a:pt x="579" y="585"/>
                  </a:lnTo>
                  <a:lnTo>
                    <a:pt x="624" y="576"/>
                  </a:lnTo>
                  <a:lnTo>
                    <a:pt x="666" y="566"/>
                  </a:lnTo>
                  <a:lnTo>
                    <a:pt x="708" y="558"/>
                  </a:lnTo>
                  <a:lnTo>
                    <a:pt x="687" y="540"/>
                  </a:lnTo>
                  <a:lnTo>
                    <a:pt x="664" y="525"/>
                  </a:lnTo>
                  <a:lnTo>
                    <a:pt x="642" y="509"/>
                  </a:lnTo>
                  <a:lnTo>
                    <a:pt x="618" y="495"/>
                  </a:lnTo>
                  <a:lnTo>
                    <a:pt x="594" y="481"/>
                  </a:lnTo>
                  <a:lnTo>
                    <a:pt x="572" y="465"/>
                  </a:lnTo>
                  <a:lnTo>
                    <a:pt x="549" y="450"/>
                  </a:lnTo>
                  <a:lnTo>
                    <a:pt x="528" y="433"/>
                  </a:lnTo>
                  <a:lnTo>
                    <a:pt x="506" y="415"/>
                  </a:lnTo>
                  <a:lnTo>
                    <a:pt x="486" y="395"/>
                  </a:lnTo>
                  <a:lnTo>
                    <a:pt x="468" y="373"/>
                  </a:lnTo>
                  <a:lnTo>
                    <a:pt x="452" y="347"/>
                  </a:lnTo>
                  <a:lnTo>
                    <a:pt x="436" y="318"/>
                  </a:lnTo>
                  <a:lnTo>
                    <a:pt x="424" y="286"/>
                  </a:lnTo>
                  <a:lnTo>
                    <a:pt x="414" y="249"/>
                  </a:lnTo>
                  <a:lnTo>
                    <a:pt x="407" y="209"/>
                  </a:lnTo>
                  <a:lnTo>
                    <a:pt x="415" y="169"/>
                  </a:lnTo>
                  <a:lnTo>
                    <a:pt x="433" y="134"/>
                  </a:lnTo>
                  <a:lnTo>
                    <a:pt x="458" y="104"/>
                  </a:lnTo>
                  <a:lnTo>
                    <a:pt x="488" y="78"/>
                  </a:lnTo>
                  <a:lnTo>
                    <a:pt x="524" y="58"/>
                  </a:lnTo>
                  <a:lnTo>
                    <a:pt x="564" y="40"/>
                  </a:lnTo>
                  <a:lnTo>
                    <a:pt x="608" y="27"/>
                  </a:lnTo>
                  <a:lnTo>
                    <a:pt x="655" y="17"/>
                  </a:lnTo>
                  <a:lnTo>
                    <a:pt x="701" y="9"/>
                  </a:lnTo>
                  <a:lnTo>
                    <a:pt x="748" y="4"/>
                  </a:lnTo>
                  <a:lnTo>
                    <a:pt x="796" y="1"/>
                  </a:lnTo>
                  <a:lnTo>
                    <a:pt x="840" y="0"/>
                  </a:lnTo>
                  <a:lnTo>
                    <a:pt x="881" y="1"/>
                  </a:lnTo>
                  <a:lnTo>
                    <a:pt x="919" y="4"/>
                  </a:lnTo>
                  <a:lnTo>
                    <a:pt x="951" y="6"/>
                  </a:lnTo>
                  <a:lnTo>
                    <a:pt x="979" y="9"/>
                  </a:lnTo>
                  <a:lnTo>
                    <a:pt x="981" y="15"/>
                  </a:lnTo>
                  <a:lnTo>
                    <a:pt x="985" y="21"/>
                  </a:lnTo>
                  <a:lnTo>
                    <a:pt x="988" y="27"/>
                  </a:lnTo>
                  <a:lnTo>
                    <a:pt x="992" y="34"/>
                  </a:lnTo>
                  <a:lnTo>
                    <a:pt x="976" y="53"/>
                  </a:lnTo>
                  <a:lnTo>
                    <a:pt x="968" y="80"/>
                  </a:lnTo>
                  <a:lnTo>
                    <a:pt x="966" y="110"/>
                  </a:lnTo>
                  <a:lnTo>
                    <a:pt x="963" y="140"/>
                  </a:lnTo>
                  <a:lnTo>
                    <a:pt x="953" y="161"/>
                  </a:lnTo>
                  <a:lnTo>
                    <a:pt x="935" y="190"/>
                  </a:lnTo>
                  <a:lnTo>
                    <a:pt x="911" y="222"/>
                  </a:lnTo>
                  <a:lnTo>
                    <a:pt x="884" y="255"/>
                  </a:lnTo>
                  <a:lnTo>
                    <a:pt x="856" y="287"/>
                  </a:lnTo>
                  <a:lnTo>
                    <a:pt x="829" y="316"/>
                  </a:lnTo>
                  <a:lnTo>
                    <a:pt x="805" y="338"/>
                  </a:lnTo>
                  <a:lnTo>
                    <a:pt x="786" y="351"/>
                  </a:lnTo>
                  <a:lnTo>
                    <a:pt x="773" y="338"/>
                  </a:lnTo>
                  <a:lnTo>
                    <a:pt x="760" y="324"/>
                  </a:lnTo>
                  <a:lnTo>
                    <a:pt x="747" y="309"/>
                  </a:lnTo>
                  <a:lnTo>
                    <a:pt x="733" y="293"/>
                  </a:lnTo>
                  <a:lnTo>
                    <a:pt x="721" y="278"/>
                  </a:lnTo>
                  <a:lnTo>
                    <a:pt x="709" y="260"/>
                  </a:lnTo>
                  <a:lnTo>
                    <a:pt x="700" y="242"/>
                  </a:lnTo>
                  <a:lnTo>
                    <a:pt x="693" y="224"/>
                  </a:lnTo>
                  <a:lnTo>
                    <a:pt x="708" y="212"/>
                  </a:lnTo>
                  <a:lnTo>
                    <a:pt x="725" y="203"/>
                  </a:lnTo>
                  <a:lnTo>
                    <a:pt x="744" y="193"/>
                  </a:lnTo>
                  <a:lnTo>
                    <a:pt x="764" y="185"/>
                  </a:lnTo>
                  <a:lnTo>
                    <a:pt x="783" y="178"/>
                  </a:lnTo>
                  <a:lnTo>
                    <a:pt x="803" y="173"/>
                  </a:lnTo>
                  <a:lnTo>
                    <a:pt x="822" y="170"/>
                  </a:lnTo>
                  <a:lnTo>
                    <a:pt x="839" y="167"/>
                  </a:lnTo>
                  <a:lnTo>
                    <a:pt x="820" y="165"/>
                  </a:lnTo>
                  <a:lnTo>
                    <a:pt x="799" y="163"/>
                  </a:lnTo>
                  <a:lnTo>
                    <a:pt x="779" y="159"/>
                  </a:lnTo>
                  <a:lnTo>
                    <a:pt x="757" y="157"/>
                  </a:lnTo>
                  <a:lnTo>
                    <a:pt x="734" y="154"/>
                  </a:lnTo>
                  <a:lnTo>
                    <a:pt x="712" y="153"/>
                  </a:lnTo>
                  <a:lnTo>
                    <a:pt x="689" y="153"/>
                  </a:lnTo>
                  <a:lnTo>
                    <a:pt x="666" y="153"/>
                  </a:lnTo>
                  <a:lnTo>
                    <a:pt x="644" y="155"/>
                  </a:lnTo>
                  <a:lnTo>
                    <a:pt x="621" y="159"/>
                  </a:lnTo>
                  <a:lnTo>
                    <a:pt x="600" y="165"/>
                  </a:lnTo>
                  <a:lnTo>
                    <a:pt x="580" y="172"/>
                  </a:lnTo>
                  <a:lnTo>
                    <a:pt x="561" y="183"/>
                  </a:lnTo>
                  <a:lnTo>
                    <a:pt x="543" y="196"/>
                  </a:lnTo>
                  <a:lnTo>
                    <a:pt x="528" y="211"/>
                  </a:lnTo>
                  <a:lnTo>
                    <a:pt x="513" y="230"/>
                  </a:lnTo>
                  <a:lnTo>
                    <a:pt x="522" y="256"/>
                  </a:lnTo>
                  <a:lnTo>
                    <a:pt x="535" y="282"/>
                  </a:lnTo>
                  <a:lnTo>
                    <a:pt x="551" y="307"/>
                  </a:lnTo>
                  <a:lnTo>
                    <a:pt x="572" y="331"/>
                  </a:lnTo>
                  <a:lnTo>
                    <a:pt x="594" y="355"/>
                  </a:lnTo>
                  <a:lnTo>
                    <a:pt x="619" y="377"/>
                  </a:lnTo>
                  <a:lnTo>
                    <a:pt x="646" y="399"/>
                  </a:lnTo>
                  <a:lnTo>
                    <a:pt x="675" y="419"/>
                  </a:lnTo>
                  <a:lnTo>
                    <a:pt x="703" y="439"/>
                  </a:lnTo>
                  <a:lnTo>
                    <a:pt x="733" y="457"/>
                  </a:lnTo>
                  <a:lnTo>
                    <a:pt x="763" y="472"/>
                  </a:lnTo>
                  <a:lnTo>
                    <a:pt x="791" y="488"/>
                  </a:lnTo>
                  <a:lnTo>
                    <a:pt x="818" y="501"/>
                  </a:lnTo>
                  <a:lnTo>
                    <a:pt x="845" y="513"/>
                  </a:lnTo>
                  <a:lnTo>
                    <a:pt x="868" y="522"/>
                  </a:lnTo>
                  <a:lnTo>
                    <a:pt x="888" y="529"/>
                  </a:lnTo>
                  <a:lnTo>
                    <a:pt x="920" y="528"/>
                  </a:lnTo>
                  <a:lnTo>
                    <a:pt x="942" y="529"/>
                  </a:lnTo>
                  <a:lnTo>
                    <a:pt x="954" y="536"/>
                  </a:lnTo>
                  <a:lnTo>
                    <a:pt x="958" y="547"/>
                  </a:lnTo>
                  <a:lnTo>
                    <a:pt x="958" y="563"/>
                  </a:lnTo>
                  <a:lnTo>
                    <a:pt x="956" y="583"/>
                  </a:lnTo>
                  <a:lnTo>
                    <a:pt x="953" y="609"/>
                  </a:lnTo>
                  <a:lnTo>
                    <a:pt x="951" y="641"/>
                  </a:lnTo>
                  <a:lnTo>
                    <a:pt x="945" y="644"/>
                  </a:lnTo>
                  <a:lnTo>
                    <a:pt x="941" y="648"/>
                  </a:lnTo>
                  <a:lnTo>
                    <a:pt x="935" y="652"/>
                  </a:lnTo>
                  <a:lnTo>
                    <a:pt x="930" y="655"/>
                  </a:lnTo>
                  <a:lnTo>
                    <a:pt x="924" y="660"/>
                  </a:lnTo>
                  <a:lnTo>
                    <a:pt x="918" y="663"/>
                  </a:lnTo>
                  <a:lnTo>
                    <a:pt x="913" y="668"/>
                  </a:lnTo>
                  <a:lnTo>
                    <a:pt x="907" y="673"/>
                  </a:lnTo>
                  <a:lnTo>
                    <a:pt x="885" y="672"/>
                  </a:lnTo>
                  <a:lnTo>
                    <a:pt x="861" y="672"/>
                  </a:lnTo>
                  <a:lnTo>
                    <a:pt x="836" y="672"/>
                  </a:lnTo>
                  <a:lnTo>
                    <a:pt x="811" y="672"/>
                  </a:lnTo>
                  <a:lnTo>
                    <a:pt x="785" y="672"/>
                  </a:lnTo>
                  <a:lnTo>
                    <a:pt x="758" y="673"/>
                  </a:lnTo>
                  <a:lnTo>
                    <a:pt x="731" y="674"/>
                  </a:lnTo>
                  <a:lnTo>
                    <a:pt x="702" y="677"/>
                  </a:lnTo>
                  <a:lnTo>
                    <a:pt x="674" y="679"/>
                  </a:lnTo>
                  <a:lnTo>
                    <a:pt x="645" y="681"/>
                  </a:lnTo>
                  <a:lnTo>
                    <a:pt x="617" y="685"/>
                  </a:lnTo>
                  <a:lnTo>
                    <a:pt x="587" y="690"/>
                  </a:lnTo>
                  <a:lnTo>
                    <a:pt x="558" y="694"/>
                  </a:lnTo>
                  <a:lnTo>
                    <a:pt x="529" y="700"/>
                  </a:lnTo>
                  <a:lnTo>
                    <a:pt x="500" y="707"/>
                  </a:lnTo>
                  <a:lnTo>
                    <a:pt x="471" y="715"/>
                  </a:lnTo>
                  <a:lnTo>
                    <a:pt x="442" y="723"/>
                  </a:lnTo>
                  <a:lnTo>
                    <a:pt x="415" y="732"/>
                  </a:lnTo>
                  <a:lnTo>
                    <a:pt x="388" y="743"/>
                  </a:lnTo>
                  <a:lnTo>
                    <a:pt x="360" y="755"/>
                  </a:lnTo>
                  <a:lnTo>
                    <a:pt x="334" y="767"/>
                  </a:lnTo>
                  <a:lnTo>
                    <a:pt x="309" y="781"/>
                  </a:lnTo>
                  <a:lnTo>
                    <a:pt x="286" y="795"/>
                  </a:lnTo>
                  <a:lnTo>
                    <a:pt x="262" y="812"/>
                  </a:lnTo>
                  <a:lnTo>
                    <a:pt x="239" y="830"/>
                  </a:lnTo>
                  <a:lnTo>
                    <a:pt x="219" y="847"/>
                  </a:lnTo>
                  <a:lnTo>
                    <a:pt x="199" y="868"/>
                  </a:lnTo>
                  <a:lnTo>
                    <a:pt x="180" y="889"/>
                  </a:lnTo>
                  <a:lnTo>
                    <a:pt x="163" y="913"/>
                  </a:lnTo>
                  <a:lnTo>
                    <a:pt x="148" y="936"/>
                  </a:lnTo>
                  <a:lnTo>
                    <a:pt x="135" y="963"/>
                  </a:lnTo>
                  <a:lnTo>
                    <a:pt x="123" y="990"/>
                  </a:lnTo>
                  <a:lnTo>
                    <a:pt x="131" y="1030"/>
                  </a:lnTo>
                  <a:lnTo>
                    <a:pt x="143" y="1067"/>
                  </a:lnTo>
                  <a:lnTo>
                    <a:pt x="160" y="1101"/>
                  </a:lnTo>
                  <a:lnTo>
                    <a:pt x="179" y="1133"/>
                  </a:lnTo>
                  <a:lnTo>
                    <a:pt x="201" y="1163"/>
                  </a:lnTo>
                  <a:lnTo>
                    <a:pt x="226" y="1190"/>
                  </a:lnTo>
                  <a:lnTo>
                    <a:pt x="252" y="1215"/>
                  </a:lnTo>
                  <a:lnTo>
                    <a:pt x="281" y="1239"/>
                  </a:lnTo>
                  <a:lnTo>
                    <a:pt x="309" y="1260"/>
                  </a:lnTo>
                  <a:lnTo>
                    <a:pt x="340" y="1281"/>
                  </a:lnTo>
                  <a:lnTo>
                    <a:pt x="370" y="1300"/>
                  </a:lnTo>
                  <a:lnTo>
                    <a:pt x="399" y="1317"/>
                  </a:lnTo>
                  <a:lnTo>
                    <a:pt x="429" y="1334"/>
                  </a:lnTo>
                  <a:lnTo>
                    <a:pt x="458" y="1351"/>
                  </a:lnTo>
                  <a:lnTo>
                    <a:pt x="485" y="1365"/>
                  </a:lnTo>
                  <a:lnTo>
                    <a:pt x="510" y="1380"/>
                  </a:lnTo>
                  <a:lnTo>
                    <a:pt x="537" y="1380"/>
                  </a:lnTo>
                  <a:lnTo>
                    <a:pt x="566" y="1380"/>
                  </a:lnTo>
                  <a:lnTo>
                    <a:pt x="595" y="1382"/>
                  </a:lnTo>
                  <a:lnTo>
                    <a:pt x="625" y="1383"/>
                  </a:lnTo>
                  <a:lnTo>
                    <a:pt x="655" y="1384"/>
                  </a:lnTo>
                  <a:lnTo>
                    <a:pt x="684" y="1386"/>
                  </a:lnTo>
                  <a:lnTo>
                    <a:pt x="715" y="1390"/>
                  </a:lnTo>
                  <a:lnTo>
                    <a:pt x="745" y="1393"/>
                  </a:lnTo>
                  <a:lnTo>
                    <a:pt x="776" y="1399"/>
                  </a:lnTo>
                  <a:lnTo>
                    <a:pt x="805" y="1406"/>
                  </a:lnTo>
                  <a:lnTo>
                    <a:pt x="835" y="1415"/>
                  </a:lnTo>
                  <a:lnTo>
                    <a:pt x="865" y="1424"/>
                  </a:lnTo>
                  <a:lnTo>
                    <a:pt x="893" y="1436"/>
                  </a:lnTo>
                  <a:lnTo>
                    <a:pt x="920" y="1449"/>
                  </a:lnTo>
                  <a:lnTo>
                    <a:pt x="947" y="1465"/>
                  </a:lnTo>
                  <a:lnTo>
                    <a:pt x="973" y="1482"/>
                  </a:lnTo>
                  <a:lnTo>
                    <a:pt x="963" y="1514"/>
                  </a:lnTo>
                  <a:lnTo>
                    <a:pt x="954" y="1547"/>
                  </a:lnTo>
                  <a:lnTo>
                    <a:pt x="945" y="1579"/>
                  </a:lnTo>
                  <a:lnTo>
                    <a:pt x="937" y="1609"/>
                  </a:lnTo>
                  <a:lnTo>
                    <a:pt x="925" y="1639"/>
                  </a:lnTo>
                  <a:lnTo>
                    <a:pt x="912" y="1665"/>
                  </a:lnTo>
                  <a:lnTo>
                    <a:pt x="894" y="1690"/>
                  </a:lnTo>
                  <a:lnTo>
                    <a:pt x="873" y="1710"/>
                  </a:lnTo>
                  <a:lnTo>
                    <a:pt x="846" y="1710"/>
                  </a:lnTo>
                  <a:lnTo>
                    <a:pt x="809" y="1703"/>
                  </a:lnTo>
                  <a:lnTo>
                    <a:pt x="766" y="1690"/>
                  </a:lnTo>
                  <a:lnTo>
                    <a:pt x="719" y="1672"/>
                  </a:lnTo>
                  <a:lnTo>
                    <a:pt x="666" y="1653"/>
                  </a:lnTo>
                  <a:lnTo>
                    <a:pt x="613" y="1634"/>
                  </a:lnTo>
                  <a:lnTo>
                    <a:pt x="557" y="1617"/>
                  </a:lnTo>
                  <a:lnTo>
                    <a:pt x="503" y="1601"/>
                  </a:lnTo>
                  <a:lnTo>
                    <a:pt x="449" y="1590"/>
                  </a:lnTo>
                  <a:lnTo>
                    <a:pt x="398" y="1586"/>
                  </a:lnTo>
                  <a:lnTo>
                    <a:pt x="353" y="1589"/>
                  </a:lnTo>
                  <a:lnTo>
                    <a:pt x="313" y="1602"/>
                  </a:lnTo>
                  <a:lnTo>
                    <a:pt x="280" y="1627"/>
                  </a:lnTo>
                  <a:lnTo>
                    <a:pt x="256" y="1665"/>
                  </a:lnTo>
                  <a:lnTo>
                    <a:pt x="242" y="1719"/>
                  </a:lnTo>
                  <a:lnTo>
                    <a:pt x="239" y="1787"/>
                  </a:lnTo>
                  <a:lnTo>
                    <a:pt x="251" y="1818"/>
                  </a:lnTo>
                  <a:lnTo>
                    <a:pt x="265" y="1848"/>
                  </a:lnTo>
                  <a:lnTo>
                    <a:pt x="281" y="1875"/>
                  </a:lnTo>
                  <a:lnTo>
                    <a:pt x="297" y="1903"/>
                  </a:lnTo>
                  <a:lnTo>
                    <a:pt x="315" y="1928"/>
                  </a:lnTo>
                  <a:lnTo>
                    <a:pt x="334" y="1951"/>
                  </a:lnTo>
                  <a:lnTo>
                    <a:pt x="354" y="1974"/>
                  </a:lnTo>
                  <a:lnTo>
                    <a:pt x="376" y="1995"/>
                  </a:lnTo>
                  <a:lnTo>
                    <a:pt x="397" y="2015"/>
                  </a:lnTo>
                  <a:lnTo>
                    <a:pt x="418" y="2033"/>
                  </a:lnTo>
                  <a:lnTo>
                    <a:pt x="441" y="2051"/>
                  </a:lnTo>
                  <a:lnTo>
                    <a:pt x="464" y="2068"/>
                  </a:lnTo>
                  <a:lnTo>
                    <a:pt x="486" y="2084"/>
                  </a:lnTo>
                  <a:lnTo>
                    <a:pt x="510" y="2098"/>
                  </a:lnTo>
                  <a:lnTo>
                    <a:pt x="532" y="2111"/>
                  </a:lnTo>
                  <a:lnTo>
                    <a:pt x="555" y="2125"/>
                  </a:lnTo>
                  <a:lnTo>
                    <a:pt x="557" y="2132"/>
                  </a:lnTo>
                  <a:lnTo>
                    <a:pt x="558" y="2139"/>
                  </a:lnTo>
                  <a:lnTo>
                    <a:pt x="558" y="2145"/>
                  </a:lnTo>
                  <a:lnTo>
                    <a:pt x="558" y="2153"/>
                  </a:lnTo>
                  <a:lnTo>
                    <a:pt x="549" y="2159"/>
                  </a:lnTo>
                  <a:lnTo>
                    <a:pt x="540" y="2164"/>
                  </a:lnTo>
                  <a:lnTo>
                    <a:pt x="528" y="2168"/>
                  </a:lnTo>
                  <a:lnTo>
                    <a:pt x="516" y="2172"/>
                  </a:lnTo>
                  <a:lnTo>
                    <a:pt x="503" y="2176"/>
                  </a:lnTo>
                  <a:lnTo>
                    <a:pt x="488" y="2179"/>
                  </a:lnTo>
                  <a:lnTo>
                    <a:pt x="474" y="2182"/>
                  </a:lnTo>
                  <a:lnTo>
                    <a:pt x="460" y="2184"/>
                  </a:lnTo>
                  <a:lnTo>
                    <a:pt x="445" y="2187"/>
                  </a:lnTo>
                  <a:lnTo>
                    <a:pt x="430" y="2189"/>
                  </a:lnTo>
                  <a:lnTo>
                    <a:pt x="415" y="2191"/>
                  </a:lnTo>
                  <a:lnTo>
                    <a:pt x="401" y="2193"/>
                  </a:lnTo>
                  <a:lnTo>
                    <a:pt x="386" y="2196"/>
                  </a:lnTo>
                  <a:lnTo>
                    <a:pt x="372" y="2199"/>
                  </a:lnTo>
                  <a:lnTo>
                    <a:pt x="359" y="2202"/>
                  </a:lnTo>
                  <a:lnTo>
                    <a:pt x="347" y="2205"/>
                  </a:lnTo>
                  <a:lnTo>
                    <a:pt x="305" y="2165"/>
                  </a:lnTo>
                  <a:lnTo>
                    <a:pt x="262" y="2121"/>
                  </a:lnTo>
                  <a:lnTo>
                    <a:pt x="219" y="2075"/>
                  </a:lnTo>
                  <a:lnTo>
                    <a:pt x="178" y="2025"/>
                  </a:lnTo>
                  <a:lnTo>
                    <a:pt x="140" y="1974"/>
                  </a:lnTo>
                  <a:lnTo>
                    <a:pt x="106" y="1922"/>
                  </a:lnTo>
                  <a:lnTo>
                    <a:pt x="79" y="1868"/>
                  </a:lnTo>
                  <a:lnTo>
                    <a:pt x="56" y="1815"/>
                  </a:lnTo>
                  <a:lnTo>
                    <a:pt x="43" y="1761"/>
                  </a:lnTo>
                  <a:lnTo>
                    <a:pt x="39" y="1709"/>
                  </a:lnTo>
                  <a:lnTo>
                    <a:pt x="43" y="1658"/>
                  </a:lnTo>
                  <a:lnTo>
                    <a:pt x="60" y="1608"/>
                  </a:lnTo>
                  <a:lnTo>
                    <a:pt x="90" y="1561"/>
                  </a:lnTo>
                  <a:lnTo>
                    <a:pt x="132" y="1517"/>
                  </a:lnTo>
                  <a:lnTo>
                    <a:pt x="191" y="1475"/>
                  </a:lnTo>
                  <a:lnTo>
                    <a:pt x="264" y="1439"/>
                  </a:lnTo>
                  <a:lnTo>
                    <a:pt x="252" y="1421"/>
                  </a:lnTo>
                  <a:lnTo>
                    <a:pt x="236" y="1398"/>
                  </a:lnTo>
                  <a:lnTo>
                    <a:pt x="213" y="1372"/>
                  </a:lnTo>
                  <a:lnTo>
                    <a:pt x="188" y="1342"/>
                  </a:lnTo>
                  <a:lnTo>
                    <a:pt x="160" y="1310"/>
                  </a:lnTo>
                  <a:lnTo>
                    <a:pt x="131" y="1277"/>
                  </a:lnTo>
                  <a:lnTo>
                    <a:pt x="103" y="1240"/>
                  </a:lnTo>
                  <a:lnTo>
                    <a:pt x="75" y="1202"/>
                  </a:lnTo>
                  <a:lnTo>
                    <a:pt x="51" y="1163"/>
                  </a:lnTo>
                  <a:lnTo>
                    <a:pt x="29" y="1124"/>
                  </a:lnTo>
                  <a:lnTo>
                    <a:pt x="13" y="1084"/>
                  </a:lnTo>
                  <a:lnTo>
                    <a:pt x="3" y="1044"/>
                  </a:lnTo>
                  <a:lnTo>
                    <a:pt x="0" y="1005"/>
                  </a:lnTo>
                  <a:lnTo>
                    <a:pt x="5" y="966"/>
                  </a:lnTo>
                  <a:lnTo>
                    <a:pt x="20" y="929"/>
                  </a:lnTo>
                  <a:lnTo>
                    <a:pt x="46" y="8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28113" name="Group 81"/>
            <p:cNvGrpSpPr>
              <a:grpSpLocks/>
            </p:cNvGrpSpPr>
            <p:nvPr/>
          </p:nvGrpSpPr>
          <p:grpSpPr bwMode="auto">
            <a:xfrm>
              <a:off x="890" y="251"/>
              <a:ext cx="226" cy="534"/>
              <a:chOff x="890" y="251"/>
              <a:chExt cx="226" cy="534"/>
            </a:xfrm>
          </p:grpSpPr>
          <p:sp>
            <p:nvSpPr>
              <p:cNvPr id="428114" name="Freeform 82"/>
              <p:cNvSpPr>
                <a:spLocks/>
              </p:cNvSpPr>
              <p:nvPr/>
            </p:nvSpPr>
            <p:spPr bwMode="auto">
              <a:xfrm>
                <a:off x="890" y="394"/>
                <a:ext cx="186" cy="199"/>
              </a:xfrm>
              <a:custGeom>
                <a:avLst/>
                <a:gdLst>
                  <a:gd name="T0" fmla="*/ 56 w 744"/>
                  <a:gd name="T1" fmla="*/ 280 h 795"/>
                  <a:gd name="T2" fmla="*/ 121 w 744"/>
                  <a:gd name="T3" fmla="*/ 217 h 795"/>
                  <a:gd name="T4" fmla="*/ 209 w 744"/>
                  <a:gd name="T5" fmla="*/ 154 h 795"/>
                  <a:gd name="T6" fmla="*/ 311 w 744"/>
                  <a:gd name="T7" fmla="*/ 98 h 795"/>
                  <a:gd name="T8" fmla="*/ 420 w 744"/>
                  <a:gd name="T9" fmla="*/ 49 h 795"/>
                  <a:gd name="T10" fmla="*/ 528 w 744"/>
                  <a:gd name="T11" fmla="*/ 16 h 795"/>
                  <a:gd name="T12" fmla="*/ 628 w 744"/>
                  <a:gd name="T13" fmla="*/ 0 h 795"/>
                  <a:gd name="T14" fmla="*/ 711 w 744"/>
                  <a:gd name="T15" fmla="*/ 7 h 795"/>
                  <a:gd name="T16" fmla="*/ 699 w 744"/>
                  <a:gd name="T17" fmla="*/ 30 h 795"/>
                  <a:gd name="T18" fmla="*/ 608 w 744"/>
                  <a:gd name="T19" fmla="*/ 49 h 795"/>
                  <a:gd name="T20" fmla="*/ 516 w 744"/>
                  <a:gd name="T21" fmla="*/ 71 h 795"/>
                  <a:gd name="T22" fmla="*/ 429 w 744"/>
                  <a:gd name="T23" fmla="*/ 100 h 795"/>
                  <a:gd name="T24" fmla="*/ 346 w 744"/>
                  <a:gd name="T25" fmla="*/ 131 h 795"/>
                  <a:gd name="T26" fmla="*/ 270 w 744"/>
                  <a:gd name="T27" fmla="*/ 168 h 795"/>
                  <a:gd name="T28" fmla="*/ 202 w 744"/>
                  <a:gd name="T29" fmla="*/ 207 h 795"/>
                  <a:gd name="T30" fmla="*/ 145 w 744"/>
                  <a:gd name="T31" fmla="*/ 251 h 795"/>
                  <a:gd name="T32" fmla="*/ 101 w 744"/>
                  <a:gd name="T33" fmla="*/ 299 h 795"/>
                  <a:gd name="T34" fmla="*/ 74 w 744"/>
                  <a:gd name="T35" fmla="*/ 352 h 795"/>
                  <a:gd name="T36" fmla="*/ 62 w 744"/>
                  <a:gd name="T37" fmla="*/ 407 h 795"/>
                  <a:gd name="T38" fmla="*/ 71 w 744"/>
                  <a:gd name="T39" fmla="*/ 467 h 795"/>
                  <a:gd name="T40" fmla="*/ 101 w 744"/>
                  <a:gd name="T41" fmla="*/ 531 h 795"/>
                  <a:gd name="T42" fmla="*/ 155 w 744"/>
                  <a:gd name="T43" fmla="*/ 598 h 795"/>
                  <a:gd name="T44" fmla="*/ 234 w 744"/>
                  <a:gd name="T45" fmla="*/ 668 h 795"/>
                  <a:gd name="T46" fmla="*/ 341 w 744"/>
                  <a:gd name="T47" fmla="*/ 743 h 795"/>
                  <a:gd name="T48" fmla="*/ 371 w 744"/>
                  <a:gd name="T49" fmla="*/ 791 h 795"/>
                  <a:gd name="T50" fmla="*/ 310 w 744"/>
                  <a:gd name="T51" fmla="*/ 795 h 795"/>
                  <a:gd name="T52" fmla="*/ 258 w 744"/>
                  <a:gd name="T53" fmla="*/ 782 h 795"/>
                  <a:gd name="T54" fmla="*/ 211 w 744"/>
                  <a:gd name="T55" fmla="*/ 755 h 795"/>
                  <a:gd name="T56" fmla="*/ 169 w 744"/>
                  <a:gd name="T57" fmla="*/ 712 h 795"/>
                  <a:gd name="T58" fmla="*/ 126 w 744"/>
                  <a:gd name="T59" fmla="*/ 657 h 795"/>
                  <a:gd name="T60" fmla="*/ 80 w 744"/>
                  <a:gd name="T61" fmla="*/ 588 h 795"/>
                  <a:gd name="T62" fmla="*/ 29 w 744"/>
                  <a:gd name="T63" fmla="*/ 508 h 795"/>
                  <a:gd name="T64" fmla="*/ 0 w 744"/>
                  <a:gd name="T65" fmla="*/ 449 h 795"/>
                  <a:gd name="T66" fmla="*/ 3 w 744"/>
                  <a:gd name="T67" fmla="*/ 406 h 795"/>
                  <a:gd name="T68" fmla="*/ 11 w 744"/>
                  <a:gd name="T69" fmla="*/ 359 h 795"/>
                  <a:gd name="T70" fmla="*/ 25 w 744"/>
                  <a:gd name="T71" fmla="*/ 32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4" h="795">
                    <a:moveTo>
                      <a:pt x="35" y="311"/>
                    </a:moveTo>
                    <a:lnTo>
                      <a:pt x="56" y="280"/>
                    </a:lnTo>
                    <a:lnTo>
                      <a:pt x="86" y="249"/>
                    </a:lnTo>
                    <a:lnTo>
                      <a:pt x="121" y="217"/>
                    </a:lnTo>
                    <a:lnTo>
                      <a:pt x="163" y="185"/>
                    </a:lnTo>
                    <a:lnTo>
                      <a:pt x="209" y="154"/>
                    </a:lnTo>
                    <a:lnTo>
                      <a:pt x="259" y="125"/>
                    </a:lnTo>
                    <a:lnTo>
                      <a:pt x="311" y="98"/>
                    </a:lnTo>
                    <a:lnTo>
                      <a:pt x="365" y="71"/>
                    </a:lnTo>
                    <a:lnTo>
                      <a:pt x="420" y="49"/>
                    </a:lnTo>
                    <a:lnTo>
                      <a:pt x="475" y="30"/>
                    </a:lnTo>
                    <a:lnTo>
                      <a:pt x="528" y="16"/>
                    </a:lnTo>
                    <a:lnTo>
                      <a:pt x="579" y="5"/>
                    </a:lnTo>
                    <a:lnTo>
                      <a:pt x="628" y="0"/>
                    </a:lnTo>
                    <a:lnTo>
                      <a:pt x="672" y="0"/>
                    </a:lnTo>
                    <a:lnTo>
                      <a:pt x="711" y="7"/>
                    </a:lnTo>
                    <a:lnTo>
                      <a:pt x="744" y="22"/>
                    </a:lnTo>
                    <a:lnTo>
                      <a:pt x="699" y="30"/>
                    </a:lnTo>
                    <a:lnTo>
                      <a:pt x="653" y="38"/>
                    </a:lnTo>
                    <a:lnTo>
                      <a:pt x="608" y="49"/>
                    </a:lnTo>
                    <a:lnTo>
                      <a:pt x="563" y="60"/>
                    </a:lnTo>
                    <a:lnTo>
                      <a:pt x="516" y="71"/>
                    </a:lnTo>
                    <a:lnTo>
                      <a:pt x="473" y="84"/>
                    </a:lnTo>
                    <a:lnTo>
                      <a:pt x="429" y="100"/>
                    </a:lnTo>
                    <a:lnTo>
                      <a:pt x="387" y="114"/>
                    </a:lnTo>
                    <a:lnTo>
                      <a:pt x="346" y="131"/>
                    </a:lnTo>
                    <a:lnTo>
                      <a:pt x="306" y="149"/>
                    </a:lnTo>
                    <a:lnTo>
                      <a:pt x="270" y="168"/>
                    </a:lnTo>
                    <a:lnTo>
                      <a:pt x="234" y="187"/>
                    </a:lnTo>
                    <a:lnTo>
                      <a:pt x="202" y="207"/>
                    </a:lnTo>
                    <a:lnTo>
                      <a:pt x="172" y="228"/>
                    </a:lnTo>
                    <a:lnTo>
                      <a:pt x="145" y="251"/>
                    </a:lnTo>
                    <a:lnTo>
                      <a:pt x="121" y="274"/>
                    </a:lnTo>
                    <a:lnTo>
                      <a:pt x="101" y="299"/>
                    </a:lnTo>
                    <a:lnTo>
                      <a:pt x="86" y="324"/>
                    </a:lnTo>
                    <a:lnTo>
                      <a:pt x="74" y="352"/>
                    </a:lnTo>
                    <a:lnTo>
                      <a:pt x="66" y="379"/>
                    </a:lnTo>
                    <a:lnTo>
                      <a:pt x="62" y="407"/>
                    </a:lnTo>
                    <a:lnTo>
                      <a:pt x="64" y="437"/>
                    </a:lnTo>
                    <a:lnTo>
                      <a:pt x="71" y="467"/>
                    </a:lnTo>
                    <a:lnTo>
                      <a:pt x="83" y="499"/>
                    </a:lnTo>
                    <a:lnTo>
                      <a:pt x="101" y="531"/>
                    </a:lnTo>
                    <a:lnTo>
                      <a:pt x="125" y="564"/>
                    </a:lnTo>
                    <a:lnTo>
                      <a:pt x="155" y="598"/>
                    </a:lnTo>
                    <a:lnTo>
                      <a:pt x="190" y="633"/>
                    </a:lnTo>
                    <a:lnTo>
                      <a:pt x="234" y="668"/>
                    </a:lnTo>
                    <a:lnTo>
                      <a:pt x="284" y="706"/>
                    </a:lnTo>
                    <a:lnTo>
                      <a:pt x="341" y="743"/>
                    </a:lnTo>
                    <a:lnTo>
                      <a:pt x="405" y="782"/>
                    </a:lnTo>
                    <a:lnTo>
                      <a:pt x="371" y="791"/>
                    </a:lnTo>
                    <a:lnTo>
                      <a:pt x="338" y="795"/>
                    </a:lnTo>
                    <a:lnTo>
                      <a:pt x="310" y="795"/>
                    </a:lnTo>
                    <a:lnTo>
                      <a:pt x="283" y="791"/>
                    </a:lnTo>
                    <a:lnTo>
                      <a:pt x="258" y="782"/>
                    </a:lnTo>
                    <a:lnTo>
                      <a:pt x="234" y="770"/>
                    </a:lnTo>
                    <a:lnTo>
                      <a:pt x="211" y="755"/>
                    </a:lnTo>
                    <a:lnTo>
                      <a:pt x="190" y="735"/>
                    </a:lnTo>
                    <a:lnTo>
                      <a:pt x="169" y="712"/>
                    </a:lnTo>
                    <a:lnTo>
                      <a:pt x="147" y="685"/>
                    </a:lnTo>
                    <a:lnTo>
                      <a:pt x="126" y="657"/>
                    </a:lnTo>
                    <a:lnTo>
                      <a:pt x="103" y="623"/>
                    </a:lnTo>
                    <a:lnTo>
                      <a:pt x="80" y="588"/>
                    </a:lnTo>
                    <a:lnTo>
                      <a:pt x="55" y="550"/>
                    </a:lnTo>
                    <a:lnTo>
                      <a:pt x="29" y="508"/>
                    </a:lnTo>
                    <a:lnTo>
                      <a:pt x="0" y="464"/>
                    </a:lnTo>
                    <a:lnTo>
                      <a:pt x="0" y="449"/>
                    </a:lnTo>
                    <a:lnTo>
                      <a:pt x="0" y="429"/>
                    </a:lnTo>
                    <a:lnTo>
                      <a:pt x="3" y="406"/>
                    </a:lnTo>
                    <a:lnTo>
                      <a:pt x="6" y="382"/>
                    </a:lnTo>
                    <a:lnTo>
                      <a:pt x="11" y="359"/>
                    </a:lnTo>
                    <a:lnTo>
                      <a:pt x="17" y="338"/>
                    </a:lnTo>
                    <a:lnTo>
                      <a:pt x="25" y="322"/>
                    </a:lnTo>
                    <a:lnTo>
                      <a:pt x="35" y="311"/>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115" name="Freeform 83"/>
              <p:cNvSpPr>
                <a:spLocks/>
              </p:cNvSpPr>
              <p:nvPr/>
            </p:nvSpPr>
            <p:spPr bwMode="auto">
              <a:xfrm>
                <a:off x="987" y="251"/>
                <a:ext cx="129" cy="150"/>
              </a:xfrm>
              <a:custGeom>
                <a:avLst/>
                <a:gdLst>
                  <a:gd name="T0" fmla="*/ 30 w 516"/>
                  <a:gd name="T1" fmla="*/ 124 h 597"/>
                  <a:gd name="T2" fmla="*/ 72 w 516"/>
                  <a:gd name="T3" fmla="*/ 94 h 597"/>
                  <a:gd name="T4" fmla="*/ 131 w 516"/>
                  <a:gd name="T5" fmla="*/ 64 h 597"/>
                  <a:gd name="T6" fmla="*/ 204 w 516"/>
                  <a:gd name="T7" fmla="*/ 39 h 597"/>
                  <a:gd name="T8" fmla="*/ 282 w 516"/>
                  <a:gd name="T9" fmla="*/ 18 h 597"/>
                  <a:gd name="T10" fmla="*/ 361 w 516"/>
                  <a:gd name="T11" fmla="*/ 5 h 597"/>
                  <a:gd name="T12" fmla="*/ 433 w 516"/>
                  <a:gd name="T13" fmla="*/ 0 h 597"/>
                  <a:gd name="T14" fmla="*/ 493 w 516"/>
                  <a:gd name="T15" fmla="*/ 8 h 597"/>
                  <a:gd name="T16" fmla="*/ 500 w 516"/>
                  <a:gd name="T17" fmla="*/ 54 h 597"/>
                  <a:gd name="T18" fmla="*/ 455 w 516"/>
                  <a:gd name="T19" fmla="*/ 96 h 597"/>
                  <a:gd name="T20" fmla="*/ 397 w 516"/>
                  <a:gd name="T21" fmla="*/ 109 h 597"/>
                  <a:gd name="T22" fmla="*/ 329 w 516"/>
                  <a:gd name="T23" fmla="*/ 105 h 597"/>
                  <a:gd name="T24" fmla="*/ 258 w 516"/>
                  <a:gd name="T25" fmla="*/ 94 h 597"/>
                  <a:gd name="T26" fmla="*/ 188 w 516"/>
                  <a:gd name="T27" fmla="*/ 88 h 597"/>
                  <a:gd name="T28" fmla="*/ 126 w 516"/>
                  <a:gd name="T29" fmla="*/ 100 h 597"/>
                  <a:gd name="T30" fmla="*/ 75 w 516"/>
                  <a:gd name="T31" fmla="*/ 140 h 597"/>
                  <a:gd name="T32" fmla="*/ 65 w 516"/>
                  <a:gd name="T33" fmla="*/ 227 h 597"/>
                  <a:gd name="T34" fmla="*/ 98 w 516"/>
                  <a:gd name="T35" fmla="*/ 308 h 597"/>
                  <a:gd name="T36" fmla="*/ 148 w 516"/>
                  <a:gd name="T37" fmla="*/ 368 h 597"/>
                  <a:gd name="T38" fmla="*/ 210 w 516"/>
                  <a:gd name="T39" fmla="*/ 413 h 597"/>
                  <a:gd name="T40" fmla="*/ 276 w 516"/>
                  <a:gd name="T41" fmla="*/ 449 h 597"/>
                  <a:gd name="T42" fmla="*/ 344 w 516"/>
                  <a:gd name="T43" fmla="*/ 483 h 597"/>
                  <a:gd name="T44" fmla="*/ 407 w 516"/>
                  <a:gd name="T45" fmla="*/ 520 h 597"/>
                  <a:gd name="T46" fmla="*/ 460 w 516"/>
                  <a:gd name="T47" fmla="*/ 567 h 597"/>
                  <a:gd name="T48" fmla="*/ 452 w 516"/>
                  <a:gd name="T49" fmla="*/ 580 h 597"/>
                  <a:gd name="T50" fmla="*/ 386 w 516"/>
                  <a:gd name="T51" fmla="*/ 546 h 597"/>
                  <a:gd name="T52" fmla="*/ 319 w 516"/>
                  <a:gd name="T53" fmla="*/ 510 h 597"/>
                  <a:gd name="T54" fmla="*/ 250 w 516"/>
                  <a:gd name="T55" fmla="*/ 472 h 597"/>
                  <a:gd name="T56" fmla="*/ 182 w 516"/>
                  <a:gd name="T57" fmla="*/ 429 h 597"/>
                  <a:gd name="T58" fmla="*/ 119 w 516"/>
                  <a:gd name="T59" fmla="*/ 379 h 597"/>
                  <a:gd name="T60" fmla="*/ 64 w 516"/>
                  <a:gd name="T61" fmla="*/ 321 h 597"/>
                  <a:gd name="T62" fmla="*/ 18 w 516"/>
                  <a:gd name="T63" fmla="*/ 254 h 597"/>
                  <a:gd name="T64" fmla="*/ 4 w 516"/>
                  <a:gd name="T65" fmla="*/ 197 h 597"/>
                  <a:gd name="T66" fmla="*/ 14 w 516"/>
                  <a:gd name="T67" fmla="*/ 158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6" h="597">
                    <a:moveTo>
                      <a:pt x="18" y="139"/>
                    </a:moveTo>
                    <a:lnTo>
                      <a:pt x="30" y="124"/>
                    </a:lnTo>
                    <a:lnTo>
                      <a:pt x="48" y="109"/>
                    </a:lnTo>
                    <a:lnTo>
                      <a:pt x="72" y="94"/>
                    </a:lnTo>
                    <a:lnTo>
                      <a:pt x="99" y="78"/>
                    </a:lnTo>
                    <a:lnTo>
                      <a:pt x="131" y="64"/>
                    </a:lnTo>
                    <a:lnTo>
                      <a:pt x="167" y="51"/>
                    </a:lnTo>
                    <a:lnTo>
                      <a:pt x="204" y="39"/>
                    </a:lnTo>
                    <a:lnTo>
                      <a:pt x="243" y="27"/>
                    </a:lnTo>
                    <a:lnTo>
                      <a:pt x="282" y="18"/>
                    </a:lnTo>
                    <a:lnTo>
                      <a:pt x="322" y="11"/>
                    </a:lnTo>
                    <a:lnTo>
                      <a:pt x="361" y="5"/>
                    </a:lnTo>
                    <a:lnTo>
                      <a:pt x="398" y="1"/>
                    </a:lnTo>
                    <a:lnTo>
                      <a:pt x="433" y="0"/>
                    </a:lnTo>
                    <a:lnTo>
                      <a:pt x="465" y="2"/>
                    </a:lnTo>
                    <a:lnTo>
                      <a:pt x="493" y="8"/>
                    </a:lnTo>
                    <a:lnTo>
                      <a:pt x="516" y="17"/>
                    </a:lnTo>
                    <a:lnTo>
                      <a:pt x="500" y="54"/>
                    </a:lnTo>
                    <a:lnTo>
                      <a:pt x="480" y="80"/>
                    </a:lnTo>
                    <a:lnTo>
                      <a:pt x="455" y="96"/>
                    </a:lnTo>
                    <a:lnTo>
                      <a:pt x="428" y="106"/>
                    </a:lnTo>
                    <a:lnTo>
                      <a:pt x="397" y="109"/>
                    </a:lnTo>
                    <a:lnTo>
                      <a:pt x="364" y="108"/>
                    </a:lnTo>
                    <a:lnTo>
                      <a:pt x="329" y="105"/>
                    </a:lnTo>
                    <a:lnTo>
                      <a:pt x="294" y="99"/>
                    </a:lnTo>
                    <a:lnTo>
                      <a:pt x="258" y="94"/>
                    </a:lnTo>
                    <a:lnTo>
                      <a:pt x="223" y="89"/>
                    </a:lnTo>
                    <a:lnTo>
                      <a:pt x="188" y="88"/>
                    </a:lnTo>
                    <a:lnTo>
                      <a:pt x="156" y="90"/>
                    </a:lnTo>
                    <a:lnTo>
                      <a:pt x="126" y="100"/>
                    </a:lnTo>
                    <a:lnTo>
                      <a:pt x="99" y="115"/>
                    </a:lnTo>
                    <a:lnTo>
                      <a:pt x="75" y="140"/>
                    </a:lnTo>
                    <a:lnTo>
                      <a:pt x="56" y="176"/>
                    </a:lnTo>
                    <a:lnTo>
                      <a:pt x="65" y="227"/>
                    </a:lnTo>
                    <a:lnTo>
                      <a:pt x="79" y="270"/>
                    </a:lnTo>
                    <a:lnTo>
                      <a:pt x="98" y="308"/>
                    </a:lnTo>
                    <a:lnTo>
                      <a:pt x="122" y="340"/>
                    </a:lnTo>
                    <a:lnTo>
                      <a:pt x="148" y="368"/>
                    </a:lnTo>
                    <a:lnTo>
                      <a:pt x="178" y="392"/>
                    </a:lnTo>
                    <a:lnTo>
                      <a:pt x="210" y="413"/>
                    </a:lnTo>
                    <a:lnTo>
                      <a:pt x="243" y="432"/>
                    </a:lnTo>
                    <a:lnTo>
                      <a:pt x="276" y="449"/>
                    </a:lnTo>
                    <a:lnTo>
                      <a:pt x="310" y="467"/>
                    </a:lnTo>
                    <a:lnTo>
                      <a:pt x="344" y="483"/>
                    </a:lnTo>
                    <a:lnTo>
                      <a:pt x="376" y="501"/>
                    </a:lnTo>
                    <a:lnTo>
                      <a:pt x="407" y="520"/>
                    </a:lnTo>
                    <a:lnTo>
                      <a:pt x="435" y="543"/>
                    </a:lnTo>
                    <a:lnTo>
                      <a:pt x="460" y="567"/>
                    </a:lnTo>
                    <a:lnTo>
                      <a:pt x="481" y="597"/>
                    </a:lnTo>
                    <a:lnTo>
                      <a:pt x="452" y="580"/>
                    </a:lnTo>
                    <a:lnTo>
                      <a:pt x="420" y="564"/>
                    </a:lnTo>
                    <a:lnTo>
                      <a:pt x="386" y="546"/>
                    </a:lnTo>
                    <a:lnTo>
                      <a:pt x="353" y="529"/>
                    </a:lnTo>
                    <a:lnTo>
                      <a:pt x="319" y="510"/>
                    </a:lnTo>
                    <a:lnTo>
                      <a:pt x="284" y="491"/>
                    </a:lnTo>
                    <a:lnTo>
                      <a:pt x="250" y="472"/>
                    </a:lnTo>
                    <a:lnTo>
                      <a:pt x="216" y="451"/>
                    </a:lnTo>
                    <a:lnTo>
                      <a:pt x="182" y="429"/>
                    </a:lnTo>
                    <a:lnTo>
                      <a:pt x="150" y="405"/>
                    </a:lnTo>
                    <a:lnTo>
                      <a:pt x="119" y="379"/>
                    </a:lnTo>
                    <a:lnTo>
                      <a:pt x="91" y="351"/>
                    </a:lnTo>
                    <a:lnTo>
                      <a:pt x="64" y="321"/>
                    </a:lnTo>
                    <a:lnTo>
                      <a:pt x="40" y="289"/>
                    </a:lnTo>
                    <a:lnTo>
                      <a:pt x="18" y="254"/>
                    </a:lnTo>
                    <a:lnTo>
                      <a:pt x="0" y="216"/>
                    </a:lnTo>
                    <a:lnTo>
                      <a:pt x="4" y="197"/>
                    </a:lnTo>
                    <a:lnTo>
                      <a:pt x="9" y="177"/>
                    </a:lnTo>
                    <a:lnTo>
                      <a:pt x="14" y="158"/>
                    </a:lnTo>
                    <a:lnTo>
                      <a:pt x="18" y="139"/>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116" name="Freeform 84"/>
              <p:cNvSpPr>
                <a:spLocks/>
              </p:cNvSpPr>
              <p:nvPr/>
            </p:nvSpPr>
            <p:spPr bwMode="auto">
              <a:xfrm>
                <a:off x="892" y="597"/>
                <a:ext cx="175" cy="188"/>
              </a:xfrm>
              <a:custGeom>
                <a:avLst/>
                <a:gdLst>
                  <a:gd name="T0" fmla="*/ 74 w 699"/>
                  <a:gd name="T1" fmla="*/ 151 h 752"/>
                  <a:gd name="T2" fmla="*/ 138 w 699"/>
                  <a:gd name="T3" fmla="*/ 96 h 752"/>
                  <a:gd name="T4" fmla="*/ 219 w 699"/>
                  <a:gd name="T5" fmla="*/ 54 h 752"/>
                  <a:gd name="T6" fmla="*/ 309 w 699"/>
                  <a:gd name="T7" fmla="*/ 25 h 752"/>
                  <a:gd name="T8" fmla="*/ 404 w 699"/>
                  <a:gd name="T9" fmla="*/ 7 h 752"/>
                  <a:gd name="T10" fmla="*/ 499 w 699"/>
                  <a:gd name="T11" fmla="*/ 0 h 752"/>
                  <a:gd name="T12" fmla="*/ 588 w 699"/>
                  <a:gd name="T13" fmla="*/ 2 h 752"/>
                  <a:gd name="T14" fmla="*/ 666 w 699"/>
                  <a:gd name="T15" fmla="*/ 14 h 752"/>
                  <a:gd name="T16" fmla="*/ 628 w 699"/>
                  <a:gd name="T17" fmla="*/ 37 h 752"/>
                  <a:gd name="T18" fmla="*/ 491 w 699"/>
                  <a:gd name="T19" fmla="*/ 67 h 752"/>
                  <a:gd name="T20" fmla="*/ 366 w 699"/>
                  <a:gd name="T21" fmla="*/ 108 h 752"/>
                  <a:gd name="T22" fmla="*/ 263 w 699"/>
                  <a:gd name="T23" fmla="*/ 160 h 752"/>
                  <a:gd name="T24" fmla="*/ 191 w 699"/>
                  <a:gd name="T25" fmla="*/ 229 h 752"/>
                  <a:gd name="T26" fmla="*/ 161 w 699"/>
                  <a:gd name="T27" fmla="*/ 314 h 752"/>
                  <a:gd name="T28" fmla="*/ 180 w 699"/>
                  <a:gd name="T29" fmla="*/ 421 h 752"/>
                  <a:gd name="T30" fmla="*/ 257 w 699"/>
                  <a:gd name="T31" fmla="*/ 551 h 752"/>
                  <a:gd name="T32" fmla="*/ 335 w 699"/>
                  <a:gd name="T33" fmla="*/ 636 h 752"/>
                  <a:gd name="T34" fmla="*/ 361 w 699"/>
                  <a:gd name="T35" fmla="*/ 657 h 752"/>
                  <a:gd name="T36" fmla="*/ 388 w 699"/>
                  <a:gd name="T37" fmla="*/ 681 h 752"/>
                  <a:gd name="T38" fmla="*/ 417 w 699"/>
                  <a:gd name="T39" fmla="*/ 704 h 752"/>
                  <a:gd name="T40" fmla="*/ 417 w 699"/>
                  <a:gd name="T41" fmla="*/ 720 h 752"/>
                  <a:gd name="T42" fmla="*/ 387 w 699"/>
                  <a:gd name="T43" fmla="*/ 730 h 752"/>
                  <a:gd name="T44" fmla="*/ 356 w 699"/>
                  <a:gd name="T45" fmla="*/ 738 h 752"/>
                  <a:gd name="T46" fmla="*/ 327 w 699"/>
                  <a:gd name="T47" fmla="*/ 748 h 752"/>
                  <a:gd name="T48" fmla="*/ 292 w 699"/>
                  <a:gd name="T49" fmla="*/ 736 h 752"/>
                  <a:gd name="T50" fmla="*/ 240 w 699"/>
                  <a:gd name="T51" fmla="*/ 688 h 752"/>
                  <a:gd name="T52" fmla="*/ 177 w 699"/>
                  <a:gd name="T53" fmla="*/ 625 h 752"/>
                  <a:gd name="T54" fmla="*/ 112 w 699"/>
                  <a:gd name="T55" fmla="*/ 551 h 752"/>
                  <a:gd name="T56" fmla="*/ 55 w 699"/>
                  <a:gd name="T57" fmla="*/ 470 h 752"/>
                  <a:gd name="T58" fmla="*/ 15 w 699"/>
                  <a:gd name="T59" fmla="*/ 384 h 752"/>
                  <a:gd name="T60" fmla="*/ 0 w 699"/>
                  <a:gd name="T61" fmla="*/ 300 h 752"/>
                  <a:gd name="T62" fmla="*/ 22 w 699"/>
                  <a:gd name="T63" fmla="*/ 221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9" h="752">
                    <a:moveTo>
                      <a:pt x="49" y="183"/>
                    </a:moveTo>
                    <a:lnTo>
                      <a:pt x="74" y="151"/>
                    </a:lnTo>
                    <a:lnTo>
                      <a:pt x="104" y="122"/>
                    </a:lnTo>
                    <a:lnTo>
                      <a:pt x="138" y="96"/>
                    </a:lnTo>
                    <a:lnTo>
                      <a:pt x="176" y="73"/>
                    </a:lnTo>
                    <a:lnTo>
                      <a:pt x="219" y="54"/>
                    </a:lnTo>
                    <a:lnTo>
                      <a:pt x="263" y="38"/>
                    </a:lnTo>
                    <a:lnTo>
                      <a:pt x="309" y="25"/>
                    </a:lnTo>
                    <a:lnTo>
                      <a:pt x="356" y="14"/>
                    </a:lnTo>
                    <a:lnTo>
                      <a:pt x="404" y="7"/>
                    </a:lnTo>
                    <a:lnTo>
                      <a:pt x="451" y="2"/>
                    </a:lnTo>
                    <a:lnTo>
                      <a:pt x="499" y="0"/>
                    </a:lnTo>
                    <a:lnTo>
                      <a:pt x="545" y="0"/>
                    </a:lnTo>
                    <a:lnTo>
                      <a:pt x="588" y="2"/>
                    </a:lnTo>
                    <a:lnTo>
                      <a:pt x="629" y="7"/>
                    </a:lnTo>
                    <a:lnTo>
                      <a:pt x="666" y="14"/>
                    </a:lnTo>
                    <a:lnTo>
                      <a:pt x="699" y="24"/>
                    </a:lnTo>
                    <a:lnTo>
                      <a:pt x="628" y="37"/>
                    </a:lnTo>
                    <a:lnTo>
                      <a:pt x="558" y="51"/>
                    </a:lnTo>
                    <a:lnTo>
                      <a:pt x="491" y="67"/>
                    </a:lnTo>
                    <a:lnTo>
                      <a:pt x="426" y="85"/>
                    </a:lnTo>
                    <a:lnTo>
                      <a:pt x="366" y="108"/>
                    </a:lnTo>
                    <a:lnTo>
                      <a:pt x="311" y="133"/>
                    </a:lnTo>
                    <a:lnTo>
                      <a:pt x="263" y="160"/>
                    </a:lnTo>
                    <a:lnTo>
                      <a:pt x="223" y="192"/>
                    </a:lnTo>
                    <a:lnTo>
                      <a:pt x="191" y="229"/>
                    </a:lnTo>
                    <a:lnTo>
                      <a:pt x="171" y="269"/>
                    </a:lnTo>
                    <a:lnTo>
                      <a:pt x="161" y="314"/>
                    </a:lnTo>
                    <a:lnTo>
                      <a:pt x="163" y="365"/>
                    </a:lnTo>
                    <a:lnTo>
                      <a:pt x="180" y="421"/>
                    </a:lnTo>
                    <a:lnTo>
                      <a:pt x="210" y="483"/>
                    </a:lnTo>
                    <a:lnTo>
                      <a:pt x="257" y="551"/>
                    </a:lnTo>
                    <a:lnTo>
                      <a:pt x="321" y="625"/>
                    </a:lnTo>
                    <a:lnTo>
                      <a:pt x="335" y="636"/>
                    </a:lnTo>
                    <a:lnTo>
                      <a:pt x="348" y="647"/>
                    </a:lnTo>
                    <a:lnTo>
                      <a:pt x="361" y="657"/>
                    </a:lnTo>
                    <a:lnTo>
                      <a:pt x="375" y="669"/>
                    </a:lnTo>
                    <a:lnTo>
                      <a:pt x="388" y="681"/>
                    </a:lnTo>
                    <a:lnTo>
                      <a:pt x="403" y="692"/>
                    </a:lnTo>
                    <a:lnTo>
                      <a:pt x="417" y="704"/>
                    </a:lnTo>
                    <a:lnTo>
                      <a:pt x="432" y="716"/>
                    </a:lnTo>
                    <a:lnTo>
                      <a:pt x="417" y="720"/>
                    </a:lnTo>
                    <a:lnTo>
                      <a:pt x="403" y="725"/>
                    </a:lnTo>
                    <a:lnTo>
                      <a:pt x="387" y="730"/>
                    </a:lnTo>
                    <a:lnTo>
                      <a:pt x="372" y="733"/>
                    </a:lnTo>
                    <a:lnTo>
                      <a:pt x="356" y="738"/>
                    </a:lnTo>
                    <a:lnTo>
                      <a:pt x="342" y="743"/>
                    </a:lnTo>
                    <a:lnTo>
                      <a:pt x="327" y="748"/>
                    </a:lnTo>
                    <a:lnTo>
                      <a:pt x="311" y="752"/>
                    </a:lnTo>
                    <a:lnTo>
                      <a:pt x="292" y="736"/>
                    </a:lnTo>
                    <a:lnTo>
                      <a:pt x="269" y="713"/>
                    </a:lnTo>
                    <a:lnTo>
                      <a:pt x="240" y="688"/>
                    </a:lnTo>
                    <a:lnTo>
                      <a:pt x="210" y="657"/>
                    </a:lnTo>
                    <a:lnTo>
                      <a:pt x="177" y="625"/>
                    </a:lnTo>
                    <a:lnTo>
                      <a:pt x="145" y="590"/>
                    </a:lnTo>
                    <a:lnTo>
                      <a:pt x="112" y="551"/>
                    </a:lnTo>
                    <a:lnTo>
                      <a:pt x="82" y="511"/>
                    </a:lnTo>
                    <a:lnTo>
                      <a:pt x="55" y="470"/>
                    </a:lnTo>
                    <a:lnTo>
                      <a:pt x="32" y="427"/>
                    </a:lnTo>
                    <a:lnTo>
                      <a:pt x="15" y="384"/>
                    </a:lnTo>
                    <a:lnTo>
                      <a:pt x="4" y="343"/>
                    </a:lnTo>
                    <a:lnTo>
                      <a:pt x="0" y="300"/>
                    </a:lnTo>
                    <a:lnTo>
                      <a:pt x="6" y="260"/>
                    </a:lnTo>
                    <a:lnTo>
                      <a:pt x="22" y="221"/>
                    </a:lnTo>
                    <a:lnTo>
                      <a:pt x="49" y="183"/>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117" name="Freeform 85"/>
              <p:cNvSpPr>
                <a:spLocks/>
              </p:cNvSpPr>
              <p:nvPr/>
            </p:nvSpPr>
            <p:spPr bwMode="auto">
              <a:xfrm>
                <a:off x="1065" y="291"/>
                <a:ext cx="37" cy="27"/>
              </a:xfrm>
              <a:custGeom>
                <a:avLst/>
                <a:gdLst>
                  <a:gd name="T0" fmla="*/ 10 w 150"/>
                  <a:gd name="T1" fmla="*/ 46 h 108"/>
                  <a:gd name="T2" fmla="*/ 28 w 150"/>
                  <a:gd name="T3" fmla="*/ 40 h 108"/>
                  <a:gd name="T4" fmla="*/ 44 w 150"/>
                  <a:gd name="T5" fmla="*/ 34 h 108"/>
                  <a:gd name="T6" fmla="*/ 62 w 150"/>
                  <a:gd name="T7" fmla="*/ 28 h 108"/>
                  <a:gd name="T8" fmla="*/ 80 w 150"/>
                  <a:gd name="T9" fmla="*/ 23 h 108"/>
                  <a:gd name="T10" fmla="*/ 97 w 150"/>
                  <a:gd name="T11" fmla="*/ 18 h 108"/>
                  <a:gd name="T12" fmla="*/ 114 w 150"/>
                  <a:gd name="T13" fmla="*/ 12 h 108"/>
                  <a:gd name="T14" fmla="*/ 132 w 150"/>
                  <a:gd name="T15" fmla="*/ 6 h 108"/>
                  <a:gd name="T16" fmla="*/ 150 w 150"/>
                  <a:gd name="T17" fmla="*/ 0 h 108"/>
                  <a:gd name="T18" fmla="*/ 137 w 150"/>
                  <a:gd name="T19" fmla="*/ 14 h 108"/>
                  <a:gd name="T20" fmla="*/ 124 w 150"/>
                  <a:gd name="T21" fmla="*/ 27 h 108"/>
                  <a:gd name="T22" fmla="*/ 111 w 150"/>
                  <a:gd name="T23" fmla="*/ 42 h 108"/>
                  <a:gd name="T24" fmla="*/ 98 w 150"/>
                  <a:gd name="T25" fmla="*/ 56 h 108"/>
                  <a:gd name="T26" fmla="*/ 85 w 150"/>
                  <a:gd name="T27" fmla="*/ 69 h 108"/>
                  <a:gd name="T28" fmla="*/ 72 w 150"/>
                  <a:gd name="T29" fmla="*/ 82 h 108"/>
                  <a:gd name="T30" fmla="*/ 59 w 150"/>
                  <a:gd name="T31" fmla="*/ 95 h 108"/>
                  <a:gd name="T32" fmla="*/ 44 w 150"/>
                  <a:gd name="T33" fmla="*/ 108 h 108"/>
                  <a:gd name="T34" fmla="*/ 38 w 150"/>
                  <a:gd name="T35" fmla="*/ 102 h 108"/>
                  <a:gd name="T36" fmla="*/ 32 w 150"/>
                  <a:gd name="T37" fmla="*/ 96 h 108"/>
                  <a:gd name="T38" fmla="*/ 27 w 150"/>
                  <a:gd name="T39" fmla="*/ 90 h 108"/>
                  <a:gd name="T40" fmla="*/ 21 w 150"/>
                  <a:gd name="T41" fmla="*/ 83 h 108"/>
                  <a:gd name="T42" fmla="*/ 15 w 150"/>
                  <a:gd name="T43" fmla="*/ 77 h 108"/>
                  <a:gd name="T44" fmla="*/ 10 w 150"/>
                  <a:gd name="T45" fmla="*/ 71 h 108"/>
                  <a:gd name="T46" fmla="*/ 5 w 150"/>
                  <a:gd name="T47" fmla="*/ 64 h 108"/>
                  <a:gd name="T48" fmla="*/ 0 w 150"/>
                  <a:gd name="T49" fmla="*/ 58 h 108"/>
                  <a:gd name="T50" fmla="*/ 3 w 150"/>
                  <a:gd name="T51" fmla="*/ 56 h 108"/>
                  <a:gd name="T52" fmla="*/ 5 w 150"/>
                  <a:gd name="T53" fmla="*/ 52 h 108"/>
                  <a:gd name="T54" fmla="*/ 8 w 150"/>
                  <a:gd name="T55" fmla="*/ 50 h 108"/>
                  <a:gd name="T56" fmla="*/ 10 w 150"/>
                  <a:gd name="T5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08">
                    <a:moveTo>
                      <a:pt x="10" y="46"/>
                    </a:moveTo>
                    <a:lnTo>
                      <a:pt x="28" y="40"/>
                    </a:lnTo>
                    <a:lnTo>
                      <a:pt x="44" y="34"/>
                    </a:lnTo>
                    <a:lnTo>
                      <a:pt x="62" y="28"/>
                    </a:lnTo>
                    <a:lnTo>
                      <a:pt x="80" y="23"/>
                    </a:lnTo>
                    <a:lnTo>
                      <a:pt x="97" y="18"/>
                    </a:lnTo>
                    <a:lnTo>
                      <a:pt x="114" y="12"/>
                    </a:lnTo>
                    <a:lnTo>
                      <a:pt x="132" y="6"/>
                    </a:lnTo>
                    <a:lnTo>
                      <a:pt x="150" y="0"/>
                    </a:lnTo>
                    <a:lnTo>
                      <a:pt x="137" y="14"/>
                    </a:lnTo>
                    <a:lnTo>
                      <a:pt x="124" y="27"/>
                    </a:lnTo>
                    <a:lnTo>
                      <a:pt x="111" y="42"/>
                    </a:lnTo>
                    <a:lnTo>
                      <a:pt x="98" y="56"/>
                    </a:lnTo>
                    <a:lnTo>
                      <a:pt x="85" y="69"/>
                    </a:lnTo>
                    <a:lnTo>
                      <a:pt x="72" y="82"/>
                    </a:lnTo>
                    <a:lnTo>
                      <a:pt x="59" y="95"/>
                    </a:lnTo>
                    <a:lnTo>
                      <a:pt x="44" y="108"/>
                    </a:lnTo>
                    <a:lnTo>
                      <a:pt x="38" y="102"/>
                    </a:lnTo>
                    <a:lnTo>
                      <a:pt x="32" y="96"/>
                    </a:lnTo>
                    <a:lnTo>
                      <a:pt x="27" y="90"/>
                    </a:lnTo>
                    <a:lnTo>
                      <a:pt x="21" y="83"/>
                    </a:lnTo>
                    <a:lnTo>
                      <a:pt x="15" y="77"/>
                    </a:lnTo>
                    <a:lnTo>
                      <a:pt x="10" y="71"/>
                    </a:lnTo>
                    <a:lnTo>
                      <a:pt x="5" y="64"/>
                    </a:lnTo>
                    <a:lnTo>
                      <a:pt x="0" y="58"/>
                    </a:lnTo>
                    <a:lnTo>
                      <a:pt x="3" y="56"/>
                    </a:lnTo>
                    <a:lnTo>
                      <a:pt x="5" y="52"/>
                    </a:lnTo>
                    <a:lnTo>
                      <a:pt x="8" y="50"/>
                    </a:lnTo>
                    <a:lnTo>
                      <a:pt x="10" y="46"/>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118" name="Freeform 86"/>
              <p:cNvSpPr>
                <a:spLocks/>
              </p:cNvSpPr>
              <p:nvPr/>
            </p:nvSpPr>
            <p:spPr bwMode="auto">
              <a:xfrm>
                <a:off x="1006" y="623"/>
                <a:ext cx="108" cy="38"/>
              </a:xfrm>
              <a:custGeom>
                <a:avLst/>
                <a:gdLst>
                  <a:gd name="T0" fmla="*/ 0 w 432"/>
                  <a:gd name="T1" fmla="*/ 30 h 152"/>
                  <a:gd name="T2" fmla="*/ 35 w 432"/>
                  <a:gd name="T3" fmla="*/ 27 h 152"/>
                  <a:gd name="T4" fmla="*/ 66 w 432"/>
                  <a:gd name="T5" fmla="*/ 25 h 152"/>
                  <a:gd name="T6" fmla="*/ 93 w 432"/>
                  <a:gd name="T7" fmla="*/ 24 h 152"/>
                  <a:gd name="T8" fmla="*/ 118 w 432"/>
                  <a:gd name="T9" fmla="*/ 25 h 152"/>
                  <a:gd name="T10" fmla="*/ 140 w 432"/>
                  <a:gd name="T11" fmla="*/ 26 h 152"/>
                  <a:gd name="T12" fmla="*/ 160 w 432"/>
                  <a:gd name="T13" fmla="*/ 27 h 152"/>
                  <a:gd name="T14" fmla="*/ 178 w 432"/>
                  <a:gd name="T15" fmla="*/ 30 h 152"/>
                  <a:gd name="T16" fmla="*/ 194 w 432"/>
                  <a:gd name="T17" fmla="*/ 33 h 152"/>
                  <a:gd name="T18" fmla="*/ 208 w 432"/>
                  <a:gd name="T19" fmla="*/ 37 h 152"/>
                  <a:gd name="T20" fmla="*/ 221 w 432"/>
                  <a:gd name="T21" fmla="*/ 40 h 152"/>
                  <a:gd name="T22" fmla="*/ 233 w 432"/>
                  <a:gd name="T23" fmla="*/ 45 h 152"/>
                  <a:gd name="T24" fmla="*/ 244 w 432"/>
                  <a:gd name="T25" fmla="*/ 50 h 152"/>
                  <a:gd name="T26" fmla="*/ 254 w 432"/>
                  <a:gd name="T27" fmla="*/ 55 h 152"/>
                  <a:gd name="T28" fmla="*/ 264 w 432"/>
                  <a:gd name="T29" fmla="*/ 59 h 152"/>
                  <a:gd name="T30" fmla="*/ 273 w 432"/>
                  <a:gd name="T31" fmla="*/ 63 h 152"/>
                  <a:gd name="T32" fmla="*/ 283 w 432"/>
                  <a:gd name="T33" fmla="*/ 68 h 152"/>
                  <a:gd name="T34" fmla="*/ 305 w 432"/>
                  <a:gd name="T35" fmla="*/ 45 h 152"/>
                  <a:gd name="T36" fmla="*/ 324 w 432"/>
                  <a:gd name="T37" fmla="*/ 26 h 152"/>
                  <a:gd name="T38" fmla="*/ 339 w 432"/>
                  <a:gd name="T39" fmla="*/ 13 h 152"/>
                  <a:gd name="T40" fmla="*/ 353 w 432"/>
                  <a:gd name="T41" fmla="*/ 5 h 152"/>
                  <a:gd name="T42" fmla="*/ 368 w 432"/>
                  <a:gd name="T43" fmla="*/ 0 h 152"/>
                  <a:gd name="T44" fmla="*/ 385 w 432"/>
                  <a:gd name="T45" fmla="*/ 0 h 152"/>
                  <a:gd name="T46" fmla="*/ 405 w 432"/>
                  <a:gd name="T47" fmla="*/ 2 h 152"/>
                  <a:gd name="T48" fmla="*/ 432 w 432"/>
                  <a:gd name="T49" fmla="*/ 8 h 152"/>
                  <a:gd name="T50" fmla="*/ 414 w 432"/>
                  <a:gd name="T51" fmla="*/ 48 h 152"/>
                  <a:gd name="T52" fmla="*/ 397 w 432"/>
                  <a:gd name="T53" fmla="*/ 80 h 152"/>
                  <a:gd name="T54" fmla="*/ 379 w 432"/>
                  <a:gd name="T55" fmla="*/ 105 h 152"/>
                  <a:gd name="T56" fmla="*/ 360 w 432"/>
                  <a:gd name="T57" fmla="*/ 124 h 152"/>
                  <a:gd name="T58" fmla="*/ 340 w 432"/>
                  <a:gd name="T59" fmla="*/ 138 h 152"/>
                  <a:gd name="T60" fmla="*/ 321 w 432"/>
                  <a:gd name="T61" fmla="*/ 147 h 152"/>
                  <a:gd name="T62" fmla="*/ 299 w 432"/>
                  <a:gd name="T63" fmla="*/ 151 h 152"/>
                  <a:gd name="T64" fmla="*/ 278 w 432"/>
                  <a:gd name="T65" fmla="*/ 152 h 152"/>
                  <a:gd name="T66" fmla="*/ 255 w 432"/>
                  <a:gd name="T67" fmla="*/ 148 h 152"/>
                  <a:gd name="T68" fmla="*/ 233 w 432"/>
                  <a:gd name="T69" fmla="*/ 143 h 152"/>
                  <a:gd name="T70" fmla="*/ 208 w 432"/>
                  <a:gd name="T71" fmla="*/ 134 h 152"/>
                  <a:gd name="T72" fmla="*/ 183 w 432"/>
                  <a:gd name="T73" fmla="*/ 125 h 152"/>
                  <a:gd name="T74" fmla="*/ 156 w 432"/>
                  <a:gd name="T75" fmla="*/ 113 h 152"/>
                  <a:gd name="T76" fmla="*/ 128 w 432"/>
                  <a:gd name="T77" fmla="*/ 100 h 152"/>
                  <a:gd name="T78" fmla="*/ 99 w 432"/>
                  <a:gd name="T79" fmla="*/ 87 h 152"/>
                  <a:gd name="T80" fmla="*/ 68 w 432"/>
                  <a:gd name="T81" fmla="*/ 74 h 152"/>
                  <a:gd name="T82" fmla="*/ 67 w 432"/>
                  <a:gd name="T83" fmla="*/ 70 h 152"/>
                  <a:gd name="T84" fmla="*/ 60 w 432"/>
                  <a:gd name="T85" fmla="*/ 65 h 152"/>
                  <a:gd name="T86" fmla="*/ 49 w 432"/>
                  <a:gd name="T87" fmla="*/ 58 h 152"/>
                  <a:gd name="T88" fmla="*/ 36 w 432"/>
                  <a:gd name="T89" fmla="*/ 51 h 152"/>
                  <a:gd name="T90" fmla="*/ 22 w 432"/>
                  <a:gd name="T91" fmla="*/ 45 h 152"/>
                  <a:gd name="T92" fmla="*/ 11 w 432"/>
                  <a:gd name="T93" fmla="*/ 38 h 152"/>
                  <a:gd name="T94" fmla="*/ 3 w 432"/>
                  <a:gd name="T95" fmla="*/ 33 h 152"/>
                  <a:gd name="T96" fmla="*/ 0 w 432"/>
                  <a:gd name="T97" fmla="*/ 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2" h="152">
                    <a:moveTo>
                      <a:pt x="0" y="30"/>
                    </a:moveTo>
                    <a:lnTo>
                      <a:pt x="35" y="27"/>
                    </a:lnTo>
                    <a:lnTo>
                      <a:pt x="66" y="25"/>
                    </a:lnTo>
                    <a:lnTo>
                      <a:pt x="93" y="24"/>
                    </a:lnTo>
                    <a:lnTo>
                      <a:pt x="118" y="25"/>
                    </a:lnTo>
                    <a:lnTo>
                      <a:pt x="140" y="26"/>
                    </a:lnTo>
                    <a:lnTo>
                      <a:pt x="160" y="27"/>
                    </a:lnTo>
                    <a:lnTo>
                      <a:pt x="178" y="30"/>
                    </a:lnTo>
                    <a:lnTo>
                      <a:pt x="194" y="33"/>
                    </a:lnTo>
                    <a:lnTo>
                      <a:pt x="208" y="37"/>
                    </a:lnTo>
                    <a:lnTo>
                      <a:pt x="221" y="40"/>
                    </a:lnTo>
                    <a:lnTo>
                      <a:pt x="233" y="45"/>
                    </a:lnTo>
                    <a:lnTo>
                      <a:pt x="244" y="50"/>
                    </a:lnTo>
                    <a:lnTo>
                      <a:pt x="254" y="55"/>
                    </a:lnTo>
                    <a:lnTo>
                      <a:pt x="264" y="59"/>
                    </a:lnTo>
                    <a:lnTo>
                      <a:pt x="273" y="63"/>
                    </a:lnTo>
                    <a:lnTo>
                      <a:pt x="283" y="68"/>
                    </a:lnTo>
                    <a:lnTo>
                      <a:pt x="305" y="45"/>
                    </a:lnTo>
                    <a:lnTo>
                      <a:pt x="324" y="26"/>
                    </a:lnTo>
                    <a:lnTo>
                      <a:pt x="339" y="13"/>
                    </a:lnTo>
                    <a:lnTo>
                      <a:pt x="353" y="5"/>
                    </a:lnTo>
                    <a:lnTo>
                      <a:pt x="368" y="0"/>
                    </a:lnTo>
                    <a:lnTo>
                      <a:pt x="385" y="0"/>
                    </a:lnTo>
                    <a:lnTo>
                      <a:pt x="405" y="2"/>
                    </a:lnTo>
                    <a:lnTo>
                      <a:pt x="432" y="8"/>
                    </a:lnTo>
                    <a:lnTo>
                      <a:pt x="414" y="48"/>
                    </a:lnTo>
                    <a:lnTo>
                      <a:pt x="397" y="80"/>
                    </a:lnTo>
                    <a:lnTo>
                      <a:pt x="379" y="105"/>
                    </a:lnTo>
                    <a:lnTo>
                      <a:pt x="360" y="124"/>
                    </a:lnTo>
                    <a:lnTo>
                      <a:pt x="340" y="138"/>
                    </a:lnTo>
                    <a:lnTo>
                      <a:pt x="321" y="147"/>
                    </a:lnTo>
                    <a:lnTo>
                      <a:pt x="299" y="151"/>
                    </a:lnTo>
                    <a:lnTo>
                      <a:pt x="278" y="152"/>
                    </a:lnTo>
                    <a:lnTo>
                      <a:pt x="255" y="148"/>
                    </a:lnTo>
                    <a:lnTo>
                      <a:pt x="233" y="143"/>
                    </a:lnTo>
                    <a:lnTo>
                      <a:pt x="208" y="134"/>
                    </a:lnTo>
                    <a:lnTo>
                      <a:pt x="183" y="125"/>
                    </a:lnTo>
                    <a:lnTo>
                      <a:pt x="156" y="113"/>
                    </a:lnTo>
                    <a:lnTo>
                      <a:pt x="128" y="100"/>
                    </a:lnTo>
                    <a:lnTo>
                      <a:pt x="99" y="87"/>
                    </a:lnTo>
                    <a:lnTo>
                      <a:pt x="68" y="74"/>
                    </a:lnTo>
                    <a:lnTo>
                      <a:pt x="67" y="70"/>
                    </a:lnTo>
                    <a:lnTo>
                      <a:pt x="60" y="65"/>
                    </a:lnTo>
                    <a:lnTo>
                      <a:pt x="49" y="58"/>
                    </a:lnTo>
                    <a:lnTo>
                      <a:pt x="36" y="51"/>
                    </a:lnTo>
                    <a:lnTo>
                      <a:pt x="22" y="45"/>
                    </a:lnTo>
                    <a:lnTo>
                      <a:pt x="11" y="38"/>
                    </a:lnTo>
                    <a:lnTo>
                      <a:pt x="3" y="33"/>
                    </a:lnTo>
                    <a:lnTo>
                      <a:pt x="0" y="3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876350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noChangeArrowheads="1"/>
          </p:cNvSpPr>
          <p:nvPr>
            <p:ph type="body" idx="1"/>
          </p:nvPr>
        </p:nvSpPr>
        <p:spPr>
          <a:xfrm>
            <a:off x="251781" y="1343717"/>
            <a:ext cx="8489950" cy="5334000"/>
          </a:xfrm>
        </p:spPr>
        <p:txBody>
          <a:bodyPr/>
          <a:lstStyle/>
          <a:p>
            <a:r>
              <a:rPr lang="en-US" altLang="zh-CN" dirty="0">
                <a:ea typeface="宋体" charset="-122"/>
              </a:rPr>
              <a:t>For each separate flow of control needed by the system, create a process or thread</a:t>
            </a:r>
          </a:p>
          <a:p>
            <a:pPr lvl="1"/>
            <a:r>
              <a:rPr lang="en-US" altLang="zh-CN" dirty="0">
                <a:ea typeface="宋体" charset="-122"/>
              </a:rPr>
              <a:t>Separate threads of control might be needed to: </a:t>
            </a:r>
          </a:p>
          <a:p>
            <a:pPr lvl="2"/>
            <a:r>
              <a:rPr lang="en-US" altLang="zh-CN" dirty="0">
                <a:ea typeface="宋体" charset="-122"/>
              </a:rPr>
              <a:t>Utilize multiple CPUs and/or nodes</a:t>
            </a:r>
          </a:p>
          <a:p>
            <a:pPr lvl="2"/>
            <a:r>
              <a:rPr lang="en-US" altLang="zh-CN" dirty="0">
                <a:ea typeface="宋体" charset="-122"/>
              </a:rPr>
              <a:t>Increase CPU utilization</a:t>
            </a:r>
          </a:p>
          <a:p>
            <a:pPr lvl="2"/>
            <a:r>
              <a:rPr lang="en-US" altLang="zh-CN" dirty="0">
                <a:ea typeface="宋体" charset="-122"/>
              </a:rPr>
              <a:t>Service time-related events</a:t>
            </a:r>
          </a:p>
          <a:p>
            <a:pPr lvl="2"/>
            <a:r>
              <a:rPr lang="en-US" altLang="zh-CN" dirty="0">
                <a:ea typeface="宋体" charset="-122"/>
              </a:rPr>
              <a:t>Prioritize activities</a:t>
            </a:r>
          </a:p>
          <a:p>
            <a:pPr lvl="2"/>
            <a:r>
              <a:rPr lang="en-US" altLang="zh-CN" dirty="0">
                <a:ea typeface="宋体" charset="-122"/>
              </a:rPr>
              <a:t>Achieve scalability (load sharing) </a:t>
            </a:r>
          </a:p>
          <a:p>
            <a:pPr lvl="2"/>
            <a:r>
              <a:rPr lang="en-US" altLang="zh-CN" dirty="0">
                <a:ea typeface="宋体" charset="-122"/>
              </a:rPr>
              <a:t>Separate the concerns among software areas</a:t>
            </a:r>
          </a:p>
          <a:p>
            <a:pPr lvl="2"/>
            <a:r>
              <a:rPr lang="en-US" altLang="zh-CN" dirty="0">
                <a:ea typeface="宋体" charset="-122"/>
              </a:rPr>
              <a:t>Improvement of system availability</a:t>
            </a:r>
          </a:p>
          <a:p>
            <a:pPr lvl="2"/>
            <a:r>
              <a:rPr lang="en-US" altLang="zh-CN" dirty="0">
                <a:ea typeface="宋体" charset="-122"/>
              </a:rPr>
              <a:t>Support major subsystems</a:t>
            </a:r>
          </a:p>
        </p:txBody>
      </p:sp>
      <p:sp>
        <p:nvSpPr>
          <p:cNvPr id="430082" name="Rectangle 2"/>
          <p:cNvSpPr>
            <a:spLocks noGrp="1" noChangeArrowheads="1"/>
          </p:cNvSpPr>
          <p:nvPr>
            <p:ph type="title"/>
          </p:nvPr>
        </p:nvSpPr>
        <p:spPr>
          <a:xfrm>
            <a:off x="384176" y="153452"/>
            <a:ext cx="8229600" cy="1143000"/>
          </a:xfrm>
        </p:spPr>
        <p:txBody>
          <a:bodyPr>
            <a:normAutofit fontScale="90000"/>
          </a:bodyPr>
          <a:lstStyle/>
          <a:p>
            <a:r>
              <a:rPr lang="en-US" altLang="zh-CN" dirty="0">
                <a:ea typeface="宋体" charset="-122"/>
              </a:rPr>
              <a:t>Identifying Processes and Threads</a:t>
            </a:r>
          </a:p>
        </p:txBody>
      </p:sp>
      <p:grpSp>
        <p:nvGrpSpPr>
          <p:cNvPr id="430197" name="Group 117"/>
          <p:cNvGrpSpPr>
            <a:grpSpLocks/>
          </p:cNvGrpSpPr>
          <p:nvPr/>
        </p:nvGrpSpPr>
        <p:grpSpPr bwMode="auto">
          <a:xfrm>
            <a:off x="6157913" y="2214563"/>
            <a:ext cx="2455862" cy="2230437"/>
            <a:chOff x="3801" y="2805"/>
            <a:chExt cx="1547" cy="1405"/>
          </a:xfrm>
        </p:grpSpPr>
        <p:grpSp>
          <p:nvGrpSpPr>
            <p:cNvPr id="430145" name="Group 65"/>
            <p:cNvGrpSpPr>
              <a:grpSpLocks/>
            </p:cNvGrpSpPr>
            <p:nvPr/>
          </p:nvGrpSpPr>
          <p:grpSpPr bwMode="auto">
            <a:xfrm rot="10800000">
              <a:off x="4594" y="3302"/>
              <a:ext cx="389" cy="908"/>
              <a:chOff x="4080" y="2280"/>
              <a:chExt cx="581" cy="936"/>
            </a:xfrm>
          </p:grpSpPr>
          <p:sp>
            <p:nvSpPr>
              <p:cNvPr id="430146" name="Freeform 66"/>
              <p:cNvSpPr>
                <a:spLocks/>
              </p:cNvSpPr>
              <p:nvPr/>
            </p:nvSpPr>
            <p:spPr bwMode="auto">
              <a:xfrm>
                <a:off x="4504" y="2301"/>
                <a:ext cx="157" cy="559"/>
              </a:xfrm>
              <a:custGeom>
                <a:avLst/>
                <a:gdLst>
                  <a:gd name="T0" fmla="*/ 0 w 472"/>
                  <a:gd name="T1" fmla="*/ 1339 h 1377"/>
                  <a:gd name="T2" fmla="*/ 27 w 472"/>
                  <a:gd name="T3" fmla="*/ 1348 h 1377"/>
                  <a:gd name="T4" fmla="*/ 55 w 472"/>
                  <a:gd name="T5" fmla="*/ 1358 h 1377"/>
                  <a:gd name="T6" fmla="*/ 85 w 472"/>
                  <a:gd name="T7" fmla="*/ 1366 h 1377"/>
                  <a:gd name="T8" fmla="*/ 115 w 472"/>
                  <a:gd name="T9" fmla="*/ 1373 h 1377"/>
                  <a:gd name="T10" fmla="*/ 156 w 472"/>
                  <a:gd name="T11" fmla="*/ 1377 h 1377"/>
                  <a:gd name="T12" fmla="*/ 209 w 472"/>
                  <a:gd name="T13" fmla="*/ 1373 h 1377"/>
                  <a:gd name="T14" fmla="*/ 267 w 472"/>
                  <a:gd name="T15" fmla="*/ 1364 h 1377"/>
                  <a:gd name="T16" fmla="*/ 326 w 472"/>
                  <a:gd name="T17" fmla="*/ 1347 h 1377"/>
                  <a:gd name="T18" fmla="*/ 381 w 472"/>
                  <a:gd name="T19" fmla="*/ 1327 h 1377"/>
                  <a:gd name="T20" fmla="*/ 426 w 472"/>
                  <a:gd name="T21" fmla="*/ 1302 h 1377"/>
                  <a:gd name="T22" fmla="*/ 455 w 472"/>
                  <a:gd name="T23" fmla="*/ 1273 h 1377"/>
                  <a:gd name="T24" fmla="*/ 466 w 472"/>
                  <a:gd name="T25" fmla="*/ 1242 h 1377"/>
                  <a:gd name="T26" fmla="*/ 471 w 472"/>
                  <a:gd name="T27" fmla="*/ 1126 h 1377"/>
                  <a:gd name="T28" fmla="*/ 472 w 472"/>
                  <a:gd name="T29" fmla="*/ 948 h 1377"/>
                  <a:gd name="T30" fmla="*/ 461 w 472"/>
                  <a:gd name="T31" fmla="*/ 778 h 1377"/>
                  <a:gd name="T32" fmla="*/ 429 w 472"/>
                  <a:gd name="T33" fmla="*/ 685 h 1377"/>
                  <a:gd name="T34" fmla="*/ 422 w 472"/>
                  <a:gd name="T35" fmla="*/ 623 h 1377"/>
                  <a:gd name="T36" fmla="*/ 396 w 472"/>
                  <a:gd name="T37" fmla="*/ 545 h 1377"/>
                  <a:gd name="T38" fmla="*/ 355 w 472"/>
                  <a:gd name="T39" fmla="*/ 456 h 1377"/>
                  <a:gd name="T40" fmla="*/ 299 w 472"/>
                  <a:gd name="T41" fmla="*/ 359 h 1377"/>
                  <a:gd name="T42" fmla="*/ 232 w 472"/>
                  <a:gd name="T43" fmla="*/ 261 h 1377"/>
                  <a:gd name="T44" fmla="*/ 159 w 472"/>
                  <a:gd name="T45" fmla="*/ 165 h 1377"/>
                  <a:gd name="T46" fmla="*/ 80 w 472"/>
                  <a:gd name="T47" fmla="*/ 76 h 1377"/>
                  <a:gd name="T48" fmla="*/ 0 w 472"/>
                  <a:gd name="T49" fmla="*/ 0 h 1377"/>
                  <a:gd name="T50" fmla="*/ 38 w 472"/>
                  <a:gd name="T51" fmla="*/ 338 h 1377"/>
                  <a:gd name="T52" fmla="*/ 111 w 472"/>
                  <a:gd name="T53" fmla="*/ 427 h 1377"/>
                  <a:gd name="T54" fmla="*/ 179 w 472"/>
                  <a:gd name="T55" fmla="*/ 518 h 1377"/>
                  <a:gd name="T56" fmla="*/ 238 w 472"/>
                  <a:gd name="T57" fmla="*/ 611 h 1377"/>
                  <a:gd name="T58" fmla="*/ 286 w 472"/>
                  <a:gd name="T59" fmla="*/ 698 h 1377"/>
                  <a:gd name="T60" fmla="*/ 318 w 472"/>
                  <a:gd name="T61" fmla="*/ 775 h 1377"/>
                  <a:gd name="T62" fmla="*/ 330 w 472"/>
                  <a:gd name="T63" fmla="*/ 838 h 1377"/>
                  <a:gd name="T64" fmla="*/ 319 w 472"/>
                  <a:gd name="T65" fmla="*/ 882 h 1377"/>
                  <a:gd name="T66" fmla="*/ 292 w 472"/>
                  <a:gd name="T67" fmla="*/ 897 h 1377"/>
                  <a:gd name="T68" fmla="*/ 262 w 472"/>
                  <a:gd name="T69" fmla="*/ 892 h 1377"/>
                  <a:gd name="T70" fmla="*/ 229 w 472"/>
                  <a:gd name="T71" fmla="*/ 879 h 1377"/>
                  <a:gd name="T72" fmla="*/ 192 w 472"/>
                  <a:gd name="T73" fmla="*/ 858 h 1377"/>
                  <a:gd name="T74" fmla="*/ 152 w 472"/>
                  <a:gd name="T75" fmla="*/ 831 h 1377"/>
                  <a:gd name="T76" fmla="*/ 109 w 472"/>
                  <a:gd name="T77" fmla="*/ 796 h 1377"/>
                  <a:gd name="T78" fmla="*/ 66 w 472"/>
                  <a:gd name="T79" fmla="*/ 757 h 1377"/>
                  <a:gd name="T80" fmla="*/ 22 w 472"/>
                  <a:gd name="T81" fmla="*/ 713 h 1377"/>
                  <a:gd name="T82" fmla="*/ 0 w 472"/>
                  <a:gd name="T83" fmla="*/ 915 h 1377"/>
                  <a:gd name="T84" fmla="*/ 33 w 472"/>
                  <a:gd name="T85" fmla="*/ 936 h 1377"/>
                  <a:gd name="T86" fmla="*/ 67 w 472"/>
                  <a:gd name="T87" fmla="*/ 955 h 1377"/>
                  <a:gd name="T88" fmla="*/ 103 w 472"/>
                  <a:gd name="T89" fmla="*/ 972 h 1377"/>
                  <a:gd name="T90" fmla="*/ 140 w 472"/>
                  <a:gd name="T91" fmla="*/ 987 h 1377"/>
                  <a:gd name="T92" fmla="*/ 178 w 472"/>
                  <a:gd name="T93" fmla="*/ 999 h 1377"/>
                  <a:gd name="T94" fmla="*/ 217 w 472"/>
                  <a:gd name="T95" fmla="*/ 1009 h 1377"/>
                  <a:gd name="T96" fmla="*/ 257 w 472"/>
                  <a:gd name="T97" fmla="*/ 1016 h 1377"/>
                  <a:gd name="T98" fmla="*/ 299 w 472"/>
                  <a:gd name="T99" fmla="*/ 1021 h 1377"/>
                  <a:gd name="T100" fmla="*/ 305 w 472"/>
                  <a:gd name="T101" fmla="*/ 1013 h 1377"/>
                  <a:gd name="T102" fmla="*/ 312 w 472"/>
                  <a:gd name="T103" fmla="*/ 999 h 1377"/>
                  <a:gd name="T104" fmla="*/ 322 w 472"/>
                  <a:gd name="T105" fmla="*/ 977 h 1377"/>
                  <a:gd name="T106" fmla="*/ 336 w 472"/>
                  <a:gd name="T107" fmla="*/ 946 h 1377"/>
                  <a:gd name="T108" fmla="*/ 326 w 472"/>
                  <a:gd name="T109" fmla="*/ 1030 h 1377"/>
                  <a:gd name="T110" fmla="*/ 303 w 472"/>
                  <a:gd name="T111" fmla="*/ 1096 h 1377"/>
                  <a:gd name="T112" fmla="*/ 271 w 472"/>
                  <a:gd name="T113" fmla="*/ 1145 h 1377"/>
                  <a:gd name="T114" fmla="*/ 230 w 472"/>
                  <a:gd name="T115" fmla="*/ 1178 h 1377"/>
                  <a:gd name="T116" fmla="*/ 181 w 472"/>
                  <a:gd name="T117" fmla="*/ 1199 h 1377"/>
                  <a:gd name="T118" fmla="*/ 125 w 472"/>
                  <a:gd name="T119" fmla="*/ 1206 h 1377"/>
                  <a:gd name="T120" fmla="*/ 65 w 472"/>
                  <a:gd name="T121" fmla="*/ 1202 h 1377"/>
                  <a:gd name="T122" fmla="*/ 0 w 472"/>
                  <a:gd name="T123" fmla="*/ 1189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2" h="1377">
                    <a:moveTo>
                      <a:pt x="0" y="1189"/>
                    </a:moveTo>
                    <a:lnTo>
                      <a:pt x="0" y="1339"/>
                    </a:lnTo>
                    <a:lnTo>
                      <a:pt x="14" y="1343"/>
                    </a:lnTo>
                    <a:lnTo>
                      <a:pt x="27" y="1348"/>
                    </a:lnTo>
                    <a:lnTo>
                      <a:pt x="41" y="1353"/>
                    </a:lnTo>
                    <a:lnTo>
                      <a:pt x="55" y="1358"/>
                    </a:lnTo>
                    <a:lnTo>
                      <a:pt x="71" y="1361"/>
                    </a:lnTo>
                    <a:lnTo>
                      <a:pt x="85" y="1366"/>
                    </a:lnTo>
                    <a:lnTo>
                      <a:pt x="99" y="1369"/>
                    </a:lnTo>
                    <a:lnTo>
                      <a:pt x="115" y="1373"/>
                    </a:lnTo>
                    <a:lnTo>
                      <a:pt x="134" y="1377"/>
                    </a:lnTo>
                    <a:lnTo>
                      <a:pt x="156" y="1377"/>
                    </a:lnTo>
                    <a:lnTo>
                      <a:pt x="181" y="1377"/>
                    </a:lnTo>
                    <a:lnTo>
                      <a:pt x="209" y="1373"/>
                    </a:lnTo>
                    <a:lnTo>
                      <a:pt x="237" y="1369"/>
                    </a:lnTo>
                    <a:lnTo>
                      <a:pt x="267" y="1364"/>
                    </a:lnTo>
                    <a:lnTo>
                      <a:pt x="296" y="1356"/>
                    </a:lnTo>
                    <a:lnTo>
                      <a:pt x="326" y="1347"/>
                    </a:lnTo>
                    <a:lnTo>
                      <a:pt x="353" y="1337"/>
                    </a:lnTo>
                    <a:lnTo>
                      <a:pt x="381" y="1327"/>
                    </a:lnTo>
                    <a:lnTo>
                      <a:pt x="404" y="1315"/>
                    </a:lnTo>
                    <a:lnTo>
                      <a:pt x="426" y="1302"/>
                    </a:lnTo>
                    <a:lnTo>
                      <a:pt x="442" y="1288"/>
                    </a:lnTo>
                    <a:lnTo>
                      <a:pt x="455" y="1273"/>
                    </a:lnTo>
                    <a:lnTo>
                      <a:pt x="464" y="1258"/>
                    </a:lnTo>
                    <a:lnTo>
                      <a:pt x="466" y="1242"/>
                    </a:lnTo>
                    <a:lnTo>
                      <a:pt x="468" y="1196"/>
                    </a:lnTo>
                    <a:lnTo>
                      <a:pt x="471" y="1126"/>
                    </a:lnTo>
                    <a:lnTo>
                      <a:pt x="472" y="1041"/>
                    </a:lnTo>
                    <a:lnTo>
                      <a:pt x="472" y="948"/>
                    </a:lnTo>
                    <a:lnTo>
                      <a:pt x="468" y="858"/>
                    </a:lnTo>
                    <a:lnTo>
                      <a:pt x="461" y="778"/>
                    </a:lnTo>
                    <a:lnTo>
                      <a:pt x="448" y="718"/>
                    </a:lnTo>
                    <a:lnTo>
                      <a:pt x="429" y="685"/>
                    </a:lnTo>
                    <a:lnTo>
                      <a:pt x="428" y="656"/>
                    </a:lnTo>
                    <a:lnTo>
                      <a:pt x="422" y="623"/>
                    </a:lnTo>
                    <a:lnTo>
                      <a:pt x="411" y="586"/>
                    </a:lnTo>
                    <a:lnTo>
                      <a:pt x="396" y="545"/>
                    </a:lnTo>
                    <a:lnTo>
                      <a:pt x="377" y="502"/>
                    </a:lnTo>
                    <a:lnTo>
                      <a:pt x="355" y="456"/>
                    </a:lnTo>
                    <a:lnTo>
                      <a:pt x="328" y="408"/>
                    </a:lnTo>
                    <a:lnTo>
                      <a:pt x="299" y="359"/>
                    </a:lnTo>
                    <a:lnTo>
                      <a:pt x="267" y="310"/>
                    </a:lnTo>
                    <a:lnTo>
                      <a:pt x="232" y="261"/>
                    </a:lnTo>
                    <a:lnTo>
                      <a:pt x="197" y="212"/>
                    </a:lnTo>
                    <a:lnTo>
                      <a:pt x="159" y="165"/>
                    </a:lnTo>
                    <a:lnTo>
                      <a:pt x="120" y="120"/>
                    </a:lnTo>
                    <a:lnTo>
                      <a:pt x="80" y="76"/>
                    </a:lnTo>
                    <a:lnTo>
                      <a:pt x="40" y="37"/>
                    </a:lnTo>
                    <a:lnTo>
                      <a:pt x="0" y="0"/>
                    </a:lnTo>
                    <a:lnTo>
                      <a:pt x="0" y="297"/>
                    </a:lnTo>
                    <a:lnTo>
                      <a:pt x="38" y="338"/>
                    </a:lnTo>
                    <a:lnTo>
                      <a:pt x="74" y="382"/>
                    </a:lnTo>
                    <a:lnTo>
                      <a:pt x="111" y="427"/>
                    </a:lnTo>
                    <a:lnTo>
                      <a:pt x="146" y="472"/>
                    </a:lnTo>
                    <a:lnTo>
                      <a:pt x="179" y="518"/>
                    </a:lnTo>
                    <a:lnTo>
                      <a:pt x="210" y="565"/>
                    </a:lnTo>
                    <a:lnTo>
                      <a:pt x="238" y="611"/>
                    </a:lnTo>
                    <a:lnTo>
                      <a:pt x="264" y="655"/>
                    </a:lnTo>
                    <a:lnTo>
                      <a:pt x="286" y="698"/>
                    </a:lnTo>
                    <a:lnTo>
                      <a:pt x="303" y="737"/>
                    </a:lnTo>
                    <a:lnTo>
                      <a:pt x="318" y="775"/>
                    </a:lnTo>
                    <a:lnTo>
                      <a:pt x="326" y="808"/>
                    </a:lnTo>
                    <a:lnTo>
                      <a:pt x="330" y="838"/>
                    </a:lnTo>
                    <a:lnTo>
                      <a:pt x="327" y="863"/>
                    </a:lnTo>
                    <a:lnTo>
                      <a:pt x="319" y="882"/>
                    </a:lnTo>
                    <a:lnTo>
                      <a:pt x="305" y="896"/>
                    </a:lnTo>
                    <a:lnTo>
                      <a:pt x="292" y="897"/>
                    </a:lnTo>
                    <a:lnTo>
                      <a:pt x="277" y="896"/>
                    </a:lnTo>
                    <a:lnTo>
                      <a:pt x="262" y="892"/>
                    </a:lnTo>
                    <a:lnTo>
                      <a:pt x="247" y="886"/>
                    </a:lnTo>
                    <a:lnTo>
                      <a:pt x="229" y="879"/>
                    </a:lnTo>
                    <a:lnTo>
                      <a:pt x="211" y="870"/>
                    </a:lnTo>
                    <a:lnTo>
                      <a:pt x="192" y="858"/>
                    </a:lnTo>
                    <a:lnTo>
                      <a:pt x="172" y="845"/>
                    </a:lnTo>
                    <a:lnTo>
                      <a:pt x="152" y="831"/>
                    </a:lnTo>
                    <a:lnTo>
                      <a:pt x="130" y="814"/>
                    </a:lnTo>
                    <a:lnTo>
                      <a:pt x="109" y="796"/>
                    </a:lnTo>
                    <a:lnTo>
                      <a:pt x="87" y="777"/>
                    </a:lnTo>
                    <a:lnTo>
                      <a:pt x="66" y="757"/>
                    </a:lnTo>
                    <a:lnTo>
                      <a:pt x="44" y="736"/>
                    </a:lnTo>
                    <a:lnTo>
                      <a:pt x="22" y="713"/>
                    </a:lnTo>
                    <a:lnTo>
                      <a:pt x="0" y="691"/>
                    </a:lnTo>
                    <a:lnTo>
                      <a:pt x="0" y="915"/>
                    </a:lnTo>
                    <a:lnTo>
                      <a:pt x="16" y="926"/>
                    </a:lnTo>
                    <a:lnTo>
                      <a:pt x="33" y="936"/>
                    </a:lnTo>
                    <a:lnTo>
                      <a:pt x="50" y="946"/>
                    </a:lnTo>
                    <a:lnTo>
                      <a:pt x="67" y="955"/>
                    </a:lnTo>
                    <a:lnTo>
                      <a:pt x="85" y="964"/>
                    </a:lnTo>
                    <a:lnTo>
                      <a:pt x="103" y="972"/>
                    </a:lnTo>
                    <a:lnTo>
                      <a:pt x="121" y="980"/>
                    </a:lnTo>
                    <a:lnTo>
                      <a:pt x="140" y="987"/>
                    </a:lnTo>
                    <a:lnTo>
                      <a:pt x="159" y="993"/>
                    </a:lnTo>
                    <a:lnTo>
                      <a:pt x="178" y="999"/>
                    </a:lnTo>
                    <a:lnTo>
                      <a:pt x="197" y="1004"/>
                    </a:lnTo>
                    <a:lnTo>
                      <a:pt x="217" y="1009"/>
                    </a:lnTo>
                    <a:lnTo>
                      <a:pt x="237" y="1012"/>
                    </a:lnTo>
                    <a:lnTo>
                      <a:pt x="257" y="1016"/>
                    </a:lnTo>
                    <a:lnTo>
                      <a:pt x="277" y="1018"/>
                    </a:lnTo>
                    <a:lnTo>
                      <a:pt x="299" y="1021"/>
                    </a:lnTo>
                    <a:lnTo>
                      <a:pt x="301" y="1017"/>
                    </a:lnTo>
                    <a:lnTo>
                      <a:pt x="305" y="1013"/>
                    </a:lnTo>
                    <a:lnTo>
                      <a:pt x="308" y="1006"/>
                    </a:lnTo>
                    <a:lnTo>
                      <a:pt x="312" y="999"/>
                    </a:lnTo>
                    <a:lnTo>
                      <a:pt x="317" y="988"/>
                    </a:lnTo>
                    <a:lnTo>
                      <a:pt x="322" y="977"/>
                    </a:lnTo>
                    <a:lnTo>
                      <a:pt x="328" y="962"/>
                    </a:lnTo>
                    <a:lnTo>
                      <a:pt x="336" y="946"/>
                    </a:lnTo>
                    <a:lnTo>
                      <a:pt x="332" y="991"/>
                    </a:lnTo>
                    <a:lnTo>
                      <a:pt x="326" y="1030"/>
                    </a:lnTo>
                    <a:lnTo>
                      <a:pt x="317" y="1066"/>
                    </a:lnTo>
                    <a:lnTo>
                      <a:pt x="303" y="1096"/>
                    </a:lnTo>
                    <a:lnTo>
                      <a:pt x="289" y="1123"/>
                    </a:lnTo>
                    <a:lnTo>
                      <a:pt x="271" y="1145"/>
                    </a:lnTo>
                    <a:lnTo>
                      <a:pt x="252" y="1164"/>
                    </a:lnTo>
                    <a:lnTo>
                      <a:pt x="230" y="1178"/>
                    </a:lnTo>
                    <a:lnTo>
                      <a:pt x="206" y="1190"/>
                    </a:lnTo>
                    <a:lnTo>
                      <a:pt x="181" y="1199"/>
                    </a:lnTo>
                    <a:lnTo>
                      <a:pt x="154" y="1203"/>
                    </a:lnTo>
                    <a:lnTo>
                      <a:pt x="125" y="1206"/>
                    </a:lnTo>
                    <a:lnTo>
                      <a:pt x="96" y="1204"/>
                    </a:lnTo>
                    <a:lnTo>
                      <a:pt x="65" y="1202"/>
                    </a:lnTo>
                    <a:lnTo>
                      <a:pt x="33" y="1196"/>
                    </a:lnTo>
                    <a:lnTo>
                      <a:pt x="0" y="11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47" name="Freeform 67"/>
              <p:cNvSpPr>
                <a:spLocks/>
              </p:cNvSpPr>
              <p:nvPr/>
            </p:nvSpPr>
            <p:spPr bwMode="auto">
              <a:xfrm>
                <a:off x="4080" y="2672"/>
                <a:ext cx="424" cy="544"/>
              </a:xfrm>
              <a:custGeom>
                <a:avLst/>
                <a:gdLst>
                  <a:gd name="T0" fmla="*/ 1209 w 1278"/>
                  <a:gd name="T1" fmla="*/ 254 h 1336"/>
                  <a:gd name="T2" fmla="*/ 1066 w 1278"/>
                  <a:gd name="T3" fmla="*/ 199 h 1336"/>
                  <a:gd name="T4" fmla="*/ 929 w 1278"/>
                  <a:gd name="T5" fmla="*/ 134 h 1336"/>
                  <a:gd name="T6" fmla="*/ 804 w 1278"/>
                  <a:gd name="T7" fmla="*/ 71 h 1336"/>
                  <a:gd name="T8" fmla="*/ 681 w 1278"/>
                  <a:gd name="T9" fmla="*/ 17 h 1336"/>
                  <a:gd name="T10" fmla="*/ 525 w 1278"/>
                  <a:gd name="T11" fmla="*/ 0 h 1336"/>
                  <a:gd name="T12" fmla="*/ 360 w 1278"/>
                  <a:gd name="T13" fmla="*/ 18 h 1336"/>
                  <a:gd name="T14" fmla="*/ 201 w 1278"/>
                  <a:gd name="T15" fmla="*/ 49 h 1336"/>
                  <a:gd name="T16" fmla="*/ 113 w 1278"/>
                  <a:gd name="T17" fmla="*/ 71 h 1336"/>
                  <a:gd name="T18" fmla="*/ 68 w 1278"/>
                  <a:gd name="T19" fmla="*/ 103 h 1336"/>
                  <a:gd name="T20" fmla="*/ 10 w 1278"/>
                  <a:gd name="T21" fmla="*/ 186 h 1336"/>
                  <a:gd name="T22" fmla="*/ 9 w 1278"/>
                  <a:gd name="T23" fmla="*/ 361 h 1336"/>
                  <a:gd name="T24" fmla="*/ 115 w 1278"/>
                  <a:gd name="T25" fmla="*/ 638 h 1336"/>
                  <a:gd name="T26" fmla="*/ 293 w 1278"/>
                  <a:gd name="T27" fmla="*/ 914 h 1336"/>
                  <a:gd name="T28" fmla="*/ 485 w 1278"/>
                  <a:gd name="T29" fmla="*/ 1124 h 1336"/>
                  <a:gd name="T30" fmla="*/ 640 w 1278"/>
                  <a:gd name="T31" fmla="*/ 1221 h 1336"/>
                  <a:gd name="T32" fmla="*/ 826 w 1278"/>
                  <a:gd name="T33" fmla="*/ 1300 h 1336"/>
                  <a:gd name="T34" fmla="*/ 1032 w 1278"/>
                  <a:gd name="T35" fmla="*/ 1336 h 1336"/>
                  <a:gd name="T36" fmla="*/ 1205 w 1278"/>
                  <a:gd name="T37" fmla="*/ 1292 h 1336"/>
                  <a:gd name="T38" fmla="*/ 1278 w 1278"/>
                  <a:gd name="T39" fmla="*/ 1081 h 1336"/>
                  <a:gd name="T40" fmla="*/ 1211 w 1278"/>
                  <a:gd name="T41" fmla="*/ 961 h 1336"/>
                  <a:gd name="T42" fmla="*/ 1110 w 1278"/>
                  <a:gd name="T43" fmla="*/ 834 h 1336"/>
                  <a:gd name="T44" fmla="*/ 992 w 1278"/>
                  <a:gd name="T45" fmla="*/ 732 h 1336"/>
                  <a:gd name="T46" fmla="*/ 875 w 1278"/>
                  <a:gd name="T47" fmla="*/ 686 h 1336"/>
                  <a:gd name="T48" fmla="*/ 836 w 1278"/>
                  <a:gd name="T49" fmla="*/ 769 h 1336"/>
                  <a:gd name="T50" fmla="*/ 804 w 1278"/>
                  <a:gd name="T51" fmla="*/ 853 h 1336"/>
                  <a:gd name="T52" fmla="*/ 884 w 1278"/>
                  <a:gd name="T53" fmla="*/ 894 h 1336"/>
                  <a:gd name="T54" fmla="*/ 962 w 1278"/>
                  <a:gd name="T55" fmla="*/ 923 h 1336"/>
                  <a:gd name="T56" fmla="*/ 1033 w 1278"/>
                  <a:gd name="T57" fmla="*/ 967 h 1336"/>
                  <a:gd name="T58" fmla="*/ 1094 w 1278"/>
                  <a:gd name="T59" fmla="*/ 1050 h 1336"/>
                  <a:gd name="T60" fmla="*/ 1103 w 1278"/>
                  <a:gd name="T61" fmla="*/ 1056 h 1336"/>
                  <a:gd name="T62" fmla="*/ 1069 w 1278"/>
                  <a:gd name="T63" fmla="*/ 1149 h 1336"/>
                  <a:gd name="T64" fmla="*/ 966 w 1278"/>
                  <a:gd name="T65" fmla="*/ 1169 h 1336"/>
                  <a:gd name="T66" fmla="*/ 827 w 1278"/>
                  <a:gd name="T67" fmla="*/ 1133 h 1336"/>
                  <a:gd name="T68" fmla="*/ 675 w 1278"/>
                  <a:gd name="T69" fmla="*/ 1054 h 1336"/>
                  <a:gd name="T70" fmla="*/ 524 w 1278"/>
                  <a:gd name="T71" fmla="*/ 938 h 1336"/>
                  <a:gd name="T72" fmla="*/ 386 w 1278"/>
                  <a:gd name="T73" fmla="*/ 793 h 1336"/>
                  <a:gd name="T74" fmla="*/ 276 w 1278"/>
                  <a:gd name="T75" fmla="*/ 628 h 1336"/>
                  <a:gd name="T76" fmla="*/ 205 w 1278"/>
                  <a:gd name="T77" fmla="*/ 451 h 1336"/>
                  <a:gd name="T78" fmla="*/ 186 w 1278"/>
                  <a:gd name="T79" fmla="*/ 268 h 1336"/>
                  <a:gd name="T80" fmla="*/ 233 w 1278"/>
                  <a:gd name="T81" fmla="*/ 90 h 1336"/>
                  <a:gd name="T82" fmla="*/ 382 w 1278"/>
                  <a:gd name="T83" fmla="*/ 88 h 1336"/>
                  <a:gd name="T84" fmla="*/ 518 w 1278"/>
                  <a:gd name="T85" fmla="*/ 108 h 1336"/>
                  <a:gd name="T86" fmla="*/ 647 w 1278"/>
                  <a:gd name="T87" fmla="*/ 146 h 1336"/>
                  <a:gd name="T88" fmla="*/ 771 w 1278"/>
                  <a:gd name="T89" fmla="*/ 196 h 1336"/>
                  <a:gd name="T90" fmla="*/ 892 w 1278"/>
                  <a:gd name="T91" fmla="*/ 254 h 1336"/>
                  <a:gd name="T92" fmla="*/ 1015 w 1278"/>
                  <a:gd name="T93" fmla="*/ 314 h 1336"/>
                  <a:gd name="T94" fmla="*/ 1142 w 1278"/>
                  <a:gd name="T95" fmla="*/ 373 h 1336"/>
                  <a:gd name="T96" fmla="*/ 1278 w 1278"/>
                  <a:gd name="T97" fmla="*/ 42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8" h="1336">
                    <a:moveTo>
                      <a:pt x="1278" y="424"/>
                    </a:moveTo>
                    <a:lnTo>
                      <a:pt x="1278" y="274"/>
                    </a:lnTo>
                    <a:lnTo>
                      <a:pt x="1243" y="265"/>
                    </a:lnTo>
                    <a:lnTo>
                      <a:pt x="1209" y="254"/>
                    </a:lnTo>
                    <a:lnTo>
                      <a:pt x="1173" y="242"/>
                    </a:lnTo>
                    <a:lnTo>
                      <a:pt x="1138" y="229"/>
                    </a:lnTo>
                    <a:lnTo>
                      <a:pt x="1102" y="215"/>
                    </a:lnTo>
                    <a:lnTo>
                      <a:pt x="1066" y="199"/>
                    </a:lnTo>
                    <a:lnTo>
                      <a:pt x="1031" y="183"/>
                    </a:lnTo>
                    <a:lnTo>
                      <a:pt x="996" y="167"/>
                    </a:lnTo>
                    <a:lnTo>
                      <a:pt x="962" y="151"/>
                    </a:lnTo>
                    <a:lnTo>
                      <a:pt x="929" y="134"/>
                    </a:lnTo>
                    <a:lnTo>
                      <a:pt x="896" y="117"/>
                    </a:lnTo>
                    <a:lnTo>
                      <a:pt x="865" y="101"/>
                    </a:lnTo>
                    <a:lnTo>
                      <a:pt x="834" y="85"/>
                    </a:lnTo>
                    <a:lnTo>
                      <a:pt x="804" y="71"/>
                    </a:lnTo>
                    <a:lnTo>
                      <a:pt x="777" y="57"/>
                    </a:lnTo>
                    <a:lnTo>
                      <a:pt x="751" y="44"/>
                    </a:lnTo>
                    <a:lnTo>
                      <a:pt x="716" y="28"/>
                    </a:lnTo>
                    <a:lnTo>
                      <a:pt x="681" y="17"/>
                    </a:lnTo>
                    <a:lnTo>
                      <a:pt x="643" y="8"/>
                    </a:lnTo>
                    <a:lnTo>
                      <a:pt x="605" y="2"/>
                    </a:lnTo>
                    <a:lnTo>
                      <a:pt x="566" y="0"/>
                    </a:lnTo>
                    <a:lnTo>
                      <a:pt x="525" y="0"/>
                    </a:lnTo>
                    <a:lnTo>
                      <a:pt x="484" y="2"/>
                    </a:lnTo>
                    <a:lnTo>
                      <a:pt x="443" y="6"/>
                    </a:lnTo>
                    <a:lnTo>
                      <a:pt x="402" y="12"/>
                    </a:lnTo>
                    <a:lnTo>
                      <a:pt x="360" y="18"/>
                    </a:lnTo>
                    <a:lnTo>
                      <a:pt x="320" y="25"/>
                    </a:lnTo>
                    <a:lnTo>
                      <a:pt x="280" y="33"/>
                    </a:lnTo>
                    <a:lnTo>
                      <a:pt x="239" y="41"/>
                    </a:lnTo>
                    <a:lnTo>
                      <a:pt x="201" y="49"/>
                    </a:lnTo>
                    <a:lnTo>
                      <a:pt x="163" y="57"/>
                    </a:lnTo>
                    <a:lnTo>
                      <a:pt x="128" y="63"/>
                    </a:lnTo>
                    <a:lnTo>
                      <a:pt x="123" y="68"/>
                    </a:lnTo>
                    <a:lnTo>
                      <a:pt x="113" y="71"/>
                    </a:lnTo>
                    <a:lnTo>
                      <a:pt x="109" y="73"/>
                    </a:lnTo>
                    <a:lnTo>
                      <a:pt x="116" y="75"/>
                    </a:lnTo>
                    <a:lnTo>
                      <a:pt x="91" y="88"/>
                    </a:lnTo>
                    <a:lnTo>
                      <a:pt x="68" y="103"/>
                    </a:lnTo>
                    <a:lnTo>
                      <a:pt x="49" y="120"/>
                    </a:lnTo>
                    <a:lnTo>
                      <a:pt x="33" y="140"/>
                    </a:lnTo>
                    <a:lnTo>
                      <a:pt x="21" y="161"/>
                    </a:lnTo>
                    <a:lnTo>
                      <a:pt x="10" y="186"/>
                    </a:lnTo>
                    <a:lnTo>
                      <a:pt x="3" y="211"/>
                    </a:lnTo>
                    <a:lnTo>
                      <a:pt x="0" y="240"/>
                    </a:lnTo>
                    <a:lnTo>
                      <a:pt x="0" y="299"/>
                    </a:lnTo>
                    <a:lnTo>
                      <a:pt x="9" y="361"/>
                    </a:lnTo>
                    <a:lnTo>
                      <a:pt x="26" y="427"/>
                    </a:lnTo>
                    <a:lnTo>
                      <a:pt x="49" y="496"/>
                    </a:lnTo>
                    <a:lnTo>
                      <a:pt x="79" y="566"/>
                    </a:lnTo>
                    <a:lnTo>
                      <a:pt x="115" y="638"/>
                    </a:lnTo>
                    <a:lnTo>
                      <a:pt x="155" y="710"/>
                    </a:lnTo>
                    <a:lnTo>
                      <a:pt x="199" y="780"/>
                    </a:lnTo>
                    <a:lnTo>
                      <a:pt x="245" y="849"/>
                    </a:lnTo>
                    <a:lnTo>
                      <a:pt x="293" y="914"/>
                    </a:lnTo>
                    <a:lnTo>
                      <a:pt x="341" y="976"/>
                    </a:lnTo>
                    <a:lnTo>
                      <a:pt x="390" y="1031"/>
                    </a:lnTo>
                    <a:lnTo>
                      <a:pt x="439" y="1081"/>
                    </a:lnTo>
                    <a:lnTo>
                      <a:pt x="485" y="1124"/>
                    </a:lnTo>
                    <a:lnTo>
                      <a:pt x="529" y="1158"/>
                    </a:lnTo>
                    <a:lnTo>
                      <a:pt x="569" y="1184"/>
                    </a:lnTo>
                    <a:lnTo>
                      <a:pt x="605" y="1200"/>
                    </a:lnTo>
                    <a:lnTo>
                      <a:pt x="640" y="1221"/>
                    </a:lnTo>
                    <a:lnTo>
                      <a:pt x="682" y="1243"/>
                    </a:lnTo>
                    <a:lnTo>
                      <a:pt x="727" y="1264"/>
                    </a:lnTo>
                    <a:lnTo>
                      <a:pt x="774" y="1283"/>
                    </a:lnTo>
                    <a:lnTo>
                      <a:pt x="826" y="1300"/>
                    </a:lnTo>
                    <a:lnTo>
                      <a:pt x="878" y="1315"/>
                    </a:lnTo>
                    <a:lnTo>
                      <a:pt x="930" y="1326"/>
                    </a:lnTo>
                    <a:lnTo>
                      <a:pt x="982" y="1333"/>
                    </a:lnTo>
                    <a:lnTo>
                      <a:pt x="1032" y="1336"/>
                    </a:lnTo>
                    <a:lnTo>
                      <a:pt x="1081" y="1334"/>
                    </a:lnTo>
                    <a:lnTo>
                      <a:pt x="1127" y="1327"/>
                    </a:lnTo>
                    <a:lnTo>
                      <a:pt x="1168" y="1313"/>
                    </a:lnTo>
                    <a:lnTo>
                      <a:pt x="1205" y="1292"/>
                    </a:lnTo>
                    <a:lnTo>
                      <a:pt x="1236" y="1265"/>
                    </a:lnTo>
                    <a:lnTo>
                      <a:pt x="1261" y="1228"/>
                    </a:lnTo>
                    <a:lnTo>
                      <a:pt x="1278" y="1184"/>
                    </a:lnTo>
                    <a:lnTo>
                      <a:pt x="1278" y="1081"/>
                    </a:lnTo>
                    <a:lnTo>
                      <a:pt x="1266" y="1054"/>
                    </a:lnTo>
                    <a:lnTo>
                      <a:pt x="1250" y="1024"/>
                    </a:lnTo>
                    <a:lnTo>
                      <a:pt x="1231" y="993"/>
                    </a:lnTo>
                    <a:lnTo>
                      <a:pt x="1211" y="961"/>
                    </a:lnTo>
                    <a:lnTo>
                      <a:pt x="1189" y="929"/>
                    </a:lnTo>
                    <a:lnTo>
                      <a:pt x="1164" y="897"/>
                    </a:lnTo>
                    <a:lnTo>
                      <a:pt x="1138" y="865"/>
                    </a:lnTo>
                    <a:lnTo>
                      <a:pt x="1110" y="834"/>
                    </a:lnTo>
                    <a:lnTo>
                      <a:pt x="1081" y="806"/>
                    </a:lnTo>
                    <a:lnTo>
                      <a:pt x="1052" y="778"/>
                    </a:lnTo>
                    <a:lnTo>
                      <a:pt x="1021" y="754"/>
                    </a:lnTo>
                    <a:lnTo>
                      <a:pt x="992" y="732"/>
                    </a:lnTo>
                    <a:lnTo>
                      <a:pt x="962" y="714"/>
                    </a:lnTo>
                    <a:lnTo>
                      <a:pt x="932" y="700"/>
                    </a:lnTo>
                    <a:lnTo>
                      <a:pt x="904" y="691"/>
                    </a:lnTo>
                    <a:lnTo>
                      <a:pt x="875" y="686"/>
                    </a:lnTo>
                    <a:lnTo>
                      <a:pt x="866" y="707"/>
                    </a:lnTo>
                    <a:lnTo>
                      <a:pt x="856" y="727"/>
                    </a:lnTo>
                    <a:lnTo>
                      <a:pt x="846" y="748"/>
                    </a:lnTo>
                    <a:lnTo>
                      <a:pt x="836" y="769"/>
                    </a:lnTo>
                    <a:lnTo>
                      <a:pt x="827" y="789"/>
                    </a:lnTo>
                    <a:lnTo>
                      <a:pt x="818" y="811"/>
                    </a:lnTo>
                    <a:lnTo>
                      <a:pt x="810" y="832"/>
                    </a:lnTo>
                    <a:lnTo>
                      <a:pt x="804" y="853"/>
                    </a:lnTo>
                    <a:lnTo>
                      <a:pt x="824" y="866"/>
                    </a:lnTo>
                    <a:lnTo>
                      <a:pt x="844" y="877"/>
                    </a:lnTo>
                    <a:lnTo>
                      <a:pt x="863" y="885"/>
                    </a:lnTo>
                    <a:lnTo>
                      <a:pt x="884" y="894"/>
                    </a:lnTo>
                    <a:lnTo>
                      <a:pt x="904" y="902"/>
                    </a:lnTo>
                    <a:lnTo>
                      <a:pt x="923" y="909"/>
                    </a:lnTo>
                    <a:lnTo>
                      <a:pt x="943" y="916"/>
                    </a:lnTo>
                    <a:lnTo>
                      <a:pt x="962" y="923"/>
                    </a:lnTo>
                    <a:lnTo>
                      <a:pt x="980" y="933"/>
                    </a:lnTo>
                    <a:lnTo>
                      <a:pt x="998" y="942"/>
                    </a:lnTo>
                    <a:lnTo>
                      <a:pt x="1015" y="954"/>
                    </a:lnTo>
                    <a:lnTo>
                      <a:pt x="1033" y="967"/>
                    </a:lnTo>
                    <a:lnTo>
                      <a:pt x="1049" y="984"/>
                    </a:lnTo>
                    <a:lnTo>
                      <a:pt x="1065" y="1003"/>
                    </a:lnTo>
                    <a:lnTo>
                      <a:pt x="1079" y="1024"/>
                    </a:lnTo>
                    <a:lnTo>
                      <a:pt x="1094" y="1050"/>
                    </a:lnTo>
                    <a:lnTo>
                      <a:pt x="1096" y="1050"/>
                    </a:lnTo>
                    <a:lnTo>
                      <a:pt x="1098" y="1051"/>
                    </a:lnTo>
                    <a:lnTo>
                      <a:pt x="1101" y="1054"/>
                    </a:lnTo>
                    <a:lnTo>
                      <a:pt x="1103" y="1056"/>
                    </a:lnTo>
                    <a:lnTo>
                      <a:pt x="1104" y="1091"/>
                    </a:lnTo>
                    <a:lnTo>
                      <a:pt x="1098" y="1117"/>
                    </a:lnTo>
                    <a:lnTo>
                      <a:pt x="1087" y="1136"/>
                    </a:lnTo>
                    <a:lnTo>
                      <a:pt x="1069" y="1149"/>
                    </a:lnTo>
                    <a:lnTo>
                      <a:pt x="1046" y="1157"/>
                    </a:lnTo>
                    <a:lnTo>
                      <a:pt x="1021" y="1163"/>
                    </a:lnTo>
                    <a:lnTo>
                      <a:pt x="994" y="1167"/>
                    </a:lnTo>
                    <a:lnTo>
                      <a:pt x="966" y="1169"/>
                    </a:lnTo>
                    <a:lnTo>
                      <a:pt x="932" y="1164"/>
                    </a:lnTo>
                    <a:lnTo>
                      <a:pt x="898" y="1157"/>
                    </a:lnTo>
                    <a:lnTo>
                      <a:pt x="862" y="1146"/>
                    </a:lnTo>
                    <a:lnTo>
                      <a:pt x="827" y="1133"/>
                    </a:lnTo>
                    <a:lnTo>
                      <a:pt x="789" y="1118"/>
                    </a:lnTo>
                    <a:lnTo>
                      <a:pt x="752" y="1099"/>
                    </a:lnTo>
                    <a:lnTo>
                      <a:pt x="713" y="1078"/>
                    </a:lnTo>
                    <a:lnTo>
                      <a:pt x="675" y="1054"/>
                    </a:lnTo>
                    <a:lnTo>
                      <a:pt x="637" y="1028"/>
                    </a:lnTo>
                    <a:lnTo>
                      <a:pt x="599" y="999"/>
                    </a:lnTo>
                    <a:lnTo>
                      <a:pt x="561" y="970"/>
                    </a:lnTo>
                    <a:lnTo>
                      <a:pt x="524" y="938"/>
                    </a:lnTo>
                    <a:lnTo>
                      <a:pt x="488" y="903"/>
                    </a:lnTo>
                    <a:lnTo>
                      <a:pt x="453" y="869"/>
                    </a:lnTo>
                    <a:lnTo>
                      <a:pt x="418" y="831"/>
                    </a:lnTo>
                    <a:lnTo>
                      <a:pt x="386" y="793"/>
                    </a:lnTo>
                    <a:lnTo>
                      <a:pt x="356" y="754"/>
                    </a:lnTo>
                    <a:lnTo>
                      <a:pt x="327" y="712"/>
                    </a:lnTo>
                    <a:lnTo>
                      <a:pt x="301" y="670"/>
                    </a:lnTo>
                    <a:lnTo>
                      <a:pt x="276" y="628"/>
                    </a:lnTo>
                    <a:lnTo>
                      <a:pt x="253" y="584"/>
                    </a:lnTo>
                    <a:lnTo>
                      <a:pt x="234" y="540"/>
                    </a:lnTo>
                    <a:lnTo>
                      <a:pt x="218" y="496"/>
                    </a:lnTo>
                    <a:lnTo>
                      <a:pt x="205" y="451"/>
                    </a:lnTo>
                    <a:lnTo>
                      <a:pt x="195" y="405"/>
                    </a:lnTo>
                    <a:lnTo>
                      <a:pt x="188" y="360"/>
                    </a:lnTo>
                    <a:lnTo>
                      <a:pt x="186" y="314"/>
                    </a:lnTo>
                    <a:lnTo>
                      <a:pt x="186" y="268"/>
                    </a:lnTo>
                    <a:lnTo>
                      <a:pt x="192" y="223"/>
                    </a:lnTo>
                    <a:lnTo>
                      <a:pt x="201" y="178"/>
                    </a:lnTo>
                    <a:lnTo>
                      <a:pt x="214" y="134"/>
                    </a:lnTo>
                    <a:lnTo>
                      <a:pt x="233" y="90"/>
                    </a:lnTo>
                    <a:lnTo>
                      <a:pt x="271" y="88"/>
                    </a:lnTo>
                    <a:lnTo>
                      <a:pt x="309" y="85"/>
                    </a:lnTo>
                    <a:lnTo>
                      <a:pt x="346" y="87"/>
                    </a:lnTo>
                    <a:lnTo>
                      <a:pt x="382" y="88"/>
                    </a:lnTo>
                    <a:lnTo>
                      <a:pt x="417" y="91"/>
                    </a:lnTo>
                    <a:lnTo>
                      <a:pt x="452" y="96"/>
                    </a:lnTo>
                    <a:lnTo>
                      <a:pt x="485" y="101"/>
                    </a:lnTo>
                    <a:lnTo>
                      <a:pt x="518" y="108"/>
                    </a:lnTo>
                    <a:lnTo>
                      <a:pt x="551" y="116"/>
                    </a:lnTo>
                    <a:lnTo>
                      <a:pt x="583" y="126"/>
                    </a:lnTo>
                    <a:lnTo>
                      <a:pt x="615" y="135"/>
                    </a:lnTo>
                    <a:lnTo>
                      <a:pt x="647" y="146"/>
                    </a:lnTo>
                    <a:lnTo>
                      <a:pt x="678" y="158"/>
                    </a:lnTo>
                    <a:lnTo>
                      <a:pt x="709" y="170"/>
                    </a:lnTo>
                    <a:lnTo>
                      <a:pt x="740" y="183"/>
                    </a:lnTo>
                    <a:lnTo>
                      <a:pt x="771" y="196"/>
                    </a:lnTo>
                    <a:lnTo>
                      <a:pt x="801" y="210"/>
                    </a:lnTo>
                    <a:lnTo>
                      <a:pt x="831" y="224"/>
                    </a:lnTo>
                    <a:lnTo>
                      <a:pt x="862" y="240"/>
                    </a:lnTo>
                    <a:lnTo>
                      <a:pt x="892" y="254"/>
                    </a:lnTo>
                    <a:lnTo>
                      <a:pt x="923" y="269"/>
                    </a:lnTo>
                    <a:lnTo>
                      <a:pt x="954" y="285"/>
                    </a:lnTo>
                    <a:lnTo>
                      <a:pt x="985" y="300"/>
                    </a:lnTo>
                    <a:lnTo>
                      <a:pt x="1015" y="314"/>
                    </a:lnTo>
                    <a:lnTo>
                      <a:pt x="1046" y="330"/>
                    </a:lnTo>
                    <a:lnTo>
                      <a:pt x="1078" y="344"/>
                    </a:lnTo>
                    <a:lnTo>
                      <a:pt x="1110" y="358"/>
                    </a:lnTo>
                    <a:lnTo>
                      <a:pt x="1142" y="373"/>
                    </a:lnTo>
                    <a:lnTo>
                      <a:pt x="1176" y="387"/>
                    </a:lnTo>
                    <a:lnTo>
                      <a:pt x="1209" y="400"/>
                    </a:lnTo>
                    <a:lnTo>
                      <a:pt x="1243" y="412"/>
                    </a:lnTo>
                    <a:lnTo>
                      <a:pt x="1278" y="4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48" name="Freeform 68"/>
              <p:cNvSpPr>
                <a:spLocks/>
              </p:cNvSpPr>
              <p:nvPr/>
            </p:nvSpPr>
            <p:spPr bwMode="auto">
              <a:xfrm>
                <a:off x="4525" y="2829"/>
                <a:ext cx="83" cy="7"/>
              </a:xfrm>
              <a:custGeom>
                <a:avLst/>
                <a:gdLst>
                  <a:gd name="T0" fmla="*/ 250 w 250"/>
                  <a:gd name="T1" fmla="*/ 0 h 14"/>
                  <a:gd name="T2" fmla="*/ 235 w 250"/>
                  <a:gd name="T3" fmla="*/ 3 h 14"/>
                  <a:gd name="T4" fmla="*/ 221 w 250"/>
                  <a:gd name="T5" fmla="*/ 7 h 14"/>
                  <a:gd name="T6" fmla="*/ 207 w 250"/>
                  <a:gd name="T7" fmla="*/ 9 h 14"/>
                  <a:gd name="T8" fmla="*/ 191 w 250"/>
                  <a:gd name="T9" fmla="*/ 12 h 14"/>
                  <a:gd name="T10" fmla="*/ 177 w 250"/>
                  <a:gd name="T11" fmla="*/ 13 h 14"/>
                  <a:gd name="T12" fmla="*/ 162 w 250"/>
                  <a:gd name="T13" fmla="*/ 14 h 14"/>
                  <a:gd name="T14" fmla="*/ 146 w 250"/>
                  <a:gd name="T15" fmla="*/ 14 h 14"/>
                  <a:gd name="T16" fmla="*/ 131 w 250"/>
                  <a:gd name="T17" fmla="*/ 14 h 14"/>
                  <a:gd name="T18" fmla="*/ 116 w 250"/>
                  <a:gd name="T19" fmla="*/ 14 h 14"/>
                  <a:gd name="T20" fmla="*/ 99 w 250"/>
                  <a:gd name="T21" fmla="*/ 13 h 14"/>
                  <a:gd name="T22" fmla="*/ 83 w 250"/>
                  <a:gd name="T23" fmla="*/ 12 h 14"/>
                  <a:gd name="T24" fmla="*/ 67 w 250"/>
                  <a:gd name="T25" fmla="*/ 11 h 14"/>
                  <a:gd name="T26" fmla="*/ 50 w 250"/>
                  <a:gd name="T27" fmla="*/ 8 h 14"/>
                  <a:gd name="T28" fmla="*/ 34 w 250"/>
                  <a:gd name="T29" fmla="*/ 6 h 14"/>
                  <a:gd name="T30" fmla="*/ 17 w 250"/>
                  <a:gd name="T31" fmla="*/ 3 h 14"/>
                  <a:gd name="T32" fmla="*/ 0 w 250"/>
                  <a:gd name="T33" fmla="*/ 0 h 14"/>
                  <a:gd name="T34" fmla="*/ 250 w 250"/>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0" h="14">
                    <a:moveTo>
                      <a:pt x="250" y="0"/>
                    </a:moveTo>
                    <a:lnTo>
                      <a:pt x="235" y="3"/>
                    </a:lnTo>
                    <a:lnTo>
                      <a:pt x="221" y="7"/>
                    </a:lnTo>
                    <a:lnTo>
                      <a:pt x="207" y="9"/>
                    </a:lnTo>
                    <a:lnTo>
                      <a:pt x="191" y="12"/>
                    </a:lnTo>
                    <a:lnTo>
                      <a:pt x="177" y="13"/>
                    </a:lnTo>
                    <a:lnTo>
                      <a:pt x="162" y="14"/>
                    </a:lnTo>
                    <a:lnTo>
                      <a:pt x="146" y="14"/>
                    </a:lnTo>
                    <a:lnTo>
                      <a:pt x="131" y="14"/>
                    </a:lnTo>
                    <a:lnTo>
                      <a:pt x="116" y="14"/>
                    </a:lnTo>
                    <a:lnTo>
                      <a:pt x="99" y="13"/>
                    </a:lnTo>
                    <a:lnTo>
                      <a:pt x="83" y="12"/>
                    </a:lnTo>
                    <a:lnTo>
                      <a:pt x="67" y="11"/>
                    </a:lnTo>
                    <a:lnTo>
                      <a:pt x="50" y="8"/>
                    </a:lnTo>
                    <a:lnTo>
                      <a:pt x="34" y="6"/>
                    </a:lnTo>
                    <a:lnTo>
                      <a:pt x="17" y="3"/>
                    </a:lnTo>
                    <a:lnTo>
                      <a:pt x="0" y="0"/>
                    </a:lnTo>
                    <a:lnTo>
                      <a:pt x="250" y="0"/>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49" name="Freeform 69"/>
              <p:cNvSpPr>
                <a:spLocks/>
              </p:cNvSpPr>
              <p:nvPr/>
            </p:nvSpPr>
            <p:spPr bwMode="auto">
              <a:xfrm>
                <a:off x="4470" y="2808"/>
                <a:ext cx="163" cy="28"/>
              </a:xfrm>
              <a:custGeom>
                <a:avLst/>
                <a:gdLst>
                  <a:gd name="T0" fmla="*/ 0 w 489"/>
                  <a:gd name="T1" fmla="*/ 0 h 68"/>
                  <a:gd name="T2" fmla="*/ 34 w 489"/>
                  <a:gd name="T3" fmla="*/ 12 h 68"/>
                  <a:gd name="T4" fmla="*/ 67 w 489"/>
                  <a:gd name="T5" fmla="*/ 23 h 68"/>
                  <a:gd name="T6" fmla="*/ 99 w 489"/>
                  <a:gd name="T7" fmla="*/ 34 h 68"/>
                  <a:gd name="T8" fmla="*/ 131 w 489"/>
                  <a:gd name="T9" fmla="*/ 42 h 68"/>
                  <a:gd name="T10" fmla="*/ 163 w 489"/>
                  <a:gd name="T11" fmla="*/ 50 h 68"/>
                  <a:gd name="T12" fmla="*/ 194 w 489"/>
                  <a:gd name="T13" fmla="*/ 57 h 68"/>
                  <a:gd name="T14" fmla="*/ 225 w 489"/>
                  <a:gd name="T15" fmla="*/ 62 h 68"/>
                  <a:gd name="T16" fmla="*/ 254 w 489"/>
                  <a:gd name="T17" fmla="*/ 66 h 68"/>
                  <a:gd name="T18" fmla="*/ 284 w 489"/>
                  <a:gd name="T19" fmla="*/ 68 h 68"/>
                  <a:gd name="T20" fmla="*/ 313 w 489"/>
                  <a:gd name="T21" fmla="*/ 68 h 68"/>
                  <a:gd name="T22" fmla="*/ 340 w 489"/>
                  <a:gd name="T23" fmla="*/ 67 h 68"/>
                  <a:gd name="T24" fmla="*/ 367 w 489"/>
                  <a:gd name="T25" fmla="*/ 63 h 68"/>
                  <a:gd name="T26" fmla="*/ 394 w 489"/>
                  <a:gd name="T27" fmla="*/ 59 h 68"/>
                  <a:gd name="T28" fmla="*/ 419 w 489"/>
                  <a:gd name="T29" fmla="*/ 50 h 68"/>
                  <a:gd name="T30" fmla="*/ 444 w 489"/>
                  <a:gd name="T31" fmla="*/ 41 h 68"/>
                  <a:gd name="T32" fmla="*/ 468 w 489"/>
                  <a:gd name="T33" fmla="*/ 29 h 68"/>
                  <a:gd name="T34" fmla="*/ 474 w 489"/>
                  <a:gd name="T35" fmla="*/ 23 h 68"/>
                  <a:gd name="T36" fmla="*/ 480 w 489"/>
                  <a:gd name="T37" fmla="*/ 17 h 68"/>
                  <a:gd name="T38" fmla="*/ 485 w 489"/>
                  <a:gd name="T39" fmla="*/ 10 h 68"/>
                  <a:gd name="T40" fmla="*/ 489 w 489"/>
                  <a:gd name="T41" fmla="*/ 0 h 68"/>
                  <a:gd name="T42" fmla="*/ 281 w 489"/>
                  <a:gd name="T43" fmla="*/ 0 h 68"/>
                  <a:gd name="T44" fmla="*/ 272 w 489"/>
                  <a:gd name="T45" fmla="*/ 2 h 68"/>
                  <a:gd name="T46" fmla="*/ 265 w 489"/>
                  <a:gd name="T47" fmla="*/ 3 h 68"/>
                  <a:gd name="T48" fmla="*/ 257 w 489"/>
                  <a:gd name="T49" fmla="*/ 3 h 68"/>
                  <a:gd name="T50" fmla="*/ 250 w 489"/>
                  <a:gd name="T51" fmla="*/ 3 h 68"/>
                  <a:gd name="T52" fmla="*/ 243 w 489"/>
                  <a:gd name="T53" fmla="*/ 3 h 68"/>
                  <a:gd name="T54" fmla="*/ 234 w 489"/>
                  <a:gd name="T55" fmla="*/ 3 h 68"/>
                  <a:gd name="T56" fmla="*/ 227 w 489"/>
                  <a:gd name="T57" fmla="*/ 2 h 68"/>
                  <a:gd name="T58" fmla="*/ 219 w 489"/>
                  <a:gd name="T59" fmla="*/ 0 h 68"/>
                  <a:gd name="T60" fmla="*/ 0 w 489"/>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9" h="68">
                    <a:moveTo>
                      <a:pt x="0" y="0"/>
                    </a:moveTo>
                    <a:lnTo>
                      <a:pt x="34" y="12"/>
                    </a:lnTo>
                    <a:lnTo>
                      <a:pt x="67" y="23"/>
                    </a:lnTo>
                    <a:lnTo>
                      <a:pt x="99" y="34"/>
                    </a:lnTo>
                    <a:lnTo>
                      <a:pt x="131" y="42"/>
                    </a:lnTo>
                    <a:lnTo>
                      <a:pt x="163" y="50"/>
                    </a:lnTo>
                    <a:lnTo>
                      <a:pt x="194" y="57"/>
                    </a:lnTo>
                    <a:lnTo>
                      <a:pt x="225" y="62"/>
                    </a:lnTo>
                    <a:lnTo>
                      <a:pt x="254" y="66"/>
                    </a:lnTo>
                    <a:lnTo>
                      <a:pt x="284" y="68"/>
                    </a:lnTo>
                    <a:lnTo>
                      <a:pt x="313" y="68"/>
                    </a:lnTo>
                    <a:lnTo>
                      <a:pt x="340" y="67"/>
                    </a:lnTo>
                    <a:lnTo>
                      <a:pt x="367" y="63"/>
                    </a:lnTo>
                    <a:lnTo>
                      <a:pt x="394" y="59"/>
                    </a:lnTo>
                    <a:lnTo>
                      <a:pt x="419" y="50"/>
                    </a:lnTo>
                    <a:lnTo>
                      <a:pt x="444" y="41"/>
                    </a:lnTo>
                    <a:lnTo>
                      <a:pt x="468" y="29"/>
                    </a:lnTo>
                    <a:lnTo>
                      <a:pt x="474" y="23"/>
                    </a:lnTo>
                    <a:lnTo>
                      <a:pt x="480" y="17"/>
                    </a:lnTo>
                    <a:lnTo>
                      <a:pt x="485" y="10"/>
                    </a:lnTo>
                    <a:lnTo>
                      <a:pt x="489" y="0"/>
                    </a:lnTo>
                    <a:lnTo>
                      <a:pt x="281" y="0"/>
                    </a:lnTo>
                    <a:lnTo>
                      <a:pt x="272" y="2"/>
                    </a:lnTo>
                    <a:lnTo>
                      <a:pt x="265" y="3"/>
                    </a:lnTo>
                    <a:lnTo>
                      <a:pt x="257" y="3"/>
                    </a:lnTo>
                    <a:lnTo>
                      <a:pt x="250" y="3"/>
                    </a:lnTo>
                    <a:lnTo>
                      <a:pt x="243" y="3"/>
                    </a:lnTo>
                    <a:lnTo>
                      <a:pt x="234" y="3"/>
                    </a:lnTo>
                    <a:lnTo>
                      <a:pt x="227" y="2"/>
                    </a:lnTo>
                    <a:lnTo>
                      <a:pt x="219" y="0"/>
                    </a:lnTo>
                    <a:lnTo>
                      <a:pt x="0" y="0"/>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50" name="Freeform 70"/>
              <p:cNvSpPr>
                <a:spLocks/>
              </p:cNvSpPr>
              <p:nvPr/>
            </p:nvSpPr>
            <p:spPr bwMode="auto">
              <a:xfrm>
                <a:off x="4427" y="2787"/>
                <a:ext cx="211" cy="42"/>
              </a:xfrm>
              <a:custGeom>
                <a:avLst/>
                <a:gdLst>
                  <a:gd name="T0" fmla="*/ 293 w 636"/>
                  <a:gd name="T1" fmla="*/ 103 h 103"/>
                  <a:gd name="T2" fmla="*/ 276 w 636"/>
                  <a:gd name="T3" fmla="*/ 98 h 103"/>
                  <a:gd name="T4" fmla="*/ 258 w 636"/>
                  <a:gd name="T5" fmla="*/ 93 h 103"/>
                  <a:gd name="T6" fmla="*/ 240 w 636"/>
                  <a:gd name="T7" fmla="*/ 89 h 103"/>
                  <a:gd name="T8" fmla="*/ 222 w 636"/>
                  <a:gd name="T9" fmla="*/ 84 h 103"/>
                  <a:gd name="T10" fmla="*/ 204 w 636"/>
                  <a:gd name="T11" fmla="*/ 78 h 103"/>
                  <a:gd name="T12" fmla="*/ 187 w 636"/>
                  <a:gd name="T13" fmla="*/ 72 h 103"/>
                  <a:gd name="T14" fmla="*/ 169 w 636"/>
                  <a:gd name="T15" fmla="*/ 66 h 103"/>
                  <a:gd name="T16" fmla="*/ 151 w 636"/>
                  <a:gd name="T17" fmla="*/ 59 h 103"/>
                  <a:gd name="T18" fmla="*/ 132 w 636"/>
                  <a:gd name="T19" fmla="*/ 53 h 103"/>
                  <a:gd name="T20" fmla="*/ 114 w 636"/>
                  <a:gd name="T21" fmla="*/ 46 h 103"/>
                  <a:gd name="T22" fmla="*/ 95 w 636"/>
                  <a:gd name="T23" fmla="*/ 39 h 103"/>
                  <a:gd name="T24" fmla="*/ 76 w 636"/>
                  <a:gd name="T25" fmla="*/ 32 h 103"/>
                  <a:gd name="T26" fmla="*/ 57 w 636"/>
                  <a:gd name="T27" fmla="*/ 23 h 103"/>
                  <a:gd name="T28" fmla="*/ 38 w 636"/>
                  <a:gd name="T29" fmla="*/ 16 h 103"/>
                  <a:gd name="T30" fmla="*/ 19 w 636"/>
                  <a:gd name="T31" fmla="*/ 8 h 103"/>
                  <a:gd name="T32" fmla="*/ 0 w 636"/>
                  <a:gd name="T33" fmla="*/ 0 h 103"/>
                  <a:gd name="T34" fmla="*/ 128 w 636"/>
                  <a:gd name="T35" fmla="*/ 0 h 103"/>
                  <a:gd name="T36" fmla="*/ 152 w 636"/>
                  <a:gd name="T37" fmla="*/ 8 h 103"/>
                  <a:gd name="T38" fmla="*/ 176 w 636"/>
                  <a:gd name="T39" fmla="*/ 16 h 103"/>
                  <a:gd name="T40" fmla="*/ 201 w 636"/>
                  <a:gd name="T41" fmla="*/ 23 h 103"/>
                  <a:gd name="T42" fmla="*/ 225 w 636"/>
                  <a:gd name="T43" fmla="*/ 29 h 103"/>
                  <a:gd name="T44" fmla="*/ 248 w 636"/>
                  <a:gd name="T45" fmla="*/ 35 h 103"/>
                  <a:gd name="T46" fmla="*/ 273 w 636"/>
                  <a:gd name="T47" fmla="*/ 40 h 103"/>
                  <a:gd name="T48" fmla="*/ 297 w 636"/>
                  <a:gd name="T49" fmla="*/ 45 h 103"/>
                  <a:gd name="T50" fmla="*/ 322 w 636"/>
                  <a:gd name="T51" fmla="*/ 47 h 103"/>
                  <a:gd name="T52" fmla="*/ 346 w 636"/>
                  <a:gd name="T53" fmla="*/ 49 h 103"/>
                  <a:gd name="T54" fmla="*/ 371 w 636"/>
                  <a:gd name="T55" fmla="*/ 51 h 103"/>
                  <a:gd name="T56" fmla="*/ 395 w 636"/>
                  <a:gd name="T57" fmla="*/ 51 h 103"/>
                  <a:gd name="T58" fmla="*/ 420 w 636"/>
                  <a:gd name="T59" fmla="*/ 49 h 103"/>
                  <a:gd name="T60" fmla="*/ 445 w 636"/>
                  <a:gd name="T61" fmla="*/ 47 h 103"/>
                  <a:gd name="T62" fmla="*/ 470 w 636"/>
                  <a:gd name="T63" fmla="*/ 42 h 103"/>
                  <a:gd name="T64" fmla="*/ 495 w 636"/>
                  <a:gd name="T65" fmla="*/ 38 h 103"/>
                  <a:gd name="T66" fmla="*/ 521 w 636"/>
                  <a:gd name="T67" fmla="*/ 30 h 103"/>
                  <a:gd name="T68" fmla="*/ 528 w 636"/>
                  <a:gd name="T69" fmla="*/ 23 h 103"/>
                  <a:gd name="T70" fmla="*/ 535 w 636"/>
                  <a:gd name="T71" fmla="*/ 16 h 103"/>
                  <a:gd name="T72" fmla="*/ 541 w 636"/>
                  <a:gd name="T73" fmla="*/ 9 h 103"/>
                  <a:gd name="T74" fmla="*/ 546 w 636"/>
                  <a:gd name="T75" fmla="*/ 0 h 103"/>
                  <a:gd name="T76" fmla="*/ 636 w 636"/>
                  <a:gd name="T77" fmla="*/ 0 h 103"/>
                  <a:gd name="T78" fmla="*/ 633 w 636"/>
                  <a:gd name="T79" fmla="*/ 14 h 103"/>
                  <a:gd name="T80" fmla="*/ 628 w 636"/>
                  <a:gd name="T81" fmla="*/ 27 h 103"/>
                  <a:gd name="T82" fmla="*/ 623 w 636"/>
                  <a:gd name="T83" fmla="*/ 39 h 103"/>
                  <a:gd name="T84" fmla="*/ 619 w 636"/>
                  <a:gd name="T85" fmla="*/ 49 h 103"/>
                  <a:gd name="T86" fmla="*/ 613 w 636"/>
                  <a:gd name="T87" fmla="*/ 59 h 103"/>
                  <a:gd name="T88" fmla="*/ 608 w 636"/>
                  <a:gd name="T89" fmla="*/ 67 h 103"/>
                  <a:gd name="T90" fmla="*/ 602 w 636"/>
                  <a:gd name="T91" fmla="*/ 73 h 103"/>
                  <a:gd name="T92" fmla="*/ 596 w 636"/>
                  <a:gd name="T93" fmla="*/ 78 h 103"/>
                  <a:gd name="T94" fmla="*/ 590 w 636"/>
                  <a:gd name="T95" fmla="*/ 81 h 103"/>
                  <a:gd name="T96" fmla="*/ 584 w 636"/>
                  <a:gd name="T97" fmla="*/ 85 h 103"/>
                  <a:gd name="T98" fmla="*/ 577 w 636"/>
                  <a:gd name="T99" fmla="*/ 89 h 103"/>
                  <a:gd name="T100" fmla="*/ 571 w 636"/>
                  <a:gd name="T101" fmla="*/ 91 h 103"/>
                  <a:gd name="T102" fmla="*/ 564 w 636"/>
                  <a:gd name="T103" fmla="*/ 95 h 103"/>
                  <a:gd name="T104" fmla="*/ 557 w 636"/>
                  <a:gd name="T105" fmla="*/ 97 h 103"/>
                  <a:gd name="T106" fmla="*/ 550 w 636"/>
                  <a:gd name="T107" fmla="*/ 100 h 103"/>
                  <a:gd name="T108" fmla="*/ 543 w 636"/>
                  <a:gd name="T109" fmla="*/ 103 h 103"/>
                  <a:gd name="T110" fmla="*/ 293 w 636"/>
                  <a:gd name="T11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6" h="103">
                    <a:moveTo>
                      <a:pt x="293" y="103"/>
                    </a:moveTo>
                    <a:lnTo>
                      <a:pt x="276" y="98"/>
                    </a:lnTo>
                    <a:lnTo>
                      <a:pt x="258" y="93"/>
                    </a:lnTo>
                    <a:lnTo>
                      <a:pt x="240" y="89"/>
                    </a:lnTo>
                    <a:lnTo>
                      <a:pt x="222" y="84"/>
                    </a:lnTo>
                    <a:lnTo>
                      <a:pt x="204" y="78"/>
                    </a:lnTo>
                    <a:lnTo>
                      <a:pt x="187" y="72"/>
                    </a:lnTo>
                    <a:lnTo>
                      <a:pt x="169" y="66"/>
                    </a:lnTo>
                    <a:lnTo>
                      <a:pt x="151" y="59"/>
                    </a:lnTo>
                    <a:lnTo>
                      <a:pt x="132" y="53"/>
                    </a:lnTo>
                    <a:lnTo>
                      <a:pt x="114" y="46"/>
                    </a:lnTo>
                    <a:lnTo>
                      <a:pt x="95" y="39"/>
                    </a:lnTo>
                    <a:lnTo>
                      <a:pt x="76" y="32"/>
                    </a:lnTo>
                    <a:lnTo>
                      <a:pt x="57" y="23"/>
                    </a:lnTo>
                    <a:lnTo>
                      <a:pt x="38" y="16"/>
                    </a:lnTo>
                    <a:lnTo>
                      <a:pt x="19" y="8"/>
                    </a:lnTo>
                    <a:lnTo>
                      <a:pt x="0" y="0"/>
                    </a:lnTo>
                    <a:lnTo>
                      <a:pt x="128" y="0"/>
                    </a:lnTo>
                    <a:lnTo>
                      <a:pt x="152" y="8"/>
                    </a:lnTo>
                    <a:lnTo>
                      <a:pt x="176" y="16"/>
                    </a:lnTo>
                    <a:lnTo>
                      <a:pt x="201" y="23"/>
                    </a:lnTo>
                    <a:lnTo>
                      <a:pt x="225" y="29"/>
                    </a:lnTo>
                    <a:lnTo>
                      <a:pt x="248" y="35"/>
                    </a:lnTo>
                    <a:lnTo>
                      <a:pt x="273" y="40"/>
                    </a:lnTo>
                    <a:lnTo>
                      <a:pt x="297" y="45"/>
                    </a:lnTo>
                    <a:lnTo>
                      <a:pt x="322" y="47"/>
                    </a:lnTo>
                    <a:lnTo>
                      <a:pt x="346" y="49"/>
                    </a:lnTo>
                    <a:lnTo>
                      <a:pt x="371" y="51"/>
                    </a:lnTo>
                    <a:lnTo>
                      <a:pt x="395" y="51"/>
                    </a:lnTo>
                    <a:lnTo>
                      <a:pt x="420" y="49"/>
                    </a:lnTo>
                    <a:lnTo>
                      <a:pt x="445" y="47"/>
                    </a:lnTo>
                    <a:lnTo>
                      <a:pt x="470" y="42"/>
                    </a:lnTo>
                    <a:lnTo>
                      <a:pt x="495" y="38"/>
                    </a:lnTo>
                    <a:lnTo>
                      <a:pt x="521" y="30"/>
                    </a:lnTo>
                    <a:lnTo>
                      <a:pt x="528" y="23"/>
                    </a:lnTo>
                    <a:lnTo>
                      <a:pt x="535" y="16"/>
                    </a:lnTo>
                    <a:lnTo>
                      <a:pt x="541" y="9"/>
                    </a:lnTo>
                    <a:lnTo>
                      <a:pt x="546" y="0"/>
                    </a:lnTo>
                    <a:lnTo>
                      <a:pt x="636" y="0"/>
                    </a:lnTo>
                    <a:lnTo>
                      <a:pt x="633" y="14"/>
                    </a:lnTo>
                    <a:lnTo>
                      <a:pt x="628" y="27"/>
                    </a:lnTo>
                    <a:lnTo>
                      <a:pt x="623" y="39"/>
                    </a:lnTo>
                    <a:lnTo>
                      <a:pt x="619" y="49"/>
                    </a:lnTo>
                    <a:lnTo>
                      <a:pt x="613" y="59"/>
                    </a:lnTo>
                    <a:lnTo>
                      <a:pt x="608" y="67"/>
                    </a:lnTo>
                    <a:lnTo>
                      <a:pt x="602" y="73"/>
                    </a:lnTo>
                    <a:lnTo>
                      <a:pt x="596" y="78"/>
                    </a:lnTo>
                    <a:lnTo>
                      <a:pt x="590" y="81"/>
                    </a:lnTo>
                    <a:lnTo>
                      <a:pt x="584" y="85"/>
                    </a:lnTo>
                    <a:lnTo>
                      <a:pt x="577" y="89"/>
                    </a:lnTo>
                    <a:lnTo>
                      <a:pt x="571" y="91"/>
                    </a:lnTo>
                    <a:lnTo>
                      <a:pt x="564" y="95"/>
                    </a:lnTo>
                    <a:lnTo>
                      <a:pt x="557" y="97"/>
                    </a:lnTo>
                    <a:lnTo>
                      <a:pt x="550" y="100"/>
                    </a:lnTo>
                    <a:lnTo>
                      <a:pt x="543" y="103"/>
                    </a:lnTo>
                    <a:lnTo>
                      <a:pt x="293" y="103"/>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51" name="Freeform 71"/>
              <p:cNvSpPr>
                <a:spLocks/>
              </p:cNvSpPr>
              <p:nvPr/>
            </p:nvSpPr>
            <p:spPr bwMode="auto">
              <a:xfrm>
                <a:off x="4390" y="2768"/>
                <a:ext cx="153" cy="40"/>
              </a:xfrm>
              <a:custGeom>
                <a:avLst/>
                <a:gdLst>
                  <a:gd name="T0" fmla="*/ 243 w 462"/>
                  <a:gd name="T1" fmla="*/ 99 h 99"/>
                  <a:gd name="T2" fmla="*/ 228 w 462"/>
                  <a:gd name="T3" fmla="*/ 93 h 99"/>
                  <a:gd name="T4" fmla="*/ 213 w 462"/>
                  <a:gd name="T5" fmla="*/ 89 h 99"/>
                  <a:gd name="T6" fmla="*/ 198 w 462"/>
                  <a:gd name="T7" fmla="*/ 83 h 99"/>
                  <a:gd name="T8" fmla="*/ 183 w 462"/>
                  <a:gd name="T9" fmla="*/ 77 h 99"/>
                  <a:gd name="T10" fmla="*/ 167 w 462"/>
                  <a:gd name="T11" fmla="*/ 71 h 99"/>
                  <a:gd name="T12" fmla="*/ 152 w 462"/>
                  <a:gd name="T13" fmla="*/ 65 h 99"/>
                  <a:gd name="T14" fmla="*/ 138 w 462"/>
                  <a:gd name="T15" fmla="*/ 59 h 99"/>
                  <a:gd name="T16" fmla="*/ 122 w 462"/>
                  <a:gd name="T17" fmla="*/ 53 h 99"/>
                  <a:gd name="T18" fmla="*/ 107 w 462"/>
                  <a:gd name="T19" fmla="*/ 47 h 99"/>
                  <a:gd name="T20" fmla="*/ 92 w 462"/>
                  <a:gd name="T21" fmla="*/ 40 h 99"/>
                  <a:gd name="T22" fmla="*/ 76 w 462"/>
                  <a:gd name="T23" fmla="*/ 34 h 99"/>
                  <a:gd name="T24" fmla="*/ 62 w 462"/>
                  <a:gd name="T25" fmla="*/ 27 h 99"/>
                  <a:gd name="T26" fmla="*/ 46 w 462"/>
                  <a:gd name="T27" fmla="*/ 21 h 99"/>
                  <a:gd name="T28" fmla="*/ 31 w 462"/>
                  <a:gd name="T29" fmla="*/ 14 h 99"/>
                  <a:gd name="T30" fmla="*/ 16 w 462"/>
                  <a:gd name="T31" fmla="*/ 7 h 99"/>
                  <a:gd name="T32" fmla="*/ 0 w 462"/>
                  <a:gd name="T33" fmla="*/ 0 h 99"/>
                  <a:gd name="T34" fmla="*/ 128 w 462"/>
                  <a:gd name="T35" fmla="*/ 0 h 99"/>
                  <a:gd name="T36" fmla="*/ 148 w 462"/>
                  <a:gd name="T37" fmla="*/ 9 h 99"/>
                  <a:gd name="T38" fmla="*/ 170 w 462"/>
                  <a:gd name="T39" fmla="*/ 18 h 99"/>
                  <a:gd name="T40" fmla="*/ 190 w 462"/>
                  <a:gd name="T41" fmla="*/ 27 h 99"/>
                  <a:gd name="T42" fmla="*/ 210 w 462"/>
                  <a:gd name="T43" fmla="*/ 35 h 99"/>
                  <a:gd name="T44" fmla="*/ 230 w 462"/>
                  <a:gd name="T45" fmla="*/ 44 h 99"/>
                  <a:gd name="T46" fmla="*/ 252 w 462"/>
                  <a:gd name="T47" fmla="*/ 52 h 99"/>
                  <a:gd name="T48" fmla="*/ 272 w 462"/>
                  <a:gd name="T49" fmla="*/ 59 h 99"/>
                  <a:gd name="T50" fmla="*/ 293 w 462"/>
                  <a:gd name="T51" fmla="*/ 66 h 99"/>
                  <a:gd name="T52" fmla="*/ 313 w 462"/>
                  <a:gd name="T53" fmla="*/ 72 h 99"/>
                  <a:gd name="T54" fmla="*/ 335 w 462"/>
                  <a:gd name="T55" fmla="*/ 78 h 99"/>
                  <a:gd name="T56" fmla="*/ 355 w 462"/>
                  <a:gd name="T57" fmla="*/ 84 h 99"/>
                  <a:gd name="T58" fmla="*/ 376 w 462"/>
                  <a:gd name="T59" fmla="*/ 89 h 99"/>
                  <a:gd name="T60" fmla="*/ 398 w 462"/>
                  <a:gd name="T61" fmla="*/ 92 h 99"/>
                  <a:gd name="T62" fmla="*/ 419 w 462"/>
                  <a:gd name="T63" fmla="*/ 96 h 99"/>
                  <a:gd name="T64" fmla="*/ 440 w 462"/>
                  <a:gd name="T65" fmla="*/ 98 h 99"/>
                  <a:gd name="T66" fmla="*/ 462 w 462"/>
                  <a:gd name="T67" fmla="*/ 99 h 99"/>
                  <a:gd name="T68" fmla="*/ 243 w 462"/>
                  <a:gd name="T69"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2" h="99">
                    <a:moveTo>
                      <a:pt x="243" y="99"/>
                    </a:moveTo>
                    <a:lnTo>
                      <a:pt x="228" y="93"/>
                    </a:lnTo>
                    <a:lnTo>
                      <a:pt x="213" y="89"/>
                    </a:lnTo>
                    <a:lnTo>
                      <a:pt x="198" y="83"/>
                    </a:lnTo>
                    <a:lnTo>
                      <a:pt x="183" y="77"/>
                    </a:lnTo>
                    <a:lnTo>
                      <a:pt x="167" y="71"/>
                    </a:lnTo>
                    <a:lnTo>
                      <a:pt x="152" y="65"/>
                    </a:lnTo>
                    <a:lnTo>
                      <a:pt x="138" y="59"/>
                    </a:lnTo>
                    <a:lnTo>
                      <a:pt x="122" y="53"/>
                    </a:lnTo>
                    <a:lnTo>
                      <a:pt x="107" y="47"/>
                    </a:lnTo>
                    <a:lnTo>
                      <a:pt x="92" y="40"/>
                    </a:lnTo>
                    <a:lnTo>
                      <a:pt x="76" y="34"/>
                    </a:lnTo>
                    <a:lnTo>
                      <a:pt x="62" y="27"/>
                    </a:lnTo>
                    <a:lnTo>
                      <a:pt x="46" y="21"/>
                    </a:lnTo>
                    <a:lnTo>
                      <a:pt x="31" y="14"/>
                    </a:lnTo>
                    <a:lnTo>
                      <a:pt x="16" y="7"/>
                    </a:lnTo>
                    <a:lnTo>
                      <a:pt x="0" y="0"/>
                    </a:lnTo>
                    <a:lnTo>
                      <a:pt x="128" y="0"/>
                    </a:lnTo>
                    <a:lnTo>
                      <a:pt x="148" y="9"/>
                    </a:lnTo>
                    <a:lnTo>
                      <a:pt x="170" y="18"/>
                    </a:lnTo>
                    <a:lnTo>
                      <a:pt x="190" y="27"/>
                    </a:lnTo>
                    <a:lnTo>
                      <a:pt x="210" y="35"/>
                    </a:lnTo>
                    <a:lnTo>
                      <a:pt x="230" y="44"/>
                    </a:lnTo>
                    <a:lnTo>
                      <a:pt x="252" y="52"/>
                    </a:lnTo>
                    <a:lnTo>
                      <a:pt x="272" y="59"/>
                    </a:lnTo>
                    <a:lnTo>
                      <a:pt x="293" y="66"/>
                    </a:lnTo>
                    <a:lnTo>
                      <a:pt x="313" y="72"/>
                    </a:lnTo>
                    <a:lnTo>
                      <a:pt x="335" y="78"/>
                    </a:lnTo>
                    <a:lnTo>
                      <a:pt x="355" y="84"/>
                    </a:lnTo>
                    <a:lnTo>
                      <a:pt x="376" y="89"/>
                    </a:lnTo>
                    <a:lnTo>
                      <a:pt x="398" y="92"/>
                    </a:lnTo>
                    <a:lnTo>
                      <a:pt x="419" y="96"/>
                    </a:lnTo>
                    <a:lnTo>
                      <a:pt x="440" y="98"/>
                    </a:lnTo>
                    <a:lnTo>
                      <a:pt x="462" y="99"/>
                    </a:lnTo>
                    <a:lnTo>
                      <a:pt x="243" y="99"/>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52" name="Freeform 72"/>
              <p:cNvSpPr>
                <a:spLocks/>
              </p:cNvSpPr>
              <p:nvPr/>
            </p:nvSpPr>
            <p:spPr bwMode="auto">
              <a:xfrm>
                <a:off x="4563" y="2768"/>
                <a:ext cx="81" cy="40"/>
              </a:xfrm>
              <a:custGeom>
                <a:avLst/>
                <a:gdLst>
                  <a:gd name="T0" fmla="*/ 243 w 243"/>
                  <a:gd name="T1" fmla="*/ 0 h 99"/>
                  <a:gd name="T2" fmla="*/ 236 w 243"/>
                  <a:gd name="T3" fmla="*/ 29 h 99"/>
                  <a:gd name="T4" fmla="*/ 227 w 243"/>
                  <a:gd name="T5" fmla="*/ 57 h 99"/>
                  <a:gd name="T6" fmla="*/ 218 w 243"/>
                  <a:gd name="T7" fmla="*/ 80 h 99"/>
                  <a:gd name="T8" fmla="*/ 208 w 243"/>
                  <a:gd name="T9" fmla="*/ 99 h 99"/>
                  <a:gd name="T10" fmla="*/ 0 w 243"/>
                  <a:gd name="T11" fmla="*/ 99 h 99"/>
                  <a:gd name="T12" fmla="*/ 14 w 243"/>
                  <a:gd name="T13" fmla="*/ 99 h 99"/>
                  <a:gd name="T14" fmla="*/ 28 w 243"/>
                  <a:gd name="T15" fmla="*/ 98 h 99"/>
                  <a:gd name="T16" fmla="*/ 42 w 243"/>
                  <a:gd name="T17" fmla="*/ 97 h 99"/>
                  <a:gd name="T18" fmla="*/ 56 w 243"/>
                  <a:gd name="T19" fmla="*/ 95 h 99"/>
                  <a:gd name="T20" fmla="*/ 70 w 243"/>
                  <a:gd name="T21" fmla="*/ 92 h 99"/>
                  <a:gd name="T22" fmla="*/ 84 w 243"/>
                  <a:gd name="T23" fmla="*/ 89 h 99"/>
                  <a:gd name="T24" fmla="*/ 98 w 243"/>
                  <a:gd name="T25" fmla="*/ 85 h 99"/>
                  <a:gd name="T26" fmla="*/ 112 w 243"/>
                  <a:gd name="T27" fmla="*/ 80 h 99"/>
                  <a:gd name="T28" fmla="*/ 121 w 243"/>
                  <a:gd name="T29" fmla="*/ 71 h 99"/>
                  <a:gd name="T30" fmla="*/ 128 w 243"/>
                  <a:gd name="T31" fmla="*/ 61 h 99"/>
                  <a:gd name="T32" fmla="*/ 135 w 243"/>
                  <a:gd name="T33" fmla="*/ 52 h 99"/>
                  <a:gd name="T34" fmla="*/ 142 w 243"/>
                  <a:gd name="T35" fmla="*/ 41 h 99"/>
                  <a:gd name="T36" fmla="*/ 149 w 243"/>
                  <a:gd name="T37" fmla="*/ 32 h 99"/>
                  <a:gd name="T38" fmla="*/ 156 w 243"/>
                  <a:gd name="T39" fmla="*/ 21 h 99"/>
                  <a:gd name="T40" fmla="*/ 162 w 243"/>
                  <a:gd name="T41" fmla="*/ 10 h 99"/>
                  <a:gd name="T42" fmla="*/ 168 w 243"/>
                  <a:gd name="T43" fmla="*/ 0 h 99"/>
                  <a:gd name="T44" fmla="*/ 243 w 243"/>
                  <a:gd name="T4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3" h="99">
                    <a:moveTo>
                      <a:pt x="243" y="0"/>
                    </a:moveTo>
                    <a:lnTo>
                      <a:pt x="236" y="29"/>
                    </a:lnTo>
                    <a:lnTo>
                      <a:pt x="227" y="57"/>
                    </a:lnTo>
                    <a:lnTo>
                      <a:pt x="218" y="80"/>
                    </a:lnTo>
                    <a:lnTo>
                      <a:pt x="208" y="99"/>
                    </a:lnTo>
                    <a:lnTo>
                      <a:pt x="0" y="99"/>
                    </a:lnTo>
                    <a:lnTo>
                      <a:pt x="14" y="99"/>
                    </a:lnTo>
                    <a:lnTo>
                      <a:pt x="28" y="98"/>
                    </a:lnTo>
                    <a:lnTo>
                      <a:pt x="42" y="97"/>
                    </a:lnTo>
                    <a:lnTo>
                      <a:pt x="56" y="95"/>
                    </a:lnTo>
                    <a:lnTo>
                      <a:pt x="70" y="92"/>
                    </a:lnTo>
                    <a:lnTo>
                      <a:pt x="84" y="89"/>
                    </a:lnTo>
                    <a:lnTo>
                      <a:pt x="98" y="85"/>
                    </a:lnTo>
                    <a:lnTo>
                      <a:pt x="112" y="80"/>
                    </a:lnTo>
                    <a:lnTo>
                      <a:pt x="121" y="71"/>
                    </a:lnTo>
                    <a:lnTo>
                      <a:pt x="128" y="61"/>
                    </a:lnTo>
                    <a:lnTo>
                      <a:pt x="135" y="52"/>
                    </a:lnTo>
                    <a:lnTo>
                      <a:pt x="142" y="41"/>
                    </a:lnTo>
                    <a:lnTo>
                      <a:pt x="149" y="32"/>
                    </a:lnTo>
                    <a:lnTo>
                      <a:pt x="156" y="21"/>
                    </a:lnTo>
                    <a:lnTo>
                      <a:pt x="162" y="10"/>
                    </a:lnTo>
                    <a:lnTo>
                      <a:pt x="168" y="0"/>
                    </a:lnTo>
                    <a:lnTo>
                      <a:pt x="243"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53" name="Freeform 73"/>
              <p:cNvSpPr>
                <a:spLocks/>
              </p:cNvSpPr>
              <p:nvPr/>
            </p:nvSpPr>
            <p:spPr bwMode="auto">
              <a:xfrm>
                <a:off x="4351" y="2747"/>
                <a:ext cx="119" cy="40"/>
              </a:xfrm>
              <a:custGeom>
                <a:avLst/>
                <a:gdLst>
                  <a:gd name="T0" fmla="*/ 230 w 358"/>
                  <a:gd name="T1" fmla="*/ 100 h 100"/>
                  <a:gd name="T2" fmla="*/ 216 w 358"/>
                  <a:gd name="T3" fmla="*/ 94 h 100"/>
                  <a:gd name="T4" fmla="*/ 202 w 358"/>
                  <a:gd name="T5" fmla="*/ 88 h 100"/>
                  <a:gd name="T6" fmla="*/ 188 w 358"/>
                  <a:gd name="T7" fmla="*/ 82 h 100"/>
                  <a:gd name="T8" fmla="*/ 173 w 358"/>
                  <a:gd name="T9" fmla="*/ 76 h 100"/>
                  <a:gd name="T10" fmla="*/ 159 w 358"/>
                  <a:gd name="T11" fmla="*/ 69 h 100"/>
                  <a:gd name="T12" fmla="*/ 145 w 358"/>
                  <a:gd name="T13" fmla="*/ 63 h 100"/>
                  <a:gd name="T14" fmla="*/ 131 w 358"/>
                  <a:gd name="T15" fmla="*/ 56 h 100"/>
                  <a:gd name="T16" fmla="*/ 116 w 358"/>
                  <a:gd name="T17" fmla="*/ 50 h 100"/>
                  <a:gd name="T18" fmla="*/ 102 w 358"/>
                  <a:gd name="T19" fmla="*/ 44 h 100"/>
                  <a:gd name="T20" fmla="*/ 88 w 358"/>
                  <a:gd name="T21" fmla="*/ 37 h 100"/>
                  <a:gd name="T22" fmla="*/ 74 w 358"/>
                  <a:gd name="T23" fmla="*/ 31 h 100"/>
                  <a:gd name="T24" fmla="*/ 58 w 358"/>
                  <a:gd name="T25" fmla="*/ 24 h 100"/>
                  <a:gd name="T26" fmla="*/ 44 w 358"/>
                  <a:gd name="T27" fmla="*/ 18 h 100"/>
                  <a:gd name="T28" fmla="*/ 30 w 358"/>
                  <a:gd name="T29" fmla="*/ 12 h 100"/>
                  <a:gd name="T30" fmla="*/ 14 w 358"/>
                  <a:gd name="T31" fmla="*/ 6 h 100"/>
                  <a:gd name="T32" fmla="*/ 0 w 358"/>
                  <a:gd name="T33" fmla="*/ 0 h 100"/>
                  <a:gd name="T34" fmla="*/ 138 w 358"/>
                  <a:gd name="T35" fmla="*/ 0 h 100"/>
                  <a:gd name="T36" fmla="*/ 152 w 358"/>
                  <a:gd name="T37" fmla="*/ 6 h 100"/>
                  <a:gd name="T38" fmla="*/ 166 w 358"/>
                  <a:gd name="T39" fmla="*/ 13 h 100"/>
                  <a:gd name="T40" fmla="*/ 179 w 358"/>
                  <a:gd name="T41" fmla="*/ 19 h 100"/>
                  <a:gd name="T42" fmla="*/ 193 w 358"/>
                  <a:gd name="T43" fmla="*/ 26 h 100"/>
                  <a:gd name="T44" fmla="*/ 208 w 358"/>
                  <a:gd name="T45" fmla="*/ 32 h 100"/>
                  <a:gd name="T46" fmla="*/ 222 w 358"/>
                  <a:gd name="T47" fmla="*/ 39 h 100"/>
                  <a:gd name="T48" fmla="*/ 235 w 358"/>
                  <a:gd name="T49" fmla="*/ 45 h 100"/>
                  <a:gd name="T50" fmla="*/ 249 w 358"/>
                  <a:gd name="T51" fmla="*/ 52 h 100"/>
                  <a:gd name="T52" fmla="*/ 263 w 358"/>
                  <a:gd name="T53" fmla="*/ 58 h 100"/>
                  <a:gd name="T54" fmla="*/ 277 w 358"/>
                  <a:gd name="T55" fmla="*/ 65 h 100"/>
                  <a:gd name="T56" fmla="*/ 291 w 358"/>
                  <a:gd name="T57" fmla="*/ 71 h 100"/>
                  <a:gd name="T58" fmla="*/ 304 w 358"/>
                  <a:gd name="T59" fmla="*/ 77 h 100"/>
                  <a:gd name="T60" fmla="*/ 318 w 358"/>
                  <a:gd name="T61" fmla="*/ 83 h 100"/>
                  <a:gd name="T62" fmla="*/ 331 w 358"/>
                  <a:gd name="T63" fmla="*/ 89 h 100"/>
                  <a:gd name="T64" fmla="*/ 345 w 358"/>
                  <a:gd name="T65" fmla="*/ 94 h 100"/>
                  <a:gd name="T66" fmla="*/ 358 w 358"/>
                  <a:gd name="T67" fmla="*/ 100 h 100"/>
                  <a:gd name="T68" fmla="*/ 230 w 358"/>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8" h="100">
                    <a:moveTo>
                      <a:pt x="230" y="100"/>
                    </a:moveTo>
                    <a:lnTo>
                      <a:pt x="216" y="94"/>
                    </a:lnTo>
                    <a:lnTo>
                      <a:pt x="202" y="88"/>
                    </a:lnTo>
                    <a:lnTo>
                      <a:pt x="188" y="82"/>
                    </a:lnTo>
                    <a:lnTo>
                      <a:pt x="173" y="76"/>
                    </a:lnTo>
                    <a:lnTo>
                      <a:pt x="159" y="69"/>
                    </a:lnTo>
                    <a:lnTo>
                      <a:pt x="145" y="63"/>
                    </a:lnTo>
                    <a:lnTo>
                      <a:pt x="131" y="56"/>
                    </a:lnTo>
                    <a:lnTo>
                      <a:pt x="116" y="50"/>
                    </a:lnTo>
                    <a:lnTo>
                      <a:pt x="102" y="44"/>
                    </a:lnTo>
                    <a:lnTo>
                      <a:pt x="88" y="37"/>
                    </a:lnTo>
                    <a:lnTo>
                      <a:pt x="74" y="31"/>
                    </a:lnTo>
                    <a:lnTo>
                      <a:pt x="58" y="24"/>
                    </a:lnTo>
                    <a:lnTo>
                      <a:pt x="44" y="18"/>
                    </a:lnTo>
                    <a:lnTo>
                      <a:pt x="30" y="12"/>
                    </a:lnTo>
                    <a:lnTo>
                      <a:pt x="14" y="6"/>
                    </a:lnTo>
                    <a:lnTo>
                      <a:pt x="0" y="0"/>
                    </a:lnTo>
                    <a:lnTo>
                      <a:pt x="138" y="0"/>
                    </a:lnTo>
                    <a:lnTo>
                      <a:pt x="152" y="6"/>
                    </a:lnTo>
                    <a:lnTo>
                      <a:pt x="166" y="13"/>
                    </a:lnTo>
                    <a:lnTo>
                      <a:pt x="179" y="19"/>
                    </a:lnTo>
                    <a:lnTo>
                      <a:pt x="193" y="26"/>
                    </a:lnTo>
                    <a:lnTo>
                      <a:pt x="208" y="32"/>
                    </a:lnTo>
                    <a:lnTo>
                      <a:pt x="222" y="39"/>
                    </a:lnTo>
                    <a:lnTo>
                      <a:pt x="235" y="45"/>
                    </a:lnTo>
                    <a:lnTo>
                      <a:pt x="249" y="52"/>
                    </a:lnTo>
                    <a:lnTo>
                      <a:pt x="263" y="58"/>
                    </a:lnTo>
                    <a:lnTo>
                      <a:pt x="277" y="65"/>
                    </a:lnTo>
                    <a:lnTo>
                      <a:pt x="291" y="71"/>
                    </a:lnTo>
                    <a:lnTo>
                      <a:pt x="304" y="77"/>
                    </a:lnTo>
                    <a:lnTo>
                      <a:pt x="318" y="83"/>
                    </a:lnTo>
                    <a:lnTo>
                      <a:pt x="331" y="89"/>
                    </a:lnTo>
                    <a:lnTo>
                      <a:pt x="345" y="94"/>
                    </a:lnTo>
                    <a:lnTo>
                      <a:pt x="358" y="100"/>
                    </a:lnTo>
                    <a:lnTo>
                      <a:pt x="230" y="10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54" name="Freeform 74"/>
              <p:cNvSpPr>
                <a:spLocks/>
              </p:cNvSpPr>
              <p:nvPr/>
            </p:nvSpPr>
            <p:spPr bwMode="auto">
              <a:xfrm>
                <a:off x="4609" y="2747"/>
                <a:ext cx="37" cy="40"/>
              </a:xfrm>
              <a:custGeom>
                <a:avLst/>
                <a:gdLst>
                  <a:gd name="T0" fmla="*/ 112 w 112"/>
                  <a:gd name="T1" fmla="*/ 0 h 100"/>
                  <a:gd name="T2" fmla="*/ 108 w 112"/>
                  <a:gd name="T3" fmla="*/ 26 h 100"/>
                  <a:gd name="T4" fmla="*/ 103 w 112"/>
                  <a:gd name="T5" fmla="*/ 51 h 100"/>
                  <a:gd name="T6" fmla="*/ 97 w 112"/>
                  <a:gd name="T7" fmla="*/ 76 h 100"/>
                  <a:gd name="T8" fmla="*/ 90 w 112"/>
                  <a:gd name="T9" fmla="*/ 100 h 100"/>
                  <a:gd name="T10" fmla="*/ 0 w 112"/>
                  <a:gd name="T11" fmla="*/ 100 h 100"/>
                  <a:gd name="T12" fmla="*/ 10 w 112"/>
                  <a:gd name="T13" fmla="*/ 88 h 100"/>
                  <a:gd name="T14" fmla="*/ 17 w 112"/>
                  <a:gd name="T15" fmla="*/ 76 h 100"/>
                  <a:gd name="T16" fmla="*/ 25 w 112"/>
                  <a:gd name="T17" fmla="*/ 64 h 100"/>
                  <a:gd name="T18" fmla="*/ 31 w 112"/>
                  <a:gd name="T19" fmla="*/ 51 h 100"/>
                  <a:gd name="T20" fmla="*/ 37 w 112"/>
                  <a:gd name="T21" fmla="*/ 38 h 100"/>
                  <a:gd name="T22" fmla="*/ 43 w 112"/>
                  <a:gd name="T23" fmla="*/ 26 h 100"/>
                  <a:gd name="T24" fmla="*/ 48 w 112"/>
                  <a:gd name="T25" fmla="*/ 13 h 100"/>
                  <a:gd name="T26" fmla="*/ 52 w 112"/>
                  <a:gd name="T27" fmla="*/ 0 h 100"/>
                  <a:gd name="T28" fmla="*/ 112 w 112"/>
                  <a:gd name="T2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100">
                    <a:moveTo>
                      <a:pt x="112" y="0"/>
                    </a:moveTo>
                    <a:lnTo>
                      <a:pt x="108" y="26"/>
                    </a:lnTo>
                    <a:lnTo>
                      <a:pt x="103" y="51"/>
                    </a:lnTo>
                    <a:lnTo>
                      <a:pt x="97" y="76"/>
                    </a:lnTo>
                    <a:lnTo>
                      <a:pt x="90" y="100"/>
                    </a:lnTo>
                    <a:lnTo>
                      <a:pt x="0" y="100"/>
                    </a:lnTo>
                    <a:lnTo>
                      <a:pt x="10" y="88"/>
                    </a:lnTo>
                    <a:lnTo>
                      <a:pt x="17" y="76"/>
                    </a:lnTo>
                    <a:lnTo>
                      <a:pt x="25" y="64"/>
                    </a:lnTo>
                    <a:lnTo>
                      <a:pt x="31" y="51"/>
                    </a:lnTo>
                    <a:lnTo>
                      <a:pt x="37" y="38"/>
                    </a:lnTo>
                    <a:lnTo>
                      <a:pt x="43" y="26"/>
                    </a:lnTo>
                    <a:lnTo>
                      <a:pt x="48" y="13"/>
                    </a:lnTo>
                    <a:lnTo>
                      <a:pt x="52" y="0"/>
                    </a:lnTo>
                    <a:lnTo>
                      <a:pt x="112"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55" name="Freeform 75"/>
              <p:cNvSpPr>
                <a:spLocks/>
              </p:cNvSpPr>
              <p:nvPr/>
            </p:nvSpPr>
            <p:spPr bwMode="auto">
              <a:xfrm>
                <a:off x="4310" y="2727"/>
                <a:ext cx="122" cy="41"/>
              </a:xfrm>
              <a:custGeom>
                <a:avLst/>
                <a:gdLst>
                  <a:gd name="T0" fmla="*/ 240 w 368"/>
                  <a:gd name="T1" fmla="*/ 100 h 100"/>
                  <a:gd name="T2" fmla="*/ 225 w 368"/>
                  <a:gd name="T3" fmla="*/ 94 h 100"/>
                  <a:gd name="T4" fmla="*/ 210 w 368"/>
                  <a:gd name="T5" fmla="*/ 87 h 100"/>
                  <a:gd name="T6" fmla="*/ 195 w 368"/>
                  <a:gd name="T7" fmla="*/ 81 h 100"/>
                  <a:gd name="T8" fmla="*/ 180 w 368"/>
                  <a:gd name="T9" fmla="*/ 74 h 100"/>
                  <a:gd name="T10" fmla="*/ 164 w 368"/>
                  <a:gd name="T11" fmla="*/ 68 h 100"/>
                  <a:gd name="T12" fmla="*/ 150 w 368"/>
                  <a:gd name="T13" fmla="*/ 61 h 100"/>
                  <a:gd name="T14" fmla="*/ 135 w 368"/>
                  <a:gd name="T15" fmla="*/ 55 h 100"/>
                  <a:gd name="T16" fmla="*/ 119 w 368"/>
                  <a:gd name="T17" fmla="*/ 47 h 100"/>
                  <a:gd name="T18" fmla="*/ 105 w 368"/>
                  <a:gd name="T19" fmla="*/ 42 h 100"/>
                  <a:gd name="T20" fmla="*/ 89 w 368"/>
                  <a:gd name="T21" fmla="*/ 34 h 100"/>
                  <a:gd name="T22" fmla="*/ 74 w 368"/>
                  <a:gd name="T23" fmla="*/ 28 h 100"/>
                  <a:gd name="T24" fmla="*/ 60 w 368"/>
                  <a:gd name="T25" fmla="*/ 23 h 100"/>
                  <a:gd name="T26" fmla="*/ 44 w 368"/>
                  <a:gd name="T27" fmla="*/ 17 h 100"/>
                  <a:gd name="T28" fmla="*/ 30 w 368"/>
                  <a:gd name="T29" fmla="*/ 11 h 100"/>
                  <a:gd name="T30" fmla="*/ 15 w 368"/>
                  <a:gd name="T31" fmla="*/ 6 h 100"/>
                  <a:gd name="T32" fmla="*/ 0 w 368"/>
                  <a:gd name="T33" fmla="*/ 0 h 100"/>
                  <a:gd name="T34" fmla="*/ 156 w 368"/>
                  <a:gd name="T35" fmla="*/ 0 h 100"/>
                  <a:gd name="T36" fmla="*/ 169 w 368"/>
                  <a:gd name="T37" fmla="*/ 6 h 100"/>
                  <a:gd name="T38" fmla="*/ 183 w 368"/>
                  <a:gd name="T39" fmla="*/ 12 h 100"/>
                  <a:gd name="T40" fmla="*/ 196 w 368"/>
                  <a:gd name="T41" fmla="*/ 18 h 100"/>
                  <a:gd name="T42" fmla="*/ 209 w 368"/>
                  <a:gd name="T43" fmla="*/ 24 h 100"/>
                  <a:gd name="T44" fmla="*/ 222 w 368"/>
                  <a:gd name="T45" fmla="*/ 31 h 100"/>
                  <a:gd name="T46" fmla="*/ 237 w 368"/>
                  <a:gd name="T47" fmla="*/ 37 h 100"/>
                  <a:gd name="T48" fmla="*/ 250 w 368"/>
                  <a:gd name="T49" fmla="*/ 44 h 100"/>
                  <a:gd name="T50" fmla="*/ 263 w 368"/>
                  <a:gd name="T51" fmla="*/ 50 h 100"/>
                  <a:gd name="T52" fmla="*/ 276 w 368"/>
                  <a:gd name="T53" fmla="*/ 56 h 100"/>
                  <a:gd name="T54" fmla="*/ 289 w 368"/>
                  <a:gd name="T55" fmla="*/ 63 h 100"/>
                  <a:gd name="T56" fmla="*/ 302 w 368"/>
                  <a:gd name="T57" fmla="*/ 69 h 100"/>
                  <a:gd name="T58" fmla="*/ 315 w 368"/>
                  <a:gd name="T59" fmla="*/ 76 h 100"/>
                  <a:gd name="T60" fmla="*/ 328 w 368"/>
                  <a:gd name="T61" fmla="*/ 82 h 100"/>
                  <a:gd name="T62" fmla="*/ 342 w 368"/>
                  <a:gd name="T63" fmla="*/ 88 h 100"/>
                  <a:gd name="T64" fmla="*/ 355 w 368"/>
                  <a:gd name="T65" fmla="*/ 94 h 100"/>
                  <a:gd name="T66" fmla="*/ 368 w 368"/>
                  <a:gd name="T67" fmla="*/ 100 h 100"/>
                  <a:gd name="T68" fmla="*/ 240 w 368"/>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8" h="100">
                    <a:moveTo>
                      <a:pt x="240" y="100"/>
                    </a:moveTo>
                    <a:lnTo>
                      <a:pt x="225" y="94"/>
                    </a:lnTo>
                    <a:lnTo>
                      <a:pt x="210" y="87"/>
                    </a:lnTo>
                    <a:lnTo>
                      <a:pt x="195" y="81"/>
                    </a:lnTo>
                    <a:lnTo>
                      <a:pt x="180" y="74"/>
                    </a:lnTo>
                    <a:lnTo>
                      <a:pt x="164" y="68"/>
                    </a:lnTo>
                    <a:lnTo>
                      <a:pt x="150" y="61"/>
                    </a:lnTo>
                    <a:lnTo>
                      <a:pt x="135" y="55"/>
                    </a:lnTo>
                    <a:lnTo>
                      <a:pt x="119" y="47"/>
                    </a:lnTo>
                    <a:lnTo>
                      <a:pt x="105" y="42"/>
                    </a:lnTo>
                    <a:lnTo>
                      <a:pt x="89" y="34"/>
                    </a:lnTo>
                    <a:lnTo>
                      <a:pt x="74" y="28"/>
                    </a:lnTo>
                    <a:lnTo>
                      <a:pt x="60" y="23"/>
                    </a:lnTo>
                    <a:lnTo>
                      <a:pt x="44" y="17"/>
                    </a:lnTo>
                    <a:lnTo>
                      <a:pt x="30" y="11"/>
                    </a:lnTo>
                    <a:lnTo>
                      <a:pt x="15" y="6"/>
                    </a:lnTo>
                    <a:lnTo>
                      <a:pt x="0" y="0"/>
                    </a:lnTo>
                    <a:lnTo>
                      <a:pt x="156" y="0"/>
                    </a:lnTo>
                    <a:lnTo>
                      <a:pt x="169" y="6"/>
                    </a:lnTo>
                    <a:lnTo>
                      <a:pt x="183" y="12"/>
                    </a:lnTo>
                    <a:lnTo>
                      <a:pt x="196" y="18"/>
                    </a:lnTo>
                    <a:lnTo>
                      <a:pt x="209" y="24"/>
                    </a:lnTo>
                    <a:lnTo>
                      <a:pt x="222" y="31"/>
                    </a:lnTo>
                    <a:lnTo>
                      <a:pt x="237" y="37"/>
                    </a:lnTo>
                    <a:lnTo>
                      <a:pt x="250" y="44"/>
                    </a:lnTo>
                    <a:lnTo>
                      <a:pt x="263" y="50"/>
                    </a:lnTo>
                    <a:lnTo>
                      <a:pt x="276" y="56"/>
                    </a:lnTo>
                    <a:lnTo>
                      <a:pt x="289" y="63"/>
                    </a:lnTo>
                    <a:lnTo>
                      <a:pt x="302" y="69"/>
                    </a:lnTo>
                    <a:lnTo>
                      <a:pt x="315" y="76"/>
                    </a:lnTo>
                    <a:lnTo>
                      <a:pt x="328" y="82"/>
                    </a:lnTo>
                    <a:lnTo>
                      <a:pt x="342" y="88"/>
                    </a:lnTo>
                    <a:lnTo>
                      <a:pt x="355" y="94"/>
                    </a:lnTo>
                    <a:lnTo>
                      <a:pt x="368" y="100"/>
                    </a:lnTo>
                    <a:lnTo>
                      <a:pt x="240" y="10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56" name="Freeform 76"/>
              <p:cNvSpPr>
                <a:spLocks/>
              </p:cNvSpPr>
              <p:nvPr/>
            </p:nvSpPr>
            <p:spPr bwMode="auto">
              <a:xfrm>
                <a:off x="4620" y="2727"/>
                <a:ext cx="28" cy="41"/>
              </a:xfrm>
              <a:custGeom>
                <a:avLst/>
                <a:gdLst>
                  <a:gd name="T0" fmla="*/ 88 w 88"/>
                  <a:gd name="T1" fmla="*/ 0 h 100"/>
                  <a:gd name="T2" fmla="*/ 85 w 88"/>
                  <a:gd name="T3" fmla="*/ 24 h 100"/>
                  <a:gd name="T4" fmla="*/ 82 w 88"/>
                  <a:gd name="T5" fmla="*/ 49 h 100"/>
                  <a:gd name="T6" fmla="*/ 78 w 88"/>
                  <a:gd name="T7" fmla="*/ 74 h 100"/>
                  <a:gd name="T8" fmla="*/ 75 w 88"/>
                  <a:gd name="T9" fmla="*/ 100 h 100"/>
                  <a:gd name="T10" fmla="*/ 0 w 88"/>
                  <a:gd name="T11" fmla="*/ 100 h 100"/>
                  <a:gd name="T12" fmla="*/ 11 w 88"/>
                  <a:gd name="T13" fmla="*/ 76 h 100"/>
                  <a:gd name="T14" fmla="*/ 21 w 88"/>
                  <a:gd name="T15" fmla="*/ 51 h 100"/>
                  <a:gd name="T16" fmla="*/ 29 w 88"/>
                  <a:gd name="T17" fmla="*/ 26 h 100"/>
                  <a:gd name="T18" fmla="*/ 34 w 88"/>
                  <a:gd name="T19" fmla="*/ 0 h 100"/>
                  <a:gd name="T20" fmla="*/ 88 w 88"/>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00">
                    <a:moveTo>
                      <a:pt x="88" y="0"/>
                    </a:moveTo>
                    <a:lnTo>
                      <a:pt x="85" y="24"/>
                    </a:lnTo>
                    <a:lnTo>
                      <a:pt x="82" y="49"/>
                    </a:lnTo>
                    <a:lnTo>
                      <a:pt x="78" y="74"/>
                    </a:lnTo>
                    <a:lnTo>
                      <a:pt x="75" y="100"/>
                    </a:lnTo>
                    <a:lnTo>
                      <a:pt x="0" y="100"/>
                    </a:lnTo>
                    <a:lnTo>
                      <a:pt x="11" y="76"/>
                    </a:lnTo>
                    <a:lnTo>
                      <a:pt x="21" y="51"/>
                    </a:lnTo>
                    <a:lnTo>
                      <a:pt x="29" y="26"/>
                    </a:lnTo>
                    <a:lnTo>
                      <a:pt x="34" y="0"/>
                    </a:lnTo>
                    <a:lnTo>
                      <a:pt x="88"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57" name="Freeform 77"/>
              <p:cNvSpPr>
                <a:spLocks/>
              </p:cNvSpPr>
              <p:nvPr/>
            </p:nvSpPr>
            <p:spPr bwMode="auto">
              <a:xfrm>
                <a:off x="4259" y="2706"/>
                <a:ext cx="137" cy="41"/>
              </a:xfrm>
              <a:custGeom>
                <a:avLst/>
                <a:gdLst>
                  <a:gd name="T0" fmla="*/ 274 w 412"/>
                  <a:gd name="T1" fmla="*/ 103 h 103"/>
                  <a:gd name="T2" fmla="*/ 256 w 412"/>
                  <a:gd name="T3" fmla="*/ 96 h 103"/>
                  <a:gd name="T4" fmla="*/ 238 w 412"/>
                  <a:gd name="T5" fmla="*/ 87 h 103"/>
                  <a:gd name="T6" fmla="*/ 222 w 412"/>
                  <a:gd name="T7" fmla="*/ 80 h 103"/>
                  <a:gd name="T8" fmla="*/ 204 w 412"/>
                  <a:gd name="T9" fmla="*/ 73 h 103"/>
                  <a:gd name="T10" fmla="*/ 186 w 412"/>
                  <a:gd name="T11" fmla="*/ 66 h 103"/>
                  <a:gd name="T12" fmla="*/ 170 w 412"/>
                  <a:gd name="T13" fmla="*/ 59 h 103"/>
                  <a:gd name="T14" fmla="*/ 152 w 412"/>
                  <a:gd name="T15" fmla="*/ 52 h 103"/>
                  <a:gd name="T16" fmla="*/ 135 w 412"/>
                  <a:gd name="T17" fmla="*/ 46 h 103"/>
                  <a:gd name="T18" fmla="*/ 117 w 412"/>
                  <a:gd name="T19" fmla="*/ 39 h 103"/>
                  <a:gd name="T20" fmla="*/ 101 w 412"/>
                  <a:gd name="T21" fmla="*/ 33 h 103"/>
                  <a:gd name="T22" fmla="*/ 83 w 412"/>
                  <a:gd name="T23" fmla="*/ 27 h 103"/>
                  <a:gd name="T24" fmla="*/ 66 w 412"/>
                  <a:gd name="T25" fmla="*/ 21 h 103"/>
                  <a:gd name="T26" fmla="*/ 50 w 412"/>
                  <a:gd name="T27" fmla="*/ 15 h 103"/>
                  <a:gd name="T28" fmla="*/ 33 w 412"/>
                  <a:gd name="T29" fmla="*/ 9 h 103"/>
                  <a:gd name="T30" fmla="*/ 16 w 412"/>
                  <a:gd name="T31" fmla="*/ 4 h 103"/>
                  <a:gd name="T32" fmla="*/ 0 w 412"/>
                  <a:gd name="T33" fmla="*/ 0 h 103"/>
                  <a:gd name="T34" fmla="*/ 184 w 412"/>
                  <a:gd name="T35" fmla="*/ 0 h 103"/>
                  <a:gd name="T36" fmla="*/ 198 w 412"/>
                  <a:gd name="T37" fmla="*/ 6 h 103"/>
                  <a:gd name="T38" fmla="*/ 213 w 412"/>
                  <a:gd name="T39" fmla="*/ 10 h 103"/>
                  <a:gd name="T40" fmla="*/ 228 w 412"/>
                  <a:gd name="T41" fmla="*/ 16 h 103"/>
                  <a:gd name="T42" fmla="*/ 242 w 412"/>
                  <a:gd name="T43" fmla="*/ 22 h 103"/>
                  <a:gd name="T44" fmla="*/ 256 w 412"/>
                  <a:gd name="T45" fmla="*/ 29 h 103"/>
                  <a:gd name="T46" fmla="*/ 270 w 412"/>
                  <a:gd name="T47" fmla="*/ 35 h 103"/>
                  <a:gd name="T48" fmla="*/ 285 w 412"/>
                  <a:gd name="T49" fmla="*/ 41 h 103"/>
                  <a:gd name="T50" fmla="*/ 299 w 412"/>
                  <a:gd name="T51" fmla="*/ 48 h 103"/>
                  <a:gd name="T52" fmla="*/ 313 w 412"/>
                  <a:gd name="T53" fmla="*/ 54 h 103"/>
                  <a:gd name="T54" fmla="*/ 327 w 412"/>
                  <a:gd name="T55" fmla="*/ 61 h 103"/>
                  <a:gd name="T56" fmla="*/ 342 w 412"/>
                  <a:gd name="T57" fmla="*/ 68 h 103"/>
                  <a:gd name="T58" fmla="*/ 356 w 412"/>
                  <a:gd name="T59" fmla="*/ 76 h 103"/>
                  <a:gd name="T60" fmla="*/ 370 w 412"/>
                  <a:gd name="T61" fmla="*/ 83 h 103"/>
                  <a:gd name="T62" fmla="*/ 383 w 412"/>
                  <a:gd name="T63" fmla="*/ 89 h 103"/>
                  <a:gd name="T64" fmla="*/ 397 w 412"/>
                  <a:gd name="T65" fmla="*/ 96 h 103"/>
                  <a:gd name="T66" fmla="*/ 412 w 412"/>
                  <a:gd name="T67" fmla="*/ 103 h 103"/>
                  <a:gd name="T68" fmla="*/ 274 w 412"/>
                  <a:gd name="T6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2" h="103">
                    <a:moveTo>
                      <a:pt x="274" y="103"/>
                    </a:moveTo>
                    <a:lnTo>
                      <a:pt x="256" y="96"/>
                    </a:lnTo>
                    <a:lnTo>
                      <a:pt x="238" y="87"/>
                    </a:lnTo>
                    <a:lnTo>
                      <a:pt x="222" y="80"/>
                    </a:lnTo>
                    <a:lnTo>
                      <a:pt x="204" y="73"/>
                    </a:lnTo>
                    <a:lnTo>
                      <a:pt x="186" y="66"/>
                    </a:lnTo>
                    <a:lnTo>
                      <a:pt x="170" y="59"/>
                    </a:lnTo>
                    <a:lnTo>
                      <a:pt x="152" y="52"/>
                    </a:lnTo>
                    <a:lnTo>
                      <a:pt x="135" y="46"/>
                    </a:lnTo>
                    <a:lnTo>
                      <a:pt x="117" y="39"/>
                    </a:lnTo>
                    <a:lnTo>
                      <a:pt x="101" y="33"/>
                    </a:lnTo>
                    <a:lnTo>
                      <a:pt x="83" y="27"/>
                    </a:lnTo>
                    <a:lnTo>
                      <a:pt x="66" y="21"/>
                    </a:lnTo>
                    <a:lnTo>
                      <a:pt x="50" y="15"/>
                    </a:lnTo>
                    <a:lnTo>
                      <a:pt x="33" y="9"/>
                    </a:lnTo>
                    <a:lnTo>
                      <a:pt x="16" y="4"/>
                    </a:lnTo>
                    <a:lnTo>
                      <a:pt x="0" y="0"/>
                    </a:lnTo>
                    <a:lnTo>
                      <a:pt x="184" y="0"/>
                    </a:lnTo>
                    <a:lnTo>
                      <a:pt x="198" y="6"/>
                    </a:lnTo>
                    <a:lnTo>
                      <a:pt x="213" y="10"/>
                    </a:lnTo>
                    <a:lnTo>
                      <a:pt x="228" y="16"/>
                    </a:lnTo>
                    <a:lnTo>
                      <a:pt x="242" y="22"/>
                    </a:lnTo>
                    <a:lnTo>
                      <a:pt x="256" y="29"/>
                    </a:lnTo>
                    <a:lnTo>
                      <a:pt x="270" y="35"/>
                    </a:lnTo>
                    <a:lnTo>
                      <a:pt x="285" y="41"/>
                    </a:lnTo>
                    <a:lnTo>
                      <a:pt x="299" y="48"/>
                    </a:lnTo>
                    <a:lnTo>
                      <a:pt x="313" y="54"/>
                    </a:lnTo>
                    <a:lnTo>
                      <a:pt x="327" y="61"/>
                    </a:lnTo>
                    <a:lnTo>
                      <a:pt x="342" y="68"/>
                    </a:lnTo>
                    <a:lnTo>
                      <a:pt x="356" y="76"/>
                    </a:lnTo>
                    <a:lnTo>
                      <a:pt x="370" y="83"/>
                    </a:lnTo>
                    <a:lnTo>
                      <a:pt x="383" y="89"/>
                    </a:lnTo>
                    <a:lnTo>
                      <a:pt x="397" y="96"/>
                    </a:lnTo>
                    <a:lnTo>
                      <a:pt x="412" y="103"/>
                    </a:lnTo>
                    <a:lnTo>
                      <a:pt x="274" y="103"/>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58" name="Freeform 78"/>
              <p:cNvSpPr>
                <a:spLocks/>
              </p:cNvSpPr>
              <p:nvPr/>
            </p:nvSpPr>
            <p:spPr bwMode="auto">
              <a:xfrm>
                <a:off x="4626" y="2706"/>
                <a:ext cx="23" cy="41"/>
              </a:xfrm>
              <a:custGeom>
                <a:avLst/>
                <a:gdLst>
                  <a:gd name="T0" fmla="*/ 67 w 68"/>
                  <a:gd name="T1" fmla="*/ 0 h 103"/>
                  <a:gd name="T2" fmla="*/ 68 w 68"/>
                  <a:gd name="T3" fmla="*/ 25 h 103"/>
                  <a:gd name="T4" fmla="*/ 67 w 68"/>
                  <a:gd name="T5" fmla="*/ 49 h 103"/>
                  <a:gd name="T6" fmla="*/ 64 w 68"/>
                  <a:gd name="T7" fmla="*/ 76 h 103"/>
                  <a:gd name="T8" fmla="*/ 60 w 68"/>
                  <a:gd name="T9" fmla="*/ 103 h 103"/>
                  <a:gd name="T10" fmla="*/ 0 w 68"/>
                  <a:gd name="T11" fmla="*/ 103 h 103"/>
                  <a:gd name="T12" fmla="*/ 8 w 68"/>
                  <a:gd name="T13" fmla="*/ 79 h 103"/>
                  <a:gd name="T14" fmla="*/ 12 w 68"/>
                  <a:gd name="T15" fmla="*/ 54 h 103"/>
                  <a:gd name="T16" fmla="*/ 17 w 68"/>
                  <a:gd name="T17" fmla="*/ 27 h 103"/>
                  <a:gd name="T18" fmla="*/ 19 w 68"/>
                  <a:gd name="T19" fmla="*/ 0 h 103"/>
                  <a:gd name="T20" fmla="*/ 67 w 68"/>
                  <a:gd name="T2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03">
                    <a:moveTo>
                      <a:pt x="67" y="0"/>
                    </a:moveTo>
                    <a:lnTo>
                      <a:pt x="68" y="25"/>
                    </a:lnTo>
                    <a:lnTo>
                      <a:pt x="67" y="49"/>
                    </a:lnTo>
                    <a:lnTo>
                      <a:pt x="64" y="76"/>
                    </a:lnTo>
                    <a:lnTo>
                      <a:pt x="60" y="103"/>
                    </a:lnTo>
                    <a:lnTo>
                      <a:pt x="0" y="103"/>
                    </a:lnTo>
                    <a:lnTo>
                      <a:pt x="8" y="79"/>
                    </a:lnTo>
                    <a:lnTo>
                      <a:pt x="12" y="54"/>
                    </a:lnTo>
                    <a:lnTo>
                      <a:pt x="17" y="27"/>
                    </a:lnTo>
                    <a:lnTo>
                      <a:pt x="19" y="0"/>
                    </a:lnTo>
                    <a:lnTo>
                      <a:pt x="67" y="0"/>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59" name="Freeform 79"/>
              <p:cNvSpPr>
                <a:spLocks/>
              </p:cNvSpPr>
              <p:nvPr/>
            </p:nvSpPr>
            <p:spPr bwMode="auto">
              <a:xfrm>
                <a:off x="4212" y="2688"/>
                <a:ext cx="149" cy="39"/>
              </a:xfrm>
              <a:custGeom>
                <a:avLst/>
                <a:gdLst>
                  <a:gd name="T0" fmla="*/ 293 w 449"/>
                  <a:gd name="T1" fmla="*/ 95 h 95"/>
                  <a:gd name="T2" fmla="*/ 274 w 449"/>
                  <a:gd name="T3" fmla="*/ 88 h 95"/>
                  <a:gd name="T4" fmla="*/ 255 w 449"/>
                  <a:gd name="T5" fmla="*/ 81 h 95"/>
                  <a:gd name="T6" fmla="*/ 236 w 449"/>
                  <a:gd name="T7" fmla="*/ 74 h 95"/>
                  <a:gd name="T8" fmla="*/ 217 w 449"/>
                  <a:gd name="T9" fmla="*/ 67 h 95"/>
                  <a:gd name="T10" fmla="*/ 198 w 449"/>
                  <a:gd name="T11" fmla="*/ 61 h 95"/>
                  <a:gd name="T12" fmla="*/ 179 w 449"/>
                  <a:gd name="T13" fmla="*/ 55 h 95"/>
                  <a:gd name="T14" fmla="*/ 162 w 449"/>
                  <a:gd name="T15" fmla="*/ 49 h 95"/>
                  <a:gd name="T16" fmla="*/ 143 w 449"/>
                  <a:gd name="T17" fmla="*/ 43 h 95"/>
                  <a:gd name="T18" fmla="*/ 125 w 449"/>
                  <a:gd name="T19" fmla="*/ 38 h 95"/>
                  <a:gd name="T20" fmla="*/ 106 w 449"/>
                  <a:gd name="T21" fmla="*/ 34 h 95"/>
                  <a:gd name="T22" fmla="*/ 88 w 449"/>
                  <a:gd name="T23" fmla="*/ 30 h 95"/>
                  <a:gd name="T24" fmla="*/ 70 w 449"/>
                  <a:gd name="T25" fmla="*/ 26 h 95"/>
                  <a:gd name="T26" fmla="*/ 52 w 449"/>
                  <a:gd name="T27" fmla="*/ 23 h 95"/>
                  <a:gd name="T28" fmla="*/ 35 w 449"/>
                  <a:gd name="T29" fmla="*/ 20 h 95"/>
                  <a:gd name="T30" fmla="*/ 18 w 449"/>
                  <a:gd name="T31" fmla="*/ 18 h 95"/>
                  <a:gd name="T32" fmla="*/ 0 w 449"/>
                  <a:gd name="T33" fmla="*/ 17 h 95"/>
                  <a:gd name="T34" fmla="*/ 0 w 449"/>
                  <a:gd name="T35" fmla="*/ 14 h 95"/>
                  <a:gd name="T36" fmla="*/ 0 w 449"/>
                  <a:gd name="T37" fmla="*/ 12 h 95"/>
                  <a:gd name="T38" fmla="*/ 0 w 449"/>
                  <a:gd name="T39" fmla="*/ 11 h 95"/>
                  <a:gd name="T40" fmla="*/ 0 w 449"/>
                  <a:gd name="T41" fmla="*/ 8 h 95"/>
                  <a:gd name="T42" fmla="*/ 30 w 449"/>
                  <a:gd name="T43" fmla="*/ 4 h 95"/>
                  <a:gd name="T44" fmla="*/ 60 w 449"/>
                  <a:gd name="T45" fmla="*/ 1 h 95"/>
                  <a:gd name="T46" fmla="*/ 89 w 449"/>
                  <a:gd name="T47" fmla="*/ 0 h 95"/>
                  <a:gd name="T48" fmla="*/ 118 w 449"/>
                  <a:gd name="T49" fmla="*/ 1 h 95"/>
                  <a:gd name="T50" fmla="*/ 146 w 449"/>
                  <a:gd name="T51" fmla="*/ 2 h 95"/>
                  <a:gd name="T52" fmla="*/ 175 w 449"/>
                  <a:gd name="T53" fmla="*/ 6 h 95"/>
                  <a:gd name="T54" fmla="*/ 203 w 449"/>
                  <a:gd name="T55" fmla="*/ 11 h 95"/>
                  <a:gd name="T56" fmla="*/ 232 w 449"/>
                  <a:gd name="T57" fmla="*/ 17 h 95"/>
                  <a:gd name="T58" fmla="*/ 260 w 449"/>
                  <a:gd name="T59" fmla="*/ 24 h 95"/>
                  <a:gd name="T60" fmla="*/ 287 w 449"/>
                  <a:gd name="T61" fmla="*/ 31 h 95"/>
                  <a:gd name="T62" fmla="*/ 315 w 449"/>
                  <a:gd name="T63" fmla="*/ 40 h 95"/>
                  <a:gd name="T64" fmla="*/ 342 w 449"/>
                  <a:gd name="T65" fmla="*/ 50 h 95"/>
                  <a:gd name="T66" fmla="*/ 369 w 449"/>
                  <a:gd name="T67" fmla="*/ 61 h 95"/>
                  <a:gd name="T68" fmla="*/ 395 w 449"/>
                  <a:gd name="T69" fmla="*/ 71 h 95"/>
                  <a:gd name="T70" fmla="*/ 423 w 449"/>
                  <a:gd name="T71" fmla="*/ 83 h 95"/>
                  <a:gd name="T72" fmla="*/ 449 w 449"/>
                  <a:gd name="T73" fmla="*/ 95 h 95"/>
                  <a:gd name="T74" fmla="*/ 293 w 449"/>
                  <a:gd name="T7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9" h="95">
                    <a:moveTo>
                      <a:pt x="293" y="95"/>
                    </a:moveTo>
                    <a:lnTo>
                      <a:pt x="274" y="88"/>
                    </a:lnTo>
                    <a:lnTo>
                      <a:pt x="255" y="81"/>
                    </a:lnTo>
                    <a:lnTo>
                      <a:pt x="236" y="74"/>
                    </a:lnTo>
                    <a:lnTo>
                      <a:pt x="217" y="67"/>
                    </a:lnTo>
                    <a:lnTo>
                      <a:pt x="198" y="61"/>
                    </a:lnTo>
                    <a:lnTo>
                      <a:pt x="179" y="55"/>
                    </a:lnTo>
                    <a:lnTo>
                      <a:pt x="162" y="49"/>
                    </a:lnTo>
                    <a:lnTo>
                      <a:pt x="143" y="43"/>
                    </a:lnTo>
                    <a:lnTo>
                      <a:pt x="125" y="38"/>
                    </a:lnTo>
                    <a:lnTo>
                      <a:pt x="106" y="34"/>
                    </a:lnTo>
                    <a:lnTo>
                      <a:pt x="88" y="30"/>
                    </a:lnTo>
                    <a:lnTo>
                      <a:pt x="70" y="26"/>
                    </a:lnTo>
                    <a:lnTo>
                      <a:pt x="52" y="23"/>
                    </a:lnTo>
                    <a:lnTo>
                      <a:pt x="35" y="20"/>
                    </a:lnTo>
                    <a:lnTo>
                      <a:pt x="18" y="18"/>
                    </a:lnTo>
                    <a:lnTo>
                      <a:pt x="0" y="17"/>
                    </a:lnTo>
                    <a:lnTo>
                      <a:pt x="0" y="14"/>
                    </a:lnTo>
                    <a:lnTo>
                      <a:pt x="0" y="12"/>
                    </a:lnTo>
                    <a:lnTo>
                      <a:pt x="0" y="11"/>
                    </a:lnTo>
                    <a:lnTo>
                      <a:pt x="0" y="8"/>
                    </a:lnTo>
                    <a:lnTo>
                      <a:pt x="30" y="4"/>
                    </a:lnTo>
                    <a:lnTo>
                      <a:pt x="60" y="1"/>
                    </a:lnTo>
                    <a:lnTo>
                      <a:pt x="89" y="0"/>
                    </a:lnTo>
                    <a:lnTo>
                      <a:pt x="118" y="1"/>
                    </a:lnTo>
                    <a:lnTo>
                      <a:pt x="146" y="2"/>
                    </a:lnTo>
                    <a:lnTo>
                      <a:pt x="175" y="6"/>
                    </a:lnTo>
                    <a:lnTo>
                      <a:pt x="203" y="11"/>
                    </a:lnTo>
                    <a:lnTo>
                      <a:pt x="232" y="17"/>
                    </a:lnTo>
                    <a:lnTo>
                      <a:pt x="260" y="24"/>
                    </a:lnTo>
                    <a:lnTo>
                      <a:pt x="287" y="31"/>
                    </a:lnTo>
                    <a:lnTo>
                      <a:pt x="315" y="40"/>
                    </a:lnTo>
                    <a:lnTo>
                      <a:pt x="342" y="50"/>
                    </a:lnTo>
                    <a:lnTo>
                      <a:pt x="369" y="61"/>
                    </a:lnTo>
                    <a:lnTo>
                      <a:pt x="395" y="71"/>
                    </a:lnTo>
                    <a:lnTo>
                      <a:pt x="423" y="83"/>
                    </a:lnTo>
                    <a:lnTo>
                      <a:pt x="449" y="95"/>
                    </a:lnTo>
                    <a:lnTo>
                      <a:pt x="293" y="95"/>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60" name="Freeform 80"/>
              <p:cNvSpPr>
                <a:spLocks/>
              </p:cNvSpPr>
              <p:nvPr/>
            </p:nvSpPr>
            <p:spPr bwMode="auto">
              <a:xfrm>
                <a:off x="4630" y="2685"/>
                <a:ext cx="19" cy="42"/>
              </a:xfrm>
              <a:custGeom>
                <a:avLst/>
                <a:gdLst>
                  <a:gd name="T0" fmla="*/ 44 w 55"/>
                  <a:gd name="T1" fmla="*/ 0 h 103"/>
                  <a:gd name="T2" fmla="*/ 50 w 55"/>
                  <a:gd name="T3" fmla="*/ 19 h 103"/>
                  <a:gd name="T4" fmla="*/ 54 w 55"/>
                  <a:gd name="T5" fmla="*/ 44 h 103"/>
                  <a:gd name="T6" fmla="*/ 55 w 55"/>
                  <a:gd name="T7" fmla="*/ 71 h 103"/>
                  <a:gd name="T8" fmla="*/ 54 w 55"/>
                  <a:gd name="T9" fmla="*/ 103 h 103"/>
                  <a:gd name="T10" fmla="*/ 0 w 55"/>
                  <a:gd name="T11" fmla="*/ 103 h 103"/>
                  <a:gd name="T12" fmla="*/ 4 w 55"/>
                  <a:gd name="T13" fmla="*/ 77 h 103"/>
                  <a:gd name="T14" fmla="*/ 8 w 55"/>
                  <a:gd name="T15" fmla="*/ 51 h 103"/>
                  <a:gd name="T16" fmla="*/ 8 w 55"/>
                  <a:gd name="T17" fmla="*/ 26 h 103"/>
                  <a:gd name="T18" fmla="*/ 6 w 55"/>
                  <a:gd name="T19" fmla="*/ 0 h 103"/>
                  <a:gd name="T20" fmla="*/ 44 w 55"/>
                  <a:gd name="T2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03">
                    <a:moveTo>
                      <a:pt x="44" y="0"/>
                    </a:moveTo>
                    <a:lnTo>
                      <a:pt x="50" y="19"/>
                    </a:lnTo>
                    <a:lnTo>
                      <a:pt x="54" y="44"/>
                    </a:lnTo>
                    <a:lnTo>
                      <a:pt x="55" y="71"/>
                    </a:lnTo>
                    <a:lnTo>
                      <a:pt x="54" y="103"/>
                    </a:lnTo>
                    <a:lnTo>
                      <a:pt x="0" y="103"/>
                    </a:lnTo>
                    <a:lnTo>
                      <a:pt x="4" y="77"/>
                    </a:lnTo>
                    <a:lnTo>
                      <a:pt x="8" y="51"/>
                    </a:lnTo>
                    <a:lnTo>
                      <a:pt x="8" y="26"/>
                    </a:lnTo>
                    <a:lnTo>
                      <a:pt x="6" y="0"/>
                    </a:lnTo>
                    <a:lnTo>
                      <a:pt x="44" y="0"/>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61" name="Freeform 81"/>
              <p:cNvSpPr>
                <a:spLocks/>
              </p:cNvSpPr>
              <p:nvPr/>
            </p:nvSpPr>
            <p:spPr bwMode="auto">
              <a:xfrm>
                <a:off x="4212" y="2690"/>
                <a:ext cx="109" cy="16"/>
              </a:xfrm>
              <a:custGeom>
                <a:avLst/>
                <a:gdLst>
                  <a:gd name="T0" fmla="*/ 144 w 328"/>
                  <a:gd name="T1" fmla="*/ 41 h 41"/>
                  <a:gd name="T2" fmla="*/ 125 w 328"/>
                  <a:gd name="T3" fmla="*/ 36 h 41"/>
                  <a:gd name="T4" fmla="*/ 107 w 328"/>
                  <a:gd name="T5" fmla="*/ 32 h 41"/>
                  <a:gd name="T6" fmla="*/ 88 w 328"/>
                  <a:gd name="T7" fmla="*/ 29 h 41"/>
                  <a:gd name="T8" fmla="*/ 70 w 328"/>
                  <a:gd name="T9" fmla="*/ 25 h 41"/>
                  <a:gd name="T10" fmla="*/ 51 w 328"/>
                  <a:gd name="T11" fmla="*/ 22 h 41"/>
                  <a:gd name="T12" fmla="*/ 35 w 328"/>
                  <a:gd name="T13" fmla="*/ 19 h 41"/>
                  <a:gd name="T14" fmla="*/ 17 w 328"/>
                  <a:gd name="T15" fmla="*/ 17 h 41"/>
                  <a:gd name="T16" fmla="*/ 0 w 328"/>
                  <a:gd name="T17" fmla="*/ 16 h 41"/>
                  <a:gd name="T18" fmla="*/ 0 w 328"/>
                  <a:gd name="T19" fmla="*/ 13 h 41"/>
                  <a:gd name="T20" fmla="*/ 0 w 328"/>
                  <a:gd name="T21" fmla="*/ 11 h 41"/>
                  <a:gd name="T22" fmla="*/ 0 w 328"/>
                  <a:gd name="T23" fmla="*/ 10 h 41"/>
                  <a:gd name="T24" fmla="*/ 0 w 328"/>
                  <a:gd name="T25" fmla="*/ 7 h 41"/>
                  <a:gd name="T26" fmla="*/ 22 w 328"/>
                  <a:gd name="T27" fmla="*/ 4 h 41"/>
                  <a:gd name="T28" fmla="*/ 43 w 328"/>
                  <a:gd name="T29" fmla="*/ 1 h 41"/>
                  <a:gd name="T30" fmla="*/ 64 w 328"/>
                  <a:gd name="T31" fmla="*/ 0 h 41"/>
                  <a:gd name="T32" fmla="*/ 86 w 328"/>
                  <a:gd name="T33" fmla="*/ 0 h 41"/>
                  <a:gd name="T34" fmla="*/ 107 w 328"/>
                  <a:gd name="T35" fmla="*/ 0 h 41"/>
                  <a:gd name="T36" fmla="*/ 127 w 328"/>
                  <a:gd name="T37" fmla="*/ 0 h 41"/>
                  <a:gd name="T38" fmla="*/ 147 w 328"/>
                  <a:gd name="T39" fmla="*/ 3 h 41"/>
                  <a:gd name="T40" fmla="*/ 168 w 328"/>
                  <a:gd name="T41" fmla="*/ 4 h 41"/>
                  <a:gd name="T42" fmla="*/ 188 w 328"/>
                  <a:gd name="T43" fmla="*/ 7 h 41"/>
                  <a:gd name="T44" fmla="*/ 208 w 328"/>
                  <a:gd name="T45" fmla="*/ 11 h 41"/>
                  <a:gd name="T46" fmla="*/ 228 w 328"/>
                  <a:gd name="T47" fmla="*/ 14 h 41"/>
                  <a:gd name="T48" fmla="*/ 248 w 328"/>
                  <a:gd name="T49" fmla="*/ 19 h 41"/>
                  <a:gd name="T50" fmla="*/ 268 w 328"/>
                  <a:gd name="T51" fmla="*/ 24 h 41"/>
                  <a:gd name="T52" fmla="*/ 289 w 328"/>
                  <a:gd name="T53" fmla="*/ 29 h 41"/>
                  <a:gd name="T54" fmla="*/ 308 w 328"/>
                  <a:gd name="T55" fmla="*/ 35 h 41"/>
                  <a:gd name="T56" fmla="*/ 328 w 328"/>
                  <a:gd name="T57" fmla="*/ 41 h 41"/>
                  <a:gd name="T58" fmla="*/ 144 w 328"/>
                  <a:gd name="T5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8" h="41">
                    <a:moveTo>
                      <a:pt x="144" y="41"/>
                    </a:moveTo>
                    <a:lnTo>
                      <a:pt x="125" y="36"/>
                    </a:lnTo>
                    <a:lnTo>
                      <a:pt x="107" y="32"/>
                    </a:lnTo>
                    <a:lnTo>
                      <a:pt x="88" y="29"/>
                    </a:lnTo>
                    <a:lnTo>
                      <a:pt x="70" y="25"/>
                    </a:lnTo>
                    <a:lnTo>
                      <a:pt x="51" y="22"/>
                    </a:lnTo>
                    <a:lnTo>
                      <a:pt x="35" y="19"/>
                    </a:lnTo>
                    <a:lnTo>
                      <a:pt x="17" y="17"/>
                    </a:lnTo>
                    <a:lnTo>
                      <a:pt x="0" y="16"/>
                    </a:lnTo>
                    <a:lnTo>
                      <a:pt x="0" y="13"/>
                    </a:lnTo>
                    <a:lnTo>
                      <a:pt x="0" y="11"/>
                    </a:lnTo>
                    <a:lnTo>
                      <a:pt x="0" y="10"/>
                    </a:lnTo>
                    <a:lnTo>
                      <a:pt x="0" y="7"/>
                    </a:lnTo>
                    <a:lnTo>
                      <a:pt x="22" y="4"/>
                    </a:lnTo>
                    <a:lnTo>
                      <a:pt x="43" y="1"/>
                    </a:lnTo>
                    <a:lnTo>
                      <a:pt x="64" y="0"/>
                    </a:lnTo>
                    <a:lnTo>
                      <a:pt x="86" y="0"/>
                    </a:lnTo>
                    <a:lnTo>
                      <a:pt x="107" y="0"/>
                    </a:lnTo>
                    <a:lnTo>
                      <a:pt x="127" y="0"/>
                    </a:lnTo>
                    <a:lnTo>
                      <a:pt x="147" y="3"/>
                    </a:lnTo>
                    <a:lnTo>
                      <a:pt x="168" y="4"/>
                    </a:lnTo>
                    <a:lnTo>
                      <a:pt x="188" y="7"/>
                    </a:lnTo>
                    <a:lnTo>
                      <a:pt x="208" y="11"/>
                    </a:lnTo>
                    <a:lnTo>
                      <a:pt x="228" y="14"/>
                    </a:lnTo>
                    <a:lnTo>
                      <a:pt x="248" y="19"/>
                    </a:lnTo>
                    <a:lnTo>
                      <a:pt x="268" y="24"/>
                    </a:lnTo>
                    <a:lnTo>
                      <a:pt x="289" y="29"/>
                    </a:lnTo>
                    <a:lnTo>
                      <a:pt x="308" y="35"/>
                    </a:lnTo>
                    <a:lnTo>
                      <a:pt x="328" y="41"/>
                    </a:lnTo>
                    <a:lnTo>
                      <a:pt x="144" y="41"/>
                    </a:lnTo>
                    <a:close/>
                  </a:path>
                </a:pathLst>
              </a:custGeom>
              <a:solidFill>
                <a:srgbClr val="898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62" name="Freeform 82"/>
              <p:cNvSpPr>
                <a:spLocks/>
              </p:cNvSpPr>
              <p:nvPr/>
            </p:nvSpPr>
            <p:spPr bwMode="auto">
              <a:xfrm>
                <a:off x="4632" y="2665"/>
                <a:ext cx="16" cy="41"/>
              </a:xfrm>
              <a:custGeom>
                <a:avLst/>
                <a:gdLst>
                  <a:gd name="T0" fmla="*/ 50 w 50"/>
                  <a:gd name="T1" fmla="*/ 100 h 100"/>
                  <a:gd name="T2" fmla="*/ 49 w 50"/>
                  <a:gd name="T3" fmla="*/ 79 h 100"/>
                  <a:gd name="T4" fmla="*/ 45 w 50"/>
                  <a:gd name="T5" fmla="*/ 63 h 100"/>
                  <a:gd name="T6" fmla="*/ 39 w 50"/>
                  <a:gd name="T7" fmla="*/ 50 h 100"/>
                  <a:gd name="T8" fmla="*/ 31 w 50"/>
                  <a:gd name="T9" fmla="*/ 41 h 100"/>
                  <a:gd name="T10" fmla="*/ 33 w 50"/>
                  <a:gd name="T11" fmla="*/ 32 h 100"/>
                  <a:gd name="T12" fmla="*/ 34 w 50"/>
                  <a:gd name="T13" fmla="*/ 22 h 100"/>
                  <a:gd name="T14" fmla="*/ 37 w 50"/>
                  <a:gd name="T15" fmla="*/ 12 h 100"/>
                  <a:gd name="T16" fmla="*/ 37 w 50"/>
                  <a:gd name="T17" fmla="*/ 0 h 100"/>
                  <a:gd name="T18" fmla="*/ 0 w 50"/>
                  <a:gd name="T19" fmla="*/ 0 h 100"/>
                  <a:gd name="T20" fmla="*/ 2 w 50"/>
                  <a:gd name="T21" fmla="*/ 26 h 100"/>
                  <a:gd name="T22" fmla="*/ 4 w 50"/>
                  <a:gd name="T23" fmla="*/ 51 h 100"/>
                  <a:gd name="T24" fmla="*/ 4 w 50"/>
                  <a:gd name="T25" fmla="*/ 76 h 100"/>
                  <a:gd name="T26" fmla="*/ 2 w 50"/>
                  <a:gd name="T27" fmla="*/ 100 h 100"/>
                  <a:gd name="T28" fmla="*/ 50 w 50"/>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00">
                    <a:moveTo>
                      <a:pt x="50" y="100"/>
                    </a:moveTo>
                    <a:lnTo>
                      <a:pt x="49" y="79"/>
                    </a:lnTo>
                    <a:lnTo>
                      <a:pt x="45" y="63"/>
                    </a:lnTo>
                    <a:lnTo>
                      <a:pt x="39" y="50"/>
                    </a:lnTo>
                    <a:lnTo>
                      <a:pt x="31" y="41"/>
                    </a:lnTo>
                    <a:lnTo>
                      <a:pt x="33" y="32"/>
                    </a:lnTo>
                    <a:lnTo>
                      <a:pt x="34" y="22"/>
                    </a:lnTo>
                    <a:lnTo>
                      <a:pt x="37" y="12"/>
                    </a:lnTo>
                    <a:lnTo>
                      <a:pt x="37" y="0"/>
                    </a:lnTo>
                    <a:lnTo>
                      <a:pt x="0" y="0"/>
                    </a:lnTo>
                    <a:lnTo>
                      <a:pt x="2" y="26"/>
                    </a:lnTo>
                    <a:lnTo>
                      <a:pt x="4" y="51"/>
                    </a:lnTo>
                    <a:lnTo>
                      <a:pt x="4" y="76"/>
                    </a:lnTo>
                    <a:lnTo>
                      <a:pt x="2" y="100"/>
                    </a:lnTo>
                    <a:lnTo>
                      <a:pt x="50" y="100"/>
                    </a:lnTo>
                    <a:close/>
                  </a:path>
                </a:pathLst>
              </a:custGeom>
              <a:solidFill>
                <a:srgbClr val="898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63" name="Freeform 83"/>
              <p:cNvSpPr>
                <a:spLocks/>
              </p:cNvSpPr>
              <p:nvPr/>
            </p:nvSpPr>
            <p:spPr bwMode="auto">
              <a:xfrm>
                <a:off x="4629" y="2644"/>
                <a:ext cx="16" cy="41"/>
              </a:xfrm>
              <a:custGeom>
                <a:avLst/>
                <a:gdLst>
                  <a:gd name="T0" fmla="*/ 47 w 47"/>
                  <a:gd name="T1" fmla="*/ 100 h 100"/>
                  <a:gd name="T2" fmla="*/ 45 w 47"/>
                  <a:gd name="T3" fmla="*/ 97 h 100"/>
                  <a:gd name="T4" fmla="*/ 43 w 47"/>
                  <a:gd name="T5" fmla="*/ 95 h 100"/>
                  <a:gd name="T6" fmla="*/ 40 w 47"/>
                  <a:gd name="T7" fmla="*/ 94 h 100"/>
                  <a:gd name="T8" fmla="*/ 38 w 47"/>
                  <a:gd name="T9" fmla="*/ 91 h 100"/>
                  <a:gd name="T10" fmla="*/ 41 w 47"/>
                  <a:gd name="T11" fmla="*/ 70 h 100"/>
                  <a:gd name="T12" fmla="*/ 45 w 47"/>
                  <a:gd name="T13" fmla="*/ 48 h 100"/>
                  <a:gd name="T14" fmla="*/ 46 w 47"/>
                  <a:gd name="T15" fmla="*/ 24 h 100"/>
                  <a:gd name="T16" fmla="*/ 47 w 47"/>
                  <a:gd name="T17" fmla="*/ 0 h 100"/>
                  <a:gd name="T18" fmla="*/ 0 w 47"/>
                  <a:gd name="T19" fmla="*/ 0 h 100"/>
                  <a:gd name="T20" fmla="*/ 5 w 47"/>
                  <a:gd name="T21" fmla="*/ 26 h 100"/>
                  <a:gd name="T22" fmla="*/ 7 w 47"/>
                  <a:gd name="T23" fmla="*/ 51 h 100"/>
                  <a:gd name="T24" fmla="*/ 9 w 47"/>
                  <a:gd name="T25" fmla="*/ 76 h 100"/>
                  <a:gd name="T26" fmla="*/ 9 w 47"/>
                  <a:gd name="T27" fmla="*/ 100 h 100"/>
                  <a:gd name="T28" fmla="*/ 47 w 47"/>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100">
                    <a:moveTo>
                      <a:pt x="47" y="100"/>
                    </a:moveTo>
                    <a:lnTo>
                      <a:pt x="45" y="97"/>
                    </a:lnTo>
                    <a:lnTo>
                      <a:pt x="43" y="95"/>
                    </a:lnTo>
                    <a:lnTo>
                      <a:pt x="40" y="94"/>
                    </a:lnTo>
                    <a:lnTo>
                      <a:pt x="38" y="91"/>
                    </a:lnTo>
                    <a:lnTo>
                      <a:pt x="41" y="70"/>
                    </a:lnTo>
                    <a:lnTo>
                      <a:pt x="45" y="48"/>
                    </a:lnTo>
                    <a:lnTo>
                      <a:pt x="46" y="24"/>
                    </a:lnTo>
                    <a:lnTo>
                      <a:pt x="47" y="0"/>
                    </a:lnTo>
                    <a:lnTo>
                      <a:pt x="0" y="0"/>
                    </a:lnTo>
                    <a:lnTo>
                      <a:pt x="5" y="26"/>
                    </a:lnTo>
                    <a:lnTo>
                      <a:pt x="7" y="51"/>
                    </a:lnTo>
                    <a:lnTo>
                      <a:pt x="9" y="76"/>
                    </a:lnTo>
                    <a:lnTo>
                      <a:pt x="9" y="100"/>
                    </a:lnTo>
                    <a:lnTo>
                      <a:pt x="47" y="100"/>
                    </a:lnTo>
                    <a:close/>
                  </a:path>
                </a:pathLst>
              </a:custGeom>
              <a:solidFill>
                <a:srgbClr val="878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64" name="Freeform 84"/>
              <p:cNvSpPr>
                <a:spLocks/>
              </p:cNvSpPr>
              <p:nvPr/>
            </p:nvSpPr>
            <p:spPr bwMode="auto">
              <a:xfrm>
                <a:off x="4625" y="2625"/>
                <a:ext cx="20" cy="40"/>
              </a:xfrm>
              <a:custGeom>
                <a:avLst/>
                <a:gdLst>
                  <a:gd name="T0" fmla="*/ 56 w 58"/>
                  <a:gd name="T1" fmla="*/ 0 h 100"/>
                  <a:gd name="T2" fmla="*/ 58 w 58"/>
                  <a:gd name="T3" fmla="*/ 26 h 100"/>
                  <a:gd name="T4" fmla="*/ 58 w 58"/>
                  <a:gd name="T5" fmla="*/ 51 h 100"/>
                  <a:gd name="T6" fmla="*/ 58 w 58"/>
                  <a:gd name="T7" fmla="*/ 76 h 100"/>
                  <a:gd name="T8" fmla="*/ 56 w 58"/>
                  <a:gd name="T9" fmla="*/ 100 h 100"/>
                  <a:gd name="T10" fmla="*/ 19 w 58"/>
                  <a:gd name="T11" fmla="*/ 100 h 100"/>
                  <a:gd name="T12" fmla="*/ 15 w 58"/>
                  <a:gd name="T13" fmla="*/ 76 h 100"/>
                  <a:gd name="T14" fmla="*/ 12 w 58"/>
                  <a:gd name="T15" fmla="*/ 51 h 100"/>
                  <a:gd name="T16" fmla="*/ 6 w 58"/>
                  <a:gd name="T17" fmla="*/ 26 h 100"/>
                  <a:gd name="T18" fmla="*/ 0 w 58"/>
                  <a:gd name="T19" fmla="*/ 0 h 100"/>
                  <a:gd name="T20" fmla="*/ 56 w 58"/>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00">
                    <a:moveTo>
                      <a:pt x="56" y="0"/>
                    </a:moveTo>
                    <a:lnTo>
                      <a:pt x="58" y="26"/>
                    </a:lnTo>
                    <a:lnTo>
                      <a:pt x="58" y="51"/>
                    </a:lnTo>
                    <a:lnTo>
                      <a:pt x="58" y="76"/>
                    </a:lnTo>
                    <a:lnTo>
                      <a:pt x="56" y="100"/>
                    </a:lnTo>
                    <a:lnTo>
                      <a:pt x="19" y="100"/>
                    </a:lnTo>
                    <a:lnTo>
                      <a:pt x="15" y="76"/>
                    </a:lnTo>
                    <a:lnTo>
                      <a:pt x="12" y="51"/>
                    </a:lnTo>
                    <a:lnTo>
                      <a:pt x="6" y="26"/>
                    </a:lnTo>
                    <a:lnTo>
                      <a:pt x="0" y="0"/>
                    </a:lnTo>
                    <a:lnTo>
                      <a:pt x="56" y="0"/>
                    </a:lnTo>
                    <a:close/>
                  </a:path>
                </a:pathLst>
              </a:custGeom>
              <a:solidFill>
                <a:srgbClr val="878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65" name="Freeform 85"/>
              <p:cNvSpPr>
                <a:spLocks/>
              </p:cNvSpPr>
              <p:nvPr/>
            </p:nvSpPr>
            <p:spPr bwMode="auto">
              <a:xfrm>
                <a:off x="4620" y="2604"/>
                <a:ext cx="25" cy="40"/>
              </a:xfrm>
              <a:custGeom>
                <a:avLst/>
                <a:gdLst>
                  <a:gd name="T0" fmla="*/ 61 w 74"/>
                  <a:gd name="T1" fmla="*/ 0 h 100"/>
                  <a:gd name="T2" fmla="*/ 66 w 74"/>
                  <a:gd name="T3" fmla="*/ 26 h 100"/>
                  <a:gd name="T4" fmla="*/ 70 w 74"/>
                  <a:gd name="T5" fmla="*/ 51 h 100"/>
                  <a:gd name="T6" fmla="*/ 73 w 74"/>
                  <a:gd name="T7" fmla="*/ 76 h 100"/>
                  <a:gd name="T8" fmla="*/ 74 w 74"/>
                  <a:gd name="T9" fmla="*/ 100 h 100"/>
                  <a:gd name="T10" fmla="*/ 27 w 74"/>
                  <a:gd name="T11" fmla="*/ 100 h 100"/>
                  <a:gd name="T12" fmla="*/ 22 w 74"/>
                  <a:gd name="T13" fmla="*/ 75 h 100"/>
                  <a:gd name="T14" fmla="*/ 15 w 74"/>
                  <a:gd name="T15" fmla="*/ 50 h 100"/>
                  <a:gd name="T16" fmla="*/ 8 w 74"/>
                  <a:gd name="T17" fmla="*/ 25 h 100"/>
                  <a:gd name="T18" fmla="*/ 0 w 74"/>
                  <a:gd name="T19" fmla="*/ 0 h 100"/>
                  <a:gd name="T20" fmla="*/ 61 w 74"/>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00">
                    <a:moveTo>
                      <a:pt x="61" y="0"/>
                    </a:moveTo>
                    <a:lnTo>
                      <a:pt x="66" y="26"/>
                    </a:lnTo>
                    <a:lnTo>
                      <a:pt x="70" y="51"/>
                    </a:lnTo>
                    <a:lnTo>
                      <a:pt x="73" y="76"/>
                    </a:lnTo>
                    <a:lnTo>
                      <a:pt x="74" y="100"/>
                    </a:lnTo>
                    <a:lnTo>
                      <a:pt x="27" y="100"/>
                    </a:lnTo>
                    <a:lnTo>
                      <a:pt x="22" y="75"/>
                    </a:lnTo>
                    <a:lnTo>
                      <a:pt x="15" y="50"/>
                    </a:lnTo>
                    <a:lnTo>
                      <a:pt x="8" y="25"/>
                    </a:lnTo>
                    <a:lnTo>
                      <a:pt x="0" y="0"/>
                    </a:lnTo>
                    <a:lnTo>
                      <a:pt x="61" y="0"/>
                    </a:lnTo>
                    <a:close/>
                  </a:path>
                </a:pathLst>
              </a:custGeom>
              <a:solidFill>
                <a:srgbClr val="848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66" name="Freeform 86"/>
              <p:cNvSpPr>
                <a:spLocks/>
              </p:cNvSpPr>
              <p:nvPr/>
            </p:nvSpPr>
            <p:spPr bwMode="auto">
              <a:xfrm>
                <a:off x="4614" y="2582"/>
                <a:ext cx="30" cy="43"/>
              </a:xfrm>
              <a:custGeom>
                <a:avLst/>
                <a:gdLst>
                  <a:gd name="T0" fmla="*/ 71 w 90"/>
                  <a:gd name="T1" fmla="*/ 0 h 102"/>
                  <a:gd name="T2" fmla="*/ 77 w 90"/>
                  <a:gd name="T3" fmla="*/ 27 h 102"/>
                  <a:gd name="T4" fmla="*/ 83 w 90"/>
                  <a:gd name="T5" fmla="*/ 52 h 102"/>
                  <a:gd name="T6" fmla="*/ 86 w 90"/>
                  <a:gd name="T7" fmla="*/ 77 h 102"/>
                  <a:gd name="T8" fmla="*/ 90 w 90"/>
                  <a:gd name="T9" fmla="*/ 102 h 102"/>
                  <a:gd name="T10" fmla="*/ 34 w 90"/>
                  <a:gd name="T11" fmla="*/ 102 h 102"/>
                  <a:gd name="T12" fmla="*/ 27 w 90"/>
                  <a:gd name="T13" fmla="*/ 77 h 102"/>
                  <a:gd name="T14" fmla="*/ 17 w 90"/>
                  <a:gd name="T15" fmla="*/ 51 h 102"/>
                  <a:gd name="T16" fmla="*/ 9 w 90"/>
                  <a:gd name="T17" fmla="*/ 26 h 102"/>
                  <a:gd name="T18" fmla="*/ 0 w 90"/>
                  <a:gd name="T19" fmla="*/ 0 h 102"/>
                  <a:gd name="T20" fmla="*/ 71 w 90"/>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102">
                    <a:moveTo>
                      <a:pt x="71" y="0"/>
                    </a:moveTo>
                    <a:lnTo>
                      <a:pt x="77" y="27"/>
                    </a:lnTo>
                    <a:lnTo>
                      <a:pt x="83" y="52"/>
                    </a:lnTo>
                    <a:lnTo>
                      <a:pt x="86" y="77"/>
                    </a:lnTo>
                    <a:lnTo>
                      <a:pt x="90" y="102"/>
                    </a:lnTo>
                    <a:lnTo>
                      <a:pt x="34" y="102"/>
                    </a:lnTo>
                    <a:lnTo>
                      <a:pt x="27" y="77"/>
                    </a:lnTo>
                    <a:lnTo>
                      <a:pt x="17" y="51"/>
                    </a:lnTo>
                    <a:lnTo>
                      <a:pt x="9" y="26"/>
                    </a:lnTo>
                    <a:lnTo>
                      <a:pt x="0" y="0"/>
                    </a:lnTo>
                    <a:lnTo>
                      <a:pt x="71" y="0"/>
                    </a:lnTo>
                    <a:close/>
                  </a:path>
                </a:pathLst>
              </a:custGeom>
              <a:solidFill>
                <a:srgbClr val="828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67" name="Freeform 87"/>
              <p:cNvSpPr>
                <a:spLocks/>
              </p:cNvSpPr>
              <p:nvPr/>
            </p:nvSpPr>
            <p:spPr bwMode="auto">
              <a:xfrm>
                <a:off x="4606" y="2563"/>
                <a:ext cx="35" cy="41"/>
              </a:xfrm>
              <a:custGeom>
                <a:avLst/>
                <a:gdLst>
                  <a:gd name="T0" fmla="*/ 77 w 102"/>
                  <a:gd name="T1" fmla="*/ 0 h 102"/>
                  <a:gd name="T2" fmla="*/ 86 w 102"/>
                  <a:gd name="T3" fmla="*/ 26 h 102"/>
                  <a:gd name="T4" fmla="*/ 93 w 102"/>
                  <a:gd name="T5" fmla="*/ 51 h 102"/>
                  <a:gd name="T6" fmla="*/ 98 w 102"/>
                  <a:gd name="T7" fmla="*/ 77 h 102"/>
                  <a:gd name="T8" fmla="*/ 102 w 102"/>
                  <a:gd name="T9" fmla="*/ 102 h 102"/>
                  <a:gd name="T10" fmla="*/ 41 w 102"/>
                  <a:gd name="T11" fmla="*/ 102 h 102"/>
                  <a:gd name="T12" fmla="*/ 36 w 102"/>
                  <a:gd name="T13" fmla="*/ 89 h 102"/>
                  <a:gd name="T14" fmla="*/ 31 w 102"/>
                  <a:gd name="T15" fmla="*/ 77 h 102"/>
                  <a:gd name="T16" fmla="*/ 26 w 102"/>
                  <a:gd name="T17" fmla="*/ 64 h 102"/>
                  <a:gd name="T18" fmla="*/ 22 w 102"/>
                  <a:gd name="T19" fmla="*/ 51 h 102"/>
                  <a:gd name="T20" fmla="*/ 17 w 102"/>
                  <a:gd name="T21" fmla="*/ 39 h 102"/>
                  <a:gd name="T22" fmla="*/ 11 w 102"/>
                  <a:gd name="T23" fmla="*/ 26 h 102"/>
                  <a:gd name="T24" fmla="*/ 6 w 102"/>
                  <a:gd name="T25" fmla="*/ 13 h 102"/>
                  <a:gd name="T26" fmla="*/ 0 w 102"/>
                  <a:gd name="T27" fmla="*/ 0 h 102"/>
                  <a:gd name="T28" fmla="*/ 77 w 10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02">
                    <a:moveTo>
                      <a:pt x="77" y="0"/>
                    </a:moveTo>
                    <a:lnTo>
                      <a:pt x="86" y="26"/>
                    </a:lnTo>
                    <a:lnTo>
                      <a:pt x="93" y="51"/>
                    </a:lnTo>
                    <a:lnTo>
                      <a:pt x="98" y="77"/>
                    </a:lnTo>
                    <a:lnTo>
                      <a:pt x="102" y="102"/>
                    </a:lnTo>
                    <a:lnTo>
                      <a:pt x="41" y="102"/>
                    </a:lnTo>
                    <a:lnTo>
                      <a:pt x="36" y="89"/>
                    </a:lnTo>
                    <a:lnTo>
                      <a:pt x="31" y="77"/>
                    </a:lnTo>
                    <a:lnTo>
                      <a:pt x="26" y="64"/>
                    </a:lnTo>
                    <a:lnTo>
                      <a:pt x="22" y="51"/>
                    </a:lnTo>
                    <a:lnTo>
                      <a:pt x="17" y="39"/>
                    </a:lnTo>
                    <a:lnTo>
                      <a:pt x="11" y="26"/>
                    </a:lnTo>
                    <a:lnTo>
                      <a:pt x="6" y="13"/>
                    </a:lnTo>
                    <a:lnTo>
                      <a:pt x="0" y="0"/>
                    </a:lnTo>
                    <a:lnTo>
                      <a:pt x="77" y="0"/>
                    </a:lnTo>
                    <a:close/>
                  </a:path>
                </a:pathLst>
              </a:custGeom>
              <a:solidFill>
                <a:srgbClr val="828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68" name="Freeform 88"/>
              <p:cNvSpPr>
                <a:spLocks/>
              </p:cNvSpPr>
              <p:nvPr/>
            </p:nvSpPr>
            <p:spPr bwMode="auto">
              <a:xfrm>
                <a:off x="4600" y="2542"/>
                <a:ext cx="37" cy="40"/>
              </a:xfrm>
              <a:custGeom>
                <a:avLst/>
                <a:gdLst>
                  <a:gd name="T0" fmla="*/ 80 w 115"/>
                  <a:gd name="T1" fmla="*/ 0 h 100"/>
                  <a:gd name="T2" fmla="*/ 90 w 115"/>
                  <a:gd name="T3" fmla="*/ 27 h 100"/>
                  <a:gd name="T4" fmla="*/ 99 w 115"/>
                  <a:gd name="T5" fmla="*/ 51 h 100"/>
                  <a:gd name="T6" fmla="*/ 108 w 115"/>
                  <a:gd name="T7" fmla="*/ 76 h 100"/>
                  <a:gd name="T8" fmla="*/ 115 w 115"/>
                  <a:gd name="T9" fmla="*/ 100 h 100"/>
                  <a:gd name="T10" fmla="*/ 44 w 115"/>
                  <a:gd name="T11" fmla="*/ 100 h 100"/>
                  <a:gd name="T12" fmla="*/ 39 w 115"/>
                  <a:gd name="T13" fmla="*/ 88 h 100"/>
                  <a:gd name="T14" fmla="*/ 33 w 115"/>
                  <a:gd name="T15" fmla="*/ 76 h 100"/>
                  <a:gd name="T16" fmla="*/ 28 w 115"/>
                  <a:gd name="T17" fmla="*/ 65 h 100"/>
                  <a:gd name="T18" fmla="*/ 22 w 115"/>
                  <a:gd name="T19" fmla="*/ 51 h 100"/>
                  <a:gd name="T20" fmla="*/ 17 w 115"/>
                  <a:gd name="T21" fmla="*/ 38 h 100"/>
                  <a:gd name="T22" fmla="*/ 12 w 115"/>
                  <a:gd name="T23" fmla="*/ 27 h 100"/>
                  <a:gd name="T24" fmla="*/ 6 w 115"/>
                  <a:gd name="T25" fmla="*/ 13 h 100"/>
                  <a:gd name="T26" fmla="*/ 0 w 115"/>
                  <a:gd name="T27" fmla="*/ 0 h 100"/>
                  <a:gd name="T28" fmla="*/ 80 w 115"/>
                  <a:gd name="T2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00">
                    <a:moveTo>
                      <a:pt x="80" y="0"/>
                    </a:moveTo>
                    <a:lnTo>
                      <a:pt x="90" y="27"/>
                    </a:lnTo>
                    <a:lnTo>
                      <a:pt x="99" y="51"/>
                    </a:lnTo>
                    <a:lnTo>
                      <a:pt x="108" y="76"/>
                    </a:lnTo>
                    <a:lnTo>
                      <a:pt x="115" y="100"/>
                    </a:lnTo>
                    <a:lnTo>
                      <a:pt x="44" y="100"/>
                    </a:lnTo>
                    <a:lnTo>
                      <a:pt x="39" y="88"/>
                    </a:lnTo>
                    <a:lnTo>
                      <a:pt x="33" y="76"/>
                    </a:lnTo>
                    <a:lnTo>
                      <a:pt x="28" y="65"/>
                    </a:lnTo>
                    <a:lnTo>
                      <a:pt x="22" y="51"/>
                    </a:lnTo>
                    <a:lnTo>
                      <a:pt x="17" y="38"/>
                    </a:lnTo>
                    <a:lnTo>
                      <a:pt x="12" y="27"/>
                    </a:lnTo>
                    <a:lnTo>
                      <a:pt x="6" y="13"/>
                    </a:lnTo>
                    <a:lnTo>
                      <a:pt x="0" y="0"/>
                    </a:lnTo>
                    <a:lnTo>
                      <a:pt x="80" y="0"/>
                    </a:lnTo>
                    <a:close/>
                  </a:path>
                </a:pathLst>
              </a:custGeom>
              <a:solidFill>
                <a:srgbClr val="7F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69" name="Freeform 89"/>
              <p:cNvSpPr>
                <a:spLocks/>
              </p:cNvSpPr>
              <p:nvPr/>
            </p:nvSpPr>
            <p:spPr bwMode="auto">
              <a:xfrm>
                <a:off x="4591" y="2522"/>
                <a:ext cx="42" cy="41"/>
              </a:xfrm>
              <a:custGeom>
                <a:avLst/>
                <a:gdLst>
                  <a:gd name="T0" fmla="*/ 91 w 127"/>
                  <a:gd name="T1" fmla="*/ 0 h 98"/>
                  <a:gd name="T2" fmla="*/ 95 w 127"/>
                  <a:gd name="T3" fmla="*/ 13 h 98"/>
                  <a:gd name="T4" fmla="*/ 100 w 127"/>
                  <a:gd name="T5" fmla="*/ 26 h 98"/>
                  <a:gd name="T6" fmla="*/ 105 w 127"/>
                  <a:gd name="T7" fmla="*/ 38 h 98"/>
                  <a:gd name="T8" fmla="*/ 110 w 127"/>
                  <a:gd name="T9" fmla="*/ 51 h 98"/>
                  <a:gd name="T10" fmla="*/ 114 w 127"/>
                  <a:gd name="T11" fmla="*/ 63 h 98"/>
                  <a:gd name="T12" fmla="*/ 119 w 127"/>
                  <a:gd name="T13" fmla="*/ 75 h 98"/>
                  <a:gd name="T14" fmla="*/ 124 w 127"/>
                  <a:gd name="T15" fmla="*/ 86 h 98"/>
                  <a:gd name="T16" fmla="*/ 127 w 127"/>
                  <a:gd name="T17" fmla="*/ 98 h 98"/>
                  <a:gd name="T18" fmla="*/ 50 w 127"/>
                  <a:gd name="T19" fmla="*/ 98 h 98"/>
                  <a:gd name="T20" fmla="*/ 44 w 127"/>
                  <a:gd name="T21" fmla="*/ 85 h 98"/>
                  <a:gd name="T22" fmla="*/ 38 w 127"/>
                  <a:gd name="T23" fmla="*/ 73 h 98"/>
                  <a:gd name="T24" fmla="*/ 32 w 127"/>
                  <a:gd name="T25" fmla="*/ 61 h 98"/>
                  <a:gd name="T26" fmla="*/ 25 w 127"/>
                  <a:gd name="T27" fmla="*/ 48 h 98"/>
                  <a:gd name="T28" fmla="*/ 19 w 127"/>
                  <a:gd name="T29" fmla="*/ 37 h 98"/>
                  <a:gd name="T30" fmla="*/ 13 w 127"/>
                  <a:gd name="T31" fmla="*/ 25 h 98"/>
                  <a:gd name="T32" fmla="*/ 8 w 127"/>
                  <a:gd name="T33" fmla="*/ 13 h 98"/>
                  <a:gd name="T34" fmla="*/ 0 w 127"/>
                  <a:gd name="T35" fmla="*/ 0 h 98"/>
                  <a:gd name="T36" fmla="*/ 91 w 127"/>
                  <a:gd name="T3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98">
                    <a:moveTo>
                      <a:pt x="91" y="0"/>
                    </a:moveTo>
                    <a:lnTo>
                      <a:pt x="95" y="13"/>
                    </a:lnTo>
                    <a:lnTo>
                      <a:pt x="100" y="26"/>
                    </a:lnTo>
                    <a:lnTo>
                      <a:pt x="105" y="38"/>
                    </a:lnTo>
                    <a:lnTo>
                      <a:pt x="110" y="51"/>
                    </a:lnTo>
                    <a:lnTo>
                      <a:pt x="114" y="63"/>
                    </a:lnTo>
                    <a:lnTo>
                      <a:pt x="119" y="75"/>
                    </a:lnTo>
                    <a:lnTo>
                      <a:pt x="124" y="86"/>
                    </a:lnTo>
                    <a:lnTo>
                      <a:pt x="127" y="98"/>
                    </a:lnTo>
                    <a:lnTo>
                      <a:pt x="50" y="98"/>
                    </a:lnTo>
                    <a:lnTo>
                      <a:pt x="44" y="85"/>
                    </a:lnTo>
                    <a:lnTo>
                      <a:pt x="38" y="73"/>
                    </a:lnTo>
                    <a:lnTo>
                      <a:pt x="32" y="61"/>
                    </a:lnTo>
                    <a:lnTo>
                      <a:pt x="25" y="48"/>
                    </a:lnTo>
                    <a:lnTo>
                      <a:pt x="19" y="37"/>
                    </a:lnTo>
                    <a:lnTo>
                      <a:pt x="13" y="25"/>
                    </a:lnTo>
                    <a:lnTo>
                      <a:pt x="8" y="13"/>
                    </a:lnTo>
                    <a:lnTo>
                      <a:pt x="0" y="0"/>
                    </a:lnTo>
                    <a:lnTo>
                      <a:pt x="91" y="0"/>
                    </a:lnTo>
                    <a:close/>
                  </a:path>
                </a:pathLst>
              </a:custGeom>
              <a:solidFill>
                <a:srgbClr val="7C7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70" name="Freeform 90"/>
              <p:cNvSpPr>
                <a:spLocks/>
              </p:cNvSpPr>
              <p:nvPr/>
            </p:nvSpPr>
            <p:spPr bwMode="auto">
              <a:xfrm>
                <a:off x="4580" y="2503"/>
                <a:ext cx="46" cy="39"/>
              </a:xfrm>
              <a:custGeom>
                <a:avLst/>
                <a:gdLst>
                  <a:gd name="T0" fmla="*/ 98 w 140"/>
                  <a:gd name="T1" fmla="*/ 0 h 98"/>
                  <a:gd name="T2" fmla="*/ 104 w 140"/>
                  <a:gd name="T3" fmla="*/ 13 h 98"/>
                  <a:gd name="T4" fmla="*/ 110 w 140"/>
                  <a:gd name="T5" fmla="*/ 25 h 98"/>
                  <a:gd name="T6" fmla="*/ 114 w 140"/>
                  <a:gd name="T7" fmla="*/ 38 h 98"/>
                  <a:gd name="T8" fmla="*/ 120 w 140"/>
                  <a:gd name="T9" fmla="*/ 50 h 98"/>
                  <a:gd name="T10" fmla="*/ 126 w 140"/>
                  <a:gd name="T11" fmla="*/ 62 h 98"/>
                  <a:gd name="T12" fmla="*/ 131 w 140"/>
                  <a:gd name="T13" fmla="*/ 74 h 98"/>
                  <a:gd name="T14" fmla="*/ 136 w 140"/>
                  <a:gd name="T15" fmla="*/ 87 h 98"/>
                  <a:gd name="T16" fmla="*/ 140 w 140"/>
                  <a:gd name="T17" fmla="*/ 98 h 98"/>
                  <a:gd name="T18" fmla="*/ 60 w 140"/>
                  <a:gd name="T19" fmla="*/ 98 h 98"/>
                  <a:gd name="T20" fmla="*/ 53 w 140"/>
                  <a:gd name="T21" fmla="*/ 85 h 98"/>
                  <a:gd name="T22" fmla="*/ 45 w 140"/>
                  <a:gd name="T23" fmla="*/ 74 h 98"/>
                  <a:gd name="T24" fmla="*/ 38 w 140"/>
                  <a:gd name="T25" fmla="*/ 60 h 98"/>
                  <a:gd name="T26" fmla="*/ 31 w 140"/>
                  <a:gd name="T27" fmla="*/ 49 h 98"/>
                  <a:gd name="T28" fmla="*/ 24 w 140"/>
                  <a:gd name="T29" fmla="*/ 36 h 98"/>
                  <a:gd name="T30" fmla="*/ 17 w 140"/>
                  <a:gd name="T31" fmla="*/ 24 h 98"/>
                  <a:gd name="T32" fmla="*/ 9 w 140"/>
                  <a:gd name="T33" fmla="*/ 12 h 98"/>
                  <a:gd name="T34" fmla="*/ 0 w 140"/>
                  <a:gd name="T35" fmla="*/ 0 h 98"/>
                  <a:gd name="T36" fmla="*/ 98 w 140"/>
                  <a:gd name="T3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98">
                    <a:moveTo>
                      <a:pt x="98" y="0"/>
                    </a:moveTo>
                    <a:lnTo>
                      <a:pt x="104" y="13"/>
                    </a:lnTo>
                    <a:lnTo>
                      <a:pt x="110" y="25"/>
                    </a:lnTo>
                    <a:lnTo>
                      <a:pt x="114" y="38"/>
                    </a:lnTo>
                    <a:lnTo>
                      <a:pt x="120" y="50"/>
                    </a:lnTo>
                    <a:lnTo>
                      <a:pt x="126" y="62"/>
                    </a:lnTo>
                    <a:lnTo>
                      <a:pt x="131" y="74"/>
                    </a:lnTo>
                    <a:lnTo>
                      <a:pt x="136" y="87"/>
                    </a:lnTo>
                    <a:lnTo>
                      <a:pt x="140" y="98"/>
                    </a:lnTo>
                    <a:lnTo>
                      <a:pt x="60" y="98"/>
                    </a:lnTo>
                    <a:lnTo>
                      <a:pt x="53" y="85"/>
                    </a:lnTo>
                    <a:lnTo>
                      <a:pt x="45" y="74"/>
                    </a:lnTo>
                    <a:lnTo>
                      <a:pt x="38" y="60"/>
                    </a:lnTo>
                    <a:lnTo>
                      <a:pt x="31" y="49"/>
                    </a:lnTo>
                    <a:lnTo>
                      <a:pt x="24" y="36"/>
                    </a:lnTo>
                    <a:lnTo>
                      <a:pt x="17" y="24"/>
                    </a:lnTo>
                    <a:lnTo>
                      <a:pt x="9" y="12"/>
                    </a:lnTo>
                    <a:lnTo>
                      <a:pt x="0" y="0"/>
                    </a:lnTo>
                    <a:lnTo>
                      <a:pt x="98" y="0"/>
                    </a:lnTo>
                    <a:close/>
                  </a:path>
                </a:pathLst>
              </a:custGeom>
              <a:solidFill>
                <a:srgbClr val="7C7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71" name="Freeform 91"/>
              <p:cNvSpPr>
                <a:spLocks/>
              </p:cNvSpPr>
              <p:nvPr/>
            </p:nvSpPr>
            <p:spPr bwMode="auto">
              <a:xfrm>
                <a:off x="4569" y="2482"/>
                <a:ext cx="51" cy="40"/>
              </a:xfrm>
              <a:custGeom>
                <a:avLst/>
                <a:gdLst>
                  <a:gd name="T0" fmla="*/ 104 w 154"/>
                  <a:gd name="T1" fmla="*/ 0 h 100"/>
                  <a:gd name="T2" fmla="*/ 111 w 154"/>
                  <a:gd name="T3" fmla="*/ 12 h 100"/>
                  <a:gd name="T4" fmla="*/ 117 w 154"/>
                  <a:gd name="T5" fmla="*/ 24 h 100"/>
                  <a:gd name="T6" fmla="*/ 123 w 154"/>
                  <a:gd name="T7" fmla="*/ 36 h 100"/>
                  <a:gd name="T8" fmla="*/ 130 w 154"/>
                  <a:gd name="T9" fmla="*/ 49 h 100"/>
                  <a:gd name="T10" fmla="*/ 136 w 154"/>
                  <a:gd name="T11" fmla="*/ 62 h 100"/>
                  <a:gd name="T12" fmla="*/ 142 w 154"/>
                  <a:gd name="T13" fmla="*/ 74 h 100"/>
                  <a:gd name="T14" fmla="*/ 148 w 154"/>
                  <a:gd name="T15" fmla="*/ 87 h 100"/>
                  <a:gd name="T16" fmla="*/ 154 w 154"/>
                  <a:gd name="T17" fmla="*/ 100 h 100"/>
                  <a:gd name="T18" fmla="*/ 63 w 154"/>
                  <a:gd name="T19" fmla="*/ 100 h 100"/>
                  <a:gd name="T20" fmla="*/ 56 w 154"/>
                  <a:gd name="T21" fmla="*/ 87 h 100"/>
                  <a:gd name="T22" fmla="*/ 49 w 154"/>
                  <a:gd name="T23" fmla="*/ 74 h 100"/>
                  <a:gd name="T24" fmla="*/ 41 w 154"/>
                  <a:gd name="T25" fmla="*/ 62 h 100"/>
                  <a:gd name="T26" fmla="*/ 33 w 154"/>
                  <a:gd name="T27" fmla="*/ 49 h 100"/>
                  <a:gd name="T28" fmla="*/ 24 w 154"/>
                  <a:gd name="T29" fmla="*/ 36 h 100"/>
                  <a:gd name="T30" fmla="*/ 17 w 154"/>
                  <a:gd name="T31" fmla="*/ 24 h 100"/>
                  <a:gd name="T32" fmla="*/ 9 w 154"/>
                  <a:gd name="T33" fmla="*/ 12 h 100"/>
                  <a:gd name="T34" fmla="*/ 0 w 154"/>
                  <a:gd name="T35" fmla="*/ 0 h 100"/>
                  <a:gd name="T36" fmla="*/ 104 w 154"/>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100">
                    <a:moveTo>
                      <a:pt x="104" y="0"/>
                    </a:moveTo>
                    <a:lnTo>
                      <a:pt x="111" y="12"/>
                    </a:lnTo>
                    <a:lnTo>
                      <a:pt x="117" y="24"/>
                    </a:lnTo>
                    <a:lnTo>
                      <a:pt x="123" y="36"/>
                    </a:lnTo>
                    <a:lnTo>
                      <a:pt x="130" y="49"/>
                    </a:lnTo>
                    <a:lnTo>
                      <a:pt x="136" y="62"/>
                    </a:lnTo>
                    <a:lnTo>
                      <a:pt x="142" y="74"/>
                    </a:lnTo>
                    <a:lnTo>
                      <a:pt x="148" y="87"/>
                    </a:lnTo>
                    <a:lnTo>
                      <a:pt x="154" y="100"/>
                    </a:lnTo>
                    <a:lnTo>
                      <a:pt x="63" y="100"/>
                    </a:lnTo>
                    <a:lnTo>
                      <a:pt x="56" y="87"/>
                    </a:lnTo>
                    <a:lnTo>
                      <a:pt x="49" y="74"/>
                    </a:lnTo>
                    <a:lnTo>
                      <a:pt x="41" y="62"/>
                    </a:lnTo>
                    <a:lnTo>
                      <a:pt x="33" y="49"/>
                    </a:lnTo>
                    <a:lnTo>
                      <a:pt x="24" y="36"/>
                    </a:lnTo>
                    <a:lnTo>
                      <a:pt x="17" y="24"/>
                    </a:lnTo>
                    <a:lnTo>
                      <a:pt x="9" y="12"/>
                    </a:lnTo>
                    <a:lnTo>
                      <a:pt x="0" y="0"/>
                    </a:lnTo>
                    <a:lnTo>
                      <a:pt x="104" y="0"/>
                    </a:lnTo>
                    <a:close/>
                  </a:path>
                </a:pathLst>
              </a:custGeom>
              <a:solidFill>
                <a:srgbClr val="7A7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72" name="Freeform 92"/>
              <p:cNvSpPr>
                <a:spLocks/>
              </p:cNvSpPr>
              <p:nvPr/>
            </p:nvSpPr>
            <p:spPr bwMode="auto">
              <a:xfrm>
                <a:off x="4557" y="2461"/>
                <a:ext cx="55" cy="42"/>
              </a:xfrm>
              <a:custGeom>
                <a:avLst/>
                <a:gdLst>
                  <a:gd name="T0" fmla="*/ 111 w 165"/>
                  <a:gd name="T1" fmla="*/ 0 h 103"/>
                  <a:gd name="T2" fmla="*/ 118 w 165"/>
                  <a:gd name="T3" fmla="*/ 13 h 103"/>
                  <a:gd name="T4" fmla="*/ 125 w 165"/>
                  <a:gd name="T5" fmla="*/ 26 h 103"/>
                  <a:gd name="T6" fmla="*/ 133 w 165"/>
                  <a:gd name="T7" fmla="*/ 39 h 103"/>
                  <a:gd name="T8" fmla="*/ 140 w 165"/>
                  <a:gd name="T9" fmla="*/ 51 h 103"/>
                  <a:gd name="T10" fmla="*/ 146 w 165"/>
                  <a:gd name="T11" fmla="*/ 64 h 103"/>
                  <a:gd name="T12" fmla="*/ 153 w 165"/>
                  <a:gd name="T13" fmla="*/ 77 h 103"/>
                  <a:gd name="T14" fmla="*/ 159 w 165"/>
                  <a:gd name="T15" fmla="*/ 90 h 103"/>
                  <a:gd name="T16" fmla="*/ 165 w 165"/>
                  <a:gd name="T17" fmla="*/ 103 h 103"/>
                  <a:gd name="T18" fmla="*/ 67 w 165"/>
                  <a:gd name="T19" fmla="*/ 103 h 103"/>
                  <a:gd name="T20" fmla="*/ 59 w 165"/>
                  <a:gd name="T21" fmla="*/ 90 h 103"/>
                  <a:gd name="T22" fmla="*/ 51 w 165"/>
                  <a:gd name="T23" fmla="*/ 77 h 103"/>
                  <a:gd name="T24" fmla="*/ 44 w 165"/>
                  <a:gd name="T25" fmla="*/ 64 h 103"/>
                  <a:gd name="T26" fmla="*/ 35 w 165"/>
                  <a:gd name="T27" fmla="*/ 51 h 103"/>
                  <a:gd name="T28" fmla="*/ 27 w 165"/>
                  <a:gd name="T29" fmla="*/ 39 h 103"/>
                  <a:gd name="T30" fmla="*/ 18 w 165"/>
                  <a:gd name="T31" fmla="*/ 26 h 103"/>
                  <a:gd name="T32" fmla="*/ 9 w 165"/>
                  <a:gd name="T33" fmla="*/ 13 h 103"/>
                  <a:gd name="T34" fmla="*/ 0 w 165"/>
                  <a:gd name="T35" fmla="*/ 0 h 103"/>
                  <a:gd name="T36" fmla="*/ 111 w 165"/>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 h="103">
                    <a:moveTo>
                      <a:pt x="111" y="0"/>
                    </a:moveTo>
                    <a:lnTo>
                      <a:pt x="118" y="13"/>
                    </a:lnTo>
                    <a:lnTo>
                      <a:pt x="125" y="26"/>
                    </a:lnTo>
                    <a:lnTo>
                      <a:pt x="133" y="39"/>
                    </a:lnTo>
                    <a:lnTo>
                      <a:pt x="140" y="51"/>
                    </a:lnTo>
                    <a:lnTo>
                      <a:pt x="146" y="64"/>
                    </a:lnTo>
                    <a:lnTo>
                      <a:pt x="153" y="77"/>
                    </a:lnTo>
                    <a:lnTo>
                      <a:pt x="159" y="90"/>
                    </a:lnTo>
                    <a:lnTo>
                      <a:pt x="165" y="103"/>
                    </a:lnTo>
                    <a:lnTo>
                      <a:pt x="67" y="103"/>
                    </a:lnTo>
                    <a:lnTo>
                      <a:pt x="59" y="90"/>
                    </a:lnTo>
                    <a:lnTo>
                      <a:pt x="51" y="77"/>
                    </a:lnTo>
                    <a:lnTo>
                      <a:pt x="44" y="64"/>
                    </a:lnTo>
                    <a:lnTo>
                      <a:pt x="35" y="51"/>
                    </a:lnTo>
                    <a:lnTo>
                      <a:pt x="27" y="39"/>
                    </a:lnTo>
                    <a:lnTo>
                      <a:pt x="18" y="26"/>
                    </a:lnTo>
                    <a:lnTo>
                      <a:pt x="9" y="13"/>
                    </a:lnTo>
                    <a:lnTo>
                      <a:pt x="0" y="0"/>
                    </a:lnTo>
                    <a:lnTo>
                      <a:pt x="111" y="0"/>
                    </a:lnTo>
                    <a:close/>
                  </a:path>
                </a:pathLst>
              </a:custGeom>
              <a:solidFill>
                <a:srgbClr val="777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73" name="Freeform 93"/>
              <p:cNvSpPr>
                <a:spLocks/>
              </p:cNvSpPr>
              <p:nvPr/>
            </p:nvSpPr>
            <p:spPr bwMode="auto">
              <a:xfrm>
                <a:off x="4544" y="2440"/>
                <a:ext cx="60" cy="42"/>
              </a:xfrm>
              <a:custGeom>
                <a:avLst/>
                <a:gdLst>
                  <a:gd name="T0" fmla="*/ 122 w 182"/>
                  <a:gd name="T1" fmla="*/ 0 h 103"/>
                  <a:gd name="T2" fmla="*/ 130 w 182"/>
                  <a:gd name="T3" fmla="*/ 13 h 103"/>
                  <a:gd name="T4" fmla="*/ 137 w 182"/>
                  <a:gd name="T5" fmla="*/ 26 h 103"/>
                  <a:gd name="T6" fmla="*/ 145 w 182"/>
                  <a:gd name="T7" fmla="*/ 39 h 103"/>
                  <a:gd name="T8" fmla="*/ 152 w 182"/>
                  <a:gd name="T9" fmla="*/ 51 h 103"/>
                  <a:gd name="T10" fmla="*/ 159 w 182"/>
                  <a:gd name="T11" fmla="*/ 64 h 103"/>
                  <a:gd name="T12" fmla="*/ 167 w 182"/>
                  <a:gd name="T13" fmla="*/ 77 h 103"/>
                  <a:gd name="T14" fmla="*/ 175 w 182"/>
                  <a:gd name="T15" fmla="*/ 90 h 103"/>
                  <a:gd name="T16" fmla="*/ 182 w 182"/>
                  <a:gd name="T17" fmla="*/ 103 h 103"/>
                  <a:gd name="T18" fmla="*/ 78 w 182"/>
                  <a:gd name="T19" fmla="*/ 103 h 103"/>
                  <a:gd name="T20" fmla="*/ 69 w 182"/>
                  <a:gd name="T21" fmla="*/ 89 h 103"/>
                  <a:gd name="T22" fmla="*/ 60 w 182"/>
                  <a:gd name="T23" fmla="*/ 76 h 103"/>
                  <a:gd name="T24" fmla="*/ 50 w 182"/>
                  <a:gd name="T25" fmla="*/ 63 h 103"/>
                  <a:gd name="T26" fmla="*/ 41 w 182"/>
                  <a:gd name="T27" fmla="*/ 50 h 103"/>
                  <a:gd name="T28" fmla="*/ 31 w 182"/>
                  <a:gd name="T29" fmla="*/ 38 h 103"/>
                  <a:gd name="T30" fmla="*/ 20 w 182"/>
                  <a:gd name="T31" fmla="*/ 25 h 103"/>
                  <a:gd name="T32" fmla="*/ 11 w 182"/>
                  <a:gd name="T33" fmla="*/ 13 h 103"/>
                  <a:gd name="T34" fmla="*/ 0 w 182"/>
                  <a:gd name="T35" fmla="*/ 0 h 103"/>
                  <a:gd name="T36" fmla="*/ 122 w 182"/>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03">
                    <a:moveTo>
                      <a:pt x="122" y="0"/>
                    </a:moveTo>
                    <a:lnTo>
                      <a:pt x="130" y="13"/>
                    </a:lnTo>
                    <a:lnTo>
                      <a:pt x="137" y="26"/>
                    </a:lnTo>
                    <a:lnTo>
                      <a:pt x="145" y="39"/>
                    </a:lnTo>
                    <a:lnTo>
                      <a:pt x="152" y="51"/>
                    </a:lnTo>
                    <a:lnTo>
                      <a:pt x="159" y="64"/>
                    </a:lnTo>
                    <a:lnTo>
                      <a:pt x="167" y="77"/>
                    </a:lnTo>
                    <a:lnTo>
                      <a:pt x="175" y="90"/>
                    </a:lnTo>
                    <a:lnTo>
                      <a:pt x="182" y="103"/>
                    </a:lnTo>
                    <a:lnTo>
                      <a:pt x="78" y="103"/>
                    </a:lnTo>
                    <a:lnTo>
                      <a:pt x="69" y="89"/>
                    </a:lnTo>
                    <a:lnTo>
                      <a:pt x="60" y="76"/>
                    </a:lnTo>
                    <a:lnTo>
                      <a:pt x="50" y="63"/>
                    </a:lnTo>
                    <a:lnTo>
                      <a:pt x="41" y="50"/>
                    </a:lnTo>
                    <a:lnTo>
                      <a:pt x="31" y="38"/>
                    </a:lnTo>
                    <a:lnTo>
                      <a:pt x="20" y="25"/>
                    </a:lnTo>
                    <a:lnTo>
                      <a:pt x="11" y="13"/>
                    </a:lnTo>
                    <a:lnTo>
                      <a:pt x="0" y="0"/>
                    </a:lnTo>
                    <a:lnTo>
                      <a:pt x="122" y="0"/>
                    </a:lnTo>
                    <a:close/>
                  </a:path>
                </a:pathLst>
              </a:custGeom>
              <a:solidFill>
                <a:srgbClr val="757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74" name="Freeform 94"/>
              <p:cNvSpPr>
                <a:spLocks/>
              </p:cNvSpPr>
              <p:nvPr/>
            </p:nvSpPr>
            <p:spPr bwMode="auto">
              <a:xfrm>
                <a:off x="4529" y="2420"/>
                <a:ext cx="66" cy="41"/>
              </a:xfrm>
              <a:custGeom>
                <a:avLst/>
                <a:gdLst>
                  <a:gd name="T0" fmla="*/ 128 w 193"/>
                  <a:gd name="T1" fmla="*/ 0 h 100"/>
                  <a:gd name="T2" fmla="*/ 136 w 193"/>
                  <a:gd name="T3" fmla="*/ 13 h 100"/>
                  <a:gd name="T4" fmla="*/ 145 w 193"/>
                  <a:gd name="T5" fmla="*/ 25 h 100"/>
                  <a:gd name="T6" fmla="*/ 153 w 193"/>
                  <a:gd name="T7" fmla="*/ 38 h 100"/>
                  <a:gd name="T8" fmla="*/ 161 w 193"/>
                  <a:gd name="T9" fmla="*/ 50 h 100"/>
                  <a:gd name="T10" fmla="*/ 168 w 193"/>
                  <a:gd name="T11" fmla="*/ 62 h 100"/>
                  <a:gd name="T12" fmla="*/ 177 w 193"/>
                  <a:gd name="T13" fmla="*/ 75 h 100"/>
                  <a:gd name="T14" fmla="*/ 185 w 193"/>
                  <a:gd name="T15" fmla="*/ 87 h 100"/>
                  <a:gd name="T16" fmla="*/ 193 w 193"/>
                  <a:gd name="T17" fmla="*/ 100 h 100"/>
                  <a:gd name="T18" fmla="*/ 82 w 193"/>
                  <a:gd name="T19" fmla="*/ 100 h 100"/>
                  <a:gd name="T20" fmla="*/ 72 w 193"/>
                  <a:gd name="T21" fmla="*/ 87 h 100"/>
                  <a:gd name="T22" fmla="*/ 63 w 193"/>
                  <a:gd name="T23" fmla="*/ 74 h 100"/>
                  <a:gd name="T24" fmla="*/ 52 w 193"/>
                  <a:gd name="T25" fmla="*/ 62 h 100"/>
                  <a:gd name="T26" fmla="*/ 43 w 193"/>
                  <a:gd name="T27" fmla="*/ 49 h 100"/>
                  <a:gd name="T28" fmla="*/ 32 w 193"/>
                  <a:gd name="T29" fmla="*/ 36 h 100"/>
                  <a:gd name="T30" fmla="*/ 21 w 193"/>
                  <a:gd name="T31" fmla="*/ 24 h 100"/>
                  <a:gd name="T32" fmla="*/ 10 w 193"/>
                  <a:gd name="T33" fmla="*/ 12 h 100"/>
                  <a:gd name="T34" fmla="*/ 0 w 193"/>
                  <a:gd name="T35" fmla="*/ 0 h 100"/>
                  <a:gd name="T36" fmla="*/ 128 w 19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3" h="100">
                    <a:moveTo>
                      <a:pt x="128" y="0"/>
                    </a:moveTo>
                    <a:lnTo>
                      <a:pt x="136" y="13"/>
                    </a:lnTo>
                    <a:lnTo>
                      <a:pt x="145" y="25"/>
                    </a:lnTo>
                    <a:lnTo>
                      <a:pt x="153" y="38"/>
                    </a:lnTo>
                    <a:lnTo>
                      <a:pt x="161" y="50"/>
                    </a:lnTo>
                    <a:lnTo>
                      <a:pt x="168" y="62"/>
                    </a:lnTo>
                    <a:lnTo>
                      <a:pt x="177" y="75"/>
                    </a:lnTo>
                    <a:lnTo>
                      <a:pt x="185" y="87"/>
                    </a:lnTo>
                    <a:lnTo>
                      <a:pt x="193" y="100"/>
                    </a:lnTo>
                    <a:lnTo>
                      <a:pt x="82" y="100"/>
                    </a:lnTo>
                    <a:lnTo>
                      <a:pt x="72" y="87"/>
                    </a:lnTo>
                    <a:lnTo>
                      <a:pt x="63" y="74"/>
                    </a:lnTo>
                    <a:lnTo>
                      <a:pt x="52" y="62"/>
                    </a:lnTo>
                    <a:lnTo>
                      <a:pt x="43" y="49"/>
                    </a:lnTo>
                    <a:lnTo>
                      <a:pt x="32" y="36"/>
                    </a:lnTo>
                    <a:lnTo>
                      <a:pt x="21" y="24"/>
                    </a:lnTo>
                    <a:lnTo>
                      <a:pt x="10" y="12"/>
                    </a:lnTo>
                    <a:lnTo>
                      <a:pt x="0" y="0"/>
                    </a:lnTo>
                    <a:lnTo>
                      <a:pt x="128" y="0"/>
                    </a:lnTo>
                    <a:close/>
                  </a:path>
                </a:pathLst>
              </a:custGeom>
              <a:solidFill>
                <a:srgbClr val="757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75" name="Freeform 95"/>
              <p:cNvSpPr>
                <a:spLocks/>
              </p:cNvSpPr>
              <p:nvPr/>
            </p:nvSpPr>
            <p:spPr bwMode="auto">
              <a:xfrm>
                <a:off x="4513" y="2401"/>
                <a:ext cx="71" cy="39"/>
              </a:xfrm>
              <a:custGeom>
                <a:avLst/>
                <a:gdLst>
                  <a:gd name="T0" fmla="*/ 140 w 212"/>
                  <a:gd name="T1" fmla="*/ 0 h 100"/>
                  <a:gd name="T2" fmla="*/ 150 w 212"/>
                  <a:gd name="T3" fmla="*/ 12 h 100"/>
                  <a:gd name="T4" fmla="*/ 158 w 212"/>
                  <a:gd name="T5" fmla="*/ 24 h 100"/>
                  <a:gd name="T6" fmla="*/ 167 w 212"/>
                  <a:gd name="T7" fmla="*/ 36 h 100"/>
                  <a:gd name="T8" fmla="*/ 177 w 212"/>
                  <a:gd name="T9" fmla="*/ 49 h 100"/>
                  <a:gd name="T10" fmla="*/ 185 w 212"/>
                  <a:gd name="T11" fmla="*/ 62 h 100"/>
                  <a:gd name="T12" fmla="*/ 195 w 212"/>
                  <a:gd name="T13" fmla="*/ 74 h 100"/>
                  <a:gd name="T14" fmla="*/ 203 w 212"/>
                  <a:gd name="T15" fmla="*/ 87 h 100"/>
                  <a:gd name="T16" fmla="*/ 212 w 212"/>
                  <a:gd name="T17" fmla="*/ 100 h 100"/>
                  <a:gd name="T18" fmla="*/ 90 w 212"/>
                  <a:gd name="T19" fmla="*/ 100 h 100"/>
                  <a:gd name="T20" fmla="*/ 79 w 212"/>
                  <a:gd name="T21" fmla="*/ 87 h 100"/>
                  <a:gd name="T22" fmla="*/ 69 w 212"/>
                  <a:gd name="T23" fmla="*/ 74 h 100"/>
                  <a:gd name="T24" fmla="*/ 58 w 212"/>
                  <a:gd name="T25" fmla="*/ 62 h 100"/>
                  <a:gd name="T26" fmla="*/ 47 w 212"/>
                  <a:gd name="T27" fmla="*/ 49 h 100"/>
                  <a:gd name="T28" fmla="*/ 36 w 212"/>
                  <a:gd name="T29" fmla="*/ 36 h 100"/>
                  <a:gd name="T30" fmla="*/ 24 w 212"/>
                  <a:gd name="T31" fmla="*/ 24 h 100"/>
                  <a:gd name="T32" fmla="*/ 12 w 212"/>
                  <a:gd name="T33" fmla="*/ 12 h 100"/>
                  <a:gd name="T34" fmla="*/ 0 w 212"/>
                  <a:gd name="T35" fmla="*/ 0 h 100"/>
                  <a:gd name="T36" fmla="*/ 140 w 212"/>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100">
                    <a:moveTo>
                      <a:pt x="140" y="0"/>
                    </a:moveTo>
                    <a:lnTo>
                      <a:pt x="150" y="12"/>
                    </a:lnTo>
                    <a:lnTo>
                      <a:pt x="158" y="24"/>
                    </a:lnTo>
                    <a:lnTo>
                      <a:pt x="167" y="36"/>
                    </a:lnTo>
                    <a:lnTo>
                      <a:pt x="177" y="49"/>
                    </a:lnTo>
                    <a:lnTo>
                      <a:pt x="185" y="62"/>
                    </a:lnTo>
                    <a:lnTo>
                      <a:pt x="195" y="74"/>
                    </a:lnTo>
                    <a:lnTo>
                      <a:pt x="203" y="87"/>
                    </a:lnTo>
                    <a:lnTo>
                      <a:pt x="212" y="100"/>
                    </a:lnTo>
                    <a:lnTo>
                      <a:pt x="90" y="100"/>
                    </a:lnTo>
                    <a:lnTo>
                      <a:pt x="79" y="87"/>
                    </a:lnTo>
                    <a:lnTo>
                      <a:pt x="69" y="74"/>
                    </a:lnTo>
                    <a:lnTo>
                      <a:pt x="58" y="62"/>
                    </a:lnTo>
                    <a:lnTo>
                      <a:pt x="47" y="49"/>
                    </a:lnTo>
                    <a:lnTo>
                      <a:pt x="36" y="36"/>
                    </a:lnTo>
                    <a:lnTo>
                      <a:pt x="24" y="24"/>
                    </a:lnTo>
                    <a:lnTo>
                      <a:pt x="12" y="12"/>
                    </a:lnTo>
                    <a:lnTo>
                      <a:pt x="0" y="0"/>
                    </a:lnTo>
                    <a:lnTo>
                      <a:pt x="140" y="0"/>
                    </a:lnTo>
                    <a:close/>
                  </a:path>
                </a:pathLst>
              </a:custGeom>
              <a:solidFill>
                <a:srgbClr val="727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76" name="Freeform 96"/>
              <p:cNvSpPr>
                <a:spLocks/>
              </p:cNvSpPr>
              <p:nvPr/>
            </p:nvSpPr>
            <p:spPr bwMode="auto">
              <a:xfrm>
                <a:off x="4496" y="2379"/>
                <a:ext cx="76" cy="41"/>
              </a:xfrm>
              <a:custGeom>
                <a:avLst/>
                <a:gdLst>
                  <a:gd name="T0" fmla="*/ 152 w 230"/>
                  <a:gd name="T1" fmla="*/ 0 h 100"/>
                  <a:gd name="T2" fmla="*/ 161 w 230"/>
                  <a:gd name="T3" fmla="*/ 12 h 100"/>
                  <a:gd name="T4" fmla="*/ 171 w 230"/>
                  <a:gd name="T5" fmla="*/ 24 h 100"/>
                  <a:gd name="T6" fmla="*/ 181 w 230"/>
                  <a:gd name="T7" fmla="*/ 36 h 100"/>
                  <a:gd name="T8" fmla="*/ 191 w 230"/>
                  <a:gd name="T9" fmla="*/ 49 h 100"/>
                  <a:gd name="T10" fmla="*/ 200 w 230"/>
                  <a:gd name="T11" fmla="*/ 62 h 100"/>
                  <a:gd name="T12" fmla="*/ 211 w 230"/>
                  <a:gd name="T13" fmla="*/ 74 h 100"/>
                  <a:gd name="T14" fmla="*/ 220 w 230"/>
                  <a:gd name="T15" fmla="*/ 87 h 100"/>
                  <a:gd name="T16" fmla="*/ 230 w 230"/>
                  <a:gd name="T17" fmla="*/ 100 h 100"/>
                  <a:gd name="T18" fmla="*/ 102 w 230"/>
                  <a:gd name="T19" fmla="*/ 100 h 100"/>
                  <a:gd name="T20" fmla="*/ 89 w 230"/>
                  <a:gd name="T21" fmla="*/ 87 h 100"/>
                  <a:gd name="T22" fmla="*/ 76 w 230"/>
                  <a:gd name="T23" fmla="*/ 73 h 100"/>
                  <a:gd name="T24" fmla="*/ 64 w 230"/>
                  <a:gd name="T25" fmla="*/ 61 h 100"/>
                  <a:gd name="T26" fmla="*/ 51 w 230"/>
                  <a:gd name="T27" fmla="*/ 48 h 100"/>
                  <a:gd name="T28" fmla="*/ 38 w 230"/>
                  <a:gd name="T29" fmla="*/ 36 h 100"/>
                  <a:gd name="T30" fmla="*/ 26 w 230"/>
                  <a:gd name="T31" fmla="*/ 24 h 100"/>
                  <a:gd name="T32" fmla="*/ 13 w 230"/>
                  <a:gd name="T33" fmla="*/ 12 h 100"/>
                  <a:gd name="T34" fmla="*/ 0 w 230"/>
                  <a:gd name="T35" fmla="*/ 0 h 100"/>
                  <a:gd name="T36" fmla="*/ 152 w 230"/>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100">
                    <a:moveTo>
                      <a:pt x="152" y="0"/>
                    </a:moveTo>
                    <a:lnTo>
                      <a:pt x="161" y="12"/>
                    </a:lnTo>
                    <a:lnTo>
                      <a:pt x="171" y="24"/>
                    </a:lnTo>
                    <a:lnTo>
                      <a:pt x="181" y="36"/>
                    </a:lnTo>
                    <a:lnTo>
                      <a:pt x="191" y="49"/>
                    </a:lnTo>
                    <a:lnTo>
                      <a:pt x="200" y="62"/>
                    </a:lnTo>
                    <a:lnTo>
                      <a:pt x="211" y="74"/>
                    </a:lnTo>
                    <a:lnTo>
                      <a:pt x="220" y="87"/>
                    </a:lnTo>
                    <a:lnTo>
                      <a:pt x="230" y="100"/>
                    </a:lnTo>
                    <a:lnTo>
                      <a:pt x="102" y="100"/>
                    </a:lnTo>
                    <a:lnTo>
                      <a:pt x="89" y="87"/>
                    </a:lnTo>
                    <a:lnTo>
                      <a:pt x="76" y="73"/>
                    </a:lnTo>
                    <a:lnTo>
                      <a:pt x="64" y="61"/>
                    </a:lnTo>
                    <a:lnTo>
                      <a:pt x="51" y="48"/>
                    </a:lnTo>
                    <a:lnTo>
                      <a:pt x="38" y="36"/>
                    </a:lnTo>
                    <a:lnTo>
                      <a:pt x="26" y="24"/>
                    </a:lnTo>
                    <a:lnTo>
                      <a:pt x="13" y="12"/>
                    </a:lnTo>
                    <a:lnTo>
                      <a:pt x="0" y="0"/>
                    </a:lnTo>
                    <a:lnTo>
                      <a:pt x="15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77" name="Freeform 97"/>
              <p:cNvSpPr>
                <a:spLocks/>
              </p:cNvSpPr>
              <p:nvPr/>
            </p:nvSpPr>
            <p:spPr bwMode="auto">
              <a:xfrm>
                <a:off x="4476" y="2360"/>
                <a:ext cx="84" cy="41"/>
              </a:xfrm>
              <a:custGeom>
                <a:avLst/>
                <a:gdLst>
                  <a:gd name="T0" fmla="*/ 165 w 252"/>
                  <a:gd name="T1" fmla="*/ 0 h 100"/>
                  <a:gd name="T2" fmla="*/ 177 w 252"/>
                  <a:gd name="T3" fmla="*/ 12 h 100"/>
                  <a:gd name="T4" fmla="*/ 188 w 252"/>
                  <a:gd name="T5" fmla="*/ 24 h 100"/>
                  <a:gd name="T6" fmla="*/ 199 w 252"/>
                  <a:gd name="T7" fmla="*/ 36 h 100"/>
                  <a:gd name="T8" fmla="*/ 210 w 252"/>
                  <a:gd name="T9" fmla="*/ 49 h 100"/>
                  <a:gd name="T10" fmla="*/ 221 w 252"/>
                  <a:gd name="T11" fmla="*/ 62 h 100"/>
                  <a:gd name="T12" fmla="*/ 232 w 252"/>
                  <a:gd name="T13" fmla="*/ 74 h 100"/>
                  <a:gd name="T14" fmla="*/ 241 w 252"/>
                  <a:gd name="T15" fmla="*/ 87 h 100"/>
                  <a:gd name="T16" fmla="*/ 252 w 252"/>
                  <a:gd name="T17" fmla="*/ 100 h 100"/>
                  <a:gd name="T18" fmla="*/ 112 w 252"/>
                  <a:gd name="T19" fmla="*/ 100 h 100"/>
                  <a:gd name="T20" fmla="*/ 98 w 252"/>
                  <a:gd name="T21" fmla="*/ 86 h 100"/>
                  <a:gd name="T22" fmla="*/ 85 w 252"/>
                  <a:gd name="T23" fmla="*/ 73 h 100"/>
                  <a:gd name="T24" fmla="*/ 70 w 252"/>
                  <a:gd name="T25" fmla="*/ 60 h 100"/>
                  <a:gd name="T26" fmla="*/ 56 w 252"/>
                  <a:gd name="T27" fmla="*/ 47 h 100"/>
                  <a:gd name="T28" fmla="*/ 42 w 252"/>
                  <a:gd name="T29" fmla="*/ 35 h 100"/>
                  <a:gd name="T30" fmla="*/ 28 w 252"/>
                  <a:gd name="T31" fmla="*/ 23 h 100"/>
                  <a:gd name="T32" fmla="*/ 15 w 252"/>
                  <a:gd name="T33" fmla="*/ 11 h 100"/>
                  <a:gd name="T34" fmla="*/ 0 w 252"/>
                  <a:gd name="T35" fmla="*/ 0 h 100"/>
                  <a:gd name="T36" fmla="*/ 165 w 252"/>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00">
                    <a:moveTo>
                      <a:pt x="165" y="0"/>
                    </a:moveTo>
                    <a:lnTo>
                      <a:pt x="177" y="12"/>
                    </a:lnTo>
                    <a:lnTo>
                      <a:pt x="188" y="24"/>
                    </a:lnTo>
                    <a:lnTo>
                      <a:pt x="199" y="36"/>
                    </a:lnTo>
                    <a:lnTo>
                      <a:pt x="210" y="49"/>
                    </a:lnTo>
                    <a:lnTo>
                      <a:pt x="221" y="62"/>
                    </a:lnTo>
                    <a:lnTo>
                      <a:pt x="232" y="74"/>
                    </a:lnTo>
                    <a:lnTo>
                      <a:pt x="241" y="87"/>
                    </a:lnTo>
                    <a:lnTo>
                      <a:pt x="252" y="100"/>
                    </a:lnTo>
                    <a:lnTo>
                      <a:pt x="112" y="100"/>
                    </a:lnTo>
                    <a:lnTo>
                      <a:pt x="98" y="86"/>
                    </a:lnTo>
                    <a:lnTo>
                      <a:pt x="85" y="73"/>
                    </a:lnTo>
                    <a:lnTo>
                      <a:pt x="70" y="60"/>
                    </a:lnTo>
                    <a:lnTo>
                      <a:pt x="56" y="47"/>
                    </a:lnTo>
                    <a:lnTo>
                      <a:pt x="42" y="35"/>
                    </a:lnTo>
                    <a:lnTo>
                      <a:pt x="28" y="23"/>
                    </a:lnTo>
                    <a:lnTo>
                      <a:pt x="15" y="11"/>
                    </a:lnTo>
                    <a:lnTo>
                      <a:pt x="0" y="0"/>
                    </a:lnTo>
                    <a:lnTo>
                      <a:pt x="165"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78" name="Freeform 98"/>
              <p:cNvSpPr>
                <a:spLocks/>
              </p:cNvSpPr>
              <p:nvPr/>
            </p:nvSpPr>
            <p:spPr bwMode="auto">
              <a:xfrm>
                <a:off x="4452" y="2339"/>
                <a:ext cx="95" cy="40"/>
              </a:xfrm>
              <a:custGeom>
                <a:avLst/>
                <a:gdLst>
                  <a:gd name="T0" fmla="*/ 191 w 284"/>
                  <a:gd name="T1" fmla="*/ 0 h 102"/>
                  <a:gd name="T2" fmla="*/ 203 w 284"/>
                  <a:gd name="T3" fmla="*/ 12 h 102"/>
                  <a:gd name="T4" fmla="*/ 215 w 284"/>
                  <a:gd name="T5" fmla="*/ 24 h 102"/>
                  <a:gd name="T6" fmla="*/ 226 w 284"/>
                  <a:gd name="T7" fmla="*/ 36 h 102"/>
                  <a:gd name="T8" fmla="*/ 237 w 284"/>
                  <a:gd name="T9" fmla="*/ 49 h 102"/>
                  <a:gd name="T10" fmla="*/ 249 w 284"/>
                  <a:gd name="T11" fmla="*/ 62 h 102"/>
                  <a:gd name="T12" fmla="*/ 261 w 284"/>
                  <a:gd name="T13" fmla="*/ 75 h 102"/>
                  <a:gd name="T14" fmla="*/ 272 w 284"/>
                  <a:gd name="T15" fmla="*/ 88 h 102"/>
                  <a:gd name="T16" fmla="*/ 284 w 284"/>
                  <a:gd name="T17" fmla="*/ 102 h 102"/>
                  <a:gd name="T18" fmla="*/ 132 w 284"/>
                  <a:gd name="T19" fmla="*/ 102 h 102"/>
                  <a:gd name="T20" fmla="*/ 115 w 284"/>
                  <a:gd name="T21" fmla="*/ 87 h 102"/>
                  <a:gd name="T22" fmla="*/ 99 w 284"/>
                  <a:gd name="T23" fmla="*/ 73 h 102"/>
                  <a:gd name="T24" fmla="*/ 82 w 284"/>
                  <a:gd name="T25" fmla="*/ 60 h 102"/>
                  <a:gd name="T26" fmla="*/ 66 w 284"/>
                  <a:gd name="T27" fmla="*/ 46 h 102"/>
                  <a:gd name="T28" fmla="*/ 50 w 284"/>
                  <a:gd name="T29" fmla="*/ 33 h 102"/>
                  <a:gd name="T30" fmla="*/ 33 w 284"/>
                  <a:gd name="T31" fmla="*/ 22 h 102"/>
                  <a:gd name="T32" fmla="*/ 17 w 284"/>
                  <a:gd name="T33" fmla="*/ 11 h 102"/>
                  <a:gd name="T34" fmla="*/ 0 w 284"/>
                  <a:gd name="T35" fmla="*/ 0 h 102"/>
                  <a:gd name="T36" fmla="*/ 191 w 284"/>
                  <a:gd name="T3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102">
                    <a:moveTo>
                      <a:pt x="191" y="0"/>
                    </a:moveTo>
                    <a:lnTo>
                      <a:pt x="203" y="12"/>
                    </a:lnTo>
                    <a:lnTo>
                      <a:pt x="215" y="24"/>
                    </a:lnTo>
                    <a:lnTo>
                      <a:pt x="226" y="36"/>
                    </a:lnTo>
                    <a:lnTo>
                      <a:pt x="237" y="49"/>
                    </a:lnTo>
                    <a:lnTo>
                      <a:pt x="249" y="62"/>
                    </a:lnTo>
                    <a:lnTo>
                      <a:pt x="261" y="75"/>
                    </a:lnTo>
                    <a:lnTo>
                      <a:pt x="272" y="88"/>
                    </a:lnTo>
                    <a:lnTo>
                      <a:pt x="284" y="102"/>
                    </a:lnTo>
                    <a:lnTo>
                      <a:pt x="132" y="102"/>
                    </a:lnTo>
                    <a:lnTo>
                      <a:pt x="115" y="87"/>
                    </a:lnTo>
                    <a:lnTo>
                      <a:pt x="99" y="73"/>
                    </a:lnTo>
                    <a:lnTo>
                      <a:pt x="82" y="60"/>
                    </a:lnTo>
                    <a:lnTo>
                      <a:pt x="66" y="46"/>
                    </a:lnTo>
                    <a:lnTo>
                      <a:pt x="50" y="33"/>
                    </a:lnTo>
                    <a:lnTo>
                      <a:pt x="33" y="22"/>
                    </a:lnTo>
                    <a:lnTo>
                      <a:pt x="17" y="11"/>
                    </a:lnTo>
                    <a:lnTo>
                      <a:pt x="0" y="0"/>
                    </a:lnTo>
                    <a:lnTo>
                      <a:pt x="191" y="0"/>
                    </a:lnTo>
                    <a:close/>
                  </a:path>
                </a:pathLst>
              </a:custGeom>
              <a:solidFill>
                <a:srgbClr val="6D6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79" name="Freeform 99"/>
              <p:cNvSpPr>
                <a:spLocks/>
              </p:cNvSpPr>
              <p:nvPr/>
            </p:nvSpPr>
            <p:spPr bwMode="auto">
              <a:xfrm>
                <a:off x="4419" y="2318"/>
                <a:ext cx="112" cy="42"/>
              </a:xfrm>
              <a:custGeom>
                <a:avLst/>
                <a:gdLst>
                  <a:gd name="T0" fmla="*/ 234 w 337"/>
                  <a:gd name="T1" fmla="*/ 0 h 102"/>
                  <a:gd name="T2" fmla="*/ 247 w 337"/>
                  <a:gd name="T3" fmla="*/ 12 h 102"/>
                  <a:gd name="T4" fmla="*/ 260 w 337"/>
                  <a:gd name="T5" fmla="*/ 24 h 102"/>
                  <a:gd name="T6" fmla="*/ 273 w 337"/>
                  <a:gd name="T7" fmla="*/ 36 h 102"/>
                  <a:gd name="T8" fmla="*/ 286 w 337"/>
                  <a:gd name="T9" fmla="*/ 49 h 102"/>
                  <a:gd name="T10" fmla="*/ 298 w 337"/>
                  <a:gd name="T11" fmla="*/ 62 h 102"/>
                  <a:gd name="T12" fmla="*/ 311 w 337"/>
                  <a:gd name="T13" fmla="*/ 75 h 102"/>
                  <a:gd name="T14" fmla="*/ 324 w 337"/>
                  <a:gd name="T15" fmla="*/ 88 h 102"/>
                  <a:gd name="T16" fmla="*/ 337 w 337"/>
                  <a:gd name="T17" fmla="*/ 102 h 102"/>
                  <a:gd name="T18" fmla="*/ 172 w 337"/>
                  <a:gd name="T19" fmla="*/ 102 h 102"/>
                  <a:gd name="T20" fmla="*/ 150 w 337"/>
                  <a:gd name="T21" fmla="*/ 86 h 102"/>
                  <a:gd name="T22" fmla="*/ 128 w 337"/>
                  <a:gd name="T23" fmla="*/ 70 h 102"/>
                  <a:gd name="T24" fmla="*/ 107 w 337"/>
                  <a:gd name="T25" fmla="*/ 55 h 102"/>
                  <a:gd name="T26" fmla="*/ 86 w 337"/>
                  <a:gd name="T27" fmla="*/ 42 h 102"/>
                  <a:gd name="T28" fmla="*/ 64 w 337"/>
                  <a:gd name="T29" fmla="*/ 30 h 102"/>
                  <a:gd name="T30" fmla="*/ 43 w 337"/>
                  <a:gd name="T31" fmla="*/ 19 h 102"/>
                  <a:gd name="T32" fmla="*/ 22 w 337"/>
                  <a:gd name="T33" fmla="*/ 9 h 102"/>
                  <a:gd name="T34" fmla="*/ 0 w 337"/>
                  <a:gd name="T35" fmla="*/ 0 h 102"/>
                  <a:gd name="T36" fmla="*/ 234 w 337"/>
                  <a:gd name="T3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102">
                    <a:moveTo>
                      <a:pt x="234" y="0"/>
                    </a:moveTo>
                    <a:lnTo>
                      <a:pt x="247" y="12"/>
                    </a:lnTo>
                    <a:lnTo>
                      <a:pt x="260" y="24"/>
                    </a:lnTo>
                    <a:lnTo>
                      <a:pt x="273" y="36"/>
                    </a:lnTo>
                    <a:lnTo>
                      <a:pt x="286" y="49"/>
                    </a:lnTo>
                    <a:lnTo>
                      <a:pt x="298" y="62"/>
                    </a:lnTo>
                    <a:lnTo>
                      <a:pt x="311" y="75"/>
                    </a:lnTo>
                    <a:lnTo>
                      <a:pt x="324" y="88"/>
                    </a:lnTo>
                    <a:lnTo>
                      <a:pt x="337" y="102"/>
                    </a:lnTo>
                    <a:lnTo>
                      <a:pt x="172" y="102"/>
                    </a:lnTo>
                    <a:lnTo>
                      <a:pt x="150" y="86"/>
                    </a:lnTo>
                    <a:lnTo>
                      <a:pt x="128" y="70"/>
                    </a:lnTo>
                    <a:lnTo>
                      <a:pt x="107" y="55"/>
                    </a:lnTo>
                    <a:lnTo>
                      <a:pt x="86" y="42"/>
                    </a:lnTo>
                    <a:lnTo>
                      <a:pt x="64" y="30"/>
                    </a:lnTo>
                    <a:lnTo>
                      <a:pt x="43" y="19"/>
                    </a:lnTo>
                    <a:lnTo>
                      <a:pt x="22" y="9"/>
                    </a:lnTo>
                    <a:lnTo>
                      <a:pt x="0" y="0"/>
                    </a:lnTo>
                    <a:lnTo>
                      <a:pt x="234" y="0"/>
                    </a:lnTo>
                    <a:close/>
                  </a:path>
                </a:pathLst>
              </a:custGeom>
              <a:solidFill>
                <a:srgbClr val="6B6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80" name="Freeform 100"/>
              <p:cNvSpPr>
                <a:spLocks/>
              </p:cNvSpPr>
              <p:nvPr/>
            </p:nvSpPr>
            <p:spPr bwMode="auto">
              <a:xfrm>
                <a:off x="4403" y="2298"/>
                <a:ext cx="113" cy="41"/>
              </a:xfrm>
              <a:custGeom>
                <a:avLst/>
                <a:gdLst>
                  <a:gd name="T0" fmla="*/ 219 w 341"/>
                  <a:gd name="T1" fmla="*/ 0 h 100"/>
                  <a:gd name="T2" fmla="*/ 234 w 341"/>
                  <a:gd name="T3" fmla="*/ 11 h 100"/>
                  <a:gd name="T4" fmla="*/ 250 w 341"/>
                  <a:gd name="T5" fmla="*/ 22 h 100"/>
                  <a:gd name="T6" fmla="*/ 264 w 341"/>
                  <a:gd name="T7" fmla="*/ 34 h 100"/>
                  <a:gd name="T8" fmla="*/ 279 w 341"/>
                  <a:gd name="T9" fmla="*/ 47 h 100"/>
                  <a:gd name="T10" fmla="*/ 295 w 341"/>
                  <a:gd name="T11" fmla="*/ 59 h 100"/>
                  <a:gd name="T12" fmla="*/ 310 w 341"/>
                  <a:gd name="T13" fmla="*/ 73 h 100"/>
                  <a:gd name="T14" fmla="*/ 326 w 341"/>
                  <a:gd name="T15" fmla="*/ 86 h 100"/>
                  <a:gd name="T16" fmla="*/ 341 w 341"/>
                  <a:gd name="T17" fmla="*/ 100 h 100"/>
                  <a:gd name="T18" fmla="*/ 150 w 341"/>
                  <a:gd name="T19" fmla="*/ 100 h 100"/>
                  <a:gd name="T20" fmla="*/ 131 w 341"/>
                  <a:gd name="T21" fmla="*/ 88 h 100"/>
                  <a:gd name="T22" fmla="*/ 111 w 341"/>
                  <a:gd name="T23" fmla="*/ 78 h 100"/>
                  <a:gd name="T24" fmla="*/ 92 w 341"/>
                  <a:gd name="T25" fmla="*/ 68 h 100"/>
                  <a:gd name="T26" fmla="*/ 74 w 341"/>
                  <a:gd name="T27" fmla="*/ 60 h 100"/>
                  <a:gd name="T28" fmla="*/ 55 w 341"/>
                  <a:gd name="T29" fmla="*/ 52 h 100"/>
                  <a:gd name="T30" fmla="*/ 36 w 341"/>
                  <a:gd name="T31" fmla="*/ 46 h 100"/>
                  <a:gd name="T32" fmla="*/ 18 w 341"/>
                  <a:gd name="T33" fmla="*/ 38 h 100"/>
                  <a:gd name="T34" fmla="*/ 0 w 341"/>
                  <a:gd name="T35" fmla="*/ 34 h 100"/>
                  <a:gd name="T36" fmla="*/ 8 w 341"/>
                  <a:gd name="T37" fmla="*/ 24 h 100"/>
                  <a:gd name="T38" fmla="*/ 14 w 341"/>
                  <a:gd name="T39" fmla="*/ 16 h 100"/>
                  <a:gd name="T40" fmla="*/ 19 w 341"/>
                  <a:gd name="T41" fmla="*/ 8 h 100"/>
                  <a:gd name="T42" fmla="*/ 25 w 341"/>
                  <a:gd name="T43" fmla="*/ 0 h 100"/>
                  <a:gd name="T44" fmla="*/ 219 w 341"/>
                  <a:gd name="T4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100">
                    <a:moveTo>
                      <a:pt x="219" y="0"/>
                    </a:moveTo>
                    <a:lnTo>
                      <a:pt x="234" y="11"/>
                    </a:lnTo>
                    <a:lnTo>
                      <a:pt x="250" y="22"/>
                    </a:lnTo>
                    <a:lnTo>
                      <a:pt x="264" y="34"/>
                    </a:lnTo>
                    <a:lnTo>
                      <a:pt x="279" y="47"/>
                    </a:lnTo>
                    <a:lnTo>
                      <a:pt x="295" y="59"/>
                    </a:lnTo>
                    <a:lnTo>
                      <a:pt x="310" y="73"/>
                    </a:lnTo>
                    <a:lnTo>
                      <a:pt x="326" y="86"/>
                    </a:lnTo>
                    <a:lnTo>
                      <a:pt x="341" y="100"/>
                    </a:lnTo>
                    <a:lnTo>
                      <a:pt x="150" y="100"/>
                    </a:lnTo>
                    <a:lnTo>
                      <a:pt x="131" y="88"/>
                    </a:lnTo>
                    <a:lnTo>
                      <a:pt x="111" y="78"/>
                    </a:lnTo>
                    <a:lnTo>
                      <a:pt x="92" y="68"/>
                    </a:lnTo>
                    <a:lnTo>
                      <a:pt x="74" y="60"/>
                    </a:lnTo>
                    <a:lnTo>
                      <a:pt x="55" y="52"/>
                    </a:lnTo>
                    <a:lnTo>
                      <a:pt x="36" y="46"/>
                    </a:lnTo>
                    <a:lnTo>
                      <a:pt x="18" y="38"/>
                    </a:lnTo>
                    <a:lnTo>
                      <a:pt x="0" y="34"/>
                    </a:lnTo>
                    <a:lnTo>
                      <a:pt x="8" y="24"/>
                    </a:lnTo>
                    <a:lnTo>
                      <a:pt x="14" y="16"/>
                    </a:lnTo>
                    <a:lnTo>
                      <a:pt x="19" y="8"/>
                    </a:lnTo>
                    <a:lnTo>
                      <a:pt x="25" y="0"/>
                    </a:lnTo>
                    <a:lnTo>
                      <a:pt x="219" y="0"/>
                    </a:lnTo>
                    <a:close/>
                  </a:path>
                </a:pathLst>
              </a:custGeom>
              <a:solidFill>
                <a:srgbClr val="6B6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81" name="Freeform 101"/>
              <p:cNvSpPr>
                <a:spLocks/>
              </p:cNvSpPr>
              <p:nvPr/>
            </p:nvSpPr>
            <p:spPr bwMode="auto">
              <a:xfrm>
                <a:off x="4403" y="2280"/>
                <a:ext cx="94" cy="38"/>
              </a:xfrm>
              <a:custGeom>
                <a:avLst/>
                <a:gdLst>
                  <a:gd name="T0" fmla="*/ 284 w 284"/>
                  <a:gd name="T1" fmla="*/ 92 h 92"/>
                  <a:gd name="T2" fmla="*/ 269 w 284"/>
                  <a:gd name="T3" fmla="*/ 79 h 92"/>
                  <a:gd name="T4" fmla="*/ 252 w 284"/>
                  <a:gd name="T5" fmla="*/ 67 h 92"/>
                  <a:gd name="T6" fmla="*/ 237 w 284"/>
                  <a:gd name="T7" fmla="*/ 54 h 92"/>
                  <a:gd name="T8" fmla="*/ 221 w 284"/>
                  <a:gd name="T9" fmla="*/ 42 h 92"/>
                  <a:gd name="T10" fmla="*/ 205 w 284"/>
                  <a:gd name="T11" fmla="*/ 32 h 92"/>
                  <a:gd name="T12" fmla="*/ 189 w 284"/>
                  <a:gd name="T13" fmla="*/ 21 h 92"/>
                  <a:gd name="T14" fmla="*/ 173 w 284"/>
                  <a:gd name="T15" fmla="*/ 10 h 92"/>
                  <a:gd name="T16" fmla="*/ 157 w 284"/>
                  <a:gd name="T17" fmla="*/ 1 h 92"/>
                  <a:gd name="T18" fmla="*/ 125 w 284"/>
                  <a:gd name="T19" fmla="*/ 0 h 92"/>
                  <a:gd name="T20" fmla="*/ 100 w 284"/>
                  <a:gd name="T21" fmla="*/ 0 h 92"/>
                  <a:gd name="T22" fmla="*/ 80 w 284"/>
                  <a:gd name="T23" fmla="*/ 2 h 92"/>
                  <a:gd name="T24" fmla="*/ 63 w 284"/>
                  <a:gd name="T25" fmla="*/ 6 h 92"/>
                  <a:gd name="T26" fmla="*/ 49 w 284"/>
                  <a:gd name="T27" fmla="*/ 15 h 92"/>
                  <a:gd name="T28" fmla="*/ 35 w 284"/>
                  <a:gd name="T29" fmla="*/ 28 h 92"/>
                  <a:gd name="T30" fmla="*/ 19 w 284"/>
                  <a:gd name="T31" fmla="*/ 48 h 92"/>
                  <a:gd name="T32" fmla="*/ 0 w 284"/>
                  <a:gd name="T33" fmla="*/ 76 h 92"/>
                  <a:gd name="T34" fmla="*/ 6 w 284"/>
                  <a:gd name="T35" fmla="*/ 77 h 92"/>
                  <a:gd name="T36" fmla="*/ 14 w 284"/>
                  <a:gd name="T37" fmla="*/ 79 h 92"/>
                  <a:gd name="T38" fmla="*/ 19 w 284"/>
                  <a:gd name="T39" fmla="*/ 80 h 92"/>
                  <a:gd name="T40" fmla="*/ 25 w 284"/>
                  <a:gd name="T41" fmla="*/ 83 h 92"/>
                  <a:gd name="T42" fmla="*/ 33 w 284"/>
                  <a:gd name="T43" fmla="*/ 85 h 92"/>
                  <a:gd name="T44" fmla="*/ 38 w 284"/>
                  <a:gd name="T45" fmla="*/ 88 h 92"/>
                  <a:gd name="T46" fmla="*/ 44 w 284"/>
                  <a:gd name="T47" fmla="*/ 90 h 92"/>
                  <a:gd name="T48" fmla="*/ 50 w 284"/>
                  <a:gd name="T49" fmla="*/ 92 h 92"/>
                  <a:gd name="T50" fmla="*/ 284 w 284"/>
                  <a:gd name="T5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4" h="92">
                    <a:moveTo>
                      <a:pt x="284" y="92"/>
                    </a:moveTo>
                    <a:lnTo>
                      <a:pt x="269" y="79"/>
                    </a:lnTo>
                    <a:lnTo>
                      <a:pt x="252" y="67"/>
                    </a:lnTo>
                    <a:lnTo>
                      <a:pt x="237" y="54"/>
                    </a:lnTo>
                    <a:lnTo>
                      <a:pt x="221" y="42"/>
                    </a:lnTo>
                    <a:lnTo>
                      <a:pt x="205" y="32"/>
                    </a:lnTo>
                    <a:lnTo>
                      <a:pt x="189" y="21"/>
                    </a:lnTo>
                    <a:lnTo>
                      <a:pt x="173" y="10"/>
                    </a:lnTo>
                    <a:lnTo>
                      <a:pt x="157" y="1"/>
                    </a:lnTo>
                    <a:lnTo>
                      <a:pt x="125" y="0"/>
                    </a:lnTo>
                    <a:lnTo>
                      <a:pt x="100" y="0"/>
                    </a:lnTo>
                    <a:lnTo>
                      <a:pt x="80" y="2"/>
                    </a:lnTo>
                    <a:lnTo>
                      <a:pt x="63" y="6"/>
                    </a:lnTo>
                    <a:lnTo>
                      <a:pt x="49" y="15"/>
                    </a:lnTo>
                    <a:lnTo>
                      <a:pt x="35" y="28"/>
                    </a:lnTo>
                    <a:lnTo>
                      <a:pt x="19" y="48"/>
                    </a:lnTo>
                    <a:lnTo>
                      <a:pt x="0" y="76"/>
                    </a:lnTo>
                    <a:lnTo>
                      <a:pt x="6" y="77"/>
                    </a:lnTo>
                    <a:lnTo>
                      <a:pt x="14" y="79"/>
                    </a:lnTo>
                    <a:lnTo>
                      <a:pt x="19" y="80"/>
                    </a:lnTo>
                    <a:lnTo>
                      <a:pt x="25" y="83"/>
                    </a:lnTo>
                    <a:lnTo>
                      <a:pt x="33" y="85"/>
                    </a:lnTo>
                    <a:lnTo>
                      <a:pt x="38" y="88"/>
                    </a:lnTo>
                    <a:lnTo>
                      <a:pt x="44" y="90"/>
                    </a:lnTo>
                    <a:lnTo>
                      <a:pt x="50" y="92"/>
                    </a:lnTo>
                    <a:lnTo>
                      <a:pt x="284" y="92"/>
                    </a:lnTo>
                    <a:close/>
                  </a:path>
                </a:pathLst>
              </a:custGeom>
              <a:solidFill>
                <a:srgbClr val="686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82" name="Freeform 102"/>
              <p:cNvSpPr>
                <a:spLocks/>
              </p:cNvSpPr>
              <p:nvPr/>
            </p:nvSpPr>
            <p:spPr bwMode="auto">
              <a:xfrm>
                <a:off x="4411" y="2280"/>
                <a:ext cx="64" cy="18"/>
              </a:xfrm>
              <a:custGeom>
                <a:avLst/>
                <a:gdLst>
                  <a:gd name="T0" fmla="*/ 194 w 194"/>
                  <a:gd name="T1" fmla="*/ 41 h 41"/>
                  <a:gd name="T2" fmla="*/ 186 w 194"/>
                  <a:gd name="T3" fmla="*/ 36 h 41"/>
                  <a:gd name="T4" fmla="*/ 178 w 194"/>
                  <a:gd name="T5" fmla="*/ 30 h 41"/>
                  <a:gd name="T6" fmla="*/ 170 w 194"/>
                  <a:gd name="T7" fmla="*/ 25 h 41"/>
                  <a:gd name="T8" fmla="*/ 163 w 194"/>
                  <a:gd name="T9" fmla="*/ 19 h 41"/>
                  <a:gd name="T10" fmla="*/ 156 w 194"/>
                  <a:gd name="T11" fmla="*/ 14 h 41"/>
                  <a:gd name="T12" fmla="*/ 148 w 194"/>
                  <a:gd name="T13" fmla="*/ 9 h 41"/>
                  <a:gd name="T14" fmla="*/ 140 w 194"/>
                  <a:gd name="T15" fmla="*/ 5 h 41"/>
                  <a:gd name="T16" fmla="*/ 132 w 194"/>
                  <a:gd name="T17" fmla="*/ 0 h 41"/>
                  <a:gd name="T18" fmla="*/ 105 w 194"/>
                  <a:gd name="T19" fmla="*/ 0 h 41"/>
                  <a:gd name="T20" fmla="*/ 82 w 194"/>
                  <a:gd name="T21" fmla="*/ 0 h 41"/>
                  <a:gd name="T22" fmla="*/ 63 w 194"/>
                  <a:gd name="T23" fmla="*/ 1 h 41"/>
                  <a:gd name="T24" fmla="*/ 49 w 194"/>
                  <a:gd name="T25" fmla="*/ 2 h 41"/>
                  <a:gd name="T26" fmla="*/ 36 w 194"/>
                  <a:gd name="T27" fmla="*/ 7 h 41"/>
                  <a:gd name="T28" fmla="*/ 24 w 194"/>
                  <a:gd name="T29" fmla="*/ 15 h 41"/>
                  <a:gd name="T30" fmla="*/ 12 w 194"/>
                  <a:gd name="T31" fmla="*/ 26 h 41"/>
                  <a:gd name="T32" fmla="*/ 0 w 194"/>
                  <a:gd name="T33" fmla="*/ 41 h 41"/>
                  <a:gd name="T34" fmla="*/ 194 w 194"/>
                  <a:gd name="T3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41">
                    <a:moveTo>
                      <a:pt x="194" y="41"/>
                    </a:moveTo>
                    <a:lnTo>
                      <a:pt x="186" y="36"/>
                    </a:lnTo>
                    <a:lnTo>
                      <a:pt x="178" y="30"/>
                    </a:lnTo>
                    <a:lnTo>
                      <a:pt x="170" y="25"/>
                    </a:lnTo>
                    <a:lnTo>
                      <a:pt x="163" y="19"/>
                    </a:lnTo>
                    <a:lnTo>
                      <a:pt x="156" y="14"/>
                    </a:lnTo>
                    <a:lnTo>
                      <a:pt x="148" y="9"/>
                    </a:lnTo>
                    <a:lnTo>
                      <a:pt x="140" y="5"/>
                    </a:lnTo>
                    <a:lnTo>
                      <a:pt x="132" y="0"/>
                    </a:lnTo>
                    <a:lnTo>
                      <a:pt x="105" y="0"/>
                    </a:lnTo>
                    <a:lnTo>
                      <a:pt x="82" y="0"/>
                    </a:lnTo>
                    <a:lnTo>
                      <a:pt x="63" y="1"/>
                    </a:lnTo>
                    <a:lnTo>
                      <a:pt x="49" y="2"/>
                    </a:lnTo>
                    <a:lnTo>
                      <a:pt x="36" y="7"/>
                    </a:lnTo>
                    <a:lnTo>
                      <a:pt x="24" y="15"/>
                    </a:lnTo>
                    <a:lnTo>
                      <a:pt x="12" y="26"/>
                    </a:lnTo>
                    <a:lnTo>
                      <a:pt x="0" y="41"/>
                    </a:lnTo>
                    <a:lnTo>
                      <a:pt x="194" y="41"/>
                    </a:lnTo>
                    <a:close/>
                  </a:path>
                </a:pathLst>
              </a:custGeom>
              <a:solidFill>
                <a:srgbClr val="6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83" name="Freeform 103"/>
              <p:cNvSpPr>
                <a:spLocks/>
              </p:cNvSpPr>
              <p:nvPr/>
            </p:nvSpPr>
            <p:spPr bwMode="auto">
              <a:xfrm>
                <a:off x="4088" y="2725"/>
                <a:ext cx="405" cy="476"/>
              </a:xfrm>
              <a:custGeom>
                <a:avLst/>
                <a:gdLst>
                  <a:gd name="T0" fmla="*/ 640 w 1217"/>
                  <a:gd name="T1" fmla="*/ 1083 h 1171"/>
                  <a:gd name="T2" fmla="*/ 716 w 1217"/>
                  <a:gd name="T3" fmla="*/ 1116 h 1171"/>
                  <a:gd name="T4" fmla="*/ 807 w 1217"/>
                  <a:gd name="T5" fmla="*/ 1146 h 1171"/>
                  <a:gd name="T6" fmla="*/ 904 w 1217"/>
                  <a:gd name="T7" fmla="*/ 1165 h 1171"/>
                  <a:gd name="T8" fmla="*/ 1000 w 1217"/>
                  <a:gd name="T9" fmla="*/ 1171 h 1171"/>
                  <a:gd name="T10" fmla="*/ 1088 w 1217"/>
                  <a:gd name="T11" fmla="*/ 1158 h 1171"/>
                  <a:gd name="T12" fmla="*/ 1159 w 1217"/>
                  <a:gd name="T13" fmla="*/ 1120 h 1171"/>
                  <a:gd name="T14" fmla="*/ 1205 w 1217"/>
                  <a:gd name="T15" fmla="*/ 1053 h 1171"/>
                  <a:gd name="T16" fmla="*/ 1203 w 1217"/>
                  <a:gd name="T17" fmla="*/ 980 h 1171"/>
                  <a:gd name="T18" fmla="*/ 1179 w 1217"/>
                  <a:gd name="T19" fmla="*/ 927 h 1171"/>
                  <a:gd name="T20" fmla="*/ 1159 w 1217"/>
                  <a:gd name="T21" fmla="*/ 879 h 1171"/>
                  <a:gd name="T22" fmla="*/ 1139 w 1217"/>
                  <a:gd name="T23" fmla="*/ 832 h 1171"/>
                  <a:gd name="T24" fmla="*/ 1114 w 1217"/>
                  <a:gd name="T25" fmla="*/ 790 h 1171"/>
                  <a:gd name="T26" fmla="*/ 1082 w 1217"/>
                  <a:gd name="T27" fmla="*/ 748 h 1171"/>
                  <a:gd name="T28" fmla="*/ 1037 w 1217"/>
                  <a:gd name="T29" fmla="*/ 709 h 1171"/>
                  <a:gd name="T30" fmla="*/ 975 w 1217"/>
                  <a:gd name="T31" fmla="*/ 671 h 1171"/>
                  <a:gd name="T32" fmla="*/ 942 w 1217"/>
                  <a:gd name="T33" fmla="*/ 657 h 1171"/>
                  <a:gd name="T34" fmla="*/ 950 w 1217"/>
                  <a:gd name="T35" fmla="*/ 667 h 1171"/>
                  <a:gd name="T36" fmla="*/ 959 w 1217"/>
                  <a:gd name="T37" fmla="*/ 678 h 1171"/>
                  <a:gd name="T38" fmla="*/ 968 w 1217"/>
                  <a:gd name="T39" fmla="*/ 688 h 1171"/>
                  <a:gd name="T40" fmla="*/ 970 w 1217"/>
                  <a:gd name="T41" fmla="*/ 702 h 1171"/>
                  <a:gd name="T42" fmla="*/ 964 w 1217"/>
                  <a:gd name="T43" fmla="*/ 719 h 1171"/>
                  <a:gd name="T44" fmla="*/ 955 w 1217"/>
                  <a:gd name="T45" fmla="*/ 729 h 1171"/>
                  <a:gd name="T46" fmla="*/ 941 w 1217"/>
                  <a:gd name="T47" fmla="*/ 732 h 1171"/>
                  <a:gd name="T48" fmla="*/ 986 w 1217"/>
                  <a:gd name="T49" fmla="*/ 773 h 1171"/>
                  <a:gd name="T50" fmla="*/ 1059 w 1217"/>
                  <a:gd name="T51" fmla="*/ 855 h 1171"/>
                  <a:gd name="T52" fmla="*/ 1097 w 1217"/>
                  <a:gd name="T53" fmla="*/ 933 h 1171"/>
                  <a:gd name="T54" fmla="*/ 1101 w 1217"/>
                  <a:gd name="T55" fmla="*/ 1003 h 1171"/>
                  <a:gd name="T56" fmla="*/ 1072 w 1217"/>
                  <a:gd name="T57" fmla="*/ 1058 h 1171"/>
                  <a:gd name="T58" fmla="*/ 1016 w 1217"/>
                  <a:gd name="T59" fmla="*/ 1092 h 1171"/>
                  <a:gd name="T60" fmla="*/ 931 w 1217"/>
                  <a:gd name="T61" fmla="*/ 1100 h 1171"/>
                  <a:gd name="T62" fmla="*/ 822 w 1217"/>
                  <a:gd name="T63" fmla="*/ 1077 h 1171"/>
                  <a:gd name="T64" fmla="*/ 686 w 1217"/>
                  <a:gd name="T65" fmla="*/ 1008 h 1171"/>
                  <a:gd name="T66" fmla="*/ 546 w 1217"/>
                  <a:gd name="T67" fmla="*/ 913 h 1171"/>
                  <a:gd name="T68" fmla="*/ 415 w 1217"/>
                  <a:gd name="T69" fmla="*/ 805 h 1171"/>
                  <a:gd name="T70" fmla="*/ 302 w 1217"/>
                  <a:gd name="T71" fmla="*/ 684 h 1171"/>
                  <a:gd name="T72" fmla="*/ 210 w 1217"/>
                  <a:gd name="T73" fmla="*/ 552 h 1171"/>
                  <a:gd name="T74" fmla="*/ 146 w 1217"/>
                  <a:gd name="T75" fmla="*/ 410 h 1171"/>
                  <a:gd name="T76" fmla="*/ 111 w 1217"/>
                  <a:gd name="T77" fmla="*/ 259 h 1171"/>
                  <a:gd name="T78" fmla="*/ 115 w 1217"/>
                  <a:gd name="T79" fmla="*/ 101 h 1171"/>
                  <a:gd name="T80" fmla="*/ 124 w 1217"/>
                  <a:gd name="T81" fmla="*/ 34 h 1171"/>
                  <a:gd name="T82" fmla="*/ 109 w 1217"/>
                  <a:gd name="T83" fmla="*/ 61 h 1171"/>
                  <a:gd name="T84" fmla="*/ 95 w 1217"/>
                  <a:gd name="T85" fmla="*/ 88 h 1171"/>
                  <a:gd name="T86" fmla="*/ 79 w 1217"/>
                  <a:gd name="T87" fmla="*/ 114 h 1171"/>
                  <a:gd name="T88" fmla="*/ 64 w 1217"/>
                  <a:gd name="T89" fmla="*/ 88 h 1171"/>
                  <a:gd name="T90" fmla="*/ 68 w 1217"/>
                  <a:gd name="T91" fmla="*/ 36 h 1171"/>
                  <a:gd name="T92" fmla="*/ 60 w 1217"/>
                  <a:gd name="T93" fmla="*/ 18 h 1171"/>
                  <a:gd name="T94" fmla="*/ 22 w 1217"/>
                  <a:gd name="T95" fmla="*/ 65 h 1171"/>
                  <a:gd name="T96" fmla="*/ 2 w 1217"/>
                  <a:gd name="T97" fmla="*/ 123 h 1171"/>
                  <a:gd name="T98" fmla="*/ 1 w 1217"/>
                  <a:gd name="T99" fmla="*/ 190 h 1171"/>
                  <a:gd name="T100" fmla="*/ 13 w 1217"/>
                  <a:gd name="T101" fmla="*/ 268 h 1171"/>
                  <a:gd name="T102" fmla="*/ 39 w 1217"/>
                  <a:gd name="T103" fmla="*/ 349 h 1171"/>
                  <a:gd name="T104" fmla="*/ 76 w 1217"/>
                  <a:gd name="T105" fmla="*/ 437 h 1171"/>
                  <a:gd name="T106" fmla="*/ 121 w 1217"/>
                  <a:gd name="T107" fmla="*/ 525 h 1171"/>
                  <a:gd name="T108" fmla="*/ 174 w 1217"/>
                  <a:gd name="T109" fmla="*/ 614 h 1171"/>
                  <a:gd name="T110" fmla="*/ 232 w 1217"/>
                  <a:gd name="T111" fmla="*/ 701 h 1171"/>
                  <a:gd name="T112" fmla="*/ 294 w 1217"/>
                  <a:gd name="T113" fmla="*/ 783 h 1171"/>
                  <a:gd name="T114" fmla="*/ 358 w 1217"/>
                  <a:gd name="T115" fmla="*/ 859 h 1171"/>
                  <a:gd name="T116" fmla="*/ 421 w 1217"/>
                  <a:gd name="T117" fmla="*/ 926 h 1171"/>
                  <a:gd name="T118" fmla="*/ 481 w 1217"/>
                  <a:gd name="T119" fmla="*/ 983 h 1171"/>
                  <a:gd name="T120" fmla="*/ 537 w 1217"/>
                  <a:gd name="T121" fmla="*/ 1027 h 1171"/>
                  <a:gd name="T122" fmla="*/ 587 w 1217"/>
                  <a:gd name="T123" fmla="*/ 1058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7" h="1171">
                    <a:moveTo>
                      <a:pt x="610" y="1066"/>
                    </a:moveTo>
                    <a:lnTo>
                      <a:pt x="640" y="1083"/>
                    </a:lnTo>
                    <a:lnTo>
                      <a:pt x="676" y="1100"/>
                    </a:lnTo>
                    <a:lnTo>
                      <a:pt x="716" y="1116"/>
                    </a:lnTo>
                    <a:lnTo>
                      <a:pt x="760" y="1132"/>
                    </a:lnTo>
                    <a:lnTo>
                      <a:pt x="807" y="1146"/>
                    </a:lnTo>
                    <a:lnTo>
                      <a:pt x="855" y="1156"/>
                    </a:lnTo>
                    <a:lnTo>
                      <a:pt x="904" y="1165"/>
                    </a:lnTo>
                    <a:lnTo>
                      <a:pt x="953" y="1170"/>
                    </a:lnTo>
                    <a:lnTo>
                      <a:pt x="1000" y="1171"/>
                    </a:lnTo>
                    <a:lnTo>
                      <a:pt x="1045" y="1167"/>
                    </a:lnTo>
                    <a:lnTo>
                      <a:pt x="1088" y="1158"/>
                    </a:lnTo>
                    <a:lnTo>
                      <a:pt x="1126" y="1142"/>
                    </a:lnTo>
                    <a:lnTo>
                      <a:pt x="1159" y="1120"/>
                    </a:lnTo>
                    <a:lnTo>
                      <a:pt x="1185" y="1090"/>
                    </a:lnTo>
                    <a:lnTo>
                      <a:pt x="1205" y="1053"/>
                    </a:lnTo>
                    <a:lnTo>
                      <a:pt x="1217" y="1007"/>
                    </a:lnTo>
                    <a:lnTo>
                      <a:pt x="1203" y="980"/>
                    </a:lnTo>
                    <a:lnTo>
                      <a:pt x="1190" y="952"/>
                    </a:lnTo>
                    <a:lnTo>
                      <a:pt x="1179" y="927"/>
                    </a:lnTo>
                    <a:lnTo>
                      <a:pt x="1169" y="902"/>
                    </a:lnTo>
                    <a:lnTo>
                      <a:pt x="1159" y="879"/>
                    </a:lnTo>
                    <a:lnTo>
                      <a:pt x="1148" y="855"/>
                    </a:lnTo>
                    <a:lnTo>
                      <a:pt x="1139" y="832"/>
                    </a:lnTo>
                    <a:lnTo>
                      <a:pt x="1127" y="811"/>
                    </a:lnTo>
                    <a:lnTo>
                      <a:pt x="1114" y="790"/>
                    </a:lnTo>
                    <a:lnTo>
                      <a:pt x="1099" y="768"/>
                    </a:lnTo>
                    <a:lnTo>
                      <a:pt x="1082" y="748"/>
                    </a:lnTo>
                    <a:lnTo>
                      <a:pt x="1061" y="728"/>
                    </a:lnTo>
                    <a:lnTo>
                      <a:pt x="1037" y="709"/>
                    </a:lnTo>
                    <a:lnTo>
                      <a:pt x="1008" y="690"/>
                    </a:lnTo>
                    <a:lnTo>
                      <a:pt x="975" y="671"/>
                    </a:lnTo>
                    <a:lnTo>
                      <a:pt x="937" y="652"/>
                    </a:lnTo>
                    <a:lnTo>
                      <a:pt x="942" y="657"/>
                    </a:lnTo>
                    <a:lnTo>
                      <a:pt x="945" y="663"/>
                    </a:lnTo>
                    <a:lnTo>
                      <a:pt x="950" y="667"/>
                    </a:lnTo>
                    <a:lnTo>
                      <a:pt x="954" y="672"/>
                    </a:lnTo>
                    <a:lnTo>
                      <a:pt x="959" y="678"/>
                    </a:lnTo>
                    <a:lnTo>
                      <a:pt x="963" y="683"/>
                    </a:lnTo>
                    <a:lnTo>
                      <a:pt x="968" y="688"/>
                    </a:lnTo>
                    <a:lnTo>
                      <a:pt x="974" y="692"/>
                    </a:lnTo>
                    <a:lnTo>
                      <a:pt x="970" y="702"/>
                    </a:lnTo>
                    <a:lnTo>
                      <a:pt x="967" y="710"/>
                    </a:lnTo>
                    <a:lnTo>
                      <a:pt x="964" y="719"/>
                    </a:lnTo>
                    <a:lnTo>
                      <a:pt x="962" y="727"/>
                    </a:lnTo>
                    <a:lnTo>
                      <a:pt x="955" y="729"/>
                    </a:lnTo>
                    <a:lnTo>
                      <a:pt x="948" y="730"/>
                    </a:lnTo>
                    <a:lnTo>
                      <a:pt x="941" y="732"/>
                    </a:lnTo>
                    <a:lnTo>
                      <a:pt x="934" y="733"/>
                    </a:lnTo>
                    <a:lnTo>
                      <a:pt x="986" y="773"/>
                    </a:lnTo>
                    <a:lnTo>
                      <a:pt x="1027" y="815"/>
                    </a:lnTo>
                    <a:lnTo>
                      <a:pt x="1059" y="855"/>
                    </a:lnTo>
                    <a:lnTo>
                      <a:pt x="1083" y="895"/>
                    </a:lnTo>
                    <a:lnTo>
                      <a:pt x="1097" y="933"/>
                    </a:lnTo>
                    <a:lnTo>
                      <a:pt x="1103" y="970"/>
                    </a:lnTo>
                    <a:lnTo>
                      <a:pt x="1101" y="1003"/>
                    </a:lnTo>
                    <a:lnTo>
                      <a:pt x="1090" y="1032"/>
                    </a:lnTo>
                    <a:lnTo>
                      <a:pt x="1072" y="1058"/>
                    </a:lnTo>
                    <a:lnTo>
                      <a:pt x="1048" y="1078"/>
                    </a:lnTo>
                    <a:lnTo>
                      <a:pt x="1016" y="1092"/>
                    </a:lnTo>
                    <a:lnTo>
                      <a:pt x="976" y="1100"/>
                    </a:lnTo>
                    <a:lnTo>
                      <a:pt x="931" y="1100"/>
                    </a:lnTo>
                    <a:lnTo>
                      <a:pt x="879" y="1092"/>
                    </a:lnTo>
                    <a:lnTo>
                      <a:pt x="822" y="1077"/>
                    </a:lnTo>
                    <a:lnTo>
                      <a:pt x="759" y="1051"/>
                    </a:lnTo>
                    <a:lnTo>
                      <a:pt x="686" y="1008"/>
                    </a:lnTo>
                    <a:lnTo>
                      <a:pt x="614" y="963"/>
                    </a:lnTo>
                    <a:lnTo>
                      <a:pt x="546" y="913"/>
                    </a:lnTo>
                    <a:lnTo>
                      <a:pt x="479" y="861"/>
                    </a:lnTo>
                    <a:lnTo>
                      <a:pt x="415" y="805"/>
                    </a:lnTo>
                    <a:lnTo>
                      <a:pt x="357" y="746"/>
                    </a:lnTo>
                    <a:lnTo>
                      <a:pt x="302" y="684"/>
                    </a:lnTo>
                    <a:lnTo>
                      <a:pt x="254" y="619"/>
                    </a:lnTo>
                    <a:lnTo>
                      <a:pt x="210" y="552"/>
                    </a:lnTo>
                    <a:lnTo>
                      <a:pt x="174" y="482"/>
                    </a:lnTo>
                    <a:lnTo>
                      <a:pt x="146" y="410"/>
                    </a:lnTo>
                    <a:lnTo>
                      <a:pt x="124" y="335"/>
                    </a:lnTo>
                    <a:lnTo>
                      <a:pt x="111" y="259"/>
                    </a:lnTo>
                    <a:lnTo>
                      <a:pt x="109" y="181"/>
                    </a:lnTo>
                    <a:lnTo>
                      <a:pt x="115" y="101"/>
                    </a:lnTo>
                    <a:lnTo>
                      <a:pt x="133" y="19"/>
                    </a:lnTo>
                    <a:lnTo>
                      <a:pt x="124" y="34"/>
                    </a:lnTo>
                    <a:lnTo>
                      <a:pt x="117" y="48"/>
                    </a:lnTo>
                    <a:lnTo>
                      <a:pt x="109" y="61"/>
                    </a:lnTo>
                    <a:lnTo>
                      <a:pt x="102" y="74"/>
                    </a:lnTo>
                    <a:lnTo>
                      <a:pt x="95" y="88"/>
                    </a:lnTo>
                    <a:lnTo>
                      <a:pt x="86" y="101"/>
                    </a:lnTo>
                    <a:lnTo>
                      <a:pt x="79" y="114"/>
                    </a:lnTo>
                    <a:lnTo>
                      <a:pt x="71" y="129"/>
                    </a:lnTo>
                    <a:lnTo>
                      <a:pt x="64" y="88"/>
                    </a:lnTo>
                    <a:lnTo>
                      <a:pt x="63" y="61"/>
                    </a:lnTo>
                    <a:lnTo>
                      <a:pt x="68" y="36"/>
                    </a:lnTo>
                    <a:lnTo>
                      <a:pt x="86" y="0"/>
                    </a:lnTo>
                    <a:lnTo>
                      <a:pt x="60" y="18"/>
                    </a:lnTo>
                    <a:lnTo>
                      <a:pt x="39" y="40"/>
                    </a:lnTo>
                    <a:lnTo>
                      <a:pt x="22" y="65"/>
                    </a:lnTo>
                    <a:lnTo>
                      <a:pt x="10" y="92"/>
                    </a:lnTo>
                    <a:lnTo>
                      <a:pt x="2" y="123"/>
                    </a:lnTo>
                    <a:lnTo>
                      <a:pt x="0" y="155"/>
                    </a:lnTo>
                    <a:lnTo>
                      <a:pt x="1" y="190"/>
                    </a:lnTo>
                    <a:lnTo>
                      <a:pt x="4" y="228"/>
                    </a:lnTo>
                    <a:lnTo>
                      <a:pt x="13" y="268"/>
                    </a:lnTo>
                    <a:lnTo>
                      <a:pt x="25" y="308"/>
                    </a:lnTo>
                    <a:lnTo>
                      <a:pt x="39" y="349"/>
                    </a:lnTo>
                    <a:lnTo>
                      <a:pt x="55" y="393"/>
                    </a:lnTo>
                    <a:lnTo>
                      <a:pt x="76" y="437"/>
                    </a:lnTo>
                    <a:lnTo>
                      <a:pt x="97" y="481"/>
                    </a:lnTo>
                    <a:lnTo>
                      <a:pt x="121" y="525"/>
                    </a:lnTo>
                    <a:lnTo>
                      <a:pt x="147" y="570"/>
                    </a:lnTo>
                    <a:lnTo>
                      <a:pt x="174" y="614"/>
                    </a:lnTo>
                    <a:lnTo>
                      <a:pt x="203" y="658"/>
                    </a:lnTo>
                    <a:lnTo>
                      <a:pt x="232" y="701"/>
                    </a:lnTo>
                    <a:lnTo>
                      <a:pt x="263" y="742"/>
                    </a:lnTo>
                    <a:lnTo>
                      <a:pt x="294" y="783"/>
                    </a:lnTo>
                    <a:lnTo>
                      <a:pt x="326" y="822"/>
                    </a:lnTo>
                    <a:lnTo>
                      <a:pt x="358" y="859"/>
                    </a:lnTo>
                    <a:lnTo>
                      <a:pt x="389" y="893"/>
                    </a:lnTo>
                    <a:lnTo>
                      <a:pt x="421" y="926"/>
                    </a:lnTo>
                    <a:lnTo>
                      <a:pt x="452" y="956"/>
                    </a:lnTo>
                    <a:lnTo>
                      <a:pt x="481" y="983"/>
                    </a:lnTo>
                    <a:lnTo>
                      <a:pt x="510" y="1007"/>
                    </a:lnTo>
                    <a:lnTo>
                      <a:pt x="537" y="1027"/>
                    </a:lnTo>
                    <a:lnTo>
                      <a:pt x="563" y="1045"/>
                    </a:lnTo>
                    <a:lnTo>
                      <a:pt x="587" y="1058"/>
                    </a:lnTo>
                    <a:lnTo>
                      <a:pt x="610" y="1066"/>
                    </a:lnTo>
                    <a:close/>
                  </a:path>
                </a:pathLst>
              </a:custGeom>
              <a:solidFill>
                <a:srgbClr val="6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30184" name="Group 104"/>
            <p:cNvGrpSpPr>
              <a:grpSpLocks/>
            </p:cNvGrpSpPr>
            <p:nvPr/>
          </p:nvGrpSpPr>
          <p:grpSpPr bwMode="auto">
            <a:xfrm>
              <a:off x="4938" y="2805"/>
              <a:ext cx="410" cy="956"/>
              <a:chOff x="3936" y="1296"/>
              <a:chExt cx="410" cy="535"/>
            </a:xfrm>
          </p:grpSpPr>
          <p:sp>
            <p:nvSpPr>
              <p:cNvPr id="430185" name="Freeform 105"/>
              <p:cNvSpPr>
                <a:spLocks/>
              </p:cNvSpPr>
              <p:nvPr/>
            </p:nvSpPr>
            <p:spPr bwMode="auto">
              <a:xfrm>
                <a:off x="4013" y="1529"/>
                <a:ext cx="333" cy="302"/>
              </a:xfrm>
              <a:custGeom>
                <a:avLst/>
                <a:gdLst>
                  <a:gd name="T0" fmla="*/ 1326 w 1330"/>
                  <a:gd name="T1" fmla="*/ 385 h 1207"/>
                  <a:gd name="T2" fmla="*/ 1301 w 1330"/>
                  <a:gd name="T3" fmla="*/ 267 h 1207"/>
                  <a:gd name="T4" fmla="*/ 1253 w 1330"/>
                  <a:gd name="T5" fmla="*/ 169 h 1207"/>
                  <a:gd name="T6" fmla="*/ 1178 w 1330"/>
                  <a:gd name="T7" fmla="*/ 97 h 1207"/>
                  <a:gd name="T8" fmla="*/ 1131 w 1330"/>
                  <a:gd name="T9" fmla="*/ 70 h 1207"/>
                  <a:gd name="T10" fmla="*/ 1050 w 1330"/>
                  <a:gd name="T11" fmla="*/ 49 h 1207"/>
                  <a:gd name="T12" fmla="*/ 909 w 1330"/>
                  <a:gd name="T13" fmla="*/ 18 h 1207"/>
                  <a:gd name="T14" fmla="*/ 768 w 1330"/>
                  <a:gd name="T15" fmla="*/ 0 h 1207"/>
                  <a:gd name="T16" fmla="*/ 644 w 1330"/>
                  <a:gd name="T17" fmla="*/ 14 h 1207"/>
                  <a:gd name="T18" fmla="*/ 536 w 1330"/>
                  <a:gd name="T19" fmla="*/ 80 h 1207"/>
                  <a:gd name="T20" fmla="*/ 396 w 1330"/>
                  <a:gd name="T21" fmla="*/ 173 h 1207"/>
                  <a:gd name="T22" fmla="*/ 237 w 1330"/>
                  <a:gd name="T23" fmla="*/ 244 h 1207"/>
                  <a:gd name="T24" fmla="*/ 76 w 1330"/>
                  <a:gd name="T25" fmla="*/ 242 h 1207"/>
                  <a:gd name="T26" fmla="*/ 15 w 1330"/>
                  <a:gd name="T27" fmla="*/ 379 h 1207"/>
                  <a:gd name="T28" fmla="*/ 78 w 1330"/>
                  <a:gd name="T29" fmla="*/ 398 h 1207"/>
                  <a:gd name="T30" fmla="*/ 136 w 1330"/>
                  <a:gd name="T31" fmla="*/ 408 h 1207"/>
                  <a:gd name="T32" fmla="*/ 186 w 1330"/>
                  <a:gd name="T33" fmla="*/ 412 h 1207"/>
                  <a:gd name="T34" fmla="*/ 242 w 1330"/>
                  <a:gd name="T35" fmla="*/ 398 h 1207"/>
                  <a:gd name="T36" fmla="*/ 351 w 1330"/>
                  <a:gd name="T37" fmla="*/ 354 h 1207"/>
                  <a:gd name="T38" fmla="*/ 447 w 1330"/>
                  <a:gd name="T39" fmla="*/ 298 h 1207"/>
                  <a:gd name="T40" fmla="*/ 536 w 1330"/>
                  <a:gd name="T41" fmla="*/ 240 h 1207"/>
                  <a:gd name="T42" fmla="*/ 623 w 1330"/>
                  <a:gd name="T43" fmla="*/ 183 h 1207"/>
                  <a:gd name="T44" fmla="*/ 714 w 1330"/>
                  <a:gd name="T45" fmla="*/ 133 h 1207"/>
                  <a:gd name="T46" fmla="*/ 816 w 1330"/>
                  <a:gd name="T47" fmla="*/ 96 h 1207"/>
                  <a:gd name="T48" fmla="*/ 935 w 1330"/>
                  <a:gd name="T49" fmla="*/ 80 h 1207"/>
                  <a:gd name="T50" fmla="*/ 1095 w 1330"/>
                  <a:gd name="T51" fmla="*/ 164 h 1207"/>
                  <a:gd name="T52" fmla="*/ 1195 w 1330"/>
                  <a:gd name="T53" fmla="*/ 493 h 1207"/>
                  <a:gd name="T54" fmla="*/ 1131 w 1330"/>
                  <a:gd name="T55" fmla="*/ 788 h 1207"/>
                  <a:gd name="T56" fmla="*/ 967 w 1330"/>
                  <a:gd name="T57" fmla="*/ 993 h 1207"/>
                  <a:gd name="T58" fmla="*/ 792 w 1330"/>
                  <a:gd name="T59" fmla="*/ 1053 h 1207"/>
                  <a:gd name="T60" fmla="*/ 705 w 1330"/>
                  <a:gd name="T61" fmla="*/ 1024 h 1207"/>
                  <a:gd name="T62" fmla="*/ 663 w 1330"/>
                  <a:gd name="T63" fmla="*/ 951 h 1207"/>
                  <a:gd name="T64" fmla="*/ 673 w 1330"/>
                  <a:gd name="T65" fmla="*/ 903 h 1207"/>
                  <a:gd name="T66" fmla="*/ 758 w 1330"/>
                  <a:gd name="T67" fmla="*/ 821 h 1207"/>
                  <a:gd name="T68" fmla="*/ 825 w 1330"/>
                  <a:gd name="T69" fmla="*/ 751 h 1207"/>
                  <a:gd name="T70" fmla="*/ 767 w 1330"/>
                  <a:gd name="T71" fmla="*/ 675 h 1207"/>
                  <a:gd name="T72" fmla="*/ 697 w 1330"/>
                  <a:gd name="T73" fmla="*/ 624 h 1207"/>
                  <a:gd name="T74" fmla="*/ 616 w 1330"/>
                  <a:gd name="T75" fmla="*/ 688 h 1207"/>
                  <a:gd name="T76" fmla="*/ 559 w 1330"/>
                  <a:gd name="T77" fmla="*/ 799 h 1207"/>
                  <a:gd name="T78" fmla="*/ 530 w 1330"/>
                  <a:gd name="T79" fmla="*/ 923 h 1207"/>
                  <a:gd name="T80" fmla="*/ 558 w 1330"/>
                  <a:gd name="T81" fmla="*/ 1058 h 1207"/>
                  <a:gd name="T82" fmla="*/ 703 w 1330"/>
                  <a:gd name="T83" fmla="*/ 1187 h 1207"/>
                  <a:gd name="T84" fmla="*/ 877 w 1330"/>
                  <a:gd name="T85" fmla="*/ 1202 h 1207"/>
                  <a:gd name="T86" fmla="*/ 1038 w 1330"/>
                  <a:gd name="T87" fmla="*/ 1148 h 1207"/>
                  <a:gd name="T88" fmla="*/ 1143 w 1330"/>
                  <a:gd name="T89" fmla="*/ 1076 h 1207"/>
                  <a:gd name="T90" fmla="*/ 1213 w 1330"/>
                  <a:gd name="T91" fmla="*/ 992 h 1207"/>
                  <a:gd name="T92" fmla="*/ 1273 w 1330"/>
                  <a:gd name="T93" fmla="*/ 849 h 1207"/>
                  <a:gd name="T94" fmla="*/ 1316 w 1330"/>
                  <a:gd name="T95" fmla="*/ 669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30" h="1207">
                    <a:moveTo>
                      <a:pt x="1330" y="526"/>
                    </a:moveTo>
                    <a:lnTo>
                      <a:pt x="1330" y="447"/>
                    </a:lnTo>
                    <a:lnTo>
                      <a:pt x="1329" y="415"/>
                    </a:lnTo>
                    <a:lnTo>
                      <a:pt x="1326" y="385"/>
                    </a:lnTo>
                    <a:lnTo>
                      <a:pt x="1322" y="354"/>
                    </a:lnTo>
                    <a:lnTo>
                      <a:pt x="1316" y="324"/>
                    </a:lnTo>
                    <a:lnTo>
                      <a:pt x="1309" y="296"/>
                    </a:lnTo>
                    <a:lnTo>
                      <a:pt x="1301" y="267"/>
                    </a:lnTo>
                    <a:lnTo>
                      <a:pt x="1291" y="241"/>
                    </a:lnTo>
                    <a:lnTo>
                      <a:pt x="1280" y="215"/>
                    </a:lnTo>
                    <a:lnTo>
                      <a:pt x="1267" y="191"/>
                    </a:lnTo>
                    <a:lnTo>
                      <a:pt x="1253" y="169"/>
                    </a:lnTo>
                    <a:lnTo>
                      <a:pt x="1237" y="148"/>
                    </a:lnTo>
                    <a:lnTo>
                      <a:pt x="1219" y="129"/>
                    </a:lnTo>
                    <a:lnTo>
                      <a:pt x="1200" y="112"/>
                    </a:lnTo>
                    <a:lnTo>
                      <a:pt x="1178" y="97"/>
                    </a:lnTo>
                    <a:lnTo>
                      <a:pt x="1156" y="84"/>
                    </a:lnTo>
                    <a:lnTo>
                      <a:pt x="1131" y="74"/>
                    </a:lnTo>
                    <a:lnTo>
                      <a:pt x="1136" y="72"/>
                    </a:lnTo>
                    <a:lnTo>
                      <a:pt x="1131" y="70"/>
                    </a:lnTo>
                    <a:lnTo>
                      <a:pt x="1121" y="66"/>
                    </a:lnTo>
                    <a:lnTo>
                      <a:pt x="1116" y="62"/>
                    </a:lnTo>
                    <a:lnTo>
                      <a:pt x="1083" y="56"/>
                    </a:lnTo>
                    <a:lnTo>
                      <a:pt x="1050" y="49"/>
                    </a:lnTo>
                    <a:lnTo>
                      <a:pt x="1016" y="40"/>
                    </a:lnTo>
                    <a:lnTo>
                      <a:pt x="981" y="33"/>
                    </a:lnTo>
                    <a:lnTo>
                      <a:pt x="945" y="25"/>
                    </a:lnTo>
                    <a:lnTo>
                      <a:pt x="909" y="18"/>
                    </a:lnTo>
                    <a:lnTo>
                      <a:pt x="872" y="12"/>
                    </a:lnTo>
                    <a:lnTo>
                      <a:pt x="837" y="6"/>
                    </a:lnTo>
                    <a:lnTo>
                      <a:pt x="802" y="2"/>
                    </a:lnTo>
                    <a:lnTo>
                      <a:pt x="768" y="0"/>
                    </a:lnTo>
                    <a:lnTo>
                      <a:pt x="735" y="0"/>
                    </a:lnTo>
                    <a:lnTo>
                      <a:pt x="703" y="2"/>
                    </a:lnTo>
                    <a:lnTo>
                      <a:pt x="673" y="6"/>
                    </a:lnTo>
                    <a:lnTo>
                      <a:pt x="644" y="14"/>
                    </a:lnTo>
                    <a:lnTo>
                      <a:pt x="618" y="25"/>
                    </a:lnTo>
                    <a:lnTo>
                      <a:pt x="596" y="39"/>
                    </a:lnTo>
                    <a:lnTo>
                      <a:pt x="567" y="58"/>
                    </a:lnTo>
                    <a:lnTo>
                      <a:pt x="536" y="80"/>
                    </a:lnTo>
                    <a:lnTo>
                      <a:pt x="504" y="102"/>
                    </a:lnTo>
                    <a:lnTo>
                      <a:pt x="470" y="126"/>
                    </a:lnTo>
                    <a:lnTo>
                      <a:pt x="433" y="150"/>
                    </a:lnTo>
                    <a:lnTo>
                      <a:pt x="396" y="173"/>
                    </a:lnTo>
                    <a:lnTo>
                      <a:pt x="357" y="195"/>
                    </a:lnTo>
                    <a:lnTo>
                      <a:pt x="318" y="215"/>
                    </a:lnTo>
                    <a:lnTo>
                      <a:pt x="278" y="231"/>
                    </a:lnTo>
                    <a:lnTo>
                      <a:pt x="237" y="244"/>
                    </a:lnTo>
                    <a:lnTo>
                      <a:pt x="197" y="253"/>
                    </a:lnTo>
                    <a:lnTo>
                      <a:pt x="155" y="256"/>
                    </a:lnTo>
                    <a:lnTo>
                      <a:pt x="116" y="253"/>
                    </a:lnTo>
                    <a:lnTo>
                      <a:pt x="76" y="242"/>
                    </a:lnTo>
                    <a:lnTo>
                      <a:pt x="38" y="224"/>
                    </a:lnTo>
                    <a:lnTo>
                      <a:pt x="0" y="198"/>
                    </a:lnTo>
                    <a:lnTo>
                      <a:pt x="0" y="373"/>
                    </a:lnTo>
                    <a:lnTo>
                      <a:pt x="15" y="379"/>
                    </a:lnTo>
                    <a:lnTo>
                      <a:pt x="31" y="383"/>
                    </a:lnTo>
                    <a:lnTo>
                      <a:pt x="46" y="389"/>
                    </a:lnTo>
                    <a:lnTo>
                      <a:pt x="63" y="393"/>
                    </a:lnTo>
                    <a:lnTo>
                      <a:pt x="78" y="398"/>
                    </a:lnTo>
                    <a:lnTo>
                      <a:pt x="94" y="401"/>
                    </a:lnTo>
                    <a:lnTo>
                      <a:pt x="108" y="405"/>
                    </a:lnTo>
                    <a:lnTo>
                      <a:pt x="122" y="407"/>
                    </a:lnTo>
                    <a:lnTo>
                      <a:pt x="136" y="408"/>
                    </a:lnTo>
                    <a:lnTo>
                      <a:pt x="149" y="411"/>
                    </a:lnTo>
                    <a:lnTo>
                      <a:pt x="163" y="412"/>
                    </a:lnTo>
                    <a:lnTo>
                      <a:pt x="174" y="412"/>
                    </a:lnTo>
                    <a:lnTo>
                      <a:pt x="186" y="412"/>
                    </a:lnTo>
                    <a:lnTo>
                      <a:pt x="196" y="411"/>
                    </a:lnTo>
                    <a:lnTo>
                      <a:pt x="204" y="409"/>
                    </a:lnTo>
                    <a:lnTo>
                      <a:pt x="212" y="407"/>
                    </a:lnTo>
                    <a:lnTo>
                      <a:pt x="242" y="398"/>
                    </a:lnTo>
                    <a:lnTo>
                      <a:pt x="272" y="388"/>
                    </a:lnTo>
                    <a:lnTo>
                      <a:pt x="299" y="377"/>
                    </a:lnTo>
                    <a:lnTo>
                      <a:pt x="325" y="366"/>
                    </a:lnTo>
                    <a:lnTo>
                      <a:pt x="351" y="354"/>
                    </a:lnTo>
                    <a:lnTo>
                      <a:pt x="376" y="341"/>
                    </a:lnTo>
                    <a:lnTo>
                      <a:pt x="401" y="326"/>
                    </a:lnTo>
                    <a:lnTo>
                      <a:pt x="424" y="312"/>
                    </a:lnTo>
                    <a:lnTo>
                      <a:pt x="447" y="298"/>
                    </a:lnTo>
                    <a:lnTo>
                      <a:pt x="470" y="284"/>
                    </a:lnTo>
                    <a:lnTo>
                      <a:pt x="492" y="269"/>
                    </a:lnTo>
                    <a:lnTo>
                      <a:pt x="514" y="254"/>
                    </a:lnTo>
                    <a:lnTo>
                      <a:pt x="536" y="240"/>
                    </a:lnTo>
                    <a:lnTo>
                      <a:pt x="558" y="224"/>
                    </a:lnTo>
                    <a:lnTo>
                      <a:pt x="579" y="210"/>
                    </a:lnTo>
                    <a:lnTo>
                      <a:pt x="602" y="196"/>
                    </a:lnTo>
                    <a:lnTo>
                      <a:pt x="623" y="183"/>
                    </a:lnTo>
                    <a:lnTo>
                      <a:pt x="646" y="169"/>
                    </a:lnTo>
                    <a:lnTo>
                      <a:pt x="668" y="157"/>
                    </a:lnTo>
                    <a:lnTo>
                      <a:pt x="691" y="144"/>
                    </a:lnTo>
                    <a:lnTo>
                      <a:pt x="714" y="133"/>
                    </a:lnTo>
                    <a:lnTo>
                      <a:pt x="739" y="122"/>
                    </a:lnTo>
                    <a:lnTo>
                      <a:pt x="764" y="113"/>
                    </a:lnTo>
                    <a:lnTo>
                      <a:pt x="790" y="104"/>
                    </a:lnTo>
                    <a:lnTo>
                      <a:pt x="816" y="96"/>
                    </a:lnTo>
                    <a:lnTo>
                      <a:pt x="845" y="90"/>
                    </a:lnTo>
                    <a:lnTo>
                      <a:pt x="873" y="85"/>
                    </a:lnTo>
                    <a:lnTo>
                      <a:pt x="903" y="82"/>
                    </a:lnTo>
                    <a:lnTo>
                      <a:pt x="935" y="80"/>
                    </a:lnTo>
                    <a:lnTo>
                      <a:pt x="967" y="80"/>
                    </a:lnTo>
                    <a:lnTo>
                      <a:pt x="1002" y="81"/>
                    </a:lnTo>
                    <a:lnTo>
                      <a:pt x="1037" y="83"/>
                    </a:lnTo>
                    <a:lnTo>
                      <a:pt x="1095" y="164"/>
                    </a:lnTo>
                    <a:lnTo>
                      <a:pt x="1139" y="246"/>
                    </a:lnTo>
                    <a:lnTo>
                      <a:pt x="1170" y="329"/>
                    </a:lnTo>
                    <a:lnTo>
                      <a:pt x="1188" y="411"/>
                    </a:lnTo>
                    <a:lnTo>
                      <a:pt x="1195" y="493"/>
                    </a:lnTo>
                    <a:lnTo>
                      <a:pt x="1191" y="571"/>
                    </a:lnTo>
                    <a:lnTo>
                      <a:pt x="1180" y="648"/>
                    </a:lnTo>
                    <a:lnTo>
                      <a:pt x="1159" y="720"/>
                    </a:lnTo>
                    <a:lnTo>
                      <a:pt x="1131" y="788"/>
                    </a:lnTo>
                    <a:lnTo>
                      <a:pt x="1098" y="850"/>
                    </a:lnTo>
                    <a:lnTo>
                      <a:pt x="1057" y="906"/>
                    </a:lnTo>
                    <a:lnTo>
                      <a:pt x="1015" y="954"/>
                    </a:lnTo>
                    <a:lnTo>
                      <a:pt x="967" y="993"/>
                    </a:lnTo>
                    <a:lnTo>
                      <a:pt x="919" y="1024"/>
                    </a:lnTo>
                    <a:lnTo>
                      <a:pt x="867" y="1046"/>
                    </a:lnTo>
                    <a:lnTo>
                      <a:pt x="816" y="1055"/>
                    </a:lnTo>
                    <a:lnTo>
                      <a:pt x="792" y="1053"/>
                    </a:lnTo>
                    <a:lnTo>
                      <a:pt x="768" y="1049"/>
                    </a:lnTo>
                    <a:lnTo>
                      <a:pt x="745" y="1044"/>
                    </a:lnTo>
                    <a:lnTo>
                      <a:pt x="724" y="1036"/>
                    </a:lnTo>
                    <a:lnTo>
                      <a:pt x="705" y="1024"/>
                    </a:lnTo>
                    <a:lnTo>
                      <a:pt x="687" y="1008"/>
                    </a:lnTo>
                    <a:lnTo>
                      <a:pt x="674" y="984"/>
                    </a:lnTo>
                    <a:lnTo>
                      <a:pt x="663" y="953"/>
                    </a:lnTo>
                    <a:lnTo>
                      <a:pt x="663" y="951"/>
                    </a:lnTo>
                    <a:lnTo>
                      <a:pt x="666" y="950"/>
                    </a:lnTo>
                    <a:lnTo>
                      <a:pt x="667" y="948"/>
                    </a:lnTo>
                    <a:lnTo>
                      <a:pt x="667" y="946"/>
                    </a:lnTo>
                    <a:lnTo>
                      <a:pt x="673" y="903"/>
                    </a:lnTo>
                    <a:lnTo>
                      <a:pt x="687" y="872"/>
                    </a:lnTo>
                    <a:lnTo>
                      <a:pt x="707" y="851"/>
                    </a:lnTo>
                    <a:lnTo>
                      <a:pt x="731" y="834"/>
                    </a:lnTo>
                    <a:lnTo>
                      <a:pt x="758" y="821"/>
                    </a:lnTo>
                    <a:lnTo>
                      <a:pt x="786" y="808"/>
                    </a:lnTo>
                    <a:lnTo>
                      <a:pt x="813" y="793"/>
                    </a:lnTo>
                    <a:lnTo>
                      <a:pt x="838" y="771"/>
                    </a:lnTo>
                    <a:lnTo>
                      <a:pt x="825" y="751"/>
                    </a:lnTo>
                    <a:lnTo>
                      <a:pt x="812" y="731"/>
                    </a:lnTo>
                    <a:lnTo>
                      <a:pt x="796" y="712"/>
                    </a:lnTo>
                    <a:lnTo>
                      <a:pt x="782" y="693"/>
                    </a:lnTo>
                    <a:lnTo>
                      <a:pt x="767" y="675"/>
                    </a:lnTo>
                    <a:lnTo>
                      <a:pt x="751" y="656"/>
                    </a:lnTo>
                    <a:lnTo>
                      <a:pt x="736" y="639"/>
                    </a:lnTo>
                    <a:lnTo>
                      <a:pt x="720" y="620"/>
                    </a:lnTo>
                    <a:lnTo>
                      <a:pt x="697" y="624"/>
                    </a:lnTo>
                    <a:lnTo>
                      <a:pt x="674" y="634"/>
                    </a:lnTo>
                    <a:lnTo>
                      <a:pt x="654" y="648"/>
                    </a:lnTo>
                    <a:lnTo>
                      <a:pt x="634" y="666"/>
                    </a:lnTo>
                    <a:lnTo>
                      <a:pt x="616" y="688"/>
                    </a:lnTo>
                    <a:lnTo>
                      <a:pt x="599" y="713"/>
                    </a:lnTo>
                    <a:lnTo>
                      <a:pt x="584" y="739"/>
                    </a:lnTo>
                    <a:lnTo>
                      <a:pt x="571" y="769"/>
                    </a:lnTo>
                    <a:lnTo>
                      <a:pt x="559" y="799"/>
                    </a:lnTo>
                    <a:lnTo>
                      <a:pt x="548" y="831"/>
                    </a:lnTo>
                    <a:lnTo>
                      <a:pt x="540" y="862"/>
                    </a:lnTo>
                    <a:lnTo>
                      <a:pt x="534" y="893"/>
                    </a:lnTo>
                    <a:lnTo>
                      <a:pt x="530" y="923"/>
                    </a:lnTo>
                    <a:lnTo>
                      <a:pt x="528" y="952"/>
                    </a:lnTo>
                    <a:lnTo>
                      <a:pt x="528" y="978"/>
                    </a:lnTo>
                    <a:lnTo>
                      <a:pt x="530" y="1003"/>
                    </a:lnTo>
                    <a:lnTo>
                      <a:pt x="558" y="1058"/>
                    </a:lnTo>
                    <a:lnTo>
                      <a:pt x="589" y="1103"/>
                    </a:lnTo>
                    <a:lnTo>
                      <a:pt x="624" y="1139"/>
                    </a:lnTo>
                    <a:lnTo>
                      <a:pt x="662" y="1167"/>
                    </a:lnTo>
                    <a:lnTo>
                      <a:pt x="703" y="1187"/>
                    </a:lnTo>
                    <a:lnTo>
                      <a:pt x="745" y="1200"/>
                    </a:lnTo>
                    <a:lnTo>
                      <a:pt x="789" y="1206"/>
                    </a:lnTo>
                    <a:lnTo>
                      <a:pt x="833" y="1207"/>
                    </a:lnTo>
                    <a:lnTo>
                      <a:pt x="877" y="1202"/>
                    </a:lnTo>
                    <a:lnTo>
                      <a:pt x="921" y="1194"/>
                    </a:lnTo>
                    <a:lnTo>
                      <a:pt x="962" y="1181"/>
                    </a:lnTo>
                    <a:lnTo>
                      <a:pt x="1002" y="1166"/>
                    </a:lnTo>
                    <a:lnTo>
                      <a:pt x="1038" y="1148"/>
                    </a:lnTo>
                    <a:lnTo>
                      <a:pt x="1072" y="1128"/>
                    </a:lnTo>
                    <a:lnTo>
                      <a:pt x="1101" y="1107"/>
                    </a:lnTo>
                    <a:lnTo>
                      <a:pt x="1125" y="1086"/>
                    </a:lnTo>
                    <a:lnTo>
                      <a:pt x="1143" y="1076"/>
                    </a:lnTo>
                    <a:lnTo>
                      <a:pt x="1161" y="1062"/>
                    </a:lnTo>
                    <a:lnTo>
                      <a:pt x="1178" y="1043"/>
                    </a:lnTo>
                    <a:lnTo>
                      <a:pt x="1195" y="1021"/>
                    </a:lnTo>
                    <a:lnTo>
                      <a:pt x="1213" y="992"/>
                    </a:lnTo>
                    <a:lnTo>
                      <a:pt x="1228" y="961"/>
                    </a:lnTo>
                    <a:lnTo>
                      <a:pt x="1245" y="927"/>
                    </a:lnTo>
                    <a:lnTo>
                      <a:pt x="1259" y="889"/>
                    </a:lnTo>
                    <a:lnTo>
                      <a:pt x="1273" y="849"/>
                    </a:lnTo>
                    <a:lnTo>
                      <a:pt x="1286" y="806"/>
                    </a:lnTo>
                    <a:lnTo>
                      <a:pt x="1297" y="762"/>
                    </a:lnTo>
                    <a:lnTo>
                      <a:pt x="1308" y="717"/>
                    </a:lnTo>
                    <a:lnTo>
                      <a:pt x="1316" y="669"/>
                    </a:lnTo>
                    <a:lnTo>
                      <a:pt x="1323" y="622"/>
                    </a:lnTo>
                    <a:lnTo>
                      <a:pt x="1328" y="573"/>
                    </a:lnTo>
                    <a:lnTo>
                      <a:pt x="1330" y="5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86" name="Freeform 106"/>
              <p:cNvSpPr>
                <a:spLocks/>
              </p:cNvSpPr>
              <p:nvPr/>
            </p:nvSpPr>
            <p:spPr bwMode="auto">
              <a:xfrm>
                <a:off x="3936" y="1296"/>
                <a:ext cx="77" cy="326"/>
              </a:xfrm>
              <a:custGeom>
                <a:avLst/>
                <a:gdLst>
                  <a:gd name="T0" fmla="*/ 311 w 311"/>
                  <a:gd name="T1" fmla="*/ 7 h 1305"/>
                  <a:gd name="T2" fmla="*/ 250 w 311"/>
                  <a:gd name="T3" fmla="*/ 3 h 1305"/>
                  <a:gd name="T4" fmla="*/ 193 w 311"/>
                  <a:gd name="T5" fmla="*/ 32 h 1305"/>
                  <a:gd name="T6" fmla="*/ 141 w 311"/>
                  <a:gd name="T7" fmla="*/ 88 h 1305"/>
                  <a:gd name="T8" fmla="*/ 96 w 311"/>
                  <a:gd name="T9" fmla="*/ 165 h 1305"/>
                  <a:gd name="T10" fmla="*/ 58 w 311"/>
                  <a:gd name="T11" fmla="*/ 257 h 1305"/>
                  <a:gd name="T12" fmla="*/ 28 w 311"/>
                  <a:gd name="T13" fmla="*/ 356 h 1305"/>
                  <a:gd name="T14" fmla="*/ 10 w 311"/>
                  <a:gd name="T15" fmla="*/ 458 h 1305"/>
                  <a:gd name="T16" fmla="*/ 0 w 311"/>
                  <a:gd name="T17" fmla="*/ 555 h 1305"/>
                  <a:gd name="T18" fmla="*/ 2 w 311"/>
                  <a:gd name="T19" fmla="*/ 632 h 1305"/>
                  <a:gd name="T20" fmla="*/ 13 w 311"/>
                  <a:gd name="T21" fmla="*/ 690 h 1305"/>
                  <a:gd name="T22" fmla="*/ 17 w 311"/>
                  <a:gd name="T23" fmla="*/ 725 h 1305"/>
                  <a:gd name="T24" fmla="*/ 21 w 311"/>
                  <a:gd name="T25" fmla="*/ 768 h 1305"/>
                  <a:gd name="T26" fmla="*/ 38 w 311"/>
                  <a:gd name="T27" fmla="*/ 833 h 1305"/>
                  <a:gd name="T28" fmla="*/ 64 w 311"/>
                  <a:gd name="T29" fmla="*/ 912 h 1305"/>
                  <a:gd name="T30" fmla="*/ 95 w 311"/>
                  <a:gd name="T31" fmla="*/ 995 h 1305"/>
                  <a:gd name="T32" fmla="*/ 127 w 311"/>
                  <a:gd name="T33" fmla="*/ 1076 h 1305"/>
                  <a:gd name="T34" fmla="*/ 157 w 311"/>
                  <a:gd name="T35" fmla="*/ 1147 h 1305"/>
                  <a:gd name="T36" fmla="*/ 179 w 311"/>
                  <a:gd name="T37" fmla="*/ 1200 h 1305"/>
                  <a:gd name="T38" fmla="*/ 193 w 311"/>
                  <a:gd name="T39" fmla="*/ 1231 h 1305"/>
                  <a:gd name="T40" fmla="*/ 216 w 311"/>
                  <a:gd name="T41" fmla="*/ 1255 h 1305"/>
                  <a:gd name="T42" fmla="*/ 249 w 311"/>
                  <a:gd name="T43" fmla="*/ 1277 h 1305"/>
                  <a:gd name="T44" fmla="*/ 290 w 311"/>
                  <a:gd name="T45" fmla="*/ 1296 h 1305"/>
                  <a:gd name="T46" fmla="*/ 311 w 311"/>
                  <a:gd name="T47" fmla="*/ 1130 h 1305"/>
                  <a:gd name="T48" fmla="*/ 279 w 311"/>
                  <a:gd name="T49" fmla="*/ 1099 h 1305"/>
                  <a:gd name="T50" fmla="*/ 249 w 311"/>
                  <a:gd name="T51" fmla="*/ 1059 h 1305"/>
                  <a:gd name="T52" fmla="*/ 220 w 311"/>
                  <a:gd name="T53" fmla="*/ 1012 h 1305"/>
                  <a:gd name="T54" fmla="*/ 193 w 311"/>
                  <a:gd name="T55" fmla="*/ 953 h 1305"/>
                  <a:gd name="T56" fmla="*/ 215 w 311"/>
                  <a:gd name="T57" fmla="*/ 979 h 1305"/>
                  <a:gd name="T58" fmla="*/ 230 w 311"/>
                  <a:gd name="T59" fmla="*/ 998 h 1305"/>
                  <a:gd name="T60" fmla="*/ 241 w 311"/>
                  <a:gd name="T61" fmla="*/ 1012 h 1305"/>
                  <a:gd name="T62" fmla="*/ 246 w 311"/>
                  <a:gd name="T63" fmla="*/ 1019 h 1305"/>
                  <a:gd name="T64" fmla="*/ 263 w 311"/>
                  <a:gd name="T65" fmla="*/ 1017 h 1305"/>
                  <a:gd name="T66" fmla="*/ 281 w 311"/>
                  <a:gd name="T67" fmla="*/ 1016 h 1305"/>
                  <a:gd name="T68" fmla="*/ 297 w 311"/>
                  <a:gd name="T69" fmla="*/ 1013 h 1305"/>
                  <a:gd name="T70" fmla="*/ 311 w 311"/>
                  <a:gd name="T71" fmla="*/ 1009 h 1305"/>
                  <a:gd name="T72" fmla="*/ 297 w 311"/>
                  <a:gd name="T73" fmla="*/ 852 h 1305"/>
                  <a:gd name="T74" fmla="*/ 268 w 311"/>
                  <a:gd name="T75" fmla="*/ 882 h 1305"/>
                  <a:gd name="T76" fmla="*/ 240 w 311"/>
                  <a:gd name="T77" fmla="*/ 901 h 1305"/>
                  <a:gd name="T78" fmla="*/ 212 w 311"/>
                  <a:gd name="T79" fmla="*/ 909 h 1305"/>
                  <a:gd name="T80" fmla="*/ 179 w 311"/>
                  <a:gd name="T81" fmla="*/ 892 h 1305"/>
                  <a:gd name="T82" fmla="*/ 153 w 311"/>
                  <a:gd name="T83" fmla="*/ 835 h 1305"/>
                  <a:gd name="T84" fmla="*/ 145 w 311"/>
                  <a:gd name="T85" fmla="*/ 755 h 1305"/>
                  <a:gd name="T86" fmla="*/ 152 w 311"/>
                  <a:gd name="T87" fmla="*/ 659 h 1305"/>
                  <a:gd name="T88" fmla="*/ 172 w 311"/>
                  <a:gd name="T89" fmla="*/ 557 h 1305"/>
                  <a:gd name="T90" fmla="*/ 204 w 311"/>
                  <a:gd name="T91" fmla="*/ 454 h 1305"/>
                  <a:gd name="T92" fmla="*/ 243 w 311"/>
                  <a:gd name="T93" fmla="*/ 359 h 1305"/>
                  <a:gd name="T94" fmla="*/ 287 w 311"/>
                  <a:gd name="T95" fmla="*/ 279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1" h="1305">
                    <a:moveTo>
                      <a:pt x="311" y="247"/>
                    </a:moveTo>
                    <a:lnTo>
                      <a:pt x="311" y="7"/>
                    </a:lnTo>
                    <a:lnTo>
                      <a:pt x="280" y="0"/>
                    </a:lnTo>
                    <a:lnTo>
                      <a:pt x="250" y="3"/>
                    </a:lnTo>
                    <a:lnTo>
                      <a:pt x="221" y="13"/>
                    </a:lnTo>
                    <a:lnTo>
                      <a:pt x="193" y="32"/>
                    </a:lnTo>
                    <a:lnTo>
                      <a:pt x="166" y="57"/>
                    </a:lnTo>
                    <a:lnTo>
                      <a:pt x="141" y="88"/>
                    </a:lnTo>
                    <a:lnTo>
                      <a:pt x="117" y="125"/>
                    </a:lnTo>
                    <a:lnTo>
                      <a:pt x="96" y="165"/>
                    </a:lnTo>
                    <a:lnTo>
                      <a:pt x="76" y="209"/>
                    </a:lnTo>
                    <a:lnTo>
                      <a:pt x="58" y="257"/>
                    </a:lnTo>
                    <a:lnTo>
                      <a:pt x="43" y="306"/>
                    </a:lnTo>
                    <a:lnTo>
                      <a:pt x="28" y="356"/>
                    </a:lnTo>
                    <a:lnTo>
                      <a:pt x="18" y="407"/>
                    </a:lnTo>
                    <a:lnTo>
                      <a:pt x="10" y="458"/>
                    </a:lnTo>
                    <a:lnTo>
                      <a:pt x="4" y="507"/>
                    </a:lnTo>
                    <a:lnTo>
                      <a:pt x="0" y="555"/>
                    </a:lnTo>
                    <a:lnTo>
                      <a:pt x="0" y="597"/>
                    </a:lnTo>
                    <a:lnTo>
                      <a:pt x="2" y="632"/>
                    </a:lnTo>
                    <a:lnTo>
                      <a:pt x="7" y="663"/>
                    </a:lnTo>
                    <a:lnTo>
                      <a:pt x="13" y="690"/>
                    </a:lnTo>
                    <a:lnTo>
                      <a:pt x="21" y="714"/>
                    </a:lnTo>
                    <a:lnTo>
                      <a:pt x="17" y="725"/>
                    </a:lnTo>
                    <a:lnTo>
                      <a:pt x="18" y="743"/>
                    </a:lnTo>
                    <a:lnTo>
                      <a:pt x="21" y="768"/>
                    </a:lnTo>
                    <a:lnTo>
                      <a:pt x="28" y="799"/>
                    </a:lnTo>
                    <a:lnTo>
                      <a:pt x="38" y="833"/>
                    </a:lnTo>
                    <a:lnTo>
                      <a:pt x="50" y="871"/>
                    </a:lnTo>
                    <a:lnTo>
                      <a:pt x="64" y="912"/>
                    </a:lnTo>
                    <a:lnTo>
                      <a:pt x="80" y="953"/>
                    </a:lnTo>
                    <a:lnTo>
                      <a:pt x="95" y="995"/>
                    </a:lnTo>
                    <a:lnTo>
                      <a:pt x="112" y="1036"/>
                    </a:lnTo>
                    <a:lnTo>
                      <a:pt x="127" y="1076"/>
                    </a:lnTo>
                    <a:lnTo>
                      <a:pt x="142" y="1114"/>
                    </a:lnTo>
                    <a:lnTo>
                      <a:pt x="157" y="1147"/>
                    </a:lnTo>
                    <a:lnTo>
                      <a:pt x="169" y="1176"/>
                    </a:lnTo>
                    <a:lnTo>
                      <a:pt x="179" y="1200"/>
                    </a:lnTo>
                    <a:lnTo>
                      <a:pt x="186" y="1218"/>
                    </a:lnTo>
                    <a:lnTo>
                      <a:pt x="193" y="1231"/>
                    </a:lnTo>
                    <a:lnTo>
                      <a:pt x="203" y="1243"/>
                    </a:lnTo>
                    <a:lnTo>
                      <a:pt x="216" y="1255"/>
                    </a:lnTo>
                    <a:lnTo>
                      <a:pt x="231" y="1267"/>
                    </a:lnTo>
                    <a:lnTo>
                      <a:pt x="249" y="1277"/>
                    </a:lnTo>
                    <a:lnTo>
                      <a:pt x="268" y="1287"/>
                    </a:lnTo>
                    <a:lnTo>
                      <a:pt x="290" y="1296"/>
                    </a:lnTo>
                    <a:lnTo>
                      <a:pt x="311" y="1305"/>
                    </a:lnTo>
                    <a:lnTo>
                      <a:pt x="311" y="1130"/>
                    </a:lnTo>
                    <a:lnTo>
                      <a:pt x="296" y="1116"/>
                    </a:lnTo>
                    <a:lnTo>
                      <a:pt x="279" y="1099"/>
                    </a:lnTo>
                    <a:lnTo>
                      <a:pt x="263" y="1080"/>
                    </a:lnTo>
                    <a:lnTo>
                      <a:pt x="249" y="1059"/>
                    </a:lnTo>
                    <a:lnTo>
                      <a:pt x="234" y="1036"/>
                    </a:lnTo>
                    <a:lnTo>
                      <a:pt x="220" y="1012"/>
                    </a:lnTo>
                    <a:lnTo>
                      <a:pt x="207" y="984"/>
                    </a:lnTo>
                    <a:lnTo>
                      <a:pt x="193" y="953"/>
                    </a:lnTo>
                    <a:lnTo>
                      <a:pt x="204" y="968"/>
                    </a:lnTo>
                    <a:lnTo>
                      <a:pt x="215" y="979"/>
                    </a:lnTo>
                    <a:lnTo>
                      <a:pt x="223" y="990"/>
                    </a:lnTo>
                    <a:lnTo>
                      <a:pt x="230" y="998"/>
                    </a:lnTo>
                    <a:lnTo>
                      <a:pt x="236" y="1006"/>
                    </a:lnTo>
                    <a:lnTo>
                      <a:pt x="241" y="1012"/>
                    </a:lnTo>
                    <a:lnTo>
                      <a:pt x="244" y="1016"/>
                    </a:lnTo>
                    <a:lnTo>
                      <a:pt x="246" y="1019"/>
                    </a:lnTo>
                    <a:lnTo>
                      <a:pt x="255" y="1019"/>
                    </a:lnTo>
                    <a:lnTo>
                      <a:pt x="263" y="1017"/>
                    </a:lnTo>
                    <a:lnTo>
                      <a:pt x="273" y="1017"/>
                    </a:lnTo>
                    <a:lnTo>
                      <a:pt x="281" y="1016"/>
                    </a:lnTo>
                    <a:lnTo>
                      <a:pt x="290" y="1015"/>
                    </a:lnTo>
                    <a:lnTo>
                      <a:pt x="297" y="1013"/>
                    </a:lnTo>
                    <a:lnTo>
                      <a:pt x="304" y="1012"/>
                    </a:lnTo>
                    <a:lnTo>
                      <a:pt x="311" y="1009"/>
                    </a:lnTo>
                    <a:lnTo>
                      <a:pt x="311" y="835"/>
                    </a:lnTo>
                    <a:lnTo>
                      <a:pt x="297" y="852"/>
                    </a:lnTo>
                    <a:lnTo>
                      <a:pt x="282" y="868"/>
                    </a:lnTo>
                    <a:lnTo>
                      <a:pt x="268" y="882"/>
                    </a:lnTo>
                    <a:lnTo>
                      <a:pt x="254" y="893"/>
                    </a:lnTo>
                    <a:lnTo>
                      <a:pt x="240" y="901"/>
                    </a:lnTo>
                    <a:lnTo>
                      <a:pt x="227" y="907"/>
                    </a:lnTo>
                    <a:lnTo>
                      <a:pt x="212" y="909"/>
                    </a:lnTo>
                    <a:lnTo>
                      <a:pt x="199" y="909"/>
                    </a:lnTo>
                    <a:lnTo>
                      <a:pt x="179" y="892"/>
                    </a:lnTo>
                    <a:lnTo>
                      <a:pt x="164" y="867"/>
                    </a:lnTo>
                    <a:lnTo>
                      <a:pt x="153" y="835"/>
                    </a:lnTo>
                    <a:lnTo>
                      <a:pt x="146" y="797"/>
                    </a:lnTo>
                    <a:lnTo>
                      <a:pt x="145" y="755"/>
                    </a:lnTo>
                    <a:lnTo>
                      <a:pt x="146" y="709"/>
                    </a:lnTo>
                    <a:lnTo>
                      <a:pt x="152" y="659"/>
                    </a:lnTo>
                    <a:lnTo>
                      <a:pt x="161" y="608"/>
                    </a:lnTo>
                    <a:lnTo>
                      <a:pt x="172" y="557"/>
                    </a:lnTo>
                    <a:lnTo>
                      <a:pt x="188" y="505"/>
                    </a:lnTo>
                    <a:lnTo>
                      <a:pt x="204" y="454"/>
                    </a:lnTo>
                    <a:lnTo>
                      <a:pt x="222" y="405"/>
                    </a:lnTo>
                    <a:lnTo>
                      <a:pt x="243" y="359"/>
                    </a:lnTo>
                    <a:lnTo>
                      <a:pt x="265" y="316"/>
                    </a:lnTo>
                    <a:lnTo>
                      <a:pt x="287" y="279"/>
                    </a:lnTo>
                    <a:lnTo>
                      <a:pt x="311" y="2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87" name="Freeform 107"/>
              <p:cNvSpPr>
                <a:spLocks/>
              </p:cNvSpPr>
              <p:nvPr/>
            </p:nvSpPr>
            <p:spPr bwMode="auto">
              <a:xfrm>
                <a:off x="4157" y="1560"/>
                <a:ext cx="186" cy="263"/>
              </a:xfrm>
              <a:custGeom>
                <a:avLst/>
                <a:gdLst>
                  <a:gd name="T0" fmla="*/ 501 w 740"/>
                  <a:gd name="T1" fmla="*/ 977 h 1053"/>
                  <a:gd name="T2" fmla="*/ 448 w 740"/>
                  <a:gd name="T3" fmla="*/ 1007 h 1053"/>
                  <a:gd name="T4" fmla="*/ 384 w 740"/>
                  <a:gd name="T5" fmla="*/ 1031 h 1053"/>
                  <a:gd name="T6" fmla="*/ 311 w 740"/>
                  <a:gd name="T7" fmla="*/ 1049 h 1053"/>
                  <a:gd name="T8" fmla="*/ 234 w 740"/>
                  <a:gd name="T9" fmla="*/ 1053 h 1053"/>
                  <a:gd name="T10" fmla="*/ 158 w 740"/>
                  <a:gd name="T11" fmla="*/ 1041 h 1053"/>
                  <a:gd name="T12" fmla="*/ 86 w 740"/>
                  <a:gd name="T13" fmla="*/ 1005 h 1053"/>
                  <a:gd name="T14" fmla="*/ 25 w 740"/>
                  <a:gd name="T15" fmla="*/ 945 h 1053"/>
                  <a:gd name="T16" fmla="*/ 3 w 740"/>
                  <a:gd name="T17" fmla="*/ 855 h 1053"/>
                  <a:gd name="T18" fmla="*/ 1 w 740"/>
                  <a:gd name="T19" fmla="*/ 767 h 1053"/>
                  <a:gd name="T20" fmla="*/ 12 w 740"/>
                  <a:gd name="T21" fmla="*/ 688 h 1053"/>
                  <a:gd name="T22" fmla="*/ 58 w 740"/>
                  <a:gd name="T23" fmla="*/ 617 h 1053"/>
                  <a:gd name="T24" fmla="*/ 101 w 740"/>
                  <a:gd name="T25" fmla="*/ 593 h 1053"/>
                  <a:gd name="T26" fmla="*/ 93 w 740"/>
                  <a:gd name="T27" fmla="*/ 614 h 1053"/>
                  <a:gd name="T28" fmla="*/ 95 w 740"/>
                  <a:gd name="T29" fmla="*/ 630 h 1053"/>
                  <a:gd name="T30" fmla="*/ 104 w 740"/>
                  <a:gd name="T31" fmla="*/ 643 h 1053"/>
                  <a:gd name="T32" fmla="*/ 116 w 740"/>
                  <a:gd name="T33" fmla="*/ 653 h 1053"/>
                  <a:gd name="T34" fmla="*/ 129 w 740"/>
                  <a:gd name="T35" fmla="*/ 656 h 1053"/>
                  <a:gd name="T36" fmla="*/ 105 w 740"/>
                  <a:gd name="T37" fmla="*/ 693 h 1053"/>
                  <a:gd name="T38" fmla="*/ 74 w 740"/>
                  <a:gd name="T39" fmla="*/ 767 h 1053"/>
                  <a:gd name="T40" fmla="*/ 71 w 740"/>
                  <a:gd name="T41" fmla="*/ 838 h 1053"/>
                  <a:gd name="T42" fmla="*/ 92 w 740"/>
                  <a:gd name="T43" fmla="*/ 900 h 1053"/>
                  <a:gd name="T44" fmla="*/ 136 w 740"/>
                  <a:gd name="T45" fmla="*/ 950 h 1053"/>
                  <a:gd name="T46" fmla="*/ 196 w 740"/>
                  <a:gd name="T47" fmla="*/ 982 h 1053"/>
                  <a:gd name="T48" fmla="*/ 268 w 740"/>
                  <a:gd name="T49" fmla="*/ 990 h 1053"/>
                  <a:gd name="T50" fmla="*/ 350 w 740"/>
                  <a:gd name="T51" fmla="*/ 970 h 1053"/>
                  <a:gd name="T52" fmla="*/ 438 w 740"/>
                  <a:gd name="T53" fmla="*/ 909 h 1053"/>
                  <a:gd name="T54" fmla="*/ 520 w 740"/>
                  <a:gd name="T55" fmla="*/ 824 h 1053"/>
                  <a:gd name="T56" fmla="*/ 587 w 740"/>
                  <a:gd name="T57" fmla="*/ 726 h 1053"/>
                  <a:gd name="T58" fmla="*/ 638 w 740"/>
                  <a:gd name="T59" fmla="*/ 617 h 1053"/>
                  <a:gd name="T60" fmla="*/ 667 w 740"/>
                  <a:gd name="T61" fmla="*/ 499 h 1053"/>
                  <a:gd name="T62" fmla="*/ 670 w 740"/>
                  <a:gd name="T63" fmla="*/ 372 h 1053"/>
                  <a:gd name="T64" fmla="*/ 645 w 740"/>
                  <a:gd name="T65" fmla="*/ 235 h 1053"/>
                  <a:gd name="T66" fmla="*/ 587 w 740"/>
                  <a:gd name="T67" fmla="*/ 91 h 1053"/>
                  <a:gd name="T68" fmla="*/ 555 w 740"/>
                  <a:gd name="T69" fmla="*/ 31 h 1053"/>
                  <a:gd name="T70" fmla="*/ 578 w 740"/>
                  <a:gd name="T71" fmla="*/ 56 h 1053"/>
                  <a:gd name="T72" fmla="*/ 599 w 740"/>
                  <a:gd name="T73" fmla="*/ 80 h 1053"/>
                  <a:gd name="T74" fmla="*/ 622 w 740"/>
                  <a:gd name="T75" fmla="*/ 103 h 1053"/>
                  <a:gd name="T76" fmla="*/ 628 w 740"/>
                  <a:gd name="T77" fmla="*/ 95 h 1053"/>
                  <a:gd name="T78" fmla="*/ 622 w 740"/>
                  <a:gd name="T79" fmla="*/ 68 h 1053"/>
                  <a:gd name="T80" fmla="*/ 611 w 740"/>
                  <a:gd name="T81" fmla="*/ 45 h 1053"/>
                  <a:gd name="T82" fmla="*/ 592 w 740"/>
                  <a:gd name="T83" fmla="*/ 19 h 1053"/>
                  <a:gd name="T84" fmla="*/ 630 w 740"/>
                  <a:gd name="T85" fmla="*/ 36 h 1053"/>
                  <a:gd name="T86" fmla="*/ 702 w 740"/>
                  <a:gd name="T87" fmla="*/ 141 h 1053"/>
                  <a:gd name="T88" fmla="*/ 737 w 740"/>
                  <a:gd name="T89" fmla="*/ 279 h 1053"/>
                  <a:gd name="T90" fmla="*/ 738 w 740"/>
                  <a:gd name="T91" fmla="*/ 436 h 1053"/>
                  <a:gd name="T92" fmla="*/ 713 w 740"/>
                  <a:gd name="T93" fmla="*/ 595 h 1053"/>
                  <a:gd name="T94" fmla="*/ 669 w 740"/>
                  <a:gd name="T95" fmla="*/ 743 h 1053"/>
                  <a:gd name="T96" fmla="*/ 612 w 740"/>
                  <a:gd name="T97" fmla="*/ 864 h 1053"/>
                  <a:gd name="T98" fmla="*/ 550 w 740"/>
                  <a:gd name="T99" fmla="*/ 944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0" h="1053">
                    <a:moveTo>
                      <a:pt x="520" y="963"/>
                    </a:moveTo>
                    <a:lnTo>
                      <a:pt x="501" y="977"/>
                    </a:lnTo>
                    <a:lnTo>
                      <a:pt x="477" y="992"/>
                    </a:lnTo>
                    <a:lnTo>
                      <a:pt x="448" y="1007"/>
                    </a:lnTo>
                    <a:lnTo>
                      <a:pt x="417" y="1020"/>
                    </a:lnTo>
                    <a:lnTo>
                      <a:pt x="384" y="1031"/>
                    </a:lnTo>
                    <a:lnTo>
                      <a:pt x="349" y="1042"/>
                    </a:lnTo>
                    <a:lnTo>
                      <a:pt x="311" y="1049"/>
                    </a:lnTo>
                    <a:lnTo>
                      <a:pt x="273" y="1053"/>
                    </a:lnTo>
                    <a:lnTo>
                      <a:pt x="234" y="1053"/>
                    </a:lnTo>
                    <a:lnTo>
                      <a:pt x="196" y="1049"/>
                    </a:lnTo>
                    <a:lnTo>
                      <a:pt x="158" y="1041"/>
                    </a:lnTo>
                    <a:lnTo>
                      <a:pt x="121" y="1026"/>
                    </a:lnTo>
                    <a:lnTo>
                      <a:pt x="86" y="1005"/>
                    </a:lnTo>
                    <a:lnTo>
                      <a:pt x="54" y="979"/>
                    </a:lnTo>
                    <a:lnTo>
                      <a:pt x="25" y="945"/>
                    </a:lnTo>
                    <a:lnTo>
                      <a:pt x="0" y="903"/>
                    </a:lnTo>
                    <a:lnTo>
                      <a:pt x="3" y="855"/>
                    </a:lnTo>
                    <a:lnTo>
                      <a:pt x="2" y="810"/>
                    </a:lnTo>
                    <a:lnTo>
                      <a:pt x="1" y="767"/>
                    </a:lnTo>
                    <a:lnTo>
                      <a:pt x="3" y="726"/>
                    </a:lnTo>
                    <a:lnTo>
                      <a:pt x="12" y="688"/>
                    </a:lnTo>
                    <a:lnTo>
                      <a:pt x="28" y="652"/>
                    </a:lnTo>
                    <a:lnTo>
                      <a:pt x="58" y="617"/>
                    </a:lnTo>
                    <a:lnTo>
                      <a:pt x="103" y="583"/>
                    </a:lnTo>
                    <a:lnTo>
                      <a:pt x="101" y="593"/>
                    </a:lnTo>
                    <a:lnTo>
                      <a:pt x="97" y="604"/>
                    </a:lnTo>
                    <a:lnTo>
                      <a:pt x="93" y="614"/>
                    </a:lnTo>
                    <a:lnTo>
                      <a:pt x="90" y="623"/>
                    </a:lnTo>
                    <a:lnTo>
                      <a:pt x="95" y="630"/>
                    </a:lnTo>
                    <a:lnTo>
                      <a:pt x="99" y="636"/>
                    </a:lnTo>
                    <a:lnTo>
                      <a:pt x="104" y="643"/>
                    </a:lnTo>
                    <a:lnTo>
                      <a:pt x="109" y="650"/>
                    </a:lnTo>
                    <a:lnTo>
                      <a:pt x="116" y="653"/>
                    </a:lnTo>
                    <a:lnTo>
                      <a:pt x="123" y="655"/>
                    </a:lnTo>
                    <a:lnTo>
                      <a:pt x="129" y="656"/>
                    </a:lnTo>
                    <a:lnTo>
                      <a:pt x="134" y="658"/>
                    </a:lnTo>
                    <a:lnTo>
                      <a:pt x="105" y="693"/>
                    </a:lnTo>
                    <a:lnTo>
                      <a:pt x="86" y="730"/>
                    </a:lnTo>
                    <a:lnTo>
                      <a:pt x="74" y="767"/>
                    </a:lnTo>
                    <a:lnTo>
                      <a:pt x="69" y="802"/>
                    </a:lnTo>
                    <a:lnTo>
                      <a:pt x="71" y="838"/>
                    </a:lnTo>
                    <a:lnTo>
                      <a:pt x="79" y="870"/>
                    </a:lnTo>
                    <a:lnTo>
                      <a:pt x="92" y="900"/>
                    </a:lnTo>
                    <a:lnTo>
                      <a:pt x="112" y="927"/>
                    </a:lnTo>
                    <a:lnTo>
                      <a:pt x="136" y="950"/>
                    </a:lnTo>
                    <a:lnTo>
                      <a:pt x="163" y="969"/>
                    </a:lnTo>
                    <a:lnTo>
                      <a:pt x="196" y="982"/>
                    </a:lnTo>
                    <a:lnTo>
                      <a:pt x="230" y="989"/>
                    </a:lnTo>
                    <a:lnTo>
                      <a:pt x="268" y="990"/>
                    </a:lnTo>
                    <a:lnTo>
                      <a:pt x="308" y="984"/>
                    </a:lnTo>
                    <a:lnTo>
                      <a:pt x="350" y="970"/>
                    </a:lnTo>
                    <a:lnTo>
                      <a:pt x="393" y="947"/>
                    </a:lnTo>
                    <a:lnTo>
                      <a:pt x="438" y="909"/>
                    </a:lnTo>
                    <a:lnTo>
                      <a:pt x="480" y="868"/>
                    </a:lnTo>
                    <a:lnTo>
                      <a:pt x="520" y="824"/>
                    </a:lnTo>
                    <a:lnTo>
                      <a:pt x="555" y="776"/>
                    </a:lnTo>
                    <a:lnTo>
                      <a:pt x="587" y="726"/>
                    </a:lnTo>
                    <a:lnTo>
                      <a:pt x="616" y="673"/>
                    </a:lnTo>
                    <a:lnTo>
                      <a:pt x="638" y="617"/>
                    </a:lnTo>
                    <a:lnTo>
                      <a:pt x="656" y="559"/>
                    </a:lnTo>
                    <a:lnTo>
                      <a:pt x="667" y="499"/>
                    </a:lnTo>
                    <a:lnTo>
                      <a:pt x="673" y="436"/>
                    </a:lnTo>
                    <a:lnTo>
                      <a:pt x="670" y="372"/>
                    </a:lnTo>
                    <a:lnTo>
                      <a:pt x="662" y="304"/>
                    </a:lnTo>
                    <a:lnTo>
                      <a:pt x="645" y="235"/>
                    </a:lnTo>
                    <a:lnTo>
                      <a:pt x="620" y="164"/>
                    </a:lnTo>
                    <a:lnTo>
                      <a:pt x="587" y="91"/>
                    </a:lnTo>
                    <a:lnTo>
                      <a:pt x="544" y="18"/>
                    </a:lnTo>
                    <a:lnTo>
                      <a:pt x="555" y="31"/>
                    </a:lnTo>
                    <a:lnTo>
                      <a:pt x="566" y="43"/>
                    </a:lnTo>
                    <a:lnTo>
                      <a:pt x="578" y="56"/>
                    </a:lnTo>
                    <a:lnTo>
                      <a:pt x="588" y="68"/>
                    </a:lnTo>
                    <a:lnTo>
                      <a:pt x="599" y="80"/>
                    </a:lnTo>
                    <a:lnTo>
                      <a:pt x="611" y="91"/>
                    </a:lnTo>
                    <a:lnTo>
                      <a:pt x="622" y="103"/>
                    </a:lnTo>
                    <a:lnTo>
                      <a:pt x="632" y="115"/>
                    </a:lnTo>
                    <a:lnTo>
                      <a:pt x="628" y="95"/>
                    </a:lnTo>
                    <a:lnTo>
                      <a:pt x="625" y="80"/>
                    </a:lnTo>
                    <a:lnTo>
                      <a:pt x="622" y="68"/>
                    </a:lnTo>
                    <a:lnTo>
                      <a:pt x="617" y="56"/>
                    </a:lnTo>
                    <a:lnTo>
                      <a:pt x="611" y="45"/>
                    </a:lnTo>
                    <a:lnTo>
                      <a:pt x="603" y="33"/>
                    </a:lnTo>
                    <a:lnTo>
                      <a:pt x="592" y="19"/>
                    </a:lnTo>
                    <a:lnTo>
                      <a:pt x="576" y="0"/>
                    </a:lnTo>
                    <a:lnTo>
                      <a:pt x="630" y="36"/>
                    </a:lnTo>
                    <a:lnTo>
                      <a:pt x="671" y="83"/>
                    </a:lnTo>
                    <a:lnTo>
                      <a:pt x="702" y="141"/>
                    </a:lnTo>
                    <a:lnTo>
                      <a:pt x="724" y="208"/>
                    </a:lnTo>
                    <a:lnTo>
                      <a:pt x="737" y="279"/>
                    </a:lnTo>
                    <a:lnTo>
                      <a:pt x="740" y="356"/>
                    </a:lnTo>
                    <a:lnTo>
                      <a:pt x="738" y="436"/>
                    </a:lnTo>
                    <a:lnTo>
                      <a:pt x="728" y="516"/>
                    </a:lnTo>
                    <a:lnTo>
                      <a:pt x="713" y="595"/>
                    </a:lnTo>
                    <a:lnTo>
                      <a:pt x="693" y="672"/>
                    </a:lnTo>
                    <a:lnTo>
                      <a:pt x="669" y="743"/>
                    </a:lnTo>
                    <a:lnTo>
                      <a:pt x="642" y="807"/>
                    </a:lnTo>
                    <a:lnTo>
                      <a:pt x="612" y="864"/>
                    </a:lnTo>
                    <a:lnTo>
                      <a:pt x="581" y="909"/>
                    </a:lnTo>
                    <a:lnTo>
                      <a:pt x="550" y="944"/>
                    </a:lnTo>
                    <a:lnTo>
                      <a:pt x="520" y="963"/>
                    </a:lnTo>
                    <a:close/>
                  </a:path>
                </a:pathLst>
              </a:custGeom>
              <a:solidFill>
                <a:srgbClr val="9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88" name="Freeform 108"/>
              <p:cNvSpPr>
                <a:spLocks/>
              </p:cNvSpPr>
              <p:nvPr/>
            </p:nvSpPr>
            <p:spPr bwMode="auto">
              <a:xfrm>
                <a:off x="3946" y="1310"/>
                <a:ext cx="290" cy="309"/>
              </a:xfrm>
              <a:custGeom>
                <a:avLst/>
                <a:gdLst>
                  <a:gd name="T0" fmla="*/ 1131 w 1160"/>
                  <a:gd name="T1" fmla="*/ 934 h 1235"/>
                  <a:gd name="T2" fmla="*/ 1072 w 1160"/>
                  <a:gd name="T3" fmla="*/ 947 h 1235"/>
                  <a:gd name="T4" fmla="*/ 1014 w 1160"/>
                  <a:gd name="T5" fmla="*/ 967 h 1235"/>
                  <a:gd name="T6" fmla="*/ 957 w 1160"/>
                  <a:gd name="T7" fmla="*/ 992 h 1235"/>
                  <a:gd name="T8" fmla="*/ 899 w 1160"/>
                  <a:gd name="T9" fmla="*/ 1022 h 1235"/>
                  <a:gd name="T10" fmla="*/ 842 w 1160"/>
                  <a:gd name="T11" fmla="*/ 1054 h 1235"/>
                  <a:gd name="T12" fmla="*/ 786 w 1160"/>
                  <a:gd name="T13" fmla="*/ 1086 h 1235"/>
                  <a:gd name="T14" fmla="*/ 729 w 1160"/>
                  <a:gd name="T15" fmla="*/ 1119 h 1235"/>
                  <a:gd name="T16" fmla="*/ 672 w 1160"/>
                  <a:gd name="T17" fmla="*/ 1150 h 1235"/>
                  <a:gd name="T18" fmla="*/ 615 w 1160"/>
                  <a:gd name="T19" fmla="*/ 1178 h 1235"/>
                  <a:gd name="T20" fmla="*/ 560 w 1160"/>
                  <a:gd name="T21" fmla="*/ 1202 h 1235"/>
                  <a:gd name="T22" fmla="*/ 503 w 1160"/>
                  <a:gd name="T23" fmla="*/ 1221 h 1235"/>
                  <a:gd name="T24" fmla="*/ 445 w 1160"/>
                  <a:gd name="T25" fmla="*/ 1233 h 1235"/>
                  <a:gd name="T26" fmla="*/ 388 w 1160"/>
                  <a:gd name="T27" fmla="*/ 1235 h 1235"/>
                  <a:gd name="T28" fmla="*/ 329 w 1160"/>
                  <a:gd name="T29" fmla="*/ 1229 h 1235"/>
                  <a:gd name="T30" fmla="*/ 271 w 1160"/>
                  <a:gd name="T31" fmla="*/ 1212 h 1235"/>
                  <a:gd name="T32" fmla="*/ 217 w 1160"/>
                  <a:gd name="T33" fmla="*/ 1176 h 1235"/>
                  <a:gd name="T34" fmla="*/ 159 w 1160"/>
                  <a:gd name="T35" fmla="*/ 1093 h 1235"/>
                  <a:gd name="T36" fmla="*/ 105 w 1160"/>
                  <a:gd name="T37" fmla="*/ 991 h 1235"/>
                  <a:gd name="T38" fmla="*/ 79 w 1160"/>
                  <a:gd name="T39" fmla="*/ 910 h 1235"/>
                  <a:gd name="T40" fmla="*/ 55 w 1160"/>
                  <a:gd name="T41" fmla="*/ 836 h 1235"/>
                  <a:gd name="T42" fmla="*/ 17 w 1160"/>
                  <a:gd name="T43" fmla="*/ 720 h 1235"/>
                  <a:gd name="T44" fmla="*/ 1 w 1160"/>
                  <a:gd name="T45" fmla="*/ 596 h 1235"/>
                  <a:gd name="T46" fmla="*/ 2 w 1160"/>
                  <a:gd name="T47" fmla="*/ 466 h 1235"/>
                  <a:gd name="T48" fmla="*/ 21 w 1160"/>
                  <a:gd name="T49" fmla="*/ 340 h 1235"/>
                  <a:gd name="T50" fmla="*/ 55 w 1160"/>
                  <a:gd name="T51" fmla="*/ 222 h 1235"/>
                  <a:gd name="T52" fmla="*/ 103 w 1160"/>
                  <a:gd name="T53" fmla="*/ 117 h 1235"/>
                  <a:gd name="T54" fmla="*/ 163 w 1160"/>
                  <a:gd name="T55" fmla="*/ 33 h 1235"/>
                  <a:gd name="T56" fmla="*/ 224 w 1160"/>
                  <a:gd name="T57" fmla="*/ 0 h 1235"/>
                  <a:gd name="T58" fmla="*/ 262 w 1160"/>
                  <a:gd name="T59" fmla="*/ 2 h 1235"/>
                  <a:gd name="T60" fmla="*/ 291 w 1160"/>
                  <a:gd name="T61" fmla="*/ 14 h 1235"/>
                  <a:gd name="T62" fmla="*/ 328 w 1160"/>
                  <a:gd name="T63" fmla="*/ 44 h 1235"/>
                  <a:gd name="T64" fmla="*/ 305 w 1160"/>
                  <a:gd name="T65" fmla="*/ 90 h 1235"/>
                  <a:gd name="T66" fmla="*/ 214 w 1160"/>
                  <a:gd name="T67" fmla="*/ 169 h 1235"/>
                  <a:gd name="T68" fmla="*/ 141 w 1160"/>
                  <a:gd name="T69" fmla="*/ 290 h 1235"/>
                  <a:gd name="T70" fmla="*/ 90 w 1160"/>
                  <a:gd name="T71" fmla="*/ 440 h 1235"/>
                  <a:gd name="T72" fmla="*/ 66 w 1160"/>
                  <a:gd name="T73" fmla="*/ 606 h 1235"/>
                  <a:gd name="T74" fmla="*/ 77 w 1160"/>
                  <a:gd name="T75" fmla="*/ 778 h 1235"/>
                  <a:gd name="T76" fmla="*/ 127 w 1160"/>
                  <a:gd name="T77" fmla="*/ 944 h 1235"/>
                  <a:gd name="T78" fmla="*/ 221 w 1160"/>
                  <a:gd name="T79" fmla="*/ 1092 h 1235"/>
                  <a:gd name="T80" fmla="*/ 324 w 1160"/>
                  <a:gd name="T81" fmla="*/ 1164 h 1235"/>
                  <a:gd name="T82" fmla="*/ 390 w 1160"/>
                  <a:gd name="T83" fmla="*/ 1174 h 1235"/>
                  <a:gd name="T84" fmla="*/ 451 w 1160"/>
                  <a:gd name="T85" fmla="*/ 1174 h 1235"/>
                  <a:gd name="T86" fmla="*/ 507 w 1160"/>
                  <a:gd name="T87" fmla="*/ 1164 h 1235"/>
                  <a:gd name="T88" fmla="*/ 560 w 1160"/>
                  <a:gd name="T89" fmla="*/ 1147 h 1235"/>
                  <a:gd name="T90" fmla="*/ 610 w 1160"/>
                  <a:gd name="T91" fmla="*/ 1126 h 1235"/>
                  <a:gd name="T92" fmla="*/ 657 w 1160"/>
                  <a:gd name="T93" fmla="*/ 1100 h 1235"/>
                  <a:gd name="T94" fmla="*/ 703 w 1160"/>
                  <a:gd name="T95" fmla="*/ 1070 h 1235"/>
                  <a:gd name="T96" fmla="*/ 750 w 1160"/>
                  <a:gd name="T97" fmla="*/ 1041 h 1235"/>
                  <a:gd name="T98" fmla="*/ 795 w 1160"/>
                  <a:gd name="T99" fmla="*/ 1010 h 1235"/>
                  <a:gd name="T100" fmla="*/ 842 w 1160"/>
                  <a:gd name="T101" fmla="*/ 981 h 1235"/>
                  <a:gd name="T102" fmla="*/ 891 w 1160"/>
                  <a:gd name="T103" fmla="*/ 956 h 1235"/>
                  <a:gd name="T104" fmla="*/ 943 w 1160"/>
                  <a:gd name="T105" fmla="*/ 936 h 1235"/>
                  <a:gd name="T106" fmla="*/ 998 w 1160"/>
                  <a:gd name="T107" fmla="*/ 922 h 1235"/>
                  <a:gd name="T108" fmla="*/ 1057 w 1160"/>
                  <a:gd name="T109" fmla="*/ 916 h 1235"/>
                  <a:gd name="T110" fmla="*/ 1122 w 1160"/>
                  <a:gd name="T111" fmla="*/ 918 h 1235"/>
                  <a:gd name="T112" fmla="*/ 1157 w 1160"/>
                  <a:gd name="T113" fmla="*/ 924 h 1235"/>
                  <a:gd name="T114" fmla="*/ 1158 w 1160"/>
                  <a:gd name="T115" fmla="*/ 928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60" h="1235">
                    <a:moveTo>
                      <a:pt x="1160" y="930"/>
                    </a:moveTo>
                    <a:lnTo>
                      <a:pt x="1131" y="934"/>
                    </a:lnTo>
                    <a:lnTo>
                      <a:pt x="1102" y="940"/>
                    </a:lnTo>
                    <a:lnTo>
                      <a:pt x="1072" y="947"/>
                    </a:lnTo>
                    <a:lnTo>
                      <a:pt x="1044" y="956"/>
                    </a:lnTo>
                    <a:lnTo>
                      <a:pt x="1014" y="967"/>
                    </a:lnTo>
                    <a:lnTo>
                      <a:pt x="986" y="979"/>
                    </a:lnTo>
                    <a:lnTo>
                      <a:pt x="957" y="992"/>
                    </a:lnTo>
                    <a:lnTo>
                      <a:pt x="929" y="1006"/>
                    </a:lnTo>
                    <a:lnTo>
                      <a:pt x="899" y="1022"/>
                    </a:lnTo>
                    <a:lnTo>
                      <a:pt x="871" y="1037"/>
                    </a:lnTo>
                    <a:lnTo>
                      <a:pt x="842" y="1054"/>
                    </a:lnTo>
                    <a:lnTo>
                      <a:pt x="815" y="1069"/>
                    </a:lnTo>
                    <a:lnTo>
                      <a:pt x="786" y="1086"/>
                    </a:lnTo>
                    <a:lnTo>
                      <a:pt x="758" y="1102"/>
                    </a:lnTo>
                    <a:lnTo>
                      <a:pt x="729" y="1119"/>
                    </a:lnTo>
                    <a:lnTo>
                      <a:pt x="701" y="1134"/>
                    </a:lnTo>
                    <a:lnTo>
                      <a:pt x="672" y="1150"/>
                    </a:lnTo>
                    <a:lnTo>
                      <a:pt x="644" y="1164"/>
                    </a:lnTo>
                    <a:lnTo>
                      <a:pt x="615" y="1178"/>
                    </a:lnTo>
                    <a:lnTo>
                      <a:pt x="587" y="1191"/>
                    </a:lnTo>
                    <a:lnTo>
                      <a:pt x="560" y="1202"/>
                    </a:lnTo>
                    <a:lnTo>
                      <a:pt x="531" y="1213"/>
                    </a:lnTo>
                    <a:lnTo>
                      <a:pt x="503" y="1221"/>
                    </a:lnTo>
                    <a:lnTo>
                      <a:pt x="473" y="1228"/>
                    </a:lnTo>
                    <a:lnTo>
                      <a:pt x="445" y="1233"/>
                    </a:lnTo>
                    <a:lnTo>
                      <a:pt x="416" y="1235"/>
                    </a:lnTo>
                    <a:lnTo>
                      <a:pt x="388" y="1235"/>
                    </a:lnTo>
                    <a:lnTo>
                      <a:pt x="358" y="1234"/>
                    </a:lnTo>
                    <a:lnTo>
                      <a:pt x="329" y="1229"/>
                    </a:lnTo>
                    <a:lnTo>
                      <a:pt x="300" y="1222"/>
                    </a:lnTo>
                    <a:lnTo>
                      <a:pt x="271" y="1212"/>
                    </a:lnTo>
                    <a:lnTo>
                      <a:pt x="242" y="1198"/>
                    </a:lnTo>
                    <a:lnTo>
                      <a:pt x="217" y="1176"/>
                    </a:lnTo>
                    <a:lnTo>
                      <a:pt x="188" y="1139"/>
                    </a:lnTo>
                    <a:lnTo>
                      <a:pt x="159" y="1093"/>
                    </a:lnTo>
                    <a:lnTo>
                      <a:pt x="130" y="1042"/>
                    </a:lnTo>
                    <a:lnTo>
                      <a:pt x="105" y="991"/>
                    </a:lnTo>
                    <a:lnTo>
                      <a:pt x="87" y="944"/>
                    </a:lnTo>
                    <a:lnTo>
                      <a:pt x="79" y="910"/>
                    </a:lnTo>
                    <a:lnTo>
                      <a:pt x="83" y="890"/>
                    </a:lnTo>
                    <a:lnTo>
                      <a:pt x="55" y="836"/>
                    </a:lnTo>
                    <a:lnTo>
                      <a:pt x="34" y="781"/>
                    </a:lnTo>
                    <a:lnTo>
                      <a:pt x="17" y="720"/>
                    </a:lnTo>
                    <a:lnTo>
                      <a:pt x="7" y="658"/>
                    </a:lnTo>
                    <a:lnTo>
                      <a:pt x="1" y="596"/>
                    </a:lnTo>
                    <a:lnTo>
                      <a:pt x="0" y="530"/>
                    </a:lnTo>
                    <a:lnTo>
                      <a:pt x="2" y="466"/>
                    </a:lnTo>
                    <a:lnTo>
                      <a:pt x="9" y="402"/>
                    </a:lnTo>
                    <a:lnTo>
                      <a:pt x="21" y="340"/>
                    </a:lnTo>
                    <a:lnTo>
                      <a:pt x="36" y="280"/>
                    </a:lnTo>
                    <a:lnTo>
                      <a:pt x="55" y="222"/>
                    </a:lnTo>
                    <a:lnTo>
                      <a:pt x="78" y="168"/>
                    </a:lnTo>
                    <a:lnTo>
                      <a:pt x="103" y="117"/>
                    </a:lnTo>
                    <a:lnTo>
                      <a:pt x="131" y="72"/>
                    </a:lnTo>
                    <a:lnTo>
                      <a:pt x="163" y="33"/>
                    </a:lnTo>
                    <a:lnTo>
                      <a:pt x="198" y="0"/>
                    </a:lnTo>
                    <a:lnTo>
                      <a:pt x="224" y="0"/>
                    </a:lnTo>
                    <a:lnTo>
                      <a:pt x="244" y="0"/>
                    </a:lnTo>
                    <a:lnTo>
                      <a:pt x="262" y="2"/>
                    </a:lnTo>
                    <a:lnTo>
                      <a:pt x="277" y="6"/>
                    </a:lnTo>
                    <a:lnTo>
                      <a:pt x="291" y="14"/>
                    </a:lnTo>
                    <a:lnTo>
                      <a:pt x="308" y="26"/>
                    </a:lnTo>
                    <a:lnTo>
                      <a:pt x="328" y="44"/>
                    </a:lnTo>
                    <a:lnTo>
                      <a:pt x="353" y="69"/>
                    </a:lnTo>
                    <a:lnTo>
                      <a:pt x="305" y="90"/>
                    </a:lnTo>
                    <a:lnTo>
                      <a:pt x="257" y="124"/>
                    </a:lnTo>
                    <a:lnTo>
                      <a:pt x="214" y="169"/>
                    </a:lnTo>
                    <a:lnTo>
                      <a:pt x="175" y="225"/>
                    </a:lnTo>
                    <a:lnTo>
                      <a:pt x="141" y="290"/>
                    </a:lnTo>
                    <a:lnTo>
                      <a:pt x="112" y="362"/>
                    </a:lnTo>
                    <a:lnTo>
                      <a:pt x="90" y="440"/>
                    </a:lnTo>
                    <a:lnTo>
                      <a:pt x="74" y="522"/>
                    </a:lnTo>
                    <a:lnTo>
                      <a:pt x="66" y="606"/>
                    </a:lnTo>
                    <a:lnTo>
                      <a:pt x="67" y="693"/>
                    </a:lnTo>
                    <a:lnTo>
                      <a:pt x="77" y="778"/>
                    </a:lnTo>
                    <a:lnTo>
                      <a:pt x="96" y="863"/>
                    </a:lnTo>
                    <a:lnTo>
                      <a:pt x="127" y="944"/>
                    </a:lnTo>
                    <a:lnTo>
                      <a:pt x="168" y="1020"/>
                    </a:lnTo>
                    <a:lnTo>
                      <a:pt x="221" y="1092"/>
                    </a:lnTo>
                    <a:lnTo>
                      <a:pt x="288" y="1155"/>
                    </a:lnTo>
                    <a:lnTo>
                      <a:pt x="324" y="1164"/>
                    </a:lnTo>
                    <a:lnTo>
                      <a:pt x="357" y="1170"/>
                    </a:lnTo>
                    <a:lnTo>
                      <a:pt x="390" y="1174"/>
                    </a:lnTo>
                    <a:lnTo>
                      <a:pt x="421" y="1175"/>
                    </a:lnTo>
                    <a:lnTo>
                      <a:pt x="451" y="1174"/>
                    </a:lnTo>
                    <a:lnTo>
                      <a:pt x="479" y="1170"/>
                    </a:lnTo>
                    <a:lnTo>
                      <a:pt x="507" y="1164"/>
                    </a:lnTo>
                    <a:lnTo>
                      <a:pt x="534" y="1157"/>
                    </a:lnTo>
                    <a:lnTo>
                      <a:pt x="560" y="1147"/>
                    </a:lnTo>
                    <a:lnTo>
                      <a:pt x="585" y="1138"/>
                    </a:lnTo>
                    <a:lnTo>
                      <a:pt x="610" y="1126"/>
                    </a:lnTo>
                    <a:lnTo>
                      <a:pt x="633" y="1113"/>
                    </a:lnTo>
                    <a:lnTo>
                      <a:pt x="657" y="1100"/>
                    </a:lnTo>
                    <a:lnTo>
                      <a:pt x="681" y="1086"/>
                    </a:lnTo>
                    <a:lnTo>
                      <a:pt x="703" y="1070"/>
                    </a:lnTo>
                    <a:lnTo>
                      <a:pt x="726" y="1055"/>
                    </a:lnTo>
                    <a:lnTo>
                      <a:pt x="750" y="1041"/>
                    </a:lnTo>
                    <a:lnTo>
                      <a:pt x="772" y="1025"/>
                    </a:lnTo>
                    <a:lnTo>
                      <a:pt x="795" y="1010"/>
                    </a:lnTo>
                    <a:lnTo>
                      <a:pt x="818" y="995"/>
                    </a:lnTo>
                    <a:lnTo>
                      <a:pt x="842" y="981"/>
                    </a:lnTo>
                    <a:lnTo>
                      <a:pt x="866" y="969"/>
                    </a:lnTo>
                    <a:lnTo>
                      <a:pt x="891" y="956"/>
                    </a:lnTo>
                    <a:lnTo>
                      <a:pt x="917" y="946"/>
                    </a:lnTo>
                    <a:lnTo>
                      <a:pt x="943" y="936"/>
                    </a:lnTo>
                    <a:lnTo>
                      <a:pt x="970" y="929"/>
                    </a:lnTo>
                    <a:lnTo>
                      <a:pt x="998" y="922"/>
                    </a:lnTo>
                    <a:lnTo>
                      <a:pt x="1027" y="918"/>
                    </a:lnTo>
                    <a:lnTo>
                      <a:pt x="1057" y="916"/>
                    </a:lnTo>
                    <a:lnTo>
                      <a:pt x="1089" y="916"/>
                    </a:lnTo>
                    <a:lnTo>
                      <a:pt x="1122" y="918"/>
                    </a:lnTo>
                    <a:lnTo>
                      <a:pt x="1157" y="924"/>
                    </a:lnTo>
                    <a:lnTo>
                      <a:pt x="1157" y="924"/>
                    </a:lnTo>
                    <a:lnTo>
                      <a:pt x="1157" y="925"/>
                    </a:lnTo>
                    <a:lnTo>
                      <a:pt x="1158" y="928"/>
                    </a:lnTo>
                    <a:lnTo>
                      <a:pt x="1160" y="930"/>
                    </a:lnTo>
                    <a:close/>
                  </a:path>
                </a:pathLst>
              </a:custGeom>
              <a:solidFill>
                <a:srgbClr val="9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30189" name="Group 109"/>
            <p:cNvGrpSpPr>
              <a:grpSpLocks/>
            </p:cNvGrpSpPr>
            <p:nvPr/>
          </p:nvGrpSpPr>
          <p:grpSpPr bwMode="auto">
            <a:xfrm rot="2757675">
              <a:off x="4261" y="2761"/>
              <a:ext cx="248" cy="1168"/>
              <a:chOff x="879" y="245"/>
              <a:chExt cx="248" cy="551"/>
            </a:xfrm>
          </p:grpSpPr>
          <p:sp>
            <p:nvSpPr>
              <p:cNvPr id="430190" name="Freeform 110"/>
              <p:cNvSpPr>
                <a:spLocks/>
              </p:cNvSpPr>
              <p:nvPr/>
            </p:nvSpPr>
            <p:spPr bwMode="auto">
              <a:xfrm>
                <a:off x="879" y="245"/>
                <a:ext cx="248" cy="551"/>
              </a:xfrm>
              <a:custGeom>
                <a:avLst/>
                <a:gdLst>
                  <a:gd name="T0" fmla="*/ 176 w 992"/>
                  <a:gd name="T1" fmla="*/ 743 h 2205"/>
                  <a:gd name="T2" fmla="*/ 394 w 992"/>
                  <a:gd name="T3" fmla="*/ 633 h 2205"/>
                  <a:gd name="T4" fmla="*/ 624 w 992"/>
                  <a:gd name="T5" fmla="*/ 576 h 2205"/>
                  <a:gd name="T6" fmla="*/ 642 w 992"/>
                  <a:gd name="T7" fmla="*/ 509 h 2205"/>
                  <a:gd name="T8" fmla="*/ 528 w 992"/>
                  <a:gd name="T9" fmla="*/ 433 h 2205"/>
                  <a:gd name="T10" fmla="*/ 436 w 992"/>
                  <a:gd name="T11" fmla="*/ 318 h 2205"/>
                  <a:gd name="T12" fmla="*/ 433 w 992"/>
                  <a:gd name="T13" fmla="*/ 134 h 2205"/>
                  <a:gd name="T14" fmla="*/ 608 w 992"/>
                  <a:gd name="T15" fmla="*/ 27 h 2205"/>
                  <a:gd name="T16" fmla="*/ 840 w 992"/>
                  <a:gd name="T17" fmla="*/ 0 h 2205"/>
                  <a:gd name="T18" fmla="*/ 981 w 992"/>
                  <a:gd name="T19" fmla="*/ 15 h 2205"/>
                  <a:gd name="T20" fmla="*/ 968 w 992"/>
                  <a:gd name="T21" fmla="*/ 80 h 2205"/>
                  <a:gd name="T22" fmla="*/ 911 w 992"/>
                  <a:gd name="T23" fmla="*/ 222 h 2205"/>
                  <a:gd name="T24" fmla="*/ 786 w 992"/>
                  <a:gd name="T25" fmla="*/ 351 h 2205"/>
                  <a:gd name="T26" fmla="*/ 721 w 992"/>
                  <a:gd name="T27" fmla="*/ 278 h 2205"/>
                  <a:gd name="T28" fmla="*/ 725 w 992"/>
                  <a:gd name="T29" fmla="*/ 203 h 2205"/>
                  <a:gd name="T30" fmla="*/ 822 w 992"/>
                  <a:gd name="T31" fmla="*/ 170 h 2205"/>
                  <a:gd name="T32" fmla="*/ 757 w 992"/>
                  <a:gd name="T33" fmla="*/ 157 h 2205"/>
                  <a:gd name="T34" fmla="*/ 644 w 992"/>
                  <a:gd name="T35" fmla="*/ 155 h 2205"/>
                  <a:gd name="T36" fmla="*/ 543 w 992"/>
                  <a:gd name="T37" fmla="*/ 196 h 2205"/>
                  <a:gd name="T38" fmla="*/ 551 w 992"/>
                  <a:gd name="T39" fmla="*/ 307 h 2205"/>
                  <a:gd name="T40" fmla="*/ 675 w 992"/>
                  <a:gd name="T41" fmla="*/ 419 h 2205"/>
                  <a:gd name="T42" fmla="*/ 818 w 992"/>
                  <a:gd name="T43" fmla="*/ 501 h 2205"/>
                  <a:gd name="T44" fmla="*/ 942 w 992"/>
                  <a:gd name="T45" fmla="*/ 529 h 2205"/>
                  <a:gd name="T46" fmla="*/ 953 w 992"/>
                  <a:gd name="T47" fmla="*/ 609 h 2205"/>
                  <a:gd name="T48" fmla="*/ 930 w 992"/>
                  <a:gd name="T49" fmla="*/ 655 h 2205"/>
                  <a:gd name="T50" fmla="*/ 885 w 992"/>
                  <a:gd name="T51" fmla="*/ 672 h 2205"/>
                  <a:gd name="T52" fmla="*/ 758 w 992"/>
                  <a:gd name="T53" fmla="*/ 673 h 2205"/>
                  <a:gd name="T54" fmla="*/ 617 w 992"/>
                  <a:gd name="T55" fmla="*/ 685 h 2205"/>
                  <a:gd name="T56" fmla="*/ 471 w 992"/>
                  <a:gd name="T57" fmla="*/ 715 h 2205"/>
                  <a:gd name="T58" fmla="*/ 334 w 992"/>
                  <a:gd name="T59" fmla="*/ 767 h 2205"/>
                  <a:gd name="T60" fmla="*/ 219 w 992"/>
                  <a:gd name="T61" fmla="*/ 847 h 2205"/>
                  <a:gd name="T62" fmla="*/ 135 w 992"/>
                  <a:gd name="T63" fmla="*/ 963 h 2205"/>
                  <a:gd name="T64" fmla="*/ 179 w 992"/>
                  <a:gd name="T65" fmla="*/ 1133 h 2205"/>
                  <a:gd name="T66" fmla="*/ 309 w 992"/>
                  <a:gd name="T67" fmla="*/ 1260 h 2205"/>
                  <a:gd name="T68" fmla="*/ 458 w 992"/>
                  <a:gd name="T69" fmla="*/ 1351 h 2205"/>
                  <a:gd name="T70" fmla="*/ 595 w 992"/>
                  <a:gd name="T71" fmla="*/ 1382 h 2205"/>
                  <a:gd name="T72" fmla="*/ 745 w 992"/>
                  <a:gd name="T73" fmla="*/ 1393 h 2205"/>
                  <a:gd name="T74" fmla="*/ 893 w 992"/>
                  <a:gd name="T75" fmla="*/ 1436 h 2205"/>
                  <a:gd name="T76" fmla="*/ 954 w 992"/>
                  <a:gd name="T77" fmla="*/ 1547 h 2205"/>
                  <a:gd name="T78" fmla="*/ 894 w 992"/>
                  <a:gd name="T79" fmla="*/ 1690 h 2205"/>
                  <a:gd name="T80" fmla="*/ 719 w 992"/>
                  <a:gd name="T81" fmla="*/ 1672 h 2205"/>
                  <a:gd name="T82" fmla="*/ 449 w 992"/>
                  <a:gd name="T83" fmla="*/ 1590 h 2205"/>
                  <a:gd name="T84" fmla="*/ 256 w 992"/>
                  <a:gd name="T85" fmla="*/ 1665 h 2205"/>
                  <a:gd name="T86" fmla="*/ 281 w 992"/>
                  <a:gd name="T87" fmla="*/ 1875 h 2205"/>
                  <a:gd name="T88" fmla="*/ 376 w 992"/>
                  <a:gd name="T89" fmla="*/ 1995 h 2205"/>
                  <a:gd name="T90" fmla="*/ 486 w 992"/>
                  <a:gd name="T91" fmla="*/ 2084 h 2205"/>
                  <a:gd name="T92" fmla="*/ 558 w 992"/>
                  <a:gd name="T93" fmla="*/ 2139 h 2205"/>
                  <a:gd name="T94" fmla="*/ 528 w 992"/>
                  <a:gd name="T95" fmla="*/ 2168 h 2205"/>
                  <a:gd name="T96" fmla="*/ 460 w 992"/>
                  <a:gd name="T97" fmla="*/ 2184 h 2205"/>
                  <a:gd name="T98" fmla="*/ 386 w 992"/>
                  <a:gd name="T99" fmla="*/ 2196 h 2205"/>
                  <a:gd name="T100" fmla="*/ 262 w 992"/>
                  <a:gd name="T101" fmla="*/ 2121 h 2205"/>
                  <a:gd name="T102" fmla="*/ 79 w 992"/>
                  <a:gd name="T103" fmla="*/ 1868 h 2205"/>
                  <a:gd name="T104" fmla="*/ 60 w 992"/>
                  <a:gd name="T105" fmla="*/ 1608 h 2205"/>
                  <a:gd name="T106" fmla="*/ 252 w 992"/>
                  <a:gd name="T107" fmla="*/ 1421 h 2205"/>
                  <a:gd name="T108" fmla="*/ 131 w 992"/>
                  <a:gd name="T109" fmla="*/ 1277 h 2205"/>
                  <a:gd name="T110" fmla="*/ 13 w 992"/>
                  <a:gd name="T111" fmla="*/ 1084 h 2205"/>
                  <a:gd name="T112" fmla="*/ 46 w 992"/>
                  <a:gd name="T113" fmla="*/ 8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92" h="2205">
                    <a:moveTo>
                      <a:pt x="46" y="894"/>
                    </a:moveTo>
                    <a:lnTo>
                      <a:pt x="73" y="850"/>
                    </a:lnTo>
                    <a:lnTo>
                      <a:pt x="104" y="809"/>
                    </a:lnTo>
                    <a:lnTo>
                      <a:pt x="138" y="774"/>
                    </a:lnTo>
                    <a:lnTo>
                      <a:pt x="176" y="743"/>
                    </a:lnTo>
                    <a:lnTo>
                      <a:pt x="216" y="715"/>
                    </a:lnTo>
                    <a:lnTo>
                      <a:pt x="258" y="690"/>
                    </a:lnTo>
                    <a:lnTo>
                      <a:pt x="302" y="668"/>
                    </a:lnTo>
                    <a:lnTo>
                      <a:pt x="347" y="649"/>
                    </a:lnTo>
                    <a:lnTo>
                      <a:pt x="394" y="633"/>
                    </a:lnTo>
                    <a:lnTo>
                      <a:pt x="440" y="618"/>
                    </a:lnTo>
                    <a:lnTo>
                      <a:pt x="487" y="606"/>
                    </a:lnTo>
                    <a:lnTo>
                      <a:pt x="534" y="595"/>
                    </a:lnTo>
                    <a:lnTo>
                      <a:pt x="579" y="585"/>
                    </a:lnTo>
                    <a:lnTo>
                      <a:pt x="624" y="576"/>
                    </a:lnTo>
                    <a:lnTo>
                      <a:pt x="666" y="566"/>
                    </a:lnTo>
                    <a:lnTo>
                      <a:pt x="708" y="558"/>
                    </a:lnTo>
                    <a:lnTo>
                      <a:pt x="687" y="540"/>
                    </a:lnTo>
                    <a:lnTo>
                      <a:pt x="664" y="525"/>
                    </a:lnTo>
                    <a:lnTo>
                      <a:pt x="642" y="509"/>
                    </a:lnTo>
                    <a:lnTo>
                      <a:pt x="618" y="495"/>
                    </a:lnTo>
                    <a:lnTo>
                      <a:pt x="594" y="481"/>
                    </a:lnTo>
                    <a:lnTo>
                      <a:pt x="572" y="465"/>
                    </a:lnTo>
                    <a:lnTo>
                      <a:pt x="549" y="450"/>
                    </a:lnTo>
                    <a:lnTo>
                      <a:pt x="528" y="433"/>
                    </a:lnTo>
                    <a:lnTo>
                      <a:pt x="506" y="415"/>
                    </a:lnTo>
                    <a:lnTo>
                      <a:pt x="486" y="395"/>
                    </a:lnTo>
                    <a:lnTo>
                      <a:pt x="468" y="373"/>
                    </a:lnTo>
                    <a:lnTo>
                      <a:pt x="452" y="347"/>
                    </a:lnTo>
                    <a:lnTo>
                      <a:pt x="436" y="318"/>
                    </a:lnTo>
                    <a:lnTo>
                      <a:pt x="424" y="286"/>
                    </a:lnTo>
                    <a:lnTo>
                      <a:pt x="414" y="249"/>
                    </a:lnTo>
                    <a:lnTo>
                      <a:pt x="407" y="209"/>
                    </a:lnTo>
                    <a:lnTo>
                      <a:pt x="415" y="169"/>
                    </a:lnTo>
                    <a:lnTo>
                      <a:pt x="433" y="134"/>
                    </a:lnTo>
                    <a:lnTo>
                      <a:pt x="458" y="104"/>
                    </a:lnTo>
                    <a:lnTo>
                      <a:pt x="488" y="78"/>
                    </a:lnTo>
                    <a:lnTo>
                      <a:pt x="524" y="58"/>
                    </a:lnTo>
                    <a:lnTo>
                      <a:pt x="564" y="40"/>
                    </a:lnTo>
                    <a:lnTo>
                      <a:pt x="608" y="27"/>
                    </a:lnTo>
                    <a:lnTo>
                      <a:pt x="655" y="17"/>
                    </a:lnTo>
                    <a:lnTo>
                      <a:pt x="701" y="9"/>
                    </a:lnTo>
                    <a:lnTo>
                      <a:pt x="748" y="4"/>
                    </a:lnTo>
                    <a:lnTo>
                      <a:pt x="796" y="1"/>
                    </a:lnTo>
                    <a:lnTo>
                      <a:pt x="840" y="0"/>
                    </a:lnTo>
                    <a:lnTo>
                      <a:pt x="881" y="1"/>
                    </a:lnTo>
                    <a:lnTo>
                      <a:pt x="919" y="4"/>
                    </a:lnTo>
                    <a:lnTo>
                      <a:pt x="951" y="6"/>
                    </a:lnTo>
                    <a:lnTo>
                      <a:pt x="979" y="9"/>
                    </a:lnTo>
                    <a:lnTo>
                      <a:pt x="981" y="15"/>
                    </a:lnTo>
                    <a:lnTo>
                      <a:pt x="985" y="21"/>
                    </a:lnTo>
                    <a:lnTo>
                      <a:pt x="988" y="27"/>
                    </a:lnTo>
                    <a:lnTo>
                      <a:pt x="992" y="34"/>
                    </a:lnTo>
                    <a:lnTo>
                      <a:pt x="976" y="53"/>
                    </a:lnTo>
                    <a:lnTo>
                      <a:pt x="968" y="80"/>
                    </a:lnTo>
                    <a:lnTo>
                      <a:pt x="966" y="110"/>
                    </a:lnTo>
                    <a:lnTo>
                      <a:pt x="963" y="140"/>
                    </a:lnTo>
                    <a:lnTo>
                      <a:pt x="953" y="161"/>
                    </a:lnTo>
                    <a:lnTo>
                      <a:pt x="935" y="190"/>
                    </a:lnTo>
                    <a:lnTo>
                      <a:pt x="911" y="222"/>
                    </a:lnTo>
                    <a:lnTo>
                      <a:pt x="884" y="255"/>
                    </a:lnTo>
                    <a:lnTo>
                      <a:pt x="856" y="287"/>
                    </a:lnTo>
                    <a:lnTo>
                      <a:pt x="829" y="316"/>
                    </a:lnTo>
                    <a:lnTo>
                      <a:pt x="805" y="338"/>
                    </a:lnTo>
                    <a:lnTo>
                      <a:pt x="786" y="351"/>
                    </a:lnTo>
                    <a:lnTo>
                      <a:pt x="773" y="338"/>
                    </a:lnTo>
                    <a:lnTo>
                      <a:pt x="760" y="324"/>
                    </a:lnTo>
                    <a:lnTo>
                      <a:pt x="747" y="309"/>
                    </a:lnTo>
                    <a:lnTo>
                      <a:pt x="733" y="293"/>
                    </a:lnTo>
                    <a:lnTo>
                      <a:pt x="721" y="278"/>
                    </a:lnTo>
                    <a:lnTo>
                      <a:pt x="709" y="260"/>
                    </a:lnTo>
                    <a:lnTo>
                      <a:pt x="700" y="242"/>
                    </a:lnTo>
                    <a:lnTo>
                      <a:pt x="693" y="224"/>
                    </a:lnTo>
                    <a:lnTo>
                      <a:pt x="708" y="212"/>
                    </a:lnTo>
                    <a:lnTo>
                      <a:pt x="725" y="203"/>
                    </a:lnTo>
                    <a:lnTo>
                      <a:pt x="744" y="193"/>
                    </a:lnTo>
                    <a:lnTo>
                      <a:pt x="764" y="185"/>
                    </a:lnTo>
                    <a:lnTo>
                      <a:pt x="783" y="178"/>
                    </a:lnTo>
                    <a:lnTo>
                      <a:pt x="803" y="173"/>
                    </a:lnTo>
                    <a:lnTo>
                      <a:pt x="822" y="170"/>
                    </a:lnTo>
                    <a:lnTo>
                      <a:pt x="839" y="167"/>
                    </a:lnTo>
                    <a:lnTo>
                      <a:pt x="820" y="165"/>
                    </a:lnTo>
                    <a:lnTo>
                      <a:pt x="799" y="163"/>
                    </a:lnTo>
                    <a:lnTo>
                      <a:pt x="779" y="159"/>
                    </a:lnTo>
                    <a:lnTo>
                      <a:pt x="757" y="157"/>
                    </a:lnTo>
                    <a:lnTo>
                      <a:pt x="734" y="154"/>
                    </a:lnTo>
                    <a:lnTo>
                      <a:pt x="712" y="153"/>
                    </a:lnTo>
                    <a:lnTo>
                      <a:pt x="689" y="153"/>
                    </a:lnTo>
                    <a:lnTo>
                      <a:pt x="666" y="153"/>
                    </a:lnTo>
                    <a:lnTo>
                      <a:pt x="644" y="155"/>
                    </a:lnTo>
                    <a:lnTo>
                      <a:pt x="621" y="159"/>
                    </a:lnTo>
                    <a:lnTo>
                      <a:pt x="600" y="165"/>
                    </a:lnTo>
                    <a:lnTo>
                      <a:pt x="580" y="172"/>
                    </a:lnTo>
                    <a:lnTo>
                      <a:pt x="561" y="183"/>
                    </a:lnTo>
                    <a:lnTo>
                      <a:pt x="543" y="196"/>
                    </a:lnTo>
                    <a:lnTo>
                      <a:pt x="528" y="211"/>
                    </a:lnTo>
                    <a:lnTo>
                      <a:pt x="513" y="230"/>
                    </a:lnTo>
                    <a:lnTo>
                      <a:pt x="522" y="256"/>
                    </a:lnTo>
                    <a:lnTo>
                      <a:pt x="535" y="282"/>
                    </a:lnTo>
                    <a:lnTo>
                      <a:pt x="551" y="307"/>
                    </a:lnTo>
                    <a:lnTo>
                      <a:pt x="572" y="331"/>
                    </a:lnTo>
                    <a:lnTo>
                      <a:pt x="594" y="355"/>
                    </a:lnTo>
                    <a:lnTo>
                      <a:pt x="619" y="377"/>
                    </a:lnTo>
                    <a:lnTo>
                      <a:pt x="646" y="399"/>
                    </a:lnTo>
                    <a:lnTo>
                      <a:pt x="675" y="419"/>
                    </a:lnTo>
                    <a:lnTo>
                      <a:pt x="703" y="439"/>
                    </a:lnTo>
                    <a:lnTo>
                      <a:pt x="733" y="457"/>
                    </a:lnTo>
                    <a:lnTo>
                      <a:pt x="763" y="472"/>
                    </a:lnTo>
                    <a:lnTo>
                      <a:pt x="791" y="488"/>
                    </a:lnTo>
                    <a:lnTo>
                      <a:pt x="818" y="501"/>
                    </a:lnTo>
                    <a:lnTo>
                      <a:pt x="845" y="513"/>
                    </a:lnTo>
                    <a:lnTo>
                      <a:pt x="868" y="522"/>
                    </a:lnTo>
                    <a:lnTo>
                      <a:pt x="888" y="529"/>
                    </a:lnTo>
                    <a:lnTo>
                      <a:pt x="920" y="528"/>
                    </a:lnTo>
                    <a:lnTo>
                      <a:pt x="942" y="529"/>
                    </a:lnTo>
                    <a:lnTo>
                      <a:pt x="954" y="536"/>
                    </a:lnTo>
                    <a:lnTo>
                      <a:pt x="958" y="547"/>
                    </a:lnTo>
                    <a:lnTo>
                      <a:pt x="958" y="563"/>
                    </a:lnTo>
                    <a:lnTo>
                      <a:pt x="956" y="583"/>
                    </a:lnTo>
                    <a:lnTo>
                      <a:pt x="953" y="609"/>
                    </a:lnTo>
                    <a:lnTo>
                      <a:pt x="951" y="641"/>
                    </a:lnTo>
                    <a:lnTo>
                      <a:pt x="945" y="644"/>
                    </a:lnTo>
                    <a:lnTo>
                      <a:pt x="941" y="648"/>
                    </a:lnTo>
                    <a:lnTo>
                      <a:pt x="935" y="652"/>
                    </a:lnTo>
                    <a:lnTo>
                      <a:pt x="930" y="655"/>
                    </a:lnTo>
                    <a:lnTo>
                      <a:pt x="924" y="660"/>
                    </a:lnTo>
                    <a:lnTo>
                      <a:pt x="918" y="663"/>
                    </a:lnTo>
                    <a:lnTo>
                      <a:pt x="913" y="668"/>
                    </a:lnTo>
                    <a:lnTo>
                      <a:pt x="907" y="673"/>
                    </a:lnTo>
                    <a:lnTo>
                      <a:pt x="885" y="672"/>
                    </a:lnTo>
                    <a:lnTo>
                      <a:pt x="861" y="672"/>
                    </a:lnTo>
                    <a:lnTo>
                      <a:pt x="836" y="672"/>
                    </a:lnTo>
                    <a:lnTo>
                      <a:pt x="811" y="672"/>
                    </a:lnTo>
                    <a:lnTo>
                      <a:pt x="785" y="672"/>
                    </a:lnTo>
                    <a:lnTo>
                      <a:pt x="758" y="673"/>
                    </a:lnTo>
                    <a:lnTo>
                      <a:pt x="731" y="674"/>
                    </a:lnTo>
                    <a:lnTo>
                      <a:pt x="702" y="677"/>
                    </a:lnTo>
                    <a:lnTo>
                      <a:pt x="674" y="679"/>
                    </a:lnTo>
                    <a:lnTo>
                      <a:pt x="645" y="681"/>
                    </a:lnTo>
                    <a:lnTo>
                      <a:pt x="617" y="685"/>
                    </a:lnTo>
                    <a:lnTo>
                      <a:pt x="587" y="690"/>
                    </a:lnTo>
                    <a:lnTo>
                      <a:pt x="558" y="694"/>
                    </a:lnTo>
                    <a:lnTo>
                      <a:pt x="529" y="700"/>
                    </a:lnTo>
                    <a:lnTo>
                      <a:pt x="500" y="707"/>
                    </a:lnTo>
                    <a:lnTo>
                      <a:pt x="471" y="715"/>
                    </a:lnTo>
                    <a:lnTo>
                      <a:pt x="442" y="723"/>
                    </a:lnTo>
                    <a:lnTo>
                      <a:pt x="415" y="732"/>
                    </a:lnTo>
                    <a:lnTo>
                      <a:pt x="388" y="743"/>
                    </a:lnTo>
                    <a:lnTo>
                      <a:pt x="360" y="755"/>
                    </a:lnTo>
                    <a:lnTo>
                      <a:pt x="334" y="767"/>
                    </a:lnTo>
                    <a:lnTo>
                      <a:pt x="309" y="781"/>
                    </a:lnTo>
                    <a:lnTo>
                      <a:pt x="286" y="795"/>
                    </a:lnTo>
                    <a:lnTo>
                      <a:pt x="262" y="812"/>
                    </a:lnTo>
                    <a:lnTo>
                      <a:pt x="239" y="830"/>
                    </a:lnTo>
                    <a:lnTo>
                      <a:pt x="219" y="847"/>
                    </a:lnTo>
                    <a:lnTo>
                      <a:pt x="199" y="868"/>
                    </a:lnTo>
                    <a:lnTo>
                      <a:pt x="180" y="889"/>
                    </a:lnTo>
                    <a:lnTo>
                      <a:pt x="163" y="913"/>
                    </a:lnTo>
                    <a:lnTo>
                      <a:pt x="148" y="936"/>
                    </a:lnTo>
                    <a:lnTo>
                      <a:pt x="135" y="963"/>
                    </a:lnTo>
                    <a:lnTo>
                      <a:pt x="123" y="990"/>
                    </a:lnTo>
                    <a:lnTo>
                      <a:pt x="131" y="1030"/>
                    </a:lnTo>
                    <a:lnTo>
                      <a:pt x="143" y="1067"/>
                    </a:lnTo>
                    <a:lnTo>
                      <a:pt x="160" y="1101"/>
                    </a:lnTo>
                    <a:lnTo>
                      <a:pt x="179" y="1133"/>
                    </a:lnTo>
                    <a:lnTo>
                      <a:pt x="201" y="1163"/>
                    </a:lnTo>
                    <a:lnTo>
                      <a:pt x="226" y="1190"/>
                    </a:lnTo>
                    <a:lnTo>
                      <a:pt x="252" y="1215"/>
                    </a:lnTo>
                    <a:lnTo>
                      <a:pt x="281" y="1239"/>
                    </a:lnTo>
                    <a:lnTo>
                      <a:pt x="309" y="1260"/>
                    </a:lnTo>
                    <a:lnTo>
                      <a:pt x="340" y="1281"/>
                    </a:lnTo>
                    <a:lnTo>
                      <a:pt x="370" y="1300"/>
                    </a:lnTo>
                    <a:lnTo>
                      <a:pt x="399" y="1317"/>
                    </a:lnTo>
                    <a:lnTo>
                      <a:pt x="429" y="1334"/>
                    </a:lnTo>
                    <a:lnTo>
                      <a:pt x="458" y="1351"/>
                    </a:lnTo>
                    <a:lnTo>
                      <a:pt x="485" y="1365"/>
                    </a:lnTo>
                    <a:lnTo>
                      <a:pt x="510" y="1380"/>
                    </a:lnTo>
                    <a:lnTo>
                      <a:pt x="537" y="1380"/>
                    </a:lnTo>
                    <a:lnTo>
                      <a:pt x="566" y="1380"/>
                    </a:lnTo>
                    <a:lnTo>
                      <a:pt x="595" y="1382"/>
                    </a:lnTo>
                    <a:lnTo>
                      <a:pt x="625" y="1383"/>
                    </a:lnTo>
                    <a:lnTo>
                      <a:pt x="655" y="1384"/>
                    </a:lnTo>
                    <a:lnTo>
                      <a:pt x="684" y="1386"/>
                    </a:lnTo>
                    <a:lnTo>
                      <a:pt x="715" y="1390"/>
                    </a:lnTo>
                    <a:lnTo>
                      <a:pt x="745" y="1393"/>
                    </a:lnTo>
                    <a:lnTo>
                      <a:pt x="776" y="1399"/>
                    </a:lnTo>
                    <a:lnTo>
                      <a:pt x="805" y="1406"/>
                    </a:lnTo>
                    <a:lnTo>
                      <a:pt x="835" y="1415"/>
                    </a:lnTo>
                    <a:lnTo>
                      <a:pt x="865" y="1424"/>
                    </a:lnTo>
                    <a:lnTo>
                      <a:pt x="893" y="1436"/>
                    </a:lnTo>
                    <a:lnTo>
                      <a:pt x="920" y="1449"/>
                    </a:lnTo>
                    <a:lnTo>
                      <a:pt x="947" y="1465"/>
                    </a:lnTo>
                    <a:lnTo>
                      <a:pt x="973" y="1482"/>
                    </a:lnTo>
                    <a:lnTo>
                      <a:pt x="963" y="1514"/>
                    </a:lnTo>
                    <a:lnTo>
                      <a:pt x="954" y="1547"/>
                    </a:lnTo>
                    <a:lnTo>
                      <a:pt x="945" y="1579"/>
                    </a:lnTo>
                    <a:lnTo>
                      <a:pt x="937" y="1609"/>
                    </a:lnTo>
                    <a:lnTo>
                      <a:pt x="925" y="1639"/>
                    </a:lnTo>
                    <a:lnTo>
                      <a:pt x="912" y="1665"/>
                    </a:lnTo>
                    <a:lnTo>
                      <a:pt x="894" y="1690"/>
                    </a:lnTo>
                    <a:lnTo>
                      <a:pt x="873" y="1710"/>
                    </a:lnTo>
                    <a:lnTo>
                      <a:pt x="846" y="1710"/>
                    </a:lnTo>
                    <a:lnTo>
                      <a:pt x="809" y="1703"/>
                    </a:lnTo>
                    <a:lnTo>
                      <a:pt x="766" y="1690"/>
                    </a:lnTo>
                    <a:lnTo>
                      <a:pt x="719" y="1672"/>
                    </a:lnTo>
                    <a:lnTo>
                      <a:pt x="666" y="1653"/>
                    </a:lnTo>
                    <a:lnTo>
                      <a:pt x="613" y="1634"/>
                    </a:lnTo>
                    <a:lnTo>
                      <a:pt x="557" y="1617"/>
                    </a:lnTo>
                    <a:lnTo>
                      <a:pt x="503" y="1601"/>
                    </a:lnTo>
                    <a:lnTo>
                      <a:pt x="449" y="1590"/>
                    </a:lnTo>
                    <a:lnTo>
                      <a:pt x="398" y="1586"/>
                    </a:lnTo>
                    <a:lnTo>
                      <a:pt x="353" y="1589"/>
                    </a:lnTo>
                    <a:lnTo>
                      <a:pt x="313" y="1602"/>
                    </a:lnTo>
                    <a:lnTo>
                      <a:pt x="280" y="1627"/>
                    </a:lnTo>
                    <a:lnTo>
                      <a:pt x="256" y="1665"/>
                    </a:lnTo>
                    <a:lnTo>
                      <a:pt x="242" y="1719"/>
                    </a:lnTo>
                    <a:lnTo>
                      <a:pt x="239" y="1787"/>
                    </a:lnTo>
                    <a:lnTo>
                      <a:pt x="251" y="1818"/>
                    </a:lnTo>
                    <a:lnTo>
                      <a:pt x="265" y="1848"/>
                    </a:lnTo>
                    <a:lnTo>
                      <a:pt x="281" y="1875"/>
                    </a:lnTo>
                    <a:lnTo>
                      <a:pt x="297" y="1903"/>
                    </a:lnTo>
                    <a:lnTo>
                      <a:pt x="315" y="1928"/>
                    </a:lnTo>
                    <a:lnTo>
                      <a:pt x="334" y="1951"/>
                    </a:lnTo>
                    <a:lnTo>
                      <a:pt x="354" y="1974"/>
                    </a:lnTo>
                    <a:lnTo>
                      <a:pt x="376" y="1995"/>
                    </a:lnTo>
                    <a:lnTo>
                      <a:pt x="397" y="2015"/>
                    </a:lnTo>
                    <a:lnTo>
                      <a:pt x="418" y="2033"/>
                    </a:lnTo>
                    <a:lnTo>
                      <a:pt x="441" y="2051"/>
                    </a:lnTo>
                    <a:lnTo>
                      <a:pt x="464" y="2068"/>
                    </a:lnTo>
                    <a:lnTo>
                      <a:pt x="486" y="2084"/>
                    </a:lnTo>
                    <a:lnTo>
                      <a:pt x="510" y="2098"/>
                    </a:lnTo>
                    <a:lnTo>
                      <a:pt x="532" y="2111"/>
                    </a:lnTo>
                    <a:lnTo>
                      <a:pt x="555" y="2125"/>
                    </a:lnTo>
                    <a:lnTo>
                      <a:pt x="557" y="2132"/>
                    </a:lnTo>
                    <a:lnTo>
                      <a:pt x="558" y="2139"/>
                    </a:lnTo>
                    <a:lnTo>
                      <a:pt x="558" y="2145"/>
                    </a:lnTo>
                    <a:lnTo>
                      <a:pt x="558" y="2153"/>
                    </a:lnTo>
                    <a:lnTo>
                      <a:pt x="549" y="2159"/>
                    </a:lnTo>
                    <a:lnTo>
                      <a:pt x="540" y="2164"/>
                    </a:lnTo>
                    <a:lnTo>
                      <a:pt x="528" y="2168"/>
                    </a:lnTo>
                    <a:lnTo>
                      <a:pt x="516" y="2172"/>
                    </a:lnTo>
                    <a:lnTo>
                      <a:pt x="503" y="2176"/>
                    </a:lnTo>
                    <a:lnTo>
                      <a:pt x="488" y="2179"/>
                    </a:lnTo>
                    <a:lnTo>
                      <a:pt x="474" y="2182"/>
                    </a:lnTo>
                    <a:lnTo>
                      <a:pt x="460" y="2184"/>
                    </a:lnTo>
                    <a:lnTo>
                      <a:pt x="445" y="2187"/>
                    </a:lnTo>
                    <a:lnTo>
                      <a:pt x="430" y="2189"/>
                    </a:lnTo>
                    <a:lnTo>
                      <a:pt x="415" y="2191"/>
                    </a:lnTo>
                    <a:lnTo>
                      <a:pt x="401" y="2193"/>
                    </a:lnTo>
                    <a:lnTo>
                      <a:pt x="386" y="2196"/>
                    </a:lnTo>
                    <a:lnTo>
                      <a:pt x="372" y="2199"/>
                    </a:lnTo>
                    <a:lnTo>
                      <a:pt x="359" y="2202"/>
                    </a:lnTo>
                    <a:lnTo>
                      <a:pt x="347" y="2205"/>
                    </a:lnTo>
                    <a:lnTo>
                      <a:pt x="305" y="2165"/>
                    </a:lnTo>
                    <a:lnTo>
                      <a:pt x="262" y="2121"/>
                    </a:lnTo>
                    <a:lnTo>
                      <a:pt x="219" y="2075"/>
                    </a:lnTo>
                    <a:lnTo>
                      <a:pt x="178" y="2025"/>
                    </a:lnTo>
                    <a:lnTo>
                      <a:pt x="140" y="1974"/>
                    </a:lnTo>
                    <a:lnTo>
                      <a:pt x="106" y="1922"/>
                    </a:lnTo>
                    <a:lnTo>
                      <a:pt x="79" y="1868"/>
                    </a:lnTo>
                    <a:lnTo>
                      <a:pt x="56" y="1815"/>
                    </a:lnTo>
                    <a:lnTo>
                      <a:pt x="43" y="1761"/>
                    </a:lnTo>
                    <a:lnTo>
                      <a:pt x="39" y="1709"/>
                    </a:lnTo>
                    <a:lnTo>
                      <a:pt x="43" y="1658"/>
                    </a:lnTo>
                    <a:lnTo>
                      <a:pt x="60" y="1608"/>
                    </a:lnTo>
                    <a:lnTo>
                      <a:pt x="90" y="1561"/>
                    </a:lnTo>
                    <a:lnTo>
                      <a:pt x="132" y="1517"/>
                    </a:lnTo>
                    <a:lnTo>
                      <a:pt x="191" y="1475"/>
                    </a:lnTo>
                    <a:lnTo>
                      <a:pt x="264" y="1439"/>
                    </a:lnTo>
                    <a:lnTo>
                      <a:pt x="252" y="1421"/>
                    </a:lnTo>
                    <a:lnTo>
                      <a:pt x="236" y="1398"/>
                    </a:lnTo>
                    <a:lnTo>
                      <a:pt x="213" y="1372"/>
                    </a:lnTo>
                    <a:lnTo>
                      <a:pt x="188" y="1342"/>
                    </a:lnTo>
                    <a:lnTo>
                      <a:pt x="160" y="1310"/>
                    </a:lnTo>
                    <a:lnTo>
                      <a:pt x="131" y="1277"/>
                    </a:lnTo>
                    <a:lnTo>
                      <a:pt x="103" y="1240"/>
                    </a:lnTo>
                    <a:lnTo>
                      <a:pt x="75" y="1202"/>
                    </a:lnTo>
                    <a:lnTo>
                      <a:pt x="51" y="1163"/>
                    </a:lnTo>
                    <a:lnTo>
                      <a:pt x="29" y="1124"/>
                    </a:lnTo>
                    <a:lnTo>
                      <a:pt x="13" y="1084"/>
                    </a:lnTo>
                    <a:lnTo>
                      <a:pt x="3" y="1044"/>
                    </a:lnTo>
                    <a:lnTo>
                      <a:pt x="0" y="1005"/>
                    </a:lnTo>
                    <a:lnTo>
                      <a:pt x="5" y="966"/>
                    </a:lnTo>
                    <a:lnTo>
                      <a:pt x="20" y="929"/>
                    </a:lnTo>
                    <a:lnTo>
                      <a:pt x="46" y="8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30191" name="Group 111"/>
              <p:cNvGrpSpPr>
                <a:grpSpLocks/>
              </p:cNvGrpSpPr>
              <p:nvPr/>
            </p:nvGrpSpPr>
            <p:grpSpPr bwMode="auto">
              <a:xfrm>
                <a:off x="890" y="251"/>
                <a:ext cx="226" cy="534"/>
                <a:chOff x="890" y="251"/>
                <a:chExt cx="226" cy="534"/>
              </a:xfrm>
            </p:grpSpPr>
            <p:sp>
              <p:nvSpPr>
                <p:cNvPr id="430192" name="Freeform 112"/>
                <p:cNvSpPr>
                  <a:spLocks/>
                </p:cNvSpPr>
                <p:nvPr/>
              </p:nvSpPr>
              <p:spPr bwMode="auto">
                <a:xfrm>
                  <a:off x="890" y="394"/>
                  <a:ext cx="186" cy="199"/>
                </a:xfrm>
                <a:custGeom>
                  <a:avLst/>
                  <a:gdLst>
                    <a:gd name="T0" fmla="*/ 56 w 744"/>
                    <a:gd name="T1" fmla="*/ 280 h 795"/>
                    <a:gd name="T2" fmla="*/ 121 w 744"/>
                    <a:gd name="T3" fmla="*/ 217 h 795"/>
                    <a:gd name="T4" fmla="*/ 209 w 744"/>
                    <a:gd name="T5" fmla="*/ 154 h 795"/>
                    <a:gd name="T6" fmla="*/ 311 w 744"/>
                    <a:gd name="T7" fmla="*/ 98 h 795"/>
                    <a:gd name="T8" fmla="*/ 420 w 744"/>
                    <a:gd name="T9" fmla="*/ 49 h 795"/>
                    <a:gd name="T10" fmla="*/ 528 w 744"/>
                    <a:gd name="T11" fmla="*/ 16 h 795"/>
                    <a:gd name="T12" fmla="*/ 628 w 744"/>
                    <a:gd name="T13" fmla="*/ 0 h 795"/>
                    <a:gd name="T14" fmla="*/ 711 w 744"/>
                    <a:gd name="T15" fmla="*/ 7 h 795"/>
                    <a:gd name="T16" fmla="*/ 699 w 744"/>
                    <a:gd name="T17" fmla="*/ 30 h 795"/>
                    <a:gd name="T18" fmla="*/ 608 w 744"/>
                    <a:gd name="T19" fmla="*/ 49 h 795"/>
                    <a:gd name="T20" fmla="*/ 516 w 744"/>
                    <a:gd name="T21" fmla="*/ 71 h 795"/>
                    <a:gd name="T22" fmla="*/ 429 w 744"/>
                    <a:gd name="T23" fmla="*/ 100 h 795"/>
                    <a:gd name="T24" fmla="*/ 346 w 744"/>
                    <a:gd name="T25" fmla="*/ 131 h 795"/>
                    <a:gd name="T26" fmla="*/ 270 w 744"/>
                    <a:gd name="T27" fmla="*/ 168 h 795"/>
                    <a:gd name="T28" fmla="*/ 202 w 744"/>
                    <a:gd name="T29" fmla="*/ 207 h 795"/>
                    <a:gd name="T30" fmla="*/ 145 w 744"/>
                    <a:gd name="T31" fmla="*/ 251 h 795"/>
                    <a:gd name="T32" fmla="*/ 101 w 744"/>
                    <a:gd name="T33" fmla="*/ 299 h 795"/>
                    <a:gd name="T34" fmla="*/ 74 w 744"/>
                    <a:gd name="T35" fmla="*/ 352 h 795"/>
                    <a:gd name="T36" fmla="*/ 62 w 744"/>
                    <a:gd name="T37" fmla="*/ 407 h 795"/>
                    <a:gd name="T38" fmla="*/ 71 w 744"/>
                    <a:gd name="T39" fmla="*/ 467 h 795"/>
                    <a:gd name="T40" fmla="*/ 101 w 744"/>
                    <a:gd name="T41" fmla="*/ 531 h 795"/>
                    <a:gd name="T42" fmla="*/ 155 w 744"/>
                    <a:gd name="T43" fmla="*/ 598 h 795"/>
                    <a:gd name="T44" fmla="*/ 234 w 744"/>
                    <a:gd name="T45" fmla="*/ 668 h 795"/>
                    <a:gd name="T46" fmla="*/ 341 w 744"/>
                    <a:gd name="T47" fmla="*/ 743 h 795"/>
                    <a:gd name="T48" fmla="*/ 371 w 744"/>
                    <a:gd name="T49" fmla="*/ 791 h 795"/>
                    <a:gd name="T50" fmla="*/ 310 w 744"/>
                    <a:gd name="T51" fmla="*/ 795 h 795"/>
                    <a:gd name="T52" fmla="*/ 258 w 744"/>
                    <a:gd name="T53" fmla="*/ 782 h 795"/>
                    <a:gd name="T54" fmla="*/ 211 w 744"/>
                    <a:gd name="T55" fmla="*/ 755 h 795"/>
                    <a:gd name="T56" fmla="*/ 169 w 744"/>
                    <a:gd name="T57" fmla="*/ 712 h 795"/>
                    <a:gd name="T58" fmla="*/ 126 w 744"/>
                    <a:gd name="T59" fmla="*/ 657 h 795"/>
                    <a:gd name="T60" fmla="*/ 80 w 744"/>
                    <a:gd name="T61" fmla="*/ 588 h 795"/>
                    <a:gd name="T62" fmla="*/ 29 w 744"/>
                    <a:gd name="T63" fmla="*/ 508 h 795"/>
                    <a:gd name="T64" fmla="*/ 0 w 744"/>
                    <a:gd name="T65" fmla="*/ 449 h 795"/>
                    <a:gd name="T66" fmla="*/ 3 w 744"/>
                    <a:gd name="T67" fmla="*/ 406 h 795"/>
                    <a:gd name="T68" fmla="*/ 11 w 744"/>
                    <a:gd name="T69" fmla="*/ 359 h 795"/>
                    <a:gd name="T70" fmla="*/ 25 w 744"/>
                    <a:gd name="T71" fmla="*/ 32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4" h="795">
                      <a:moveTo>
                        <a:pt x="35" y="311"/>
                      </a:moveTo>
                      <a:lnTo>
                        <a:pt x="56" y="280"/>
                      </a:lnTo>
                      <a:lnTo>
                        <a:pt x="86" y="249"/>
                      </a:lnTo>
                      <a:lnTo>
                        <a:pt x="121" y="217"/>
                      </a:lnTo>
                      <a:lnTo>
                        <a:pt x="163" y="185"/>
                      </a:lnTo>
                      <a:lnTo>
                        <a:pt x="209" y="154"/>
                      </a:lnTo>
                      <a:lnTo>
                        <a:pt x="259" y="125"/>
                      </a:lnTo>
                      <a:lnTo>
                        <a:pt x="311" y="98"/>
                      </a:lnTo>
                      <a:lnTo>
                        <a:pt x="365" y="71"/>
                      </a:lnTo>
                      <a:lnTo>
                        <a:pt x="420" y="49"/>
                      </a:lnTo>
                      <a:lnTo>
                        <a:pt x="475" y="30"/>
                      </a:lnTo>
                      <a:lnTo>
                        <a:pt x="528" y="16"/>
                      </a:lnTo>
                      <a:lnTo>
                        <a:pt x="579" y="5"/>
                      </a:lnTo>
                      <a:lnTo>
                        <a:pt x="628" y="0"/>
                      </a:lnTo>
                      <a:lnTo>
                        <a:pt x="672" y="0"/>
                      </a:lnTo>
                      <a:lnTo>
                        <a:pt x="711" y="7"/>
                      </a:lnTo>
                      <a:lnTo>
                        <a:pt x="744" y="22"/>
                      </a:lnTo>
                      <a:lnTo>
                        <a:pt x="699" y="30"/>
                      </a:lnTo>
                      <a:lnTo>
                        <a:pt x="653" y="38"/>
                      </a:lnTo>
                      <a:lnTo>
                        <a:pt x="608" y="49"/>
                      </a:lnTo>
                      <a:lnTo>
                        <a:pt x="563" y="60"/>
                      </a:lnTo>
                      <a:lnTo>
                        <a:pt x="516" y="71"/>
                      </a:lnTo>
                      <a:lnTo>
                        <a:pt x="473" y="84"/>
                      </a:lnTo>
                      <a:lnTo>
                        <a:pt x="429" y="100"/>
                      </a:lnTo>
                      <a:lnTo>
                        <a:pt x="387" y="114"/>
                      </a:lnTo>
                      <a:lnTo>
                        <a:pt x="346" y="131"/>
                      </a:lnTo>
                      <a:lnTo>
                        <a:pt x="306" y="149"/>
                      </a:lnTo>
                      <a:lnTo>
                        <a:pt x="270" y="168"/>
                      </a:lnTo>
                      <a:lnTo>
                        <a:pt x="234" y="187"/>
                      </a:lnTo>
                      <a:lnTo>
                        <a:pt x="202" y="207"/>
                      </a:lnTo>
                      <a:lnTo>
                        <a:pt x="172" y="228"/>
                      </a:lnTo>
                      <a:lnTo>
                        <a:pt x="145" y="251"/>
                      </a:lnTo>
                      <a:lnTo>
                        <a:pt x="121" y="274"/>
                      </a:lnTo>
                      <a:lnTo>
                        <a:pt x="101" y="299"/>
                      </a:lnTo>
                      <a:lnTo>
                        <a:pt x="86" y="324"/>
                      </a:lnTo>
                      <a:lnTo>
                        <a:pt x="74" y="352"/>
                      </a:lnTo>
                      <a:lnTo>
                        <a:pt x="66" y="379"/>
                      </a:lnTo>
                      <a:lnTo>
                        <a:pt x="62" y="407"/>
                      </a:lnTo>
                      <a:lnTo>
                        <a:pt x="64" y="437"/>
                      </a:lnTo>
                      <a:lnTo>
                        <a:pt x="71" y="467"/>
                      </a:lnTo>
                      <a:lnTo>
                        <a:pt x="83" y="499"/>
                      </a:lnTo>
                      <a:lnTo>
                        <a:pt x="101" y="531"/>
                      </a:lnTo>
                      <a:lnTo>
                        <a:pt x="125" y="564"/>
                      </a:lnTo>
                      <a:lnTo>
                        <a:pt x="155" y="598"/>
                      </a:lnTo>
                      <a:lnTo>
                        <a:pt x="190" y="633"/>
                      </a:lnTo>
                      <a:lnTo>
                        <a:pt x="234" y="668"/>
                      </a:lnTo>
                      <a:lnTo>
                        <a:pt x="284" y="706"/>
                      </a:lnTo>
                      <a:lnTo>
                        <a:pt x="341" y="743"/>
                      </a:lnTo>
                      <a:lnTo>
                        <a:pt x="405" y="782"/>
                      </a:lnTo>
                      <a:lnTo>
                        <a:pt x="371" y="791"/>
                      </a:lnTo>
                      <a:lnTo>
                        <a:pt x="338" y="795"/>
                      </a:lnTo>
                      <a:lnTo>
                        <a:pt x="310" y="795"/>
                      </a:lnTo>
                      <a:lnTo>
                        <a:pt x="283" y="791"/>
                      </a:lnTo>
                      <a:lnTo>
                        <a:pt x="258" y="782"/>
                      </a:lnTo>
                      <a:lnTo>
                        <a:pt x="234" y="770"/>
                      </a:lnTo>
                      <a:lnTo>
                        <a:pt x="211" y="755"/>
                      </a:lnTo>
                      <a:lnTo>
                        <a:pt x="190" y="735"/>
                      </a:lnTo>
                      <a:lnTo>
                        <a:pt x="169" y="712"/>
                      </a:lnTo>
                      <a:lnTo>
                        <a:pt x="147" y="685"/>
                      </a:lnTo>
                      <a:lnTo>
                        <a:pt x="126" y="657"/>
                      </a:lnTo>
                      <a:lnTo>
                        <a:pt x="103" y="623"/>
                      </a:lnTo>
                      <a:lnTo>
                        <a:pt x="80" y="588"/>
                      </a:lnTo>
                      <a:lnTo>
                        <a:pt x="55" y="550"/>
                      </a:lnTo>
                      <a:lnTo>
                        <a:pt x="29" y="508"/>
                      </a:lnTo>
                      <a:lnTo>
                        <a:pt x="0" y="464"/>
                      </a:lnTo>
                      <a:lnTo>
                        <a:pt x="0" y="449"/>
                      </a:lnTo>
                      <a:lnTo>
                        <a:pt x="0" y="429"/>
                      </a:lnTo>
                      <a:lnTo>
                        <a:pt x="3" y="406"/>
                      </a:lnTo>
                      <a:lnTo>
                        <a:pt x="6" y="382"/>
                      </a:lnTo>
                      <a:lnTo>
                        <a:pt x="11" y="359"/>
                      </a:lnTo>
                      <a:lnTo>
                        <a:pt x="17" y="338"/>
                      </a:lnTo>
                      <a:lnTo>
                        <a:pt x="25" y="322"/>
                      </a:lnTo>
                      <a:lnTo>
                        <a:pt x="35" y="311"/>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93" name="Freeform 113"/>
                <p:cNvSpPr>
                  <a:spLocks/>
                </p:cNvSpPr>
                <p:nvPr/>
              </p:nvSpPr>
              <p:spPr bwMode="auto">
                <a:xfrm>
                  <a:off x="987" y="251"/>
                  <a:ext cx="129" cy="150"/>
                </a:xfrm>
                <a:custGeom>
                  <a:avLst/>
                  <a:gdLst>
                    <a:gd name="T0" fmla="*/ 30 w 516"/>
                    <a:gd name="T1" fmla="*/ 124 h 597"/>
                    <a:gd name="T2" fmla="*/ 72 w 516"/>
                    <a:gd name="T3" fmla="*/ 94 h 597"/>
                    <a:gd name="T4" fmla="*/ 131 w 516"/>
                    <a:gd name="T5" fmla="*/ 64 h 597"/>
                    <a:gd name="T6" fmla="*/ 204 w 516"/>
                    <a:gd name="T7" fmla="*/ 39 h 597"/>
                    <a:gd name="T8" fmla="*/ 282 w 516"/>
                    <a:gd name="T9" fmla="*/ 18 h 597"/>
                    <a:gd name="T10" fmla="*/ 361 w 516"/>
                    <a:gd name="T11" fmla="*/ 5 h 597"/>
                    <a:gd name="T12" fmla="*/ 433 w 516"/>
                    <a:gd name="T13" fmla="*/ 0 h 597"/>
                    <a:gd name="T14" fmla="*/ 493 w 516"/>
                    <a:gd name="T15" fmla="*/ 8 h 597"/>
                    <a:gd name="T16" fmla="*/ 500 w 516"/>
                    <a:gd name="T17" fmla="*/ 54 h 597"/>
                    <a:gd name="T18" fmla="*/ 455 w 516"/>
                    <a:gd name="T19" fmla="*/ 96 h 597"/>
                    <a:gd name="T20" fmla="*/ 397 w 516"/>
                    <a:gd name="T21" fmla="*/ 109 h 597"/>
                    <a:gd name="T22" fmla="*/ 329 w 516"/>
                    <a:gd name="T23" fmla="*/ 105 h 597"/>
                    <a:gd name="T24" fmla="*/ 258 w 516"/>
                    <a:gd name="T25" fmla="*/ 94 h 597"/>
                    <a:gd name="T26" fmla="*/ 188 w 516"/>
                    <a:gd name="T27" fmla="*/ 88 h 597"/>
                    <a:gd name="T28" fmla="*/ 126 w 516"/>
                    <a:gd name="T29" fmla="*/ 100 h 597"/>
                    <a:gd name="T30" fmla="*/ 75 w 516"/>
                    <a:gd name="T31" fmla="*/ 140 h 597"/>
                    <a:gd name="T32" fmla="*/ 65 w 516"/>
                    <a:gd name="T33" fmla="*/ 227 h 597"/>
                    <a:gd name="T34" fmla="*/ 98 w 516"/>
                    <a:gd name="T35" fmla="*/ 308 h 597"/>
                    <a:gd name="T36" fmla="*/ 148 w 516"/>
                    <a:gd name="T37" fmla="*/ 368 h 597"/>
                    <a:gd name="T38" fmla="*/ 210 w 516"/>
                    <a:gd name="T39" fmla="*/ 413 h 597"/>
                    <a:gd name="T40" fmla="*/ 276 w 516"/>
                    <a:gd name="T41" fmla="*/ 449 h 597"/>
                    <a:gd name="T42" fmla="*/ 344 w 516"/>
                    <a:gd name="T43" fmla="*/ 483 h 597"/>
                    <a:gd name="T44" fmla="*/ 407 w 516"/>
                    <a:gd name="T45" fmla="*/ 520 h 597"/>
                    <a:gd name="T46" fmla="*/ 460 w 516"/>
                    <a:gd name="T47" fmla="*/ 567 h 597"/>
                    <a:gd name="T48" fmla="*/ 452 w 516"/>
                    <a:gd name="T49" fmla="*/ 580 h 597"/>
                    <a:gd name="T50" fmla="*/ 386 w 516"/>
                    <a:gd name="T51" fmla="*/ 546 h 597"/>
                    <a:gd name="T52" fmla="*/ 319 w 516"/>
                    <a:gd name="T53" fmla="*/ 510 h 597"/>
                    <a:gd name="T54" fmla="*/ 250 w 516"/>
                    <a:gd name="T55" fmla="*/ 472 h 597"/>
                    <a:gd name="T56" fmla="*/ 182 w 516"/>
                    <a:gd name="T57" fmla="*/ 429 h 597"/>
                    <a:gd name="T58" fmla="*/ 119 w 516"/>
                    <a:gd name="T59" fmla="*/ 379 h 597"/>
                    <a:gd name="T60" fmla="*/ 64 w 516"/>
                    <a:gd name="T61" fmla="*/ 321 h 597"/>
                    <a:gd name="T62" fmla="*/ 18 w 516"/>
                    <a:gd name="T63" fmla="*/ 254 h 597"/>
                    <a:gd name="T64" fmla="*/ 4 w 516"/>
                    <a:gd name="T65" fmla="*/ 197 h 597"/>
                    <a:gd name="T66" fmla="*/ 14 w 516"/>
                    <a:gd name="T67" fmla="*/ 158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6" h="597">
                      <a:moveTo>
                        <a:pt x="18" y="139"/>
                      </a:moveTo>
                      <a:lnTo>
                        <a:pt x="30" y="124"/>
                      </a:lnTo>
                      <a:lnTo>
                        <a:pt x="48" y="109"/>
                      </a:lnTo>
                      <a:lnTo>
                        <a:pt x="72" y="94"/>
                      </a:lnTo>
                      <a:lnTo>
                        <a:pt x="99" y="78"/>
                      </a:lnTo>
                      <a:lnTo>
                        <a:pt x="131" y="64"/>
                      </a:lnTo>
                      <a:lnTo>
                        <a:pt x="167" y="51"/>
                      </a:lnTo>
                      <a:lnTo>
                        <a:pt x="204" y="39"/>
                      </a:lnTo>
                      <a:lnTo>
                        <a:pt x="243" y="27"/>
                      </a:lnTo>
                      <a:lnTo>
                        <a:pt x="282" y="18"/>
                      </a:lnTo>
                      <a:lnTo>
                        <a:pt x="322" y="11"/>
                      </a:lnTo>
                      <a:lnTo>
                        <a:pt x="361" y="5"/>
                      </a:lnTo>
                      <a:lnTo>
                        <a:pt x="398" y="1"/>
                      </a:lnTo>
                      <a:lnTo>
                        <a:pt x="433" y="0"/>
                      </a:lnTo>
                      <a:lnTo>
                        <a:pt x="465" y="2"/>
                      </a:lnTo>
                      <a:lnTo>
                        <a:pt x="493" y="8"/>
                      </a:lnTo>
                      <a:lnTo>
                        <a:pt x="516" y="17"/>
                      </a:lnTo>
                      <a:lnTo>
                        <a:pt x="500" y="54"/>
                      </a:lnTo>
                      <a:lnTo>
                        <a:pt x="480" y="80"/>
                      </a:lnTo>
                      <a:lnTo>
                        <a:pt x="455" y="96"/>
                      </a:lnTo>
                      <a:lnTo>
                        <a:pt x="428" y="106"/>
                      </a:lnTo>
                      <a:lnTo>
                        <a:pt x="397" y="109"/>
                      </a:lnTo>
                      <a:lnTo>
                        <a:pt x="364" y="108"/>
                      </a:lnTo>
                      <a:lnTo>
                        <a:pt x="329" y="105"/>
                      </a:lnTo>
                      <a:lnTo>
                        <a:pt x="294" y="99"/>
                      </a:lnTo>
                      <a:lnTo>
                        <a:pt x="258" y="94"/>
                      </a:lnTo>
                      <a:lnTo>
                        <a:pt x="223" y="89"/>
                      </a:lnTo>
                      <a:lnTo>
                        <a:pt x="188" y="88"/>
                      </a:lnTo>
                      <a:lnTo>
                        <a:pt x="156" y="90"/>
                      </a:lnTo>
                      <a:lnTo>
                        <a:pt x="126" y="100"/>
                      </a:lnTo>
                      <a:lnTo>
                        <a:pt x="99" y="115"/>
                      </a:lnTo>
                      <a:lnTo>
                        <a:pt x="75" y="140"/>
                      </a:lnTo>
                      <a:lnTo>
                        <a:pt x="56" y="176"/>
                      </a:lnTo>
                      <a:lnTo>
                        <a:pt x="65" y="227"/>
                      </a:lnTo>
                      <a:lnTo>
                        <a:pt x="79" y="270"/>
                      </a:lnTo>
                      <a:lnTo>
                        <a:pt x="98" y="308"/>
                      </a:lnTo>
                      <a:lnTo>
                        <a:pt x="122" y="340"/>
                      </a:lnTo>
                      <a:lnTo>
                        <a:pt x="148" y="368"/>
                      </a:lnTo>
                      <a:lnTo>
                        <a:pt x="178" y="392"/>
                      </a:lnTo>
                      <a:lnTo>
                        <a:pt x="210" y="413"/>
                      </a:lnTo>
                      <a:lnTo>
                        <a:pt x="243" y="432"/>
                      </a:lnTo>
                      <a:lnTo>
                        <a:pt x="276" y="449"/>
                      </a:lnTo>
                      <a:lnTo>
                        <a:pt x="310" y="467"/>
                      </a:lnTo>
                      <a:lnTo>
                        <a:pt x="344" y="483"/>
                      </a:lnTo>
                      <a:lnTo>
                        <a:pt x="376" y="501"/>
                      </a:lnTo>
                      <a:lnTo>
                        <a:pt x="407" y="520"/>
                      </a:lnTo>
                      <a:lnTo>
                        <a:pt x="435" y="543"/>
                      </a:lnTo>
                      <a:lnTo>
                        <a:pt x="460" y="567"/>
                      </a:lnTo>
                      <a:lnTo>
                        <a:pt x="481" y="597"/>
                      </a:lnTo>
                      <a:lnTo>
                        <a:pt x="452" y="580"/>
                      </a:lnTo>
                      <a:lnTo>
                        <a:pt x="420" y="564"/>
                      </a:lnTo>
                      <a:lnTo>
                        <a:pt x="386" y="546"/>
                      </a:lnTo>
                      <a:lnTo>
                        <a:pt x="353" y="529"/>
                      </a:lnTo>
                      <a:lnTo>
                        <a:pt x="319" y="510"/>
                      </a:lnTo>
                      <a:lnTo>
                        <a:pt x="284" y="491"/>
                      </a:lnTo>
                      <a:lnTo>
                        <a:pt x="250" y="472"/>
                      </a:lnTo>
                      <a:lnTo>
                        <a:pt x="216" y="451"/>
                      </a:lnTo>
                      <a:lnTo>
                        <a:pt x="182" y="429"/>
                      </a:lnTo>
                      <a:lnTo>
                        <a:pt x="150" y="405"/>
                      </a:lnTo>
                      <a:lnTo>
                        <a:pt x="119" y="379"/>
                      </a:lnTo>
                      <a:lnTo>
                        <a:pt x="91" y="351"/>
                      </a:lnTo>
                      <a:lnTo>
                        <a:pt x="64" y="321"/>
                      </a:lnTo>
                      <a:lnTo>
                        <a:pt x="40" y="289"/>
                      </a:lnTo>
                      <a:lnTo>
                        <a:pt x="18" y="254"/>
                      </a:lnTo>
                      <a:lnTo>
                        <a:pt x="0" y="216"/>
                      </a:lnTo>
                      <a:lnTo>
                        <a:pt x="4" y="197"/>
                      </a:lnTo>
                      <a:lnTo>
                        <a:pt x="9" y="177"/>
                      </a:lnTo>
                      <a:lnTo>
                        <a:pt x="14" y="158"/>
                      </a:lnTo>
                      <a:lnTo>
                        <a:pt x="18" y="139"/>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94" name="Freeform 114"/>
                <p:cNvSpPr>
                  <a:spLocks/>
                </p:cNvSpPr>
                <p:nvPr/>
              </p:nvSpPr>
              <p:spPr bwMode="auto">
                <a:xfrm>
                  <a:off x="892" y="597"/>
                  <a:ext cx="175" cy="188"/>
                </a:xfrm>
                <a:custGeom>
                  <a:avLst/>
                  <a:gdLst>
                    <a:gd name="T0" fmla="*/ 74 w 699"/>
                    <a:gd name="T1" fmla="*/ 151 h 752"/>
                    <a:gd name="T2" fmla="*/ 138 w 699"/>
                    <a:gd name="T3" fmla="*/ 96 h 752"/>
                    <a:gd name="T4" fmla="*/ 219 w 699"/>
                    <a:gd name="T5" fmla="*/ 54 h 752"/>
                    <a:gd name="T6" fmla="*/ 309 w 699"/>
                    <a:gd name="T7" fmla="*/ 25 h 752"/>
                    <a:gd name="T8" fmla="*/ 404 w 699"/>
                    <a:gd name="T9" fmla="*/ 7 h 752"/>
                    <a:gd name="T10" fmla="*/ 499 w 699"/>
                    <a:gd name="T11" fmla="*/ 0 h 752"/>
                    <a:gd name="T12" fmla="*/ 588 w 699"/>
                    <a:gd name="T13" fmla="*/ 2 h 752"/>
                    <a:gd name="T14" fmla="*/ 666 w 699"/>
                    <a:gd name="T15" fmla="*/ 14 h 752"/>
                    <a:gd name="T16" fmla="*/ 628 w 699"/>
                    <a:gd name="T17" fmla="*/ 37 h 752"/>
                    <a:gd name="T18" fmla="*/ 491 w 699"/>
                    <a:gd name="T19" fmla="*/ 67 h 752"/>
                    <a:gd name="T20" fmla="*/ 366 w 699"/>
                    <a:gd name="T21" fmla="*/ 108 h 752"/>
                    <a:gd name="T22" fmla="*/ 263 w 699"/>
                    <a:gd name="T23" fmla="*/ 160 h 752"/>
                    <a:gd name="T24" fmla="*/ 191 w 699"/>
                    <a:gd name="T25" fmla="*/ 229 h 752"/>
                    <a:gd name="T26" fmla="*/ 161 w 699"/>
                    <a:gd name="T27" fmla="*/ 314 h 752"/>
                    <a:gd name="T28" fmla="*/ 180 w 699"/>
                    <a:gd name="T29" fmla="*/ 421 h 752"/>
                    <a:gd name="T30" fmla="*/ 257 w 699"/>
                    <a:gd name="T31" fmla="*/ 551 h 752"/>
                    <a:gd name="T32" fmla="*/ 335 w 699"/>
                    <a:gd name="T33" fmla="*/ 636 h 752"/>
                    <a:gd name="T34" fmla="*/ 361 w 699"/>
                    <a:gd name="T35" fmla="*/ 657 h 752"/>
                    <a:gd name="T36" fmla="*/ 388 w 699"/>
                    <a:gd name="T37" fmla="*/ 681 h 752"/>
                    <a:gd name="T38" fmla="*/ 417 w 699"/>
                    <a:gd name="T39" fmla="*/ 704 h 752"/>
                    <a:gd name="T40" fmla="*/ 417 w 699"/>
                    <a:gd name="T41" fmla="*/ 720 h 752"/>
                    <a:gd name="T42" fmla="*/ 387 w 699"/>
                    <a:gd name="T43" fmla="*/ 730 h 752"/>
                    <a:gd name="T44" fmla="*/ 356 w 699"/>
                    <a:gd name="T45" fmla="*/ 738 h 752"/>
                    <a:gd name="T46" fmla="*/ 327 w 699"/>
                    <a:gd name="T47" fmla="*/ 748 h 752"/>
                    <a:gd name="T48" fmla="*/ 292 w 699"/>
                    <a:gd name="T49" fmla="*/ 736 h 752"/>
                    <a:gd name="T50" fmla="*/ 240 w 699"/>
                    <a:gd name="T51" fmla="*/ 688 h 752"/>
                    <a:gd name="T52" fmla="*/ 177 w 699"/>
                    <a:gd name="T53" fmla="*/ 625 h 752"/>
                    <a:gd name="T54" fmla="*/ 112 w 699"/>
                    <a:gd name="T55" fmla="*/ 551 h 752"/>
                    <a:gd name="T56" fmla="*/ 55 w 699"/>
                    <a:gd name="T57" fmla="*/ 470 h 752"/>
                    <a:gd name="T58" fmla="*/ 15 w 699"/>
                    <a:gd name="T59" fmla="*/ 384 h 752"/>
                    <a:gd name="T60" fmla="*/ 0 w 699"/>
                    <a:gd name="T61" fmla="*/ 300 h 752"/>
                    <a:gd name="T62" fmla="*/ 22 w 699"/>
                    <a:gd name="T63" fmla="*/ 221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9" h="752">
                      <a:moveTo>
                        <a:pt x="49" y="183"/>
                      </a:moveTo>
                      <a:lnTo>
                        <a:pt x="74" y="151"/>
                      </a:lnTo>
                      <a:lnTo>
                        <a:pt x="104" y="122"/>
                      </a:lnTo>
                      <a:lnTo>
                        <a:pt x="138" y="96"/>
                      </a:lnTo>
                      <a:lnTo>
                        <a:pt x="176" y="73"/>
                      </a:lnTo>
                      <a:lnTo>
                        <a:pt x="219" y="54"/>
                      </a:lnTo>
                      <a:lnTo>
                        <a:pt x="263" y="38"/>
                      </a:lnTo>
                      <a:lnTo>
                        <a:pt x="309" y="25"/>
                      </a:lnTo>
                      <a:lnTo>
                        <a:pt x="356" y="14"/>
                      </a:lnTo>
                      <a:lnTo>
                        <a:pt x="404" y="7"/>
                      </a:lnTo>
                      <a:lnTo>
                        <a:pt x="451" y="2"/>
                      </a:lnTo>
                      <a:lnTo>
                        <a:pt x="499" y="0"/>
                      </a:lnTo>
                      <a:lnTo>
                        <a:pt x="545" y="0"/>
                      </a:lnTo>
                      <a:lnTo>
                        <a:pt x="588" y="2"/>
                      </a:lnTo>
                      <a:lnTo>
                        <a:pt x="629" y="7"/>
                      </a:lnTo>
                      <a:lnTo>
                        <a:pt x="666" y="14"/>
                      </a:lnTo>
                      <a:lnTo>
                        <a:pt x="699" y="24"/>
                      </a:lnTo>
                      <a:lnTo>
                        <a:pt x="628" y="37"/>
                      </a:lnTo>
                      <a:lnTo>
                        <a:pt x="558" y="51"/>
                      </a:lnTo>
                      <a:lnTo>
                        <a:pt x="491" y="67"/>
                      </a:lnTo>
                      <a:lnTo>
                        <a:pt x="426" y="85"/>
                      </a:lnTo>
                      <a:lnTo>
                        <a:pt x="366" y="108"/>
                      </a:lnTo>
                      <a:lnTo>
                        <a:pt x="311" y="133"/>
                      </a:lnTo>
                      <a:lnTo>
                        <a:pt x="263" y="160"/>
                      </a:lnTo>
                      <a:lnTo>
                        <a:pt x="223" y="192"/>
                      </a:lnTo>
                      <a:lnTo>
                        <a:pt x="191" y="229"/>
                      </a:lnTo>
                      <a:lnTo>
                        <a:pt x="171" y="269"/>
                      </a:lnTo>
                      <a:lnTo>
                        <a:pt x="161" y="314"/>
                      </a:lnTo>
                      <a:lnTo>
                        <a:pt x="163" y="365"/>
                      </a:lnTo>
                      <a:lnTo>
                        <a:pt x="180" y="421"/>
                      </a:lnTo>
                      <a:lnTo>
                        <a:pt x="210" y="483"/>
                      </a:lnTo>
                      <a:lnTo>
                        <a:pt x="257" y="551"/>
                      </a:lnTo>
                      <a:lnTo>
                        <a:pt x="321" y="625"/>
                      </a:lnTo>
                      <a:lnTo>
                        <a:pt x="335" y="636"/>
                      </a:lnTo>
                      <a:lnTo>
                        <a:pt x="348" y="647"/>
                      </a:lnTo>
                      <a:lnTo>
                        <a:pt x="361" y="657"/>
                      </a:lnTo>
                      <a:lnTo>
                        <a:pt x="375" y="669"/>
                      </a:lnTo>
                      <a:lnTo>
                        <a:pt x="388" y="681"/>
                      </a:lnTo>
                      <a:lnTo>
                        <a:pt x="403" y="692"/>
                      </a:lnTo>
                      <a:lnTo>
                        <a:pt x="417" y="704"/>
                      </a:lnTo>
                      <a:lnTo>
                        <a:pt x="432" y="716"/>
                      </a:lnTo>
                      <a:lnTo>
                        <a:pt x="417" y="720"/>
                      </a:lnTo>
                      <a:lnTo>
                        <a:pt x="403" y="725"/>
                      </a:lnTo>
                      <a:lnTo>
                        <a:pt x="387" y="730"/>
                      </a:lnTo>
                      <a:lnTo>
                        <a:pt x="372" y="733"/>
                      </a:lnTo>
                      <a:lnTo>
                        <a:pt x="356" y="738"/>
                      </a:lnTo>
                      <a:lnTo>
                        <a:pt x="342" y="743"/>
                      </a:lnTo>
                      <a:lnTo>
                        <a:pt x="327" y="748"/>
                      </a:lnTo>
                      <a:lnTo>
                        <a:pt x="311" y="752"/>
                      </a:lnTo>
                      <a:lnTo>
                        <a:pt x="292" y="736"/>
                      </a:lnTo>
                      <a:lnTo>
                        <a:pt x="269" y="713"/>
                      </a:lnTo>
                      <a:lnTo>
                        <a:pt x="240" y="688"/>
                      </a:lnTo>
                      <a:lnTo>
                        <a:pt x="210" y="657"/>
                      </a:lnTo>
                      <a:lnTo>
                        <a:pt x="177" y="625"/>
                      </a:lnTo>
                      <a:lnTo>
                        <a:pt x="145" y="590"/>
                      </a:lnTo>
                      <a:lnTo>
                        <a:pt x="112" y="551"/>
                      </a:lnTo>
                      <a:lnTo>
                        <a:pt x="82" y="511"/>
                      </a:lnTo>
                      <a:lnTo>
                        <a:pt x="55" y="470"/>
                      </a:lnTo>
                      <a:lnTo>
                        <a:pt x="32" y="427"/>
                      </a:lnTo>
                      <a:lnTo>
                        <a:pt x="15" y="384"/>
                      </a:lnTo>
                      <a:lnTo>
                        <a:pt x="4" y="343"/>
                      </a:lnTo>
                      <a:lnTo>
                        <a:pt x="0" y="300"/>
                      </a:lnTo>
                      <a:lnTo>
                        <a:pt x="6" y="260"/>
                      </a:lnTo>
                      <a:lnTo>
                        <a:pt x="22" y="221"/>
                      </a:lnTo>
                      <a:lnTo>
                        <a:pt x="49" y="183"/>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95" name="Freeform 115"/>
                <p:cNvSpPr>
                  <a:spLocks/>
                </p:cNvSpPr>
                <p:nvPr/>
              </p:nvSpPr>
              <p:spPr bwMode="auto">
                <a:xfrm>
                  <a:off x="1065" y="291"/>
                  <a:ext cx="37" cy="27"/>
                </a:xfrm>
                <a:custGeom>
                  <a:avLst/>
                  <a:gdLst>
                    <a:gd name="T0" fmla="*/ 10 w 150"/>
                    <a:gd name="T1" fmla="*/ 46 h 108"/>
                    <a:gd name="T2" fmla="*/ 28 w 150"/>
                    <a:gd name="T3" fmla="*/ 40 h 108"/>
                    <a:gd name="T4" fmla="*/ 44 w 150"/>
                    <a:gd name="T5" fmla="*/ 34 h 108"/>
                    <a:gd name="T6" fmla="*/ 62 w 150"/>
                    <a:gd name="T7" fmla="*/ 28 h 108"/>
                    <a:gd name="T8" fmla="*/ 80 w 150"/>
                    <a:gd name="T9" fmla="*/ 23 h 108"/>
                    <a:gd name="T10" fmla="*/ 97 w 150"/>
                    <a:gd name="T11" fmla="*/ 18 h 108"/>
                    <a:gd name="T12" fmla="*/ 114 w 150"/>
                    <a:gd name="T13" fmla="*/ 12 h 108"/>
                    <a:gd name="T14" fmla="*/ 132 w 150"/>
                    <a:gd name="T15" fmla="*/ 6 h 108"/>
                    <a:gd name="T16" fmla="*/ 150 w 150"/>
                    <a:gd name="T17" fmla="*/ 0 h 108"/>
                    <a:gd name="T18" fmla="*/ 137 w 150"/>
                    <a:gd name="T19" fmla="*/ 14 h 108"/>
                    <a:gd name="T20" fmla="*/ 124 w 150"/>
                    <a:gd name="T21" fmla="*/ 27 h 108"/>
                    <a:gd name="T22" fmla="*/ 111 w 150"/>
                    <a:gd name="T23" fmla="*/ 42 h 108"/>
                    <a:gd name="T24" fmla="*/ 98 w 150"/>
                    <a:gd name="T25" fmla="*/ 56 h 108"/>
                    <a:gd name="T26" fmla="*/ 85 w 150"/>
                    <a:gd name="T27" fmla="*/ 69 h 108"/>
                    <a:gd name="T28" fmla="*/ 72 w 150"/>
                    <a:gd name="T29" fmla="*/ 82 h 108"/>
                    <a:gd name="T30" fmla="*/ 59 w 150"/>
                    <a:gd name="T31" fmla="*/ 95 h 108"/>
                    <a:gd name="T32" fmla="*/ 44 w 150"/>
                    <a:gd name="T33" fmla="*/ 108 h 108"/>
                    <a:gd name="T34" fmla="*/ 38 w 150"/>
                    <a:gd name="T35" fmla="*/ 102 h 108"/>
                    <a:gd name="T36" fmla="*/ 32 w 150"/>
                    <a:gd name="T37" fmla="*/ 96 h 108"/>
                    <a:gd name="T38" fmla="*/ 27 w 150"/>
                    <a:gd name="T39" fmla="*/ 90 h 108"/>
                    <a:gd name="T40" fmla="*/ 21 w 150"/>
                    <a:gd name="T41" fmla="*/ 83 h 108"/>
                    <a:gd name="T42" fmla="*/ 15 w 150"/>
                    <a:gd name="T43" fmla="*/ 77 h 108"/>
                    <a:gd name="T44" fmla="*/ 10 w 150"/>
                    <a:gd name="T45" fmla="*/ 71 h 108"/>
                    <a:gd name="T46" fmla="*/ 5 w 150"/>
                    <a:gd name="T47" fmla="*/ 64 h 108"/>
                    <a:gd name="T48" fmla="*/ 0 w 150"/>
                    <a:gd name="T49" fmla="*/ 58 h 108"/>
                    <a:gd name="T50" fmla="*/ 3 w 150"/>
                    <a:gd name="T51" fmla="*/ 56 h 108"/>
                    <a:gd name="T52" fmla="*/ 5 w 150"/>
                    <a:gd name="T53" fmla="*/ 52 h 108"/>
                    <a:gd name="T54" fmla="*/ 8 w 150"/>
                    <a:gd name="T55" fmla="*/ 50 h 108"/>
                    <a:gd name="T56" fmla="*/ 10 w 150"/>
                    <a:gd name="T5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08">
                      <a:moveTo>
                        <a:pt x="10" y="46"/>
                      </a:moveTo>
                      <a:lnTo>
                        <a:pt x="28" y="40"/>
                      </a:lnTo>
                      <a:lnTo>
                        <a:pt x="44" y="34"/>
                      </a:lnTo>
                      <a:lnTo>
                        <a:pt x="62" y="28"/>
                      </a:lnTo>
                      <a:lnTo>
                        <a:pt x="80" y="23"/>
                      </a:lnTo>
                      <a:lnTo>
                        <a:pt x="97" y="18"/>
                      </a:lnTo>
                      <a:lnTo>
                        <a:pt x="114" y="12"/>
                      </a:lnTo>
                      <a:lnTo>
                        <a:pt x="132" y="6"/>
                      </a:lnTo>
                      <a:lnTo>
                        <a:pt x="150" y="0"/>
                      </a:lnTo>
                      <a:lnTo>
                        <a:pt x="137" y="14"/>
                      </a:lnTo>
                      <a:lnTo>
                        <a:pt x="124" y="27"/>
                      </a:lnTo>
                      <a:lnTo>
                        <a:pt x="111" y="42"/>
                      </a:lnTo>
                      <a:lnTo>
                        <a:pt x="98" y="56"/>
                      </a:lnTo>
                      <a:lnTo>
                        <a:pt x="85" y="69"/>
                      </a:lnTo>
                      <a:lnTo>
                        <a:pt x="72" y="82"/>
                      </a:lnTo>
                      <a:lnTo>
                        <a:pt x="59" y="95"/>
                      </a:lnTo>
                      <a:lnTo>
                        <a:pt x="44" y="108"/>
                      </a:lnTo>
                      <a:lnTo>
                        <a:pt x="38" y="102"/>
                      </a:lnTo>
                      <a:lnTo>
                        <a:pt x="32" y="96"/>
                      </a:lnTo>
                      <a:lnTo>
                        <a:pt x="27" y="90"/>
                      </a:lnTo>
                      <a:lnTo>
                        <a:pt x="21" y="83"/>
                      </a:lnTo>
                      <a:lnTo>
                        <a:pt x="15" y="77"/>
                      </a:lnTo>
                      <a:lnTo>
                        <a:pt x="10" y="71"/>
                      </a:lnTo>
                      <a:lnTo>
                        <a:pt x="5" y="64"/>
                      </a:lnTo>
                      <a:lnTo>
                        <a:pt x="0" y="58"/>
                      </a:lnTo>
                      <a:lnTo>
                        <a:pt x="3" y="56"/>
                      </a:lnTo>
                      <a:lnTo>
                        <a:pt x="5" y="52"/>
                      </a:lnTo>
                      <a:lnTo>
                        <a:pt x="8" y="50"/>
                      </a:lnTo>
                      <a:lnTo>
                        <a:pt x="10" y="46"/>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96" name="Freeform 116"/>
                <p:cNvSpPr>
                  <a:spLocks/>
                </p:cNvSpPr>
                <p:nvPr/>
              </p:nvSpPr>
              <p:spPr bwMode="auto">
                <a:xfrm>
                  <a:off x="1006" y="623"/>
                  <a:ext cx="108" cy="38"/>
                </a:xfrm>
                <a:custGeom>
                  <a:avLst/>
                  <a:gdLst>
                    <a:gd name="T0" fmla="*/ 0 w 432"/>
                    <a:gd name="T1" fmla="*/ 30 h 152"/>
                    <a:gd name="T2" fmla="*/ 35 w 432"/>
                    <a:gd name="T3" fmla="*/ 27 h 152"/>
                    <a:gd name="T4" fmla="*/ 66 w 432"/>
                    <a:gd name="T5" fmla="*/ 25 h 152"/>
                    <a:gd name="T6" fmla="*/ 93 w 432"/>
                    <a:gd name="T7" fmla="*/ 24 h 152"/>
                    <a:gd name="T8" fmla="*/ 118 w 432"/>
                    <a:gd name="T9" fmla="*/ 25 h 152"/>
                    <a:gd name="T10" fmla="*/ 140 w 432"/>
                    <a:gd name="T11" fmla="*/ 26 h 152"/>
                    <a:gd name="T12" fmla="*/ 160 w 432"/>
                    <a:gd name="T13" fmla="*/ 27 h 152"/>
                    <a:gd name="T14" fmla="*/ 178 w 432"/>
                    <a:gd name="T15" fmla="*/ 30 h 152"/>
                    <a:gd name="T16" fmla="*/ 194 w 432"/>
                    <a:gd name="T17" fmla="*/ 33 h 152"/>
                    <a:gd name="T18" fmla="*/ 208 w 432"/>
                    <a:gd name="T19" fmla="*/ 37 h 152"/>
                    <a:gd name="T20" fmla="*/ 221 w 432"/>
                    <a:gd name="T21" fmla="*/ 40 h 152"/>
                    <a:gd name="T22" fmla="*/ 233 w 432"/>
                    <a:gd name="T23" fmla="*/ 45 h 152"/>
                    <a:gd name="T24" fmla="*/ 244 w 432"/>
                    <a:gd name="T25" fmla="*/ 50 h 152"/>
                    <a:gd name="T26" fmla="*/ 254 w 432"/>
                    <a:gd name="T27" fmla="*/ 55 h 152"/>
                    <a:gd name="T28" fmla="*/ 264 w 432"/>
                    <a:gd name="T29" fmla="*/ 59 h 152"/>
                    <a:gd name="T30" fmla="*/ 273 w 432"/>
                    <a:gd name="T31" fmla="*/ 63 h 152"/>
                    <a:gd name="T32" fmla="*/ 283 w 432"/>
                    <a:gd name="T33" fmla="*/ 68 h 152"/>
                    <a:gd name="T34" fmla="*/ 305 w 432"/>
                    <a:gd name="T35" fmla="*/ 45 h 152"/>
                    <a:gd name="T36" fmla="*/ 324 w 432"/>
                    <a:gd name="T37" fmla="*/ 26 h 152"/>
                    <a:gd name="T38" fmla="*/ 339 w 432"/>
                    <a:gd name="T39" fmla="*/ 13 h 152"/>
                    <a:gd name="T40" fmla="*/ 353 w 432"/>
                    <a:gd name="T41" fmla="*/ 5 h 152"/>
                    <a:gd name="T42" fmla="*/ 368 w 432"/>
                    <a:gd name="T43" fmla="*/ 0 h 152"/>
                    <a:gd name="T44" fmla="*/ 385 w 432"/>
                    <a:gd name="T45" fmla="*/ 0 h 152"/>
                    <a:gd name="T46" fmla="*/ 405 w 432"/>
                    <a:gd name="T47" fmla="*/ 2 h 152"/>
                    <a:gd name="T48" fmla="*/ 432 w 432"/>
                    <a:gd name="T49" fmla="*/ 8 h 152"/>
                    <a:gd name="T50" fmla="*/ 414 w 432"/>
                    <a:gd name="T51" fmla="*/ 48 h 152"/>
                    <a:gd name="T52" fmla="*/ 397 w 432"/>
                    <a:gd name="T53" fmla="*/ 80 h 152"/>
                    <a:gd name="T54" fmla="*/ 379 w 432"/>
                    <a:gd name="T55" fmla="*/ 105 h 152"/>
                    <a:gd name="T56" fmla="*/ 360 w 432"/>
                    <a:gd name="T57" fmla="*/ 124 h 152"/>
                    <a:gd name="T58" fmla="*/ 340 w 432"/>
                    <a:gd name="T59" fmla="*/ 138 h 152"/>
                    <a:gd name="T60" fmla="*/ 321 w 432"/>
                    <a:gd name="T61" fmla="*/ 147 h 152"/>
                    <a:gd name="T62" fmla="*/ 299 w 432"/>
                    <a:gd name="T63" fmla="*/ 151 h 152"/>
                    <a:gd name="T64" fmla="*/ 278 w 432"/>
                    <a:gd name="T65" fmla="*/ 152 h 152"/>
                    <a:gd name="T66" fmla="*/ 255 w 432"/>
                    <a:gd name="T67" fmla="*/ 148 h 152"/>
                    <a:gd name="T68" fmla="*/ 233 w 432"/>
                    <a:gd name="T69" fmla="*/ 143 h 152"/>
                    <a:gd name="T70" fmla="*/ 208 w 432"/>
                    <a:gd name="T71" fmla="*/ 134 h 152"/>
                    <a:gd name="T72" fmla="*/ 183 w 432"/>
                    <a:gd name="T73" fmla="*/ 125 h 152"/>
                    <a:gd name="T74" fmla="*/ 156 w 432"/>
                    <a:gd name="T75" fmla="*/ 113 h 152"/>
                    <a:gd name="T76" fmla="*/ 128 w 432"/>
                    <a:gd name="T77" fmla="*/ 100 h 152"/>
                    <a:gd name="T78" fmla="*/ 99 w 432"/>
                    <a:gd name="T79" fmla="*/ 87 h 152"/>
                    <a:gd name="T80" fmla="*/ 68 w 432"/>
                    <a:gd name="T81" fmla="*/ 74 h 152"/>
                    <a:gd name="T82" fmla="*/ 67 w 432"/>
                    <a:gd name="T83" fmla="*/ 70 h 152"/>
                    <a:gd name="T84" fmla="*/ 60 w 432"/>
                    <a:gd name="T85" fmla="*/ 65 h 152"/>
                    <a:gd name="T86" fmla="*/ 49 w 432"/>
                    <a:gd name="T87" fmla="*/ 58 h 152"/>
                    <a:gd name="T88" fmla="*/ 36 w 432"/>
                    <a:gd name="T89" fmla="*/ 51 h 152"/>
                    <a:gd name="T90" fmla="*/ 22 w 432"/>
                    <a:gd name="T91" fmla="*/ 45 h 152"/>
                    <a:gd name="T92" fmla="*/ 11 w 432"/>
                    <a:gd name="T93" fmla="*/ 38 h 152"/>
                    <a:gd name="T94" fmla="*/ 3 w 432"/>
                    <a:gd name="T95" fmla="*/ 33 h 152"/>
                    <a:gd name="T96" fmla="*/ 0 w 432"/>
                    <a:gd name="T97" fmla="*/ 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2" h="152">
                      <a:moveTo>
                        <a:pt x="0" y="30"/>
                      </a:moveTo>
                      <a:lnTo>
                        <a:pt x="35" y="27"/>
                      </a:lnTo>
                      <a:lnTo>
                        <a:pt x="66" y="25"/>
                      </a:lnTo>
                      <a:lnTo>
                        <a:pt x="93" y="24"/>
                      </a:lnTo>
                      <a:lnTo>
                        <a:pt x="118" y="25"/>
                      </a:lnTo>
                      <a:lnTo>
                        <a:pt x="140" y="26"/>
                      </a:lnTo>
                      <a:lnTo>
                        <a:pt x="160" y="27"/>
                      </a:lnTo>
                      <a:lnTo>
                        <a:pt x="178" y="30"/>
                      </a:lnTo>
                      <a:lnTo>
                        <a:pt x="194" y="33"/>
                      </a:lnTo>
                      <a:lnTo>
                        <a:pt x="208" y="37"/>
                      </a:lnTo>
                      <a:lnTo>
                        <a:pt x="221" y="40"/>
                      </a:lnTo>
                      <a:lnTo>
                        <a:pt x="233" y="45"/>
                      </a:lnTo>
                      <a:lnTo>
                        <a:pt x="244" y="50"/>
                      </a:lnTo>
                      <a:lnTo>
                        <a:pt x="254" y="55"/>
                      </a:lnTo>
                      <a:lnTo>
                        <a:pt x="264" y="59"/>
                      </a:lnTo>
                      <a:lnTo>
                        <a:pt x="273" y="63"/>
                      </a:lnTo>
                      <a:lnTo>
                        <a:pt x="283" y="68"/>
                      </a:lnTo>
                      <a:lnTo>
                        <a:pt x="305" y="45"/>
                      </a:lnTo>
                      <a:lnTo>
                        <a:pt x="324" y="26"/>
                      </a:lnTo>
                      <a:lnTo>
                        <a:pt x="339" y="13"/>
                      </a:lnTo>
                      <a:lnTo>
                        <a:pt x="353" y="5"/>
                      </a:lnTo>
                      <a:lnTo>
                        <a:pt x="368" y="0"/>
                      </a:lnTo>
                      <a:lnTo>
                        <a:pt x="385" y="0"/>
                      </a:lnTo>
                      <a:lnTo>
                        <a:pt x="405" y="2"/>
                      </a:lnTo>
                      <a:lnTo>
                        <a:pt x="432" y="8"/>
                      </a:lnTo>
                      <a:lnTo>
                        <a:pt x="414" y="48"/>
                      </a:lnTo>
                      <a:lnTo>
                        <a:pt x="397" y="80"/>
                      </a:lnTo>
                      <a:lnTo>
                        <a:pt x="379" y="105"/>
                      </a:lnTo>
                      <a:lnTo>
                        <a:pt x="360" y="124"/>
                      </a:lnTo>
                      <a:lnTo>
                        <a:pt x="340" y="138"/>
                      </a:lnTo>
                      <a:lnTo>
                        <a:pt x="321" y="147"/>
                      </a:lnTo>
                      <a:lnTo>
                        <a:pt x="299" y="151"/>
                      </a:lnTo>
                      <a:lnTo>
                        <a:pt x="278" y="152"/>
                      </a:lnTo>
                      <a:lnTo>
                        <a:pt x="255" y="148"/>
                      </a:lnTo>
                      <a:lnTo>
                        <a:pt x="233" y="143"/>
                      </a:lnTo>
                      <a:lnTo>
                        <a:pt x="208" y="134"/>
                      </a:lnTo>
                      <a:lnTo>
                        <a:pt x="183" y="125"/>
                      </a:lnTo>
                      <a:lnTo>
                        <a:pt x="156" y="113"/>
                      </a:lnTo>
                      <a:lnTo>
                        <a:pt x="128" y="100"/>
                      </a:lnTo>
                      <a:lnTo>
                        <a:pt x="99" y="87"/>
                      </a:lnTo>
                      <a:lnTo>
                        <a:pt x="68" y="74"/>
                      </a:lnTo>
                      <a:lnTo>
                        <a:pt x="67" y="70"/>
                      </a:lnTo>
                      <a:lnTo>
                        <a:pt x="60" y="65"/>
                      </a:lnTo>
                      <a:lnTo>
                        <a:pt x="49" y="58"/>
                      </a:lnTo>
                      <a:lnTo>
                        <a:pt x="36" y="51"/>
                      </a:lnTo>
                      <a:lnTo>
                        <a:pt x="22" y="45"/>
                      </a:lnTo>
                      <a:lnTo>
                        <a:pt x="11" y="38"/>
                      </a:lnTo>
                      <a:lnTo>
                        <a:pt x="3" y="33"/>
                      </a:lnTo>
                      <a:lnTo>
                        <a:pt x="0" y="3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Tree>
    <p:extLst>
      <p:ext uri="{BB962C8B-B14F-4D97-AF65-F5344CB8AC3E}">
        <p14:creationId xmlns:p14="http://schemas.microsoft.com/office/powerpoint/2010/main" val="331310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idx="1"/>
          </p:nvPr>
        </p:nvSpPr>
        <p:spPr>
          <a:xfrm>
            <a:off x="361950" y="1052513"/>
            <a:ext cx="8489950" cy="3443287"/>
          </a:xfrm>
        </p:spPr>
        <p:txBody>
          <a:bodyPr/>
          <a:lstStyle/>
          <a:p>
            <a:r>
              <a:rPr lang="en-US" dirty="0"/>
              <a:t>Processes can be modeled using </a:t>
            </a:r>
          </a:p>
          <a:p>
            <a:pPr lvl="1"/>
            <a:r>
              <a:rPr lang="en-US" dirty="0"/>
              <a:t>Active classes (Class Diagrams) and Objects (Interaction Diagrams)</a:t>
            </a:r>
          </a:p>
          <a:p>
            <a:pPr lvl="1"/>
            <a:r>
              <a:rPr lang="en-US" dirty="0"/>
              <a:t>Components (Component Diagrams)</a:t>
            </a:r>
          </a:p>
          <a:p>
            <a:r>
              <a:rPr lang="en-US" dirty="0"/>
              <a:t>Stereotypes: &lt;&lt;process&gt;&gt; or &lt;&lt;thread&gt;&gt;</a:t>
            </a:r>
          </a:p>
          <a:p>
            <a:r>
              <a:rPr lang="en-US" dirty="0"/>
              <a:t>Process relationships can be modeled as dependencies</a:t>
            </a:r>
          </a:p>
          <a:p>
            <a:endParaRPr lang="en-US" dirty="0"/>
          </a:p>
        </p:txBody>
      </p:sp>
      <p:sp>
        <p:nvSpPr>
          <p:cNvPr id="368642" name="Rectangle 2"/>
          <p:cNvSpPr>
            <a:spLocks noGrp="1" noChangeArrowheads="1"/>
          </p:cNvSpPr>
          <p:nvPr>
            <p:ph type="title"/>
          </p:nvPr>
        </p:nvSpPr>
        <p:spPr>
          <a:xfrm>
            <a:off x="431800" y="173038"/>
            <a:ext cx="8229600" cy="1143000"/>
          </a:xfrm>
        </p:spPr>
        <p:txBody>
          <a:bodyPr/>
          <a:lstStyle/>
          <a:p>
            <a:r>
              <a:rPr lang="en-US" dirty="0"/>
              <a:t>Modeling Processes</a:t>
            </a:r>
          </a:p>
        </p:txBody>
      </p:sp>
      <p:sp>
        <p:nvSpPr>
          <p:cNvPr id="368656" name="Rectangle 16"/>
          <p:cNvSpPr>
            <a:spLocks noChangeArrowheads="1"/>
          </p:cNvSpPr>
          <p:nvPr/>
        </p:nvSpPr>
        <p:spPr bwMode="auto">
          <a:xfrm>
            <a:off x="869950" y="4502150"/>
            <a:ext cx="2008188" cy="990600"/>
          </a:xfrm>
          <a:prstGeom prst="rect">
            <a:avLst/>
          </a:prstGeom>
          <a:solidFill>
            <a:srgbClr val="FFFFCC"/>
          </a:solidFill>
          <a:ln w="12700">
            <a:solidFill>
              <a:srgbClr val="990033"/>
            </a:solidFill>
            <a:miter lim="800000"/>
            <a:headEnd type="none" w="sm" len="sm"/>
            <a:tailEnd type="none" w="lg" len="lg"/>
          </a:ln>
          <a:effectLst/>
        </p:spPr>
        <p:txBody>
          <a:bodyPr lIns="0" tIns="0" rIns="0" bIns="0" anchor="ctr">
            <a:spAutoFit/>
          </a:bodyPr>
          <a:lstStyle/>
          <a:p>
            <a:endParaRPr lang="en-US"/>
          </a:p>
        </p:txBody>
      </p:sp>
      <p:sp>
        <p:nvSpPr>
          <p:cNvPr id="368657" name="Line 17"/>
          <p:cNvSpPr>
            <a:spLocks noChangeShapeType="1"/>
          </p:cNvSpPr>
          <p:nvPr/>
        </p:nvSpPr>
        <p:spPr bwMode="auto">
          <a:xfrm>
            <a:off x="869950" y="5340350"/>
            <a:ext cx="2008188" cy="0"/>
          </a:xfrm>
          <a:prstGeom prst="line">
            <a:avLst/>
          </a:prstGeom>
          <a:noFill/>
          <a:ln w="12700">
            <a:solidFill>
              <a:srgbClr val="990033"/>
            </a:solidFill>
            <a:round/>
            <a:headEnd type="none" w="sm" len="sm"/>
            <a:tailEnd type="none" w="lg" len="lg"/>
          </a:ln>
          <a:effectLst/>
        </p:spPr>
        <p:txBody>
          <a:bodyPr wrap="none" lIns="0" tIns="0" rIns="0" bIns="0" anchor="ctr">
            <a:spAutoFit/>
          </a:bodyPr>
          <a:lstStyle/>
          <a:p>
            <a:endParaRPr lang="en-US"/>
          </a:p>
        </p:txBody>
      </p:sp>
      <p:sp>
        <p:nvSpPr>
          <p:cNvPr id="368658" name="Line 18"/>
          <p:cNvSpPr>
            <a:spLocks noChangeShapeType="1"/>
          </p:cNvSpPr>
          <p:nvPr/>
        </p:nvSpPr>
        <p:spPr bwMode="auto">
          <a:xfrm>
            <a:off x="869950" y="5187950"/>
            <a:ext cx="2008188" cy="0"/>
          </a:xfrm>
          <a:prstGeom prst="line">
            <a:avLst/>
          </a:prstGeom>
          <a:noFill/>
          <a:ln w="12700">
            <a:solidFill>
              <a:srgbClr val="990033"/>
            </a:solidFill>
            <a:round/>
            <a:headEnd type="none" w="sm" len="sm"/>
            <a:tailEnd type="none" w="lg" len="lg"/>
          </a:ln>
          <a:effectLst/>
        </p:spPr>
        <p:txBody>
          <a:bodyPr lIns="0" tIns="0" rIns="0" bIns="0" anchor="ctr">
            <a:spAutoFit/>
          </a:bodyPr>
          <a:lstStyle/>
          <a:p>
            <a:endParaRPr lang="en-US"/>
          </a:p>
        </p:txBody>
      </p:sp>
      <p:sp>
        <p:nvSpPr>
          <p:cNvPr id="368659" name="Text Box 19"/>
          <p:cNvSpPr txBox="1">
            <a:spLocks noChangeArrowheads="1"/>
          </p:cNvSpPr>
          <p:nvPr/>
        </p:nvSpPr>
        <p:spPr bwMode="auto">
          <a:xfrm>
            <a:off x="1073275" y="4602163"/>
            <a:ext cx="1615827" cy="443198"/>
          </a:xfrm>
          <a:prstGeom prst="rect">
            <a:avLst/>
          </a:prstGeom>
          <a:solidFill>
            <a:srgbClr val="FFFFCC"/>
          </a:solidFill>
          <a:ln w="28575">
            <a:noFill/>
            <a:miter lim="800000"/>
            <a:headEnd type="none" w="sm" len="sm"/>
            <a:tailEnd type="none" w="lg" len="lg"/>
          </a:ln>
          <a:effectLst/>
        </p:spPr>
        <p:txBody>
          <a:bodyPr wrap="none" lIns="0" tIns="0" rIns="0" bIns="0">
            <a:spAutoFit/>
          </a:bodyPr>
          <a:lstStyle/>
          <a:p>
            <a:pPr algn="ctr"/>
            <a:r>
              <a:rPr lang="en-US" sz="1600" dirty="0">
                <a:solidFill>
                  <a:schemeClr val="tx1"/>
                </a:solidFill>
              </a:rPr>
              <a:t>&lt;&lt;process&gt;&gt;</a:t>
            </a:r>
          </a:p>
          <a:p>
            <a:pPr algn="ctr"/>
            <a:r>
              <a:rPr lang="en-US" sz="1600" dirty="0" err="1">
                <a:solidFill>
                  <a:schemeClr val="tx1"/>
                </a:solidFill>
              </a:rPr>
              <a:t>ActiveClassName</a:t>
            </a:r>
            <a:endParaRPr lang="en-US" sz="1600" dirty="0">
              <a:solidFill>
                <a:schemeClr val="tx1"/>
              </a:solidFill>
            </a:endParaRPr>
          </a:p>
        </p:txBody>
      </p:sp>
      <p:sp>
        <p:nvSpPr>
          <p:cNvPr id="368661" name="Rectangle 21"/>
          <p:cNvSpPr>
            <a:spLocks noChangeArrowheads="1"/>
          </p:cNvSpPr>
          <p:nvPr/>
        </p:nvSpPr>
        <p:spPr bwMode="auto">
          <a:xfrm>
            <a:off x="3689350" y="4502150"/>
            <a:ext cx="2008188" cy="990600"/>
          </a:xfrm>
          <a:prstGeom prst="rect">
            <a:avLst/>
          </a:prstGeom>
          <a:solidFill>
            <a:srgbClr val="FFFFCC"/>
          </a:solidFill>
          <a:ln w="19050">
            <a:solidFill>
              <a:srgbClr val="990033"/>
            </a:solidFill>
            <a:miter lim="800000"/>
            <a:headEnd type="none" w="sm" len="sm"/>
            <a:tailEnd type="none" w="lg" len="lg"/>
          </a:ln>
          <a:effectLst/>
        </p:spPr>
        <p:txBody>
          <a:bodyPr lIns="0" tIns="0" rIns="0" bIns="0" anchor="ctr">
            <a:spAutoFit/>
          </a:bodyPr>
          <a:lstStyle/>
          <a:p>
            <a:endParaRPr lang="en-US"/>
          </a:p>
        </p:txBody>
      </p:sp>
      <p:sp>
        <p:nvSpPr>
          <p:cNvPr id="368662" name="Line 22"/>
          <p:cNvSpPr>
            <a:spLocks noChangeShapeType="1"/>
          </p:cNvSpPr>
          <p:nvPr/>
        </p:nvSpPr>
        <p:spPr bwMode="auto">
          <a:xfrm>
            <a:off x="3689350" y="5340350"/>
            <a:ext cx="2008188" cy="0"/>
          </a:xfrm>
          <a:prstGeom prst="line">
            <a:avLst/>
          </a:prstGeom>
          <a:noFill/>
          <a:ln w="12700">
            <a:solidFill>
              <a:srgbClr val="990033"/>
            </a:solidFill>
            <a:round/>
            <a:headEnd type="none" w="sm" len="sm"/>
            <a:tailEnd type="none" w="lg" len="lg"/>
          </a:ln>
          <a:effectLst/>
        </p:spPr>
        <p:txBody>
          <a:bodyPr wrap="none" lIns="0" tIns="0" rIns="0" bIns="0" anchor="ctr">
            <a:spAutoFit/>
          </a:bodyPr>
          <a:lstStyle/>
          <a:p>
            <a:endParaRPr lang="en-US"/>
          </a:p>
        </p:txBody>
      </p:sp>
      <p:sp>
        <p:nvSpPr>
          <p:cNvPr id="368663" name="Line 23"/>
          <p:cNvSpPr>
            <a:spLocks noChangeShapeType="1"/>
          </p:cNvSpPr>
          <p:nvPr/>
        </p:nvSpPr>
        <p:spPr bwMode="auto">
          <a:xfrm>
            <a:off x="3689350" y="5187950"/>
            <a:ext cx="2008188" cy="0"/>
          </a:xfrm>
          <a:prstGeom prst="line">
            <a:avLst/>
          </a:prstGeom>
          <a:noFill/>
          <a:ln w="12700">
            <a:solidFill>
              <a:srgbClr val="990033"/>
            </a:solidFill>
            <a:round/>
            <a:headEnd type="none" w="sm" len="sm"/>
            <a:tailEnd type="none" w="lg" len="lg"/>
          </a:ln>
          <a:effectLst/>
        </p:spPr>
        <p:txBody>
          <a:bodyPr lIns="0" tIns="0" rIns="0" bIns="0" anchor="ctr">
            <a:spAutoFit/>
          </a:bodyPr>
          <a:lstStyle/>
          <a:p>
            <a:endParaRPr lang="en-US"/>
          </a:p>
        </p:txBody>
      </p:sp>
      <p:sp>
        <p:nvSpPr>
          <p:cNvPr id="368664" name="Text Box 24"/>
          <p:cNvSpPr txBox="1">
            <a:spLocks noChangeArrowheads="1"/>
          </p:cNvSpPr>
          <p:nvPr/>
        </p:nvSpPr>
        <p:spPr bwMode="auto">
          <a:xfrm>
            <a:off x="3892675" y="4602163"/>
            <a:ext cx="1615827" cy="455509"/>
          </a:xfrm>
          <a:prstGeom prst="rect">
            <a:avLst/>
          </a:prstGeom>
          <a:solidFill>
            <a:srgbClr val="FFFFCC"/>
          </a:solidFill>
          <a:ln w="28575">
            <a:noFill/>
            <a:miter lim="800000"/>
            <a:headEnd type="none" w="sm" len="sm"/>
            <a:tailEnd type="none" w="lg" len="lg"/>
          </a:ln>
          <a:effectLst/>
        </p:spPr>
        <p:txBody>
          <a:bodyPr wrap="none" lIns="0" tIns="0" rIns="0" bIns="0">
            <a:spAutoFit/>
          </a:bodyPr>
          <a:lstStyle/>
          <a:p>
            <a:pPr algn="ctr"/>
            <a:r>
              <a:rPr lang="en-US" sz="1600" dirty="0">
                <a:solidFill>
                  <a:schemeClr val="tx1"/>
                </a:solidFill>
              </a:rPr>
              <a:t>&lt;&lt;process&gt;&gt;</a:t>
            </a:r>
          </a:p>
          <a:p>
            <a:pPr algn="ctr"/>
            <a:r>
              <a:rPr lang="en-US" sz="1600" dirty="0" err="1">
                <a:solidFill>
                  <a:schemeClr val="tx1"/>
                </a:solidFill>
              </a:rPr>
              <a:t>ActiveClassName</a:t>
            </a:r>
            <a:endParaRPr lang="en-US" sz="1600" dirty="0">
              <a:solidFill>
                <a:schemeClr val="tx1"/>
              </a:solidFill>
            </a:endParaRPr>
          </a:p>
        </p:txBody>
      </p:sp>
      <p:sp>
        <p:nvSpPr>
          <p:cNvPr id="368665" name="Line 25"/>
          <p:cNvSpPr>
            <a:spLocks noChangeShapeType="1"/>
          </p:cNvSpPr>
          <p:nvPr/>
        </p:nvSpPr>
        <p:spPr bwMode="auto">
          <a:xfrm>
            <a:off x="2927350" y="4972050"/>
            <a:ext cx="723900" cy="0"/>
          </a:xfrm>
          <a:prstGeom prst="line">
            <a:avLst/>
          </a:prstGeom>
          <a:noFill/>
          <a:ln w="19050">
            <a:solidFill>
              <a:schemeClr val="tx1"/>
            </a:solidFill>
            <a:prstDash val="lgDash"/>
            <a:round/>
            <a:headEnd/>
            <a:tailEnd type="arrow" w="lg" len="lg"/>
          </a:ln>
          <a:effectLst/>
        </p:spPr>
        <p:txBody>
          <a:bodyPr wrap="none" lIns="107950" tIns="53975" rIns="107950" bIns="53975" anchor="ctr"/>
          <a:lstStyle/>
          <a:p>
            <a:endParaRPr lang="en-US"/>
          </a:p>
        </p:txBody>
      </p:sp>
      <p:sp>
        <p:nvSpPr>
          <p:cNvPr id="368668" name="Text Box 28"/>
          <p:cNvSpPr txBox="1">
            <a:spLocks noChangeArrowheads="1"/>
          </p:cNvSpPr>
          <p:nvPr/>
        </p:nvSpPr>
        <p:spPr bwMode="auto">
          <a:xfrm>
            <a:off x="182563" y="5588000"/>
            <a:ext cx="8961437" cy="838200"/>
          </a:xfrm>
          <a:prstGeom prst="rect">
            <a:avLst/>
          </a:prstGeom>
          <a:noFill/>
          <a:ln w="9525">
            <a:noFill/>
            <a:miter lim="800000"/>
            <a:headEnd/>
            <a:tailEnd/>
          </a:ln>
          <a:effectLst/>
        </p:spPr>
        <p:txBody>
          <a:bodyPr lIns="107950" tIns="53975" rIns="107950" bIns="53975">
            <a:spAutoFit/>
          </a:bodyPr>
          <a:lstStyle/>
          <a:p>
            <a:pPr algn="ctr"/>
            <a:r>
              <a:rPr lang="en-US" sz="2400">
                <a:solidFill>
                  <a:srgbClr val="00CCFF"/>
                </a:solidFill>
              </a:rPr>
              <a:t>This course will model processes and threads </a:t>
            </a:r>
            <a:br>
              <a:rPr lang="en-US" sz="2400">
                <a:solidFill>
                  <a:srgbClr val="00CCFF"/>
                </a:solidFill>
              </a:rPr>
            </a:br>
            <a:r>
              <a:rPr lang="en-US" sz="2400">
                <a:solidFill>
                  <a:srgbClr val="00CCFF"/>
                </a:solidFill>
              </a:rPr>
              <a:t>using Class Diagrams.</a:t>
            </a:r>
          </a:p>
        </p:txBody>
      </p:sp>
      <p:sp>
        <p:nvSpPr>
          <p:cNvPr id="368687" name="Rectangle 47"/>
          <p:cNvSpPr>
            <a:spLocks noChangeArrowheads="1"/>
          </p:cNvSpPr>
          <p:nvPr/>
        </p:nvSpPr>
        <p:spPr bwMode="auto">
          <a:xfrm>
            <a:off x="6318250" y="4206875"/>
            <a:ext cx="2008188" cy="1285875"/>
          </a:xfrm>
          <a:prstGeom prst="rect">
            <a:avLst/>
          </a:prstGeom>
          <a:solidFill>
            <a:srgbClr val="FFFFCC"/>
          </a:solidFill>
          <a:ln w="19050">
            <a:solidFill>
              <a:srgbClr val="990033"/>
            </a:solidFill>
            <a:miter lim="800000"/>
            <a:headEnd type="none" w="sm" len="sm"/>
            <a:tailEnd type="none" w="lg" len="lg"/>
          </a:ln>
          <a:effectLst/>
        </p:spPr>
        <p:txBody>
          <a:bodyPr lIns="0" tIns="0" rIns="0" bIns="0" anchor="ctr">
            <a:spAutoFit/>
          </a:bodyPr>
          <a:lstStyle/>
          <a:p>
            <a:endParaRPr lang="en-US"/>
          </a:p>
        </p:txBody>
      </p:sp>
      <p:sp>
        <p:nvSpPr>
          <p:cNvPr id="368688" name="Line 48"/>
          <p:cNvSpPr>
            <a:spLocks noChangeShapeType="1"/>
          </p:cNvSpPr>
          <p:nvPr/>
        </p:nvSpPr>
        <p:spPr bwMode="auto">
          <a:xfrm>
            <a:off x="6318250" y="5340350"/>
            <a:ext cx="2008188" cy="0"/>
          </a:xfrm>
          <a:prstGeom prst="line">
            <a:avLst/>
          </a:prstGeom>
          <a:noFill/>
          <a:ln w="12700">
            <a:solidFill>
              <a:srgbClr val="990033"/>
            </a:solidFill>
            <a:round/>
            <a:headEnd type="none" w="sm" len="sm"/>
            <a:tailEnd type="none" w="lg" len="lg"/>
          </a:ln>
          <a:effectLst/>
        </p:spPr>
        <p:txBody>
          <a:bodyPr wrap="none" lIns="0" tIns="0" rIns="0" bIns="0" anchor="ctr">
            <a:spAutoFit/>
          </a:bodyPr>
          <a:lstStyle/>
          <a:p>
            <a:endParaRPr lang="en-US"/>
          </a:p>
        </p:txBody>
      </p:sp>
      <p:sp>
        <p:nvSpPr>
          <p:cNvPr id="368689" name="Line 49"/>
          <p:cNvSpPr>
            <a:spLocks noChangeShapeType="1"/>
          </p:cNvSpPr>
          <p:nvPr/>
        </p:nvSpPr>
        <p:spPr bwMode="auto">
          <a:xfrm>
            <a:off x="6318250" y="5187950"/>
            <a:ext cx="2008188" cy="0"/>
          </a:xfrm>
          <a:prstGeom prst="line">
            <a:avLst/>
          </a:prstGeom>
          <a:noFill/>
          <a:ln w="12700">
            <a:solidFill>
              <a:srgbClr val="990033"/>
            </a:solidFill>
            <a:round/>
            <a:headEnd type="none" w="sm" len="sm"/>
            <a:tailEnd type="none" w="lg" len="lg"/>
          </a:ln>
          <a:effectLst/>
        </p:spPr>
        <p:txBody>
          <a:bodyPr lIns="0" tIns="0" rIns="0" bIns="0" anchor="ctr">
            <a:spAutoFit/>
          </a:bodyPr>
          <a:lstStyle/>
          <a:p>
            <a:endParaRPr lang="en-US"/>
          </a:p>
        </p:txBody>
      </p:sp>
      <p:sp>
        <p:nvSpPr>
          <p:cNvPr id="368690" name="Text Box 50"/>
          <p:cNvSpPr txBox="1">
            <a:spLocks noChangeArrowheads="1"/>
          </p:cNvSpPr>
          <p:nvPr/>
        </p:nvSpPr>
        <p:spPr bwMode="auto">
          <a:xfrm>
            <a:off x="6529558" y="4602163"/>
            <a:ext cx="1606209" cy="443198"/>
          </a:xfrm>
          <a:prstGeom prst="rect">
            <a:avLst/>
          </a:prstGeom>
          <a:solidFill>
            <a:srgbClr val="FFFFCC"/>
          </a:solidFill>
          <a:ln w="28575">
            <a:noFill/>
            <a:miter lim="800000"/>
            <a:headEnd type="none" w="sm" len="sm"/>
            <a:tailEnd type="none" w="lg" len="lg"/>
          </a:ln>
          <a:effectLst/>
        </p:spPr>
        <p:txBody>
          <a:bodyPr wrap="none" lIns="0" tIns="0" rIns="0" bIns="0">
            <a:spAutoFit/>
          </a:bodyPr>
          <a:lstStyle/>
          <a:p>
            <a:pPr algn="ctr"/>
            <a:r>
              <a:rPr lang="en-US" sz="1600" dirty="0">
                <a:solidFill>
                  <a:schemeClr val="tx1"/>
                </a:solidFill>
              </a:rPr>
              <a:t>&lt;&lt;process&gt;&gt;</a:t>
            </a:r>
          </a:p>
          <a:p>
            <a:pPr algn="ctr"/>
            <a:r>
              <a:rPr lang="en-US" sz="1600" dirty="0" err="1">
                <a:solidFill>
                  <a:schemeClr val="tx1"/>
                </a:solidFill>
              </a:rPr>
              <a:t>ComponentName</a:t>
            </a:r>
            <a:endParaRPr lang="en-US" sz="1600" dirty="0">
              <a:solidFill>
                <a:schemeClr val="tx1"/>
              </a:solidFill>
            </a:endParaRPr>
          </a:p>
        </p:txBody>
      </p:sp>
      <p:grpSp>
        <p:nvGrpSpPr>
          <p:cNvPr id="2" name="Group 38"/>
          <p:cNvGrpSpPr>
            <a:grpSpLocks/>
          </p:cNvGrpSpPr>
          <p:nvPr/>
        </p:nvGrpSpPr>
        <p:grpSpPr bwMode="auto">
          <a:xfrm>
            <a:off x="7188200" y="4327525"/>
            <a:ext cx="292100" cy="211138"/>
            <a:chOff x="2180" y="2672"/>
            <a:chExt cx="232" cy="168"/>
          </a:xfrm>
        </p:grpSpPr>
        <p:sp>
          <p:nvSpPr>
            <p:cNvPr id="368679" name="Rectangle 39"/>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US"/>
            </a:p>
          </p:txBody>
        </p:sp>
        <p:sp>
          <p:nvSpPr>
            <p:cNvPr id="368680" name="Rectangle 40"/>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US"/>
            </a:p>
          </p:txBody>
        </p:sp>
        <p:sp>
          <p:nvSpPr>
            <p:cNvPr id="368681" name="Rectangle 41"/>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US"/>
            </a:p>
          </p:txBody>
        </p:sp>
      </p:grpSp>
    </p:spTree>
    <p:extLst>
      <p:ext uri="{BB962C8B-B14F-4D97-AF65-F5344CB8AC3E}">
        <p14:creationId xmlns:p14="http://schemas.microsoft.com/office/powerpoint/2010/main" val="555727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01" name="Line 13"/>
          <p:cNvSpPr>
            <a:spLocks noChangeShapeType="1"/>
          </p:cNvSpPr>
          <p:nvPr/>
        </p:nvSpPr>
        <p:spPr bwMode="auto">
          <a:xfrm flipV="1">
            <a:off x="2881313" y="2484438"/>
            <a:ext cx="4762" cy="779462"/>
          </a:xfrm>
          <a:prstGeom prst="line">
            <a:avLst/>
          </a:prstGeom>
          <a:noFill/>
          <a:ln w="28575">
            <a:solidFill>
              <a:schemeClr val="tx1"/>
            </a:solidFill>
            <a:prstDash val="lgDash"/>
            <a:round/>
            <a:headEnd type="none" w="sm" len="sm"/>
            <a:tailEnd type="arrow" w="lg" len="lg"/>
          </a:ln>
          <a:effectLst/>
        </p:spPr>
        <p:txBody>
          <a:bodyPr wrap="none" anchor="ctr"/>
          <a:lstStyle/>
          <a:p>
            <a:endParaRPr lang="en-US"/>
          </a:p>
        </p:txBody>
      </p:sp>
      <p:sp>
        <p:nvSpPr>
          <p:cNvPr id="370690" name="Text Box 2"/>
          <p:cNvSpPr txBox="1">
            <a:spLocks noChangeArrowheads="1"/>
          </p:cNvSpPr>
          <p:nvPr/>
        </p:nvSpPr>
        <p:spPr bwMode="auto">
          <a:xfrm>
            <a:off x="6067425" y="2682875"/>
            <a:ext cx="1600200"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sz="2000" i="1">
                <a:solidFill>
                  <a:srgbClr val="00CCFF"/>
                </a:solidFill>
              </a:rPr>
              <a:t>composition</a:t>
            </a:r>
            <a:endParaRPr lang="en-US" sz="2000">
              <a:solidFill>
                <a:srgbClr val="00CCFF"/>
              </a:solidFill>
            </a:endParaRPr>
          </a:p>
        </p:txBody>
      </p:sp>
      <p:sp>
        <p:nvSpPr>
          <p:cNvPr id="370691" name="Line 3"/>
          <p:cNvSpPr>
            <a:spLocks noChangeShapeType="1"/>
          </p:cNvSpPr>
          <p:nvPr/>
        </p:nvSpPr>
        <p:spPr bwMode="auto">
          <a:xfrm flipH="1">
            <a:off x="5219700" y="2901950"/>
            <a:ext cx="890588" cy="3175"/>
          </a:xfrm>
          <a:prstGeom prst="line">
            <a:avLst/>
          </a:prstGeom>
          <a:noFill/>
          <a:ln w="28575">
            <a:solidFill>
              <a:srgbClr val="FF0000"/>
            </a:solidFill>
            <a:round/>
            <a:headEnd type="none" w="sm" len="sm"/>
            <a:tailEnd type="triangle" w="med" len="med"/>
          </a:ln>
          <a:effectLst/>
        </p:spPr>
        <p:txBody>
          <a:bodyPr wrap="none" anchor="ctr"/>
          <a:lstStyle/>
          <a:p>
            <a:endParaRPr lang="en-US"/>
          </a:p>
        </p:txBody>
      </p:sp>
      <p:sp>
        <p:nvSpPr>
          <p:cNvPr id="370692" name="Line 4"/>
          <p:cNvSpPr>
            <a:spLocks noChangeShapeType="1"/>
          </p:cNvSpPr>
          <p:nvPr/>
        </p:nvSpPr>
        <p:spPr bwMode="auto">
          <a:xfrm flipH="1" flipV="1">
            <a:off x="5195888" y="2124075"/>
            <a:ext cx="914400" cy="781050"/>
          </a:xfrm>
          <a:prstGeom prst="line">
            <a:avLst/>
          </a:prstGeom>
          <a:noFill/>
          <a:ln w="28575">
            <a:solidFill>
              <a:srgbClr val="FF0000"/>
            </a:solidFill>
            <a:round/>
            <a:headEnd type="none" w="sm" len="sm"/>
            <a:tailEnd type="triangle" w="med" len="med"/>
          </a:ln>
          <a:effectLst/>
        </p:spPr>
        <p:txBody>
          <a:bodyPr wrap="none" anchor="ctr"/>
          <a:lstStyle/>
          <a:p>
            <a:endParaRPr lang="en-US"/>
          </a:p>
        </p:txBody>
      </p:sp>
      <p:grpSp>
        <p:nvGrpSpPr>
          <p:cNvPr id="2" name="Group 34"/>
          <p:cNvGrpSpPr>
            <a:grpSpLocks/>
          </p:cNvGrpSpPr>
          <p:nvPr/>
        </p:nvGrpSpPr>
        <p:grpSpPr bwMode="auto">
          <a:xfrm>
            <a:off x="1257300" y="1638300"/>
            <a:ext cx="3252788" cy="855663"/>
            <a:chOff x="792" y="718"/>
            <a:chExt cx="2049" cy="539"/>
          </a:xfrm>
        </p:grpSpPr>
        <p:sp>
          <p:nvSpPr>
            <p:cNvPr id="370693" name="Rectangle 5"/>
            <p:cNvSpPr>
              <a:spLocks noChangeArrowheads="1"/>
            </p:cNvSpPr>
            <p:nvPr/>
          </p:nvSpPr>
          <p:spPr bwMode="auto">
            <a:xfrm>
              <a:off x="792" y="729"/>
              <a:ext cx="2049" cy="528"/>
            </a:xfrm>
            <a:prstGeom prst="rect">
              <a:avLst/>
            </a:prstGeom>
            <a:solidFill>
              <a:srgbClr val="FFFFCC"/>
            </a:solidFill>
            <a:ln w="19050">
              <a:solidFill>
                <a:srgbClr val="8A0E5E"/>
              </a:solidFill>
              <a:miter lim="800000"/>
              <a:headEnd/>
              <a:tailEnd/>
            </a:ln>
          </p:spPr>
          <p:txBody>
            <a:bodyPr/>
            <a:lstStyle/>
            <a:p>
              <a:endParaRPr lang="en-US"/>
            </a:p>
          </p:txBody>
        </p:sp>
        <p:sp>
          <p:nvSpPr>
            <p:cNvPr id="370694" name="Text Box 6"/>
            <p:cNvSpPr txBox="1">
              <a:spLocks noChangeArrowheads="1"/>
            </p:cNvSpPr>
            <p:nvPr/>
          </p:nvSpPr>
          <p:spPr bwMode="auto">
            <a:xfrm>
              <a:off x="913" y="718"/>
              <a:ext cx="1807" cy="366"/>
            </a:xfrm>
            <a:prstGeom prst="rect">
              <a:avLst/>
            </a:prstGeom>
            <a:noFill/>
            <a:ln w="28575">
              <a:noFill/>
              <a:miter lim="800000"/>
              <a:headEnd type="none" w="sm" len="sm"/>
              <a:tailEnd type="none" w="lg" len="lg"/>
            </a:ln>
            <a:effectLst/>
          </p:spPr>
          <p:txBody>
            <a:bodyPr wrap="none">
              <a:spAutoFit/>
            </a:bodyPr>
            <a:lstStyle/>
            <a:p>
              <a:pPr algn="ctr"/>
              <a:r>
                <a:rPr lang="en-US" sz="1600">
                  <a:solidFill>
                    <a:schemeClr val="bg2"/>
                  </a:solidFill>
                </a:rPr>
                <a:t>&lt;&lt;process&gt;&gt;</a:t>
              </a:r>
            </a:p>
            <a:p>
              <a:pPr algn="ctr"/>
              <a:r>
                <a:rPr lang="en-US" sz="1600">
                  <a:solidFill>
                    <a:schemeClr val="bg2"/>
                  </a:solidFill>
                </a:rPr>
                <a:t>CourseCatalogSystemAccess</a:t>
              </a:r>
            </a:p>
          </p:txBody>
        </p:sp>
      </p:grpSp>
      <p:grpSp>
        <p:nvGrpSpPr>
          <p:cNvPr id="3" name="Group 42"/>
          <p:cNvGrpSpPr>
            <a:grpSpLocks/>
          </p:cNvGrpSpPr>
          <p:nvPr/>
        </p:nvGrpSpPr>
        <p:grpSpPr bwMode="auto">
          <a:xfrm>
            <a:off x="5792788" y="1638300"/>
            <a:ext cx="2185987" cy="855663"/>
            <a:chOff x="3649" y="704"/>
            <a:chExt cx="1377" cy="539"/>
          </a:xfrm>
        </p:grpSpPr>
        <p:sp>
          <p:nvSpPr>
            <p:cNvPr id="370695" name="Rectangle 7"/>
            <p:cNvSpPr>
              <a:spLocks noChangeArrowheads="1"/>
            </p:cNvSpPr>
            <p:nvPr/>
          </p:nvSpPr>
          <p:spPr bwMode="auto">
            <a:xfrm>
              <a:off x="3649" y="715"/>
              <a:ext cx="1377" cy="528"/>
            </a:xfrm>
            <a:prstGeom prst="rect">
              <a:avLst/>
            </a:prstGeom>
            <a:solidFill>
              <a:srgbClr val="FFFFCC"/>
            </a:solidFill>
            <a:ln w="19050">
              <a:solidFill>
                <a:srgbClr val="8A0E5E"/>
              </a:solidFill>
              <a:miter lim="800000"/>
              <a:headEnd/>
              <a:tailEnd/>
            </a:ln>
          </p:spPr>
          <p:txBody>
            <a:bodyPr/>
            <a:lstStyle/>
            <a:p>
              <a:endParaRPr lang="en-US"/>
            </a:p>
          </p:txBody>
        </p:sp>
        <p:sp>
          <p:nvSpPr>
            <p:cNvPr id="370696" name="Text Box 8"/>
            <p:cNvSpPr txBox="1">
              <a:spLocks noChangeArrowheads="1"/>
            </p:cNvSpPr>
            <p:nvPr/>
          </p:nvSpPr>
          <p:spPr bwMode="auto">
            <a:xfrm>
              <a:off x="3889" y="704"/>
              <a:ext cx="897" cy="366"/>
            </a:xfrm>
            <a:prstGeom prst="rect">
              <a:avLst/>
            </a:prstGeom>
            <a:noFill/>
            <a:ln w="28575">
              <a:noFill/>
              <a:miter lim="800000"/>
              <a:headEnd type="none" w="sm" len="sm"/>
              <a:tailEnd type="none" w="lg" len="lg"/>
            </a:ln>
            <a:effectLst/>
          </p:spPr>
          <p:txBody>
            <a:bodyPr wrap="none">
              <a:spAutoFit/>
            </a:bodyPr>
            <a:lstStyle/>
            <a:p>
              <a:pPr algn="ctr"/>
              <a:r>
                <a:rPr lang="en-US" sz="1600">
                  <a:solidFill>
                    <a:schemeClr val="bg2"/>
                  </a:solidFill>
                </a:rPr>
                <a:t>&lt;&lt;thread&gt;&gt;</a:t>
              </a:r>
            </a:p>
            <a:p>
              <a:pPr algn="ctr"/>
              <a:r>
                <a:rPr lang="en-US" sz="1600">
                  <a:solidFill>
                    <a:schemeClr val="bg2"/>
                  </a:solidFill>
                </a:rPr>
                <a:t>CourseCache</a:t>
              </a:r>
            </a:p>
          </p:txBody>
        </p:sp>
      </p:grpSp>
      <p:grpSp>
        <p:nvGrpSpPr>
          <p:cNvPr id="4" name="Group 35"/>
          <p:cNvGrpSpPr>
            <a:grpSpLocks/>
          </p:cNvGrpSpPr>
          <p:nvPr/>
        </p:nvGrpSpPr>
        <p:grpSpPr bwMode="auto">
          <a:xfrm>
            <a:off x="1273175" y="3222625"/>
            <a:ext cx="3219450" cy="855663"/>
            <a:chOff x="802" y="1715"/>
            <a:chExt cx="2028" cy="539"/>
          </a:xfrm>
        </p:grpSpPr>
        <p:sp>
          <p:nvSpPr>
            <p:cNvPr id="370697" name="Rectangle 9"/>
            <p:cNvSpPr>
              <a:spLocks noChangeArrowheads="1"/>
            </p:cNvSpPr>
            <p:nvPr/>
          </p:nvSpPr>
          <p:spPr bwMode="auto">
            <a:xfrm>
              <a:off x="802" y="1726"/>
              <a:ext cx="2028" cy="528"/>
            </a:xfrm>
            <a:prstGeom prst="rect">
              <a:avLst/>
            </a:prstGeom>
            <a:solidFill>
              <a:srgbClr val="FFFFCC"/>
            </a:solidFill>
            <a:ln w="19050">
              <a:solidFill>
                <a:srgbClr val="8A0E5E"/>
              </a:solidFill>
              <a:miter lim="800000"/>
              <a:headEnd/>
              <a:tailEnd/>
            </a:ln>
          </p:spPr>
          <p:txBody>
            <a:bodyPr/>
            <a:lstStyle/>
            <a:p>
              <a:endParaRPr lang="en-US"/>
            </a:p>
          </p:txBody>
        </p:sp>
        <p:sp>
          <p:nvSpPr>
            <p:cNvPr id="370698" name="Text Box 10"/>
            <p:cNvSpPr txBox="1">
              <a:spLocks noChangeArrowheads="1"/>
            </p:cNvSpPr>
            <p:nvPr/>
          </p:nvSpPr>
          <p:spPr bwMode="auto">
            <a:xfrm>
              <a:off x="980" y="1715"/>
              <a:ext cx="1672" cy="366"/>
            </a:xfrm>
            <a:prstGeom prst="rect">
              <a:avLst/>
            </a:prstGeom>
            <a:noFill/>
            <a:ln w="28575">
              <a:noFill/>
              <a:miter lim="800000"/>
              <a:headEnd type="none" w="sm" len="sm"/>
              <a:tailEnd type="none" w="lg" len="lg"/>
            </a:ln>
            <a:effectLst/>
          </p:spPr>
          <p:txBody>
            <a:bodyPr wrap="none">
              <a:spAutoFit/>
            </a:bodyPr>
            <a:lstStyle/>
            <a:p>
              <a:pPr algn="ctr"/>
              <a:r>
                <a:rPr lang="en-US" sz="1600">
                  <a:solidFill>
                    <a:schemeClr val="bg2"/>
                  </a:solidFill>
                </a:rPr>
                <a:t>&lt;&lt;process&gt;&gt;</a:t>
              </a:r>
            </a:p>
            <a:p>
              <a:pPr algn="ctr"/>
              <a:r>
                <a:rPr lang="en-US" sz="1600">
                  <a:solidFill>
                    <a:schemeClr val="bg2"/>
                  </a:solidFill>
                </a:rPr>
                <a:t>CourseRegistrationProcess</a:t>
              </a:r>
            </a:p>
          </p:txBody>
        </p:sp>
      </p:grpSp>
      <p:grpSp>
        <p:nvGrpSpPr>
          <p:cNvPr id="5" name="Group 41"/>
          <p:cNvGrpSpPr>
            <a:grpSpLocks/>
          </p:cNvGrpSpPr>
          <p:nvPr/>
        </p:nvGrpSpPr>
        <p:grpSpPr bwMode="auto">
          <a:xfrm>
            <a:off x="5792788" y="3225800"/>
            <a:ext cx="2185987" cy="846138"/>
            <a:chOff x="3649" y="1580"/>
            <a:chExt cx="1377" cy="533"/>
          </a:xfrm>
        </p:grpSpPr>
        <p:sp>
          <p:nvSpPr>
            <p:cNvPr id="370728" name="Rectangle 40"/>
            <p:cNvSpPr>
              <a:spLocks noChangeArrowheads="1"/>
            </p:cNvSpPr>
            <p:nvPr/>
          </p:nvSpPr>
          <p:spPr bwMode="auto">
            <a:xfrm>
              <a:off x="3649" y="1585"/>
              <a:ext cx="1377" cy="528"/>
            </a:xfrm>
            <a:prstGeom prst="rect">
              <a:avLst/>
            </a:prstGeom>
            <a:solidFill>
              <a:srgbClr val="FFFFCC"/>
            </a:solidFill>
            <a:ln w="19050">
              <a:solidFill>
                <a:srgbClr val="8A0E5E"/>
              </a:solidFill>
              <a:miter lim="800000"/>
              <a:headEnd/>
              <a:tailEnd/>
            </a:ln>
          </p:spPr>
          <p:txBody>
            <a:bodyPr/>
            <a:lstStyle/>
            <a:p>
              <a:endParaRPr lang="en-US"/>
            </a:p>
          </p:txBody>
        </p:sp>
        <p:sp>
          <p:nvSpPr>
            <p:cNvPr id="370700" name="Text Box 12"/>
            <p:cNvSpPr txBox="1">
              <a:spLocks noChangeArrowheads="1"/>
            </p:cNvSpPr>
            <p:nvPr/>
          </p:nvSpPr>
          <p:spPr bwMode="auto">
            <a:xfrm>
              <a:off x="3895" y="1580"/>
              <a:ext cx="941" cy="366"/>
            </a:xfrm>
            <a:prstGeom prst="rect">
              <a:avLst/>
            </a:prstGeom>
            <a:noFill/>
            <a:ln w="28575">
              <a:noFill/>
              <a:miter lim="800000"/>
              <a:headEnd type="none" w="sm" len="sm"/>
              <a:tailEnd type="none" w="lg" len="lg"/>
            </a:ln>
            <a:effectLst/>
          </p:spPr>
          <p:txBody>
            <a:bodyPr wrap="none">
              <a:spAutoFit/>
            </a:bodyPr>
            <a:lstStyle/>
            <a:p>
              <a:pPr algn="ctr"/>
              <a:r>
                <a:rPr lang="en-US" sz="1600">
                  <a:solidFill>
                    <a:schemeClr val="bg2"/>
                  </a:solidFill>
                </a:rPr>
                <a:t>&lt;&lt;thread&gt;&gt;</a:t>
              </a:r>
            </a:p>
            <a:p>
              <a:pPr algn="ctr"/>
              <a:r>
                <a:rPr lang="en-US" sz="1600">
                  <a:solidFill>
                    <a:schemeClr val="bg2"/>
                  </a:solidFill>
                </a:rPr>
                <a:t>OfferingCache</a:t>
              </a:r>
            </a:p>
          </p:txBody>
        </p:sp>
      </p:grpSp>
      <p:sp>
        <p:nvSpPr>
          <p:cNvPr id="370702" name="Text Box 14"/>
          <p:cNvSpPr txBox="1">
            <a:spLocks noChangeArrowheads="1"/>
          </p:cNvSpPr>
          <p:nvPr/>
        </p:nvSpPr>
        <p:spPr bwMode="auto">
          <a:xfrm>
            <a:off x="647700" y="2682875"/>
            <a:ext cx="1600200"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sz="2000" i="1">
                <a:solidFill>
                  <a:srgbClr val="00CCFF"/>
                </a:solidFill>
              </a:rPr>
              <a:t>dependency</a:t>
            </a:r>
            <a:endParaRPr lang="en-US" sz="2000">
              <a:solidFill>
                <a:srgbClr val="00CCFF"/>
              </a:solidFill>
            </a:endParaRPr>
          </a:p>
        </p:txBody>
      </p:sp>
      <p:sp>
        <p:nvSpPr>
          <p:cNvPr id="370703" name="Line 15"/>
          <p:cNvSpPr>
            <a:spLocks noChangeShapeType="1"/>
          </p:cNvSpPr>
          <p:nvPr/>
        </p:nvSpPr>
        <p:spPr bwMode="auto">
          <a:xfrm>
            <a:off x="2133600" y="2905125"/>
            <a:ext cx="685800" cy="0"/>
          </a:xfrm>
          <a:prstGeom prst="line">
            <a:avLst/>
          </a:prstGeom>
          <a:noFill/>
          <a:ln w="28575">
            <a:solidFill>
              <a:srgbClr val="FF0000"/>
            </a:solidFill>
            <a:round/>
            <a:headEnd type="none" w="sm" len="sm"/>
            <a:tailEnd type="triangle" w="med" len="med"/>
          </a:ln>
          <a:effectLst/>
        </p:spPr>
        <p:txBody>
          <a:bodyPr wrap="none" anchor="ctr"/>
          <a:lstStyle/>
          <a:p>
            <a:endParaRPr lang="en-US"/>
          </a:p>
        </p:txBody>
      </p:sp>
      <p:sp>
        <p:nvSpPr>
          <p:cNvPr id="370704" name="Line 16"/>
          <p:cNvSpPr>
            <a:spLocks noChangeShapeType="1"/>
          </p:cNvSpPr>
          <p:nvPr/>
        </p:nvSpPr>
        <p:spPr bwMode="auto">
          <a:xfrm>
            <a:off x="4659313" y="2393950"/>
            <a:ext cx="1122362" cy="1185863"/>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370705" name="AutoShape 17"/>
          <p:cNvSpPr>
            <a:spLocks noChangeAspect="1" noChangeArrowheads="1"/>
          </p:cNvSpPr>
          <p:nvPr/>
        </p:nvSpPr>
        <p:spPr bwMode="auto">
          <a:xfrm rot="2720609">
            <a:off x="4502150" y="2271713"/>
            <a:ext cx="217487" cy="153988"/>
          </a:xfrm>
          <a:prstGeom prst="diamond">
            <a:avLst/>
          </a:prstGeom>
          <a:solidFill>
            <a:srgbClr val="C0C0C0"/>
          </a:solidFill>
          <a:ln w="12700">
            <a:solidFill>
              <a:schemeClr val="tx1"/>
            </a:solidFill>
            <a:miter lim="800000"/>
            <a:headEnd type="none" w="sm" len="sm"/>
            <a:tailEnd type="none" w="lg" len="lg"/>
          </a:ln>
          <a:effectLst/>
        </p:spPr>
        <p:txBody>
          <a:bodyPr wrap="none" anchor="ctr"/>
          <a:lstStyle/>
          <a:p>
            <a:endParaRPr lang="en-US"/>
          </a:p>
        </p:txBody>
      </p:sp>
      <p:sp>
        <p:nvSpPr>
          <p:cNvPr id="370707" name="AutoShape 19"/>
          <p:cNvSpPr>
            <a:spLocks noChangeAspect="1" noChangeArrowheads="1"/>
          </p:cNvSpPr>
          <p:nvPr/>
        </p:nvSpPr>
        <p:spPr bwMode="auto">
          <a:xfrm rot="21459115" flipV="1">
            <a:off x="4510088" y="1990725"/>
            <a:ext cx="217487" cy="153988"/>
          </a:xfrm>
          <a:prstGeom prst="diamond">
            <a:avLst/>
          </a:prstGeom>
          <a:solidFill>
            <a:srgbClr val="C0C0C0"/>
          </a:solidFill>
          <a:ln w="12700">
            <a:solidFill>
              <a:schemeClr val="tx1"/>
            </a:solidFill>
            <a:miter lim="800000"/>
            <a:headEnd type="none" w="sm" len="sm"/>
            <a:tailEnd type="none" w="lg" len="lg"/>
          </a:ln>
          <a:effectLst/>
        </p:spPr>
        <p:txBody>
          <a:bodyPr wrap="none" anchor="ctr"/>
          <a:lstStyle/>
          <a:p>
            <a:endParaRPr lang="en-US"/>
          </a:p>
        </p:txBody>
      </p:sp>
      <p:sp>
        <p:nvSpPr>
          <p:cNvPr id="370708" name="Text Box 20"/>
          <p:cNvSpPr txBox="1">
            <a:spLocks noChangeArrowheads="1"/>
          </p:cNvSpPr>
          <p:nvPr/>
        </p:nvSpPr>
        <p:spPr bwMode="auto">
          <a:xfrm>
            <a:off x="5484813" y="1679575"/>
            <a:ext cx="3048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solidFill>
                  <a:srgbClr val="FFFF00"/>
                </a:solidFill>
              </a:rPr>
              <a:t>1</a:t>
            </a:r>
          </a:p>
        </p:txBody>
      </p:sp>
      <p:sp>
        <p:nvSpPr>
          <p:cNvPr id="370709" name="Text Box 21"/>
          <p:cNvSpPr txBox="1">
            <a:spLocks noChangeArrowheads="1"/>
          </p:cNvSpPr>
          <p:nvPr/>
        </p:nvSpPr>
        <p:spPr bwMode="auto">
          <a:xfrm>
            <a:off x="4579938" y="1679575"/>
            <a:ext cx="3048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solidFill>
                  <a:srgbClr val="FFFF00"/>
                </a:solidFill>
              </a:rPr>
              <a:t>1</a:t>
            </a:r>
          </a:p>
        </p:txBody>
      </p:sp>
      <p:sp>
        <p:nvSpPr>
          <p:cNvPr id="370710" name="Text Box 22"/>
          <p:cNvSpPr txBox="1">
            <a:spLocks noChangeArrowheads="1"/>
          </p:cNvSpPr>
          <p:nvPr/>
        </p:nvSpPr>
        <p:spPr bwMode="auto">
          <a:xfrm>
            <a:off x="4578350" y="2493963"/>
            <a:ext cx="304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solidFill>
                  <a:srgbClr val="FFFF00"/>
                </a:solidFill>
              </a:rPr>
              <a:t>1</a:t>
            </a:r>
          </a:p>
        </p:txBody>
      </p:sp>
      <p:sp>
        <p:nvSpPr>
          <p:cNvPr id="370711" name="Text Box 23"/>
          <p:cNvSpPr txBox="1">
            <a:spLocks noChangeArrowheads="1"/>
          </p:cNvSpPr>
          <p:nvPr/>
        </p:nvSpPr>
        <p:spPr bwMode="auto">
          <a:xfrm>
            <a:off x="5483225" y="3613150"/>
            <a:ext cx="3048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solidFill>
                  <a:srgbClr val="FFFF00"/>
                </a:solidFill>
              </a:rPr>
              <a:t>1</a:t>
            </a:r>
          </a:p>
        </p:txBody>
      </p:sp>
      <p:grpSp>
        <p:nvGrpSpPr>
          <p:cNvPr id="6" name="Group 36"/>
          <p:cNvGrpSpPr>
            <a:grpSpLocks/>
          </p:cNvGrpSpPr>
          <p:nvPr/>
        </p:nvGrpSpPr>
        <p:grpSpPr bwMode="auto">
          <a:xfrm>
            <a:off x="1273175" y="4818063"/>
            <a:ext cx="3219450" cy="855662"/>
            <a:chOff x="802" y="2515"/>
            <a:chExt cx="2028" cy="539"/>
          </a:xfrm>
        </p:grpSpPr>
        <p:sp>
          <p:nvSpPr>
            <p:cNvPr id="370712" name="Rectangle 24"/>
            <p:cNvSpPr>
              <a:spLocks noChangeArrowheads="1"/>
            </p:cNvSpPr>
            <p:nvPr/>
          </p:nvSpPr>
          <p:spPr bwMode="auto">
            <a:xfrm>
              <a:off x="802" y="2526"/>
              <a:ext cx="2028" cy="528"/>
            </a:xfrm>
            <a:prstGeom prst="rect">
              <a:avLst/>
            </a:prstGeom>
            <a:solidFill>
              <a:srgbClr val="FFFFCC"/>
            </a:solidFill>
            <a:ln w="19050">
              <a:solidFill>
                <a:srgbClr val="8A0E5E"/>
              </a:solidFill>
              <a:miter lim="800000"/>
              <a:headEnd/>
              <a:tailEnd/>
            </a:ln>
          </p:spPr>
          <p:txBody>
            <a:bodyPr/>
            <a:lstStyle/>
            <a:p>
              <a:endParaRPr lang="en-US"/>
            </a:p>
          </p:txBody>
        </p:sp>
        <p:sp>
          <p:nvSpPr>
            <p:cNvPr id="370713" name="Text Box 25"/>
            <p:cNvSpPr txBox="1">
              <a:spLocks noChangeArrowheads="1"/>
            </p:cNvSpPr>
            <p:nvPr/>
          </p:nvSpPr>
          <p:spPr bwMode="auto">
            <a:xfrm>
              <a:off x="1225" y="2515"/>
              <a:ext cx="1181" cy="366"/>
            </a:xfrm>
            <a:prstGeom prst="rect">
              <a:avLst/>
            </a:prstGeom>
            <a:noFill/>
            <a:ln w="28575">
              <a:noFill/>
              <a:miter lim="800000"/>
              <a:headEnd type="none" w="sm" len="sm"/>
              <a:tailEnd type="none" w="lg" len="lg"/>
            </a:ln>
            <a:effectLst/>
          </p:spPr>
          <p:txBody>
            <a:bodyPr wrap="none">
              <a:spAutoFit/>
            </a:bodyPr>
            <a:lstStyle/>
            <a:p>
              <a:pPr algn="ctr"/>
              <a:r>
                <a:rPr lang="en-US" sz="1600">
                  <a:solidFill>
                    <a:schemeClr val="bg2"/>
                  </a:solidFill>
                </a:rPr>
                <a:t>&lt;&lt;process&gt;&gt;</a:t>
              </a:r>
            </a:p>
            <a:p>
              <a:pPr algn="ctr"/>
              <a:r>
                <a:rPr lang="en-US" sz="1600">
                  <a:solidFill>
                    <a:schemeClr val="bg2"/>
                  </a:solidFill>
                </a:rPr>
                <a:t>StudentApplication</a:t>
              </a:r>
            </a:p>
          </p:txBody>
        </p:sp>
      </p:grpSp>
      <p:sp>
        <p:nvSpPr>
          <p:cNvPr id="370715" name="Rectangle 27"/>
          <p:cNvSpPr>
            <a:spLocks noGrp="1" noChangeArrowheads="1"/>
          </p:cNvSpPr>
          <p:nvPr>
            <p:ph type="title"/>
          </p:nvPr>
        </p:nvSpPr>
        <p:spPr/>
        <p:txBody>
          <a:bodyPr>
            <a:normAutofit fontScale="90000"/>
          </a:bodyPr>
          <a:lstStyle/>
          <a:p>
            <a:r>
              <a:rPr lang="en-US"/>
              <a:t>Example: Modeling Processes: Class Diagram</a:t>
            </a:r>
          </a:p>
        </p:txBody>
      </p:sp>
      <p:sp>
        <p:nvSpPr>
          <p:cNvPr id="370727" name="Line 39"/>
          <p:cNvSpPr>
            <a:spLocks noChangeShapeType="1"/>
          </p:cNvSpPr>
          <p:nvPr/>
        </p:nvSpPr>
        <p:spPr bwMode="auto">
          <a:xfrm flipV="1">
            <a:off x="2881313" y="4094163"/>
            <a:ext cx="4762" cy="779462"/>
          </a:xfrm>
          <a:prstGeom prst="line">
            <a:avLst/>
          </a:prstGeom>
          <a:noFill/>
          <a:ln w="28575">
            <a:solidFill>
              <a:schemeClr val="tx1"/>
            </a:solidFill>
            <a:prstDash val="lgDash"/>
            <a:round/>
            <a:headEnd type="none" w="sm" len="sm"/>
            <a:tailEnd type="arrow" w="lg" len="lg"/>
          </a:ln>
          <a:effectLst/>
        </p:spPr>
        <p:txBody>
          <a:bodyPr wrap="none" anchor="ctr"/>
          <a:lstStyle/>
          <a:p>
            <a:endParaRPr lang="en-US"/>
          </a:p>
        </p:txBody>
      </p:sp>
      <p:sp>
        <p:nvSpPr>
          <p:cNvPr id="370731" name="Line 43"/>
          <p:cNvSpPr>
            <a:spLocks noChangeShapeType="1"/>
          </p:cNvSpPr>
          <p:nvPr/>
        </p:nvSpPr>
        <p:spPr bwMode="auto">
          <a:xfrm>
            <a:off x="4727575" y="2046288"/>
            <a:ext cx="1054100" cy="0"/>
          </a:xfrm>
          <a:prstGeom prst="line">
            <a:avLst/>
          </a:prstGeom>
          <a:noFill/>
          <a:ln w="12700">
            <a:solidFill>
              <a:schemeClr val="tx1"/>
            </a:solidFill>
            <a:round/>
            <a:headEnd/>
            <a:tailEnd type="arrow" w="lg" len="med"/>
          </a:ln>
          <a:effectLst/>
        </p:spPr>
        <p:txBody>
          <a:bodyPr lIns="107950" tIns="53975" rIns="107950" bIns="53975"/>
          <a:lstStyle/>
          <a:p>
            <a:endParaRPr lang="en-US"/>
          </a:p>
        </p:txBody>
      </p:sp>
    </p:spTree>
    <p:extLst>
      <p:ext uri="{BB962C8B-B14F-4D97-AF65-F5344CB8AC3E}">
        <p14:creationId xmlns:p14="http://schemas.microsoft.com/office/powerpoint/2010/main" val="2633786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252412" y="308931"/>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charset="0"/>
              </a:defRPr>
            </a:lvl1pPr>
            <a:lvl2pPr>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marL="457200" eaLnBrk="0" fontAlgn="base" hangingPunct="0">
              <a:spcBef>
                <a:spcPct val="0"/>
              </a:spcBef>
              <a:spcAft>
                <a:spcPct val="0"/>
              </a:spcAft>
              <a:defRPr sz="2400">
                <a:solidFill>
                  <a:schemeClr val="tx1"/>
                </a:solidFill>
                <a:latin typeface="Arial" charset="0"/>
              </a:defRPr>
            </a:lvl6pPr>
            <a:lvl7pPr marL="914400" eaLnBrk="0" fontAlgn="base" hangingPunct="0">
              <a:spcBef>
                <a:spcPct val="0"/>
              </a:spcBef>
              <a:spcAft>
                <a:spcPct val="0"/>
              </a:spcAft>
              <a:defRPr sz="2400">
                <a:solidFill>
                  <a:schemeClr val="tx1"/>
                </a:solidFill>
                <a:latin typeface="Arial" charset="0"/>
              </a:defRPr>
            </a:lvl7pPr>
            <a:lvl8pPr marL="1371600" eaLnBrk="0" fontAlgn="base" hangingPunct="0">
              <a:spcBef>
                <a:spcPct val="0"/>
              </a:spcBef>
              <a:spcAft>
                <a:spcPct val="0"/>
              </a:spcAft>
              <a:defRPr sz="2400">
                <a:solidFill>
                  <a:schemeClr val="tx1"/>
                </a:solidFill>
                <a:latin typeface="Arial" charset="0"/>
              </a:defRPr>
            </a:lvl8pPr>
            <a:lvl9pPr marL="1828800" eaLnBrk="0" fontAlgn="base" hangingPunct="0">
              <a:spcBef>
                <a:spcPct val="0"/>
              </a:spcBef>
              <a:spcAft>
                <a:spcPct val="0"/>
              </a:spcAft>
              <a:defRPr sz="2400">
                <a:solidFill>
                  <a:schemeClr val="tx1"/>
                </a:solidFill>
                <a:latin typeface="Arial" charset="0"/>
              </a:defRPr>
            </a:lvl9pPr>
          </a:lstStyle>
          <a:p>
            <a:pPr eaLnBrk="1" hangingPunct="1">
              <a:buClr>
                <a:srgbClr val="73E1FF"/>
              </a:buClr>
            </a:pPr>
            <a:r>
              <a:rPr lang="en-US" altLang="zh-CN" sz="3600" dirty="0">
                <a:latin typeface="Arial Narrow" pitchFamily="34" charset="0"/>
                <a:ea typeface="宋体" charset="-122"/>
              </a:rPr>
              <a:t>Describe the Run-time Architecture Steps</a:t>
            </a:r>
          </a:p>
        </p:txBody>
      </p:sp>
      <p:sp>
        <p:nvSpPr>
          <p:cNvPr id="374787" name="Rectangle 3"/>
          <p:cNvSpPr>
            <a:spLocks noChangeArrowheads="1"/>
          </p:cNvSpPr>
          <p:nvPr/>
        </p:nvSpPr>
        <p:spPr bwMode="auto">
          <a:xfrm>
            <a:off x="361950" y="1052513"/>
            <a:ext cx="848995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marL="339725" indent="-339725">
              <a:defRPr sz="2400">
                <a:solidFill>
                  <a:schemeClr val="tx1"/>
                </a:solidFill>
                <a:latin typeface="Arial" charset="0"/>
              </a:defRPr>
            </a:lvl1pPr>
            <a:lvl2pPr marL="682625" indent="-228600">
              <a:defRPr sz="2400">
                <a:solidFill>
                  <a:schemeClr val="tx1"/>
                </a:solidFill>
                <a:latin typeface="Arial" charset="0"/>
              </a:defRPr>
            </a:lvl2pPr>
            <a:lvl3pPr marL="1025525" indent="-228600">
              <a:defRPr sz="2400">
                <a:solidFill>
                  <a:schemeClr val="tx1"/>
                </a:solidFill>
                <a:latin typeface="Arial" charset="0"/>
              </a:defRPr>
            </a:lvl3pPr>
            <a:lvl4pPr marL="1368425" indent="-228600">
              <a:defRPr sz="2400">
                <a:solidFill>
                  <a:schemeClr val="tx1"/>
                </a:solidFill>
                <a:latin typeface="Arial" charset="0"/>
              </a:defRPr>
            </a:lvl4pPr>
            <a:lvl5pPr marL="1711325" indent="-228600">
              <a:defRPr sz="2400">
                <a:solidFill>
                  <a:schemeClr val="tx1"/>
                </a:solidFill>
                <a:latin typeface="Arial" charset="0"/>
              </a:defRPr>
            </a:lvl5pPr>
            <a:lvl6pPr marL="2168525" indent="-228600" eaLnBrk="0" fontAlgn="base" hangingPunct="0">
              <a:spcBef>
                <a:spcPct val="0"/>
              </a:spcBef>
              <a:spcAft>
                <a:spcPct val="0"/>
              </a:spcAft>
              <a:defRPr sz="2400">
                <a:solidFill>
                  <a:schemeClr val="tx1"/>
                </a:solidFill>
                <a:latin typeface="Arial" charset="0"/>
              </a:defRPr>
            </a:lvl6pPr>
            <a:lvl7pPr marL="2625725" indent="-228600" eaLnBrk="0" fontAlgn="base" hangingPunct="0">
              <a:spcBef>
                <a:spcPct val="0"/>
              </a:spcBef>
              <a:spcAft>
                <a:spcPct val="0"/>
              </a:spcAft>
              <a:defRPr sz="2400">
                <a:solidFill>
                  <a:schemeClr val="tx1"/>
                </a:solidFill>
                <a:latin typeface="Arial" charset="0"/>
              </a:defRPr>
            </a:lvl7pPr>
            <a:lvl8pPr marL="3082925" indent="-228600" eaLnBrk="0" fontAlgn="base" hangingPunct="0">
              <a:spcBef>
                <a:spcPct val="0"/>
              </a:spcBef>
              <a:spcAft>
                <a:spcPct val="0"/>
              </a:spcAft>
              <a:defRPr sz="2400">
                <a:solidFill>
                  <a:schemeClr val="tx1"/>
                </a:solidFill>
                <a:latin typeface="Arial" charset="0"/>
              </a:defRPr>
            </a:lvl8pPr>
            <a:lvl9pPr marL="3540125" indent="-228600" eaLnBrk="0" fontAlgn="base" hangingPunct="0">
              <a:spcBef>
                <a:spcPct val="0"/>
              </a:spcBef>
              <a:spcAft>
                <a:spcPct val="0"/>
              </a:spcAft>
              <a:defRPr sz="2400">
                <a:solidFill>
                  <a:schemeClr val="tx1"/>
                </a:solidFill>
                <a:latin typeface="Arial" charset="0"/>
              </a:defRPr>
            </a:lvl9pPr>
          </a:lstStyle>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Analyze concurrency requirements</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Identify processes and threads</a:t>
            </a:r>
          </a:p>
          <a:p>
            <a:pPr eaLnBrk="1" hangingPunct="1">
              <a:lnSpc>
                <a:spcPct val="80000"/>
              </a:lnSpc>
              <a:spcBef>
                <a:spcPct val="30000"/>
              </a:spcBef>
              <a:buClr>
                <a:srgbClr val="FFFF99"/>
              </a:buClr>
              <a:buFont typeface="Wingdings" pitchFamily="2" charset="2"/>
              <a:buChar char="w"/>
            </a:pPr>
            <a:r>
              <a:rPr lang="en-US" altLang="zh-CN" sz="3200" dirty="0">
                <a:solidFill>
                  <a:srgbClr val="FF0000"/>
                </a:solidFill>
                <a:ea typeface="宋体" charset="-122"/>
              </a:rPr>
              <a:t>Identify process lifecycles</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Map processes onto the implementation</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Distribute model elements among processes</a:t>
            </a:r>
          </a:p>
          <a:p>
            <a:pPr eaLnBrk="1" hangingPunct="1">
              <a:lnSpc>
                <a:spcPct val="80000"/>
              </a:lnSpc>
              <a:spcBef>
                <a:spcPct val="30000"/>
              </a:spcBef>
              <a:buClr>
                <a:srgbClr val="FFFF99"/>
              </a:buClr>
              <a:buFont typeface="Wingdings" pitchFamily="2" charset="2"/>
              <a:buNone/>
            </a:pPr>
            <a:endParaRPr lang="en-US" altLang="zh-CN" sz="3200" dirty="0">
              <a:solidFill>
                <a:schemeClr val="folHlink"/>
              </a:solidFill>
              <a:ea typeface="宋体" charset="-122"/>
            </a:endParaRPr>
          </a:p>
        </p:txBody>
      </p:sp>
      <p:sp>
        <p:nvSpPr>
          <p:cNvPr id="374788" name="AutoShape 4"/>
          <p:cNvSpPr>
            <a:spLocks noChangeArrowheads="1"/>
          </p:cNvSpPr>
          <p:nvPr/>
        </p:nvSpPr>
        <p:spPr bwMode="auto">
          <a:xfrm>
            <a:off x="76200" y="2133600"/>
            <a:ext cx="352425" cy="381000"/>
          </a:xfrm>
          <a:prstGeom prst="star5">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nvGrpSpPr>
          <p:cNvPr id="374819" name="Group 35"/>
          <p:cNvGrpSpPr>
            <a:grpSpLocks/>
          </p:cNvGrpSpPr>
          <p:nvPr/>
        </p:nvGrpSpPr>
        <p:grpSpPr bwMode="auto">
          <a:xfrm>
            <a:off x="6751638" y="3930650"/>
            <a:ext cx="1958975" cy="2152650"/>
            <a:chOff x="4253" y="2476"/>
            <a:chExt cx="1234" cy="1356"/>
          </a:xfrm>
        </p:grpSpPr>
        <p:sp>
          <p:nvSpPr>
            <p:cNvPr id="374790" name="Freeform 6"/>
            <p:cNvSpPr>
              <a:spLocks/>
            </p:cNvSpPr>
            <p:nvPr/>
          </p:nvSpPr>
          <p:spPr bwMode="auto">
            <a:xfrm>
              <a:off x="4257" y="3186"/>
              <a:ext cx="153" cy="150"/>
            </a:xfrm>
            <a:custGeom>
              <a:avLst/>
              <a:gdLst>
                <a:gd name="T0" fmla="*/ 229 w 307"/>
                <a:gd name="T1" fmla="*/ 2 h 299"/>
                <a:gd name="T2" fmla="*/ 260 w 307"/>
                <a:gd name="T3" fmla="*/ 126 h 299"/>
                <a:gd name="T4" fmla="*/ 307 w 307"/>
                <a:gd name="T5" fmla="*/ 244 h 299"/>
                <a:gd name="T6" fmla="*/ 84 w 307"/>
                <a:gd name="T7" fmla="*/ 299 h 299"/>
                <a:gd name="T8" fmla="*/ 32 w 307"/>
                <a:gd name="T9" fmla="*/ 152 h 299"/>
                <a:gd name="T10" fmla="*/ 0 w 307"/>
                <a:gd name="T11" fmla="*/ 0 h 299"/>
                <a:gd name="T12" fmla="*/ 229 w 307"/>
                <a:gd name="T13" fmla="*/ 2 h 299"/>
                <a:gd name="T14" fmla="*/ 229 w 307"/>
                <a:gd name="T15" fmla="*/ 2 h 2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299">
                  <a:moveTo>
                    <a:pt x="229" y="2"/>
                  </a:moveTo>
                  <a:lnTo>
                    <a:pt x="260" y="126"/>
                  </a:lnTo>
                  <a:lnTo>
                    <a:pt x="307" y="244"/>
                  </a:lnTo>
                  <a:lnTo>
                    <a:pt x="84" y="299"/>
                  </a:lnTo>
                  <a:lnTo>
                    <a:pt x="32" y="152"/>
                  </a:lnTo>
                  <a:lnTo>
                    <a:pt x="0" y="0"/>
                  </a:lnTo>
                  <a:lnTo>
                    <a:pt x="229" y="2"/>
                  </a:lnTo>
                  <a:lnTo>
                    <a:pt x="229"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791" name="Freeform 7"/>
            <p:cNvSpPr>
              <a:spLocks/>
            </p:cNvSpPr>
            <p:nvPr/>
          </p:nvSpPr>
          <p:spPr bwMode="auto">
            <a:xfrm>
              <a:off x="4253" y="2879"/>
              <a:ext cx="135" cy="182"/>
            </a:xfrm>
            <a:custGeom>
              <a:avLst/>
              <a:gdLst>
                <a:gd name="T0" fmla="*/ 271 w 271"/>
                <a:gd name="T1" fmla="*/ 112 h 362"/>
                <a:gd name="T2" fmla="*/ 238 w 271"/>
                <a:gd name="T3" fmla="*/ 236 h 362"/>
                <a:gd name="T4" fmla="*/ 222 w 271"/>
                <a:gd name="T5" fmla="*/ 362 h 362"/>
                <a:gd name="T6" fmla="*/ 0 w 271"/>
                <a:gd name="T7" fmla="*/ 302 h 362"/>
                <a:gd name="T8" fmla="*/ 26 w 271"/>
                <a:gd name="T9" fmla="*/ 149 h 362"/>
                <a:gd name="T10" fmla="*/ 71 w 271"/>
                <a:gd name="T11" fmla="*/ 0 h 362"/>
                <a:gd name="T12" fmla="*/ 271 w 271"/>
                <a:gd name="T13" fmla="*/ 112 h 362"/>
                <a:gd name="T14" fmla="*/ 271 w 271"/>
                <a:gd name="T15" fmla="*/ 112 h 3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362">
                  <a:moveTo>
                    <a:pt x="271" y="112"/>
                  </a:moveTo>
                  <a:lnTo>
                    <a:pt x="238" y="236"/>
                  </a:lnTo>
                  <a:lnTo>
                    <a:pt x="222" y="362"/>
                  </a:lnTo>
                  <a:lnTo>
                    <a:pt x="0" y="302"/>
                  </a:lnTo>
                  <a:lnTo>
                    <a:pt x="26" y="149"/>
                  </a:lnTo>
                  <a:lnTo>
                    <a:pt x="71" y="0"/>
                  </a:lnTo>
                  <a:lnTo>
                    <a:pt x="271" y="112"/>
                  </a:lnTo>
                  <a:lnTo>
                    <a:pt x="271" y="11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792" name="Freeform 8"/>
            <p:cNvSpPr>
              <a:spLocks/>
            </p:cNvSpPr>
            <p:nvPr/>
          </p:nvSpPr>
          <p:spPr bwMode="auto">
            <a:xfrm>
              <a:off x="4360" y="2626"/>
              <a:ext cx="164" cy="195"/>
            </a:xfrm>
            <a:custGeom>
              <a:avLst/>
              <a:gdLst>
                <a:gd name="T0" fmla="*/ 327 w 327"/>
                <a:gd name="T1" fmla="*/ 195 h 390"/>
                <a:gd name="T2" fmla="*/ 240 w 327"/>
                <a:gd name="T3" fmla="*/ 288 h 390"/>
                <a:gd name="T4" fmla="*/ 164 w 327"/>
                <a:gd name="T5" fmla="*/ 390 h 390"/>
                <a:gd name="T6" fmla="*/ 0 w 327"/>
                <a:gd name="T7" fmla="*/ 232 h 390"/>
                <a:gd name="T8" fmla="*/ 97 w 327"/>
                <a:gd name="T9" fmla="*/ 110 h 390"/>
                <a:gd name="T10" fmla="*/ 207 w 327"/>
                <a:gd name="T11" fmla="*/ 0 h 390"/>
                <a:gd name="T12" fmla="*/ 327 w 327"/>
                <a:gd name="T13" fmla="*/ 195 h 390"/>
                <a:gd name="T14" fmla="*/ 327 w 327"/>
                <a:gd name="T15" fmla="*/ 195 h 3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7" h="390">
                  <a:moveTo>
                    <a:pt x="327" y="195"/>
                  </a:moveTo>
                  <a:lnTo>
                    <a:pt x="240" y="288"/>
                  </a:lnTo>
                  <a:lnTo>
                    <a:pt x="164" y="390"/>
                  </a:lnTo>
                  <a:lnTo>
                    <a:pt x="0" y="232"/>
                  </a:lnTo>
                  <a:lnTo>
                    <a:pt x="97" y="110"/>
                  </a:lnTo>
                  <a:lnTo>
                    <a:pt x="207" y="0"/>
                  </a:lnTo>
                  <a:lnTo>
                    <a:pt x="327" y="195"/>
                  </a:lnTo>
                  <a:lnTo>
                    <a:pt x="327" y="19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793" name="Freeform 9"/>
            <p:cNvSpPr>
              <a:spLocks/>
            </p:cNvSpPr>
            <p:nvPr/>
          </p:nvSpPr>
          <p:spPr bwMode="auto">
            <a:xfrm>
              <a:off x="4592" y="2489"/>
              <a:ext cx="153" cy="161"/>
            </a:xfrm>
            <a:custGeom>
              <a:avLst/>
              <a:gdLst>
                <a:gd name="T0" fmla="*/ 305 w 305"/>
                <a:gd name="T1" fmla="*/ 229 h 321"/>
                <a:gd name="T2" fmla="*/ 183 w 305"/>
                <a:gd name="T3" fmla="*/ 267 h 321"/>
                <a:gd name="T4" fmla="*/ 68 w 305"/>
                <a:gd name="T5" fmla="*/ 321 h 321"/>
                <a:gd name="T6" fmla="*/ 0 w 305"/>
                <a:gd name="T7" fmla="*/ 103 h 321"/>
                <a:gd name="T8" fmla="*/ 143 w 305"/>
                <a:gd name="T9" fmla="*/ 43 h 321"/>
                <a:gd name="T10" fmla="*/ 292 w 305"/>
                <a:gd name="T11" fmla="*/ 0 h 321"/>
                <a:gd name="T12" fmla="*/ 305 w 305"/>
                <a:gd name="T13" fmla="*/ 229 h 321"/>
                <a:gd name="T14" fmla="*/ 305 w 305"/>
                <a:gd name="T15" fmla="*/ 229 h 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321">
                  <a:moveTo>
                    <a:pt x="305" y="229"/>
                  </a:moveTo>
                  <a:lnTo>
                    <a:pt x="183" y="267"/>
                  </a:lnTo>
                  <a:lnTo>
                    <a:pt x="68" y="321"/>
                  </a:lnTo>
                  <a:lnTo>
                    <a:pt x="0" y="103"/>
                  </a:lnTo>
                  <a:lnTo>
                    <a:pt x="143" y="43"/>
                  </a:lnTo>
                  <a:lnTo>
                    <a:pt x="292" y="0"/>
                  </a:lnTo>
                  <a:lnTo>
                    <a:pt x="305" y="229"/>
                  </a:lnTo>
                  <a:lnTo>
                    <a:pt x="305" y="22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794" name="Freeform 10"/>
            <p:cNvSpPr>
              <a:spLocks/>
            </p:cNvSpPr>
            <p:nvPr/>
          </p:nvSpPr>
          <p:spPr bwMode="auto">
            <a:xfrm>
              <a:off x="4870" y="2476"/>
              <a:ext cx="176" cy="129"/>
            </a:xfrm>
            <a:custGeom>
              <a:avLst/>
              <a:gdLst>
                <a:gd name="T0" fmla="*/ 252 w 352"/>
                <a:gd name="T1" fmla="*/ 258 h 258"/>
                <a:gd name="T2" fmla="*/ 127 w 352"/>
                <a:gd name="T3" fmla="*/ 233 h 258"/>
                <a:gd name="T4" fmla="*/ 0 w 352"/>
                <a:gd name="T5" fmla="*/ 224 h 258"/>
                <a:gd name="T6" fmla="*/ 46 w 352"/>
                <a:gd name="T7" fmla="*/ 0 h 258"/>
                <a:gd name="T8" fmla="*/ 201 w 352"/>
                <a:gd name="T9" fmla="*/ 16 h 258"/>
                <a:gd name="T10" fmla="*/ 352 w 352"/>
                <a:gd name="T11" fmla="*/ 50 h 258"/>
                <a:gd name="T12" fmla="*/ 252 w 352"/>
                <a:gd name="T13" fmla="*/ 258 h 258"/>
                <a:gd name="T14" fmla="*/ 252 w 3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2" h="258">
                  <a:moveTo>
                    <a:pt x="252" y="258"/>
                  </a:moveTo>
                  <a:lnTo>
                    <a:pt x="127" y="233"/>
                  </a:lnTo>
                  <a:lnTo>
                    <a:pt x="0" y="224"/>
                  </a:lnTo>
                  <a:lnTo>
                    <a:pt x="46" y="0"/>
                  </a:lnTo>
                  <a:lnTo>
                    <a:pt x="201" y="16"/>
                  </a:lnTo>
                  <a:lnTo>
                    <a:pt x="352" y="50"/>
                  </a:lnTo>
                  <a:lnTo>
                    <a:pt x="252" y="258"/>
                  </a:lnTo>
                  <a:lnTo>
                    <a:pt x="252" y="2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795" name="Freeform 11"/>
            <p:cNvSpPr>
              <a:spLocks/>
            </p:cNvSpPr>
            <p:nvPr/>
          </p:nvSpPr>
          <p:spPr bwMode="auto">
            <a:xfrm>
              <a:off x="5114" y="2564"/>
              <a:ext cx="196" cy="163"/>
            </a:xfrm>
            <a:custGeom>
              <a:avLst/>
              <a:gdLst>
                <a:gd name="T0" fmla="*/ 204 w 390"/>
                <a:gd name="T1" fmla="*/ 326 h 326"/>
                <a:gd name="T2" fmla="*/ 106 w 390"/>
                <a:gd name="T3" fmla="*/ 244 h 326"/>
                <a:gd name="T4" fmla="*/ 0 w 390"/>
                <a:gd name="T5" fmla="*/ 175 h 326"/>
                <a:gd name="T6" fmla="*/ 148 w 390"/>
                <a:gd name="T7" fmla="*/ 0 h 326"/>
                <a:gd name="T8" fmla="*/ 275 w 390"/>
                <a:gd name="T9" fmla="*/ 89 h 326"/>
                <a:gd name="T10" fmla="*/ 390 w 390"/>
                <a:gd name="T11" fmla="*/ 192 h 326"/>
                <a:gd name="T12" fmla="*/ 204 w 390"/>
                <a:gd name="T13" fmla="*/ 326 h 326"/>
                <a:gd name="T14" fmla="*/ 204 w 390"/>
                <a:gd name="T15" fmla="*/ 326 h 3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0" h="326">
                  <a:moveTo>
                    <a:pt x="204" y="326"/>
                  </a:moveTo>
                  <a:lnTo>
                    <a:pt x="106" y="244"/>
                  </a:lnTo>
                  <a:lnTo>
                    <a:pt x="0" y="175"/>
                  </a:lnTo>
                  <a:lnTo>
                    <a:pt x="148" y="0"/>
                  </a:lnTo>
                  <a:lnTo>
                    <a:pt x="275" y="89"/>
                  </a:lnTo>
                  <a:lnTo>
                    <a:pt x="390" y="192"/>
                  </a:lnTo>
                  <a:lnTo>
                    <a:pt x="204" y="326"/>
                  </a:lnTo>
                  <a:lnTo>
                    <a:pt x="204" y="32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796" name="Freeform 12"/>
            <p:cNvSpPr>
              <a:spLocks/>
            </p:cNvSpPr>
            <p:nvPr/>
          </p:nvSpPr>
          <p:spPr bwMode="auto">
            <a:xfrm>
              <a:off x="5310" y="2661"/>
              <a:ext cx="51" cy="58"/>
            </a:xfrm>
            <a:custGeom>
              <a:avLst/>
              <a:gdLst>
                <a:gd name="T0" fmla="*/ 0 w 102"/>
                <a:gd name="T1" fmla="*/ 0 h 118"/>
                <a:gd name="T2" fmla="*/ 102 w 102"/>
                <a:gd name="T3" fmla="*/ 118 h 118"/>
                <a:gd name="T4" fmla="*/ 0 w 102"/>
                <a:gd name="T5" fmla="*/ 0 h 118"/>
                <a:gd name="T6" fmla="*/ 0 w 102"/>
                <a:gd name="T7" fmla="*/ 0 h 118"/>
              </a:gdLst>
              <a:ahLst/>
              <a:cxnLst>
                <a:cxn ang="0">
                  <a:pos x="T0" y="T1"/>
                </a:cxn>
                <a:cxn ang="0">
                  <a:pos x="T2" y="T3"/>
                </a:cxn>
                <a:cxn ang="0">
                  <a:pos x="T4" y="T5"/>
                </a:cxn>
                <a:cxn ang="0">
                  <a:pos x="T6" y="T7"/>
                </a:cxn>
              </a:cxnLst>
              <a:rect l="0" t="0" r="r" b="b"/>
              <a:pathLst>
                <a:path w="102" h="118">
                  <a:moveTo>
                    <a:pt x="0" y="0"/>
                  </a:moveTo>
                  <a:lnTo>
                    <a:pt x="102" y="118"/>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797" name="Freeform 13"/>
            <p:cNvSpPr>
              <a:spLocks/>
            </p:cNvSpPr>
            <p:nvPr/>
          </p:nvSpPr>
          <p:spPr bwMode="auto">
            <a:xfrm>
              <a:off x="5297" y="2784"/>
              <a:ext cx="167" cy="157"/>
            </a:xfrm>
            <a:custGeom>
              <a:avLst/>
              <a:gdLst>
                <a:gd name="T0" fmla="*/ 106 w 334"/>
                <a:gd name="T1" fmla="*/ 312 h 312"/>
                <a:gd name="T2" fmla="*/ 60 w 334"/>
                <a:gd name="T3" fmla="*/ 193 h 312"/>
                <a:gd name="T4" fmla="*/ 0 w 334"/>
                <a:gd name="T5" fmla="*/ 82 h 312"/>
                <a:gd name="T6" fmla="*/ 213 w 334"/>
                <a:gd name="T7" fmla="*/ 0 h 312"/>
                <a:gd name="T8" fmla="*/ 283 w 334"/>
                <a:gd name="T9" fmla="*/ 139 h 312"/>
                <a:gd name="T10" fmla="*/ 334 w 334"/>
                <a:gd name="T11" fmla="*/ 287 h 312"/>
                <a:gd name="T12" fmla="*/ 106 w 334"/>
                <a:gd name="T13" fmla="*/ 312 h 312"/>
                <a:gd name="T14" fmla="*/ 106 w 334"/>
                <a:gd name="T15" fmla="*/ 312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12">
                  <a:moveTo>
                    <a:pt x="106" y="312"/>
                  </a:moveTo>
                  <a:lnTo>
                    <a:pt x="60" y="193"/>
                  </a:lnTo>
                  <a:lnTo>
                    <a:pt x="0" y="82"/>
                  </a:lnTo>
                  <a:lnTo>
                    <a:pt x="213" y="0"/>
                  </a:lnTo>
                  <a:lnTo>
                    <a:pt x="283" y="139"/>
                  </a:lnTo>
                  <a:lnTo>
                    <a:pt x="334" y="287"/>
                  </a:lnTo>
                  <a:lnTo>
                    <a:pt x="106" y="312"/>
                  </a:lnTo>
                  <a:lnTo>
                    <a:pt x="106" y="31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798" name="Freeform 14"/>
            <p:cNvSpPr>
              <a:spLocks/>
            </p:cNvSpPr>
            <p:nvPr/>
          </p:nvSpPr>
          <p:spPr bwMode="auto">
            <a:xfrm>
              <a:off x="5365" y="3066"/>
              <a:ext cx="122" cy="169"/>
            </a:xfrm>
            <a:custGeom>
              <a:avLst/>
              <a:gdLst>
                <a:gd name="T0" fmla="*/ 0 w 243"/>
                <a:gd name="T1" fmla="*/ 253 h 340"/>
                <a:gd name="T2" fmla="*/ 17 w 243"/>
                <a:gd name="T3" fmla="*/ 127 h 340"/>
                <a:gd name="T4" fmla="*/ 17 w 243"/>
                <a:gd name="T5" fmla="*/ 0 h 340"/>
                <a:gd name="T6" fmla="*/ 243 w 243"/>
                <a:gd name="T7" fmla="*/ 31 h 340"/>
                <a:gd name="T8" fmla="*/ 237 w 243"/>
                <a:gd name="T9" fmla="*/ 187 h 340"/>
                <a:gd name="T10" fmla="*/ 212 w 243"/>
                <a:gd name="T11" fmla="*/ 340 h 340"/>
                <a:gd name="T12" fmla="*/ 0 w 243"/>
                <a:gd name="T13" fmla="*/ 253 h 340"/>
                <a:gd name="T14" fmla="*/ 0 w 243"/>
                <a:gd name="T15" fmla="*/ 253 h 3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340">
                  <a:moveTo>
                    <a:pt x="0" y="253"/>
                  </a:moveTo>
                  <a:lnTo>
                    <a:pt x="17" y="127"/>
                  </a:lnTo>
                  <a:lnTo>
                    <a:pt x="17" y="0"/>
                  </a:lnTo>
                  <a:lnTo>
                    <a:pt x="243" y="31"/>
                  </a:lnTo>
                  <a:lnTo>
                    <a:pt x="237" y="187"/>
                  </a:lnTo>
                  <a:lnTo>
                    <a:pt x="212" y="340"/>
                  </a:lnTo>
                  <a:lnTo>
                    <a:pt x="0" y="253"/>
                  </a:lnTo>
                  <a:lnTo>
                    <a:pt x="0" y="25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799" name="Freeform 15"/>
            <p:cNvSpPr>
              <a:spLocks/>
            </p:cNvSpPr>
            <p:nvPr/>
          </p:nvSpPr>
          <p:spPr bwMode="auto">
            <a:xfrm>
              <a:off x="4690" y="3585"/>
              <a:ext cx="239" cy="129"/>
            </a:xfrm>
            <a:custGeom>
              <a:avLst/>
              <a:gdLst>
                <a:gd name="T0" fmla="*/ 99 w 478"/>
                <a:gd name="T1" fmla="*/ 0 h 258"/>
                <a:gd name="T2" fmla="*/ 224 w 478"/>
                <a:gd name="T3" fmla="*/ 24 h 258"/>
                <a:gd name="T4" fmla="*/ 350 w 478"/>
                <a:gd name="T5" fmla="*/ 33 h 258"/>
                <a:gd name="T6" fmla="*/ 478 w 478"/>
                <a:gd name="T7" fmla="*/ 26 h 258"/>
                <a:gd name="T8" fmla="*/ 460 w 478"/>
                <a:gd name="T9" fmla="*/ 254 h 258"/>
                <a:gd name="T10" fmla="*/ 305 w 478"/>
                <a:gd name="T11" fmla="*/ 258 h 258"/>
                <a:gd name="T12" fmla="*/ 150 w 478"/>
                <a:gd name="T13" fmla="*/ 242 h 258"/>
                <a:gd name="T14" fmla="*/ 0 w 478"/>
                <a:gd name="T15" fmla="*/ 207 h 258"/>
                <a:gd name="T16" fmla="*/ 99 w 478"/>
                <a:gd name="T17" fmla="*/ 0 h 258"/>
                <a:gd name="T18" fmla="*/ 99 w 47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258">
                  <a:moveTo>
                    <a:pt x="99" y="0"/>
                  </a:moveTo>
                  <a:lnTo>
                    <a:pt x="224" y="24"/>
                  </a:lnTo>
                  <a:lnTo>
                    <a:pt x="350" y="33"/>
                  </a:lnTo>
                  <a:lnTo>
                    <a:pt x="478" y="26"/>
                  </a:lnTo>
                  <a:lnTo>
                    <a:pt x="460" y="254"/>
                  </a:lnTo>
                  <a:lnTo>
                    <a:pt x="305" y="258"/>
                  </a:lnTo>
                  <a:lnTo>
                    <a:pt x="150" y="242"/>
                  </a:lnTo>
                  <a:lnTo>
                    <a:pt x="0" y="207"/>
                  </a:lnTo>
                  <a:lnTo>
                    <a:pt x="99" y="0"/>
                  </a:lnTo>
                  <a:lnTo>
                    <a:pt x="9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00" name="Freeform 16"/>
            <p:cNvSpPr>
              <a:spLocks/>
            </p:cNvSpPr>
            <p:nvPr/>
          </p:nvSpPr>
          <p:spPr bwMode="auto">
            <a:xfrm>
              <a:off x="5052" y="3506"/>
              <a:ext cx="160" cy="174"/>
            </a:xfrm>
            <a:custGeom>
              <a:avLst/>
              <a:gdLst>
                <a:gd name="T0" fmla="*/ 0 w 318"/>
                <a:gd name="T1" fmla="*/ 122 h 348"/>
                <a:gd name="T2" fmla="*/ 115 w 318"/>
                <a:gd name="T3" fmla="*/ 69 h 348"/>
                <a:gd name="T4" fmla="*/ 223 w 318"/>
                <a:gd name="T5" fmla="*/ 0 h 348"/>
                <a:gd name="T6" fmla="*/ 318 w 318"/>
                <a:gd name="T7" fmla="*/ 210 h 348"/>
                <a:gd name="T8" fmla="*/ 184 w 318"/>
                <a:gd name="T9" fmla="*/ 287 h 348"/>
                <a:gd name="T10" fmla="*/ 40 w 318"/>
                <a:gd name="T11" fmla="*/ 348 h 348"/>
                <a:gd name="T12" fmla="*/ 0 w 318"/>
                <a:gd name="T13" fmla="*/ 122 h 348"/>
                <a:gd name="T14" fmla="*/ 0 w 318"/>
                <a:gd name="T15" fmla="*/ 122 h 3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8" h="348">
                  <a:moveTo>
                    <a:pt x="0" y="122"/>
                  </a:moveTo>
                  <a:lnTo>
                    <a:pt x="115" y="69"/>
                  </a:lnTo>
                  <a:lnTo>
                    <a:pt x="223" y="0"/>
                  </a:lnTo>
                  <a:lnTo>
                    <a:pt x="318" y="210"/>
                  </a:lnTo>
                  <a:lnTo>
                    <a:pt x="184" y="287"/>
                  </a:lnTo>
                  <a:lnTo>
                    <a:pt x="40" y="348"/>
                  </a:lnTo>
                  <a:lnTo>
                    <a:pt x="0" y="122"/>
                  </a:lnTo>
                  <a:lnTo>
                    <a:pt x="0" y="12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01" name="Freeform 17"/>
            <p:cNvSpPr>
              <a:spLocks/>
            </p:cNvSpPr>
            <p:nvPr/>
          </p:nvSpPr>
          <p:spPr bwMode="auto">
            <a:xfrm>
              <a:off x="5257" y="3313"/>
              <a:ext cx="160" cy="196"/>
            </a:xfrm>
            <a:custGeom>
              <a:avLst/>
              <a:gdLst>
                <a:gd name="T0" fmla="*/ 0 w 320"/>
                <a:gd name="T1" fmla="*/ 214 h 393"/>
                <a:gd name="T2" fmla="*/ 75 w 320"/>
                <a:gd name="T3" fmla="*/ 112 h 393"/>
                <a:gd name="T4" fmla="*/ 136 w 320"/>
                <a:gd name="T5" fmla="*/ 0 h 393"/>
                <a:gd name="T6" fmla="*/ 320 w 320"/>
                <a:gd name="T7" fmla="*/ 136 h 393"/>
                <a:gd name="T8" fmla="*/ 239 w 320"/>
                <a:gd name="T9" fmla="*/ 270 h 393"/>
                <a:gd name="T10" fmla="*/ 142 w 320"/>
                <a:gd name="T11" fmla="*/ 393 h 393"/>
                <a:gd name="T12" fmla="*/ 0 w 320"/>
                <a:gd name="T13" fmla="*/ 214 h 393"/>
                <a:gd name="T14" fmla="*/ 0 w 320"/>
                <a:gd name="T15" fmla="*/ 2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393">
                  <a:moveTo>
                    <a:pt x="0" y="214"/>
                  </a:moveTo>
                  <a:lnTo>
                    <a:pt x="75" y="112"/>
                  </a:lnTo>
                  <a:lnTo>
                    <a:pt x="136" y="0"/>
                  </a:lnTo>
                  <a:lnTo>
                    <a:pt x="320" y="136"/>
                  </a:lnTo>
                  <a:lnTo>
                    <a:pt x="239" y="270"/>
                  </a:lnTo>
                  <a:lnTo>
                    <a:pt x="142" y="393"/>
                  </a:lnTo>
                  <a:lnTo>
                    <a:pt x="0" y="214"/>
                  </a:lnTo>
                  <a:lnTo>
                    <a:pt x="0" y="21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02" name="Freeform 18"/>
            <p:cNvSpPr>
              <a:spLocks/>
            </p:cNvSpPr>
            <p:nvPr/>
          </p:nvSpPr>
          <p:spPr bwMode="auto">
            <a:xfrm>
              <a:off x="4376" y="3416"/>
              <a:ext cx="193" cy="165"/>
            </a:xfrm>
            <a:custGeom>
              <a:avLst/>
              <a:gdLst>
                <a:gd name="T0" fmla="*/ 201 w 386"/>
                <a:gd name="T1" fmla="*/ 0 h 331"/>
                <a:gd name="T2" fmla="*/ 289 w 386"/>
                <a:gd name="T3" fmla="*/ 95 h 331"/>
                <a:gd name="T4" fmla="*/ 386 w 386"/>
                <a:gd name="T5" fmla="*/ 175 h 331"/>
                <a:gd name="T6" fmla="*/ 217 w 386"/>
                <a:gd name="T7" fmla="*/ 331 h 331"/>
                <a:gd name="T8" fmla="*/ 102 w 386"/>
                <a:gd name="T9" fmla="*/ 227 h 331"/>
                <a:gd name="T10" fmla="*/ 0 w 386"/>
                <a:gd name="T11" fmla="*/ 108 h 331"/>
                <a:gd name="T12" fmla="*/ 201 w 386"/>
                <a:gd name="T13" fmla="*/ 0 h 331"/>
                <a:gd name="T14" fmla="*/ 201 w 386"/>
                <a:gd name="T15" fmla="*/ 0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331">
                  <a:moveTo>
                    <a:pt x="201" y="0"/>
                  </a:moveTo>
                  <a:lnTo>
                    <a:pt x="289" y="95"/>
                  </a:lnTo>
                  <a:lnTo>
                    <a:pt x="386" y="175"/>
                  </a:lnTo>
                  <a:lnTo>
                    <a:pt x="217" y="331"/>
                  </a:lnTo>
                  <a:lnTo>
                    <a:pt x="102" y="227"/>
                  </a:lnTo>
                  <a:lnTo>
                    <a:pt x="0" y="108"/>
                  </a:lnTo>
                  <a:lnTo>
                    <a:pt x="201" y="0"/>
                  </a:lnTo>
                  <a:lnTo>
                    <a:pt x="201"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03" name="Freeform 19"/>
            <p:cNvSpPr>
              <a:spLocks/>
            </p:cNvSpPr>
            <p:nvPr/>
          </p:nvSpPr>
          <p:spPr bwMode="auto">
            <a:xfrm>
              <a:off x="4648" y="3462"/>
              <a:ext cx="196" cy="370"/>
            </a:xfrm>
            <a:custGeom>
              <a:avLst/>
              <a:gdLst>
                <a:gd name="T0" fmla="*/ 303 w 392"/>
                <a:gd name="T1" fmla="*/ 0 h 739"/>
                <a:gd name="T2" fmla="*/ 0 w 392"/>
                <a:gd name="T3" fmla="*/ 315 h 739"/>
                <a:gd name="T4" fmla="*/ 104 w 392"/>
                <a:gd name="T5" fmla="*/ 739 h 739"/>
                <a:gd name="T6" fmla="*/ 254 w 392"/>
                <a:gd name="T7" fmla="*/ 730 h 739"/>
                <a:gd name="T8" fmla="*/ 210 w 392"/>
                <a:gd name="T9" fmla="*/ 389 h 739"/>
                <a:gd name="T10" fmla="*/ 392 w 392"/>
                <a:gd name="T11" fmla="*/ 60 h 739"/>
                <a:gd name="T12" fmla="*/ 303 w 392"/>
                <a:gd name="T13" fmla="*/ 0 h 739"/>
                <a:gd name="T14" fmla="*/ 303 w 392"/>
                <a:gd name="T15" fmla="*/ 0 h 7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739">
                  <a:moveTo>
                    <a:pt x="303" y="0"/>
                  </a:moveTo>
                  <a:lnTo>
                    <a:pt x="0" y="315"/>
                  </a:lnTo>
                  <a:lnTo>
                    <a:pt x="104" y="739"/>
                  </a:lnTo>
                  <a:lnTo>
                    <a:pt x="254" y="730"/>
                  </a:lnTo>
                  <a:lnTo>
                    <a:pt x="210" y="389"/>
                  </a:lnTo>
                  <a:lnTo>
                    <a:pt x="392" y="60"/>
                  </a:lnTo>
                  <a:lnTo>
                    <a:pt x="303" y="0"/>
                  </a:lnTo>
                  <a:lnTo>
                    <a:pt x="30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10" name="Freeform 26"/>
            <p:cNvSpPr>
              <a:spLocks/>
            </p:cNvSpPr>
            <p:nvPr/>
          </p:nvSpPr>
          <p:spPr bwMode="auto">
            <a:xfrm>
              <a:off x="5286" y="2626"/>
              <a:ext cx="51" cy="59"/>
            </a:xfrm>
            <a:custGeom>
              <a:avLst/>
              <a:gdLst>
                <a:gd name="T0" fmla="*/ 0 w 102"/>
                <a:gd name="T1" fmla="*/ 0 h 118"/>
                <a:gd name="T2" fmla="*/ 102 w 102"/>
                <a:gd name="T3" fmla="*/ 118 h 118"/>
                <a:gd name="T4" fmla="*/ 0 w 102"/>
                <a:gd name="T5" fmla="*/ 0 h 118"/>
                <a:gd name="T6" fmla="*/ 0 w 102"/>
                <a:gd name="T7" fmla="*/ 0 h 118"/>
              </a:gdLst>
              <a:ahLst/>
              <a:cxnLst>
                <a:cxn ang="0">
                  <a:pos x="T0" y="T1"/>
                </a:cxn>
                <a:cxn ang="0">
                  <a:pos x="T2" y="T3"/>
                </a:cxn>
                <a:cxn ang="0">
                  <a:pos x="T4" y="T5"/>
                </a:cxn>
                <a:cxn ang="0">
                  <a:pos x="T6" y="T7"/>
                </a:cxn>
              </a:cxnLst>
              <a:rect l="0" t="0" r="r" b="b"/>
              <a:pathLst>
                <a:path w="102" h="118">
                  <a:moveTo>
                    <a:pt x="0" y="0"/>
                  </a:moveTo>
                  <a:lnTo>
                    <a:pt x="102" y="118"/>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4821" name="Group 37"/>
          <p:cNvGrpSpPr>
            <a:grpSpLocks/>
          </p:cNvGrpSpPr>
          <p:nvPr/>
        </p:nvGrpSpPr>
        <p:grpSpPr bwMode="auto">
          <a:xfrm>
            <a:off x="6713538" y="3900488"/>
            <a:ext cx="1946275" cy="2160587"/>
            <a:chOff x="4237" y="2457"/>
            <a:chExt cx="1226" cy="1361"/>
          </a:xfrm>
        </p:grpSpPr>
        <p:sp>
          <p:nvSpPr>
            <p:cNvPr id="374804" name="Freeform 20"/>
            <p:cNvSpPr>
              <a:spLocks/>
            </p:cNvSpPr>
            <p:nvPr/>
          </p:nvSpPr>
          <p:spPr bwMode="auto">
            <a:xfrm>
              <a:off x="4237" y="3167"/>
              <a:ext cx="149" cy="150"/>
            </a:xfrm>
            <a:custGeom>
              <a:avLst/>
              <a:gdLst>
                <a:gd name="T0" fmla="*/ 222 w 299"/>
                <a:gd name="T1" fmla="*/ 2 h 299"/>
                <a:gd name="T2" fmla="*/ 252 w 299"/>
                <a:gd name="T3" fmla="*/ 126 h 299"/>
                <a:gd name="T4" fmla="*/ 299 w 299"/>
                <a:gd name="T5" fmla="*/ 245 h 299"/>
                <a:gd name="T6" fmla="*/ 76 w 299"/>
                <a:gd name="T7" fmla="*/ 299 h 299"/>
                <a:gd name="T8" fmla="*/ 25 w 299"/>
                <a:gd name="T9" fmla="*/ 152 h 299"/>
                <a:gd name="T10" fmla="*/ 0 w 299"/>
                <a:gd name="T11" fmla="*/ 0 h 299"/>
                <a:gd name="T12" fmla="*/ 222 w 299"/>
                <a:gd name="T13" fmla="*/ 2 h 299"/>
                <a:gd name="T14" fmla="*/ 222 w 299"/>
                <a:gd name="T15" fmla="*/ 2 h 2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299">
                  <a:moveTo>
                    <a:pt x="222" y="2"/>
                  </a:moveTo>
                  <a:lnTo>
                    <a:pt x="252" y="126"/>
                  </a:lnTo>
                  <a:lnTo>
                    <a:pt x="299" y="245"/>
                  </a:lnTo>
                  <a:lnTo>
                    <a:pt x="76" y="299"/>
                  </a:lnTo>
                  <a:lnTo>
                    <a:pt x="25" y="152"/>
                  </a:lnTo>
                  <a:lnTo>
                    <a:pt x="0" y="0"/>
                  </a:lnTo>
                  <a:lnTo>
                    <a:pt x="222" y="2"/>
                  </a:lnTo>
                  <a:lnTo>
                    <a:pt x="222" y="2"/>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05" name="Freeform 21"/>
            <p:cNvSpPr>
              <a:spLocks/>
            </p:cNvSpPr>
            <p:nvPr/>
          </p:nvSpPr>
          <p:spPr bwMode="auto">
            <a:xfrm>
              <a:off x="4237" y="2861"/>
              <a:ext cx="127" cy="181"/>
            </a:xfrm>
            <a:custGeom>
              <a:avLst/>
              <a:gdLst>
                <a:gd name="T0" fmla="*/ 255 w 255"/>
                <a:gd name="T1" fmla="*/ 113 h 362"/>
                <a:gd name="T2" fmla="*/ 224 w 255"/>
                <a:gd name="T3" fmla="*/ 235 h 362"/>
                <a:gd name="T4" fmla="*/ 207 w 255"/>
                <a:gd name="T5" fmla="*/ 362 h 362"/>
                <a:gd name="T6" fmla="*/ 0 w 255"/>
                <a:gd name="T7" fmla="*/ 303 h 362"/>
                <a:gd name="T8" fmla="*/ 11 w 255"/>
                <a:gd name="T9" fmla="*/ 150 h 362"/>
                <a:gd name="T10" fmla="*/ 56 w 255"/>
                <a:gd name="T11" fmla="*/ 0 h 362"/>
                <a:gd name="T12" fmla="*/ 255 w 255"/>
                <a:gd name="T13" fmla="*/ 113 h 362"/>
                <a:gd name="T14" fmla="*/ 255 w 255"/>
                <a:gd name="T15" fmla="*/ 113 h 3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362">
                  <a:moveTo>
                    <a:pt x="255" y="113"/>
                  </a:moveTo>
                  <a:lnTo>
                    <a:pt x="224" y="235"/>
                  </a:lnTo>
                  <a:lnTo>
                    <a:pt x="207" y="362"/>
                  </a:lnTo>
                  <a:lnTo>
                    <a:pt x="0" y="303"/>
                  </a:lnTo>
                  <a:lnTo>
                    <a:pt x="11" y="150"/>
                  </a:lnTo>
                  <a:lnTo>
                    <a:pt x="56" y="0"/>
                  </a:lnTo>
                  <a:lnTo>
                    <a:pt x="255" y="113"/>
                  </a:lnTo>
                  <a:lnTo>
                    <a:pt x="255" y="113"/>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06" name="Freeform 22"/>
            <p:cNvSpPr>
              <a:spLocks/>
            </p:cNvSpPr>
            <p:nvPr/>
          </p:nvSpPr>
          <p:spPr bwMode="auto">
            <a:xfrm>
              <a:off x="4337" y="2608"/>
              <a:ext cx="163" cy="195"/>
            </a:xfrm>
            <a:custGeom>
              <a:avLst/>
              <a:gdLst>
                <a:gd name="T0" fmla="*/ 327 w 327"/>
                <a:gd name="T1" fmla="*/ 193 h 390"/>
                <a:gd name="T2" fmla="*/ 240 w 327"/>
                <a:gd name="T3" fmla="*/ 287 h 390"/>
                <a:gd name="T4" fmla="*/ 165 w 327"/>
                <a:gd name="T5" fmla="*/ 390 h 390"/>
                <a:gd name="T6" fmla="*/ 0 w 327"/>
                <a:gd name="T7" fmla="*/ 230 h 390"/>
                <a:gd name="T8" fmla="*/ 95 w 327"/>
                <a:gd name="T9" fmla="*/ 109 h 390"/>
                <a:gd name="T10" fmla="*/ 207 w 327"/>
                <a:gd name="T11" fmla="*/ 0 h 390"/>
                <a:gd name="T12" fmla="*/ 327 w 327"/>
                <a:gd name="T13" fmla="*/ 193 h 390"/>
                <a:gd name="T14" fmla="*/ 327 w 327"/>
                <a:gd name="T15" fmla="*/ 193 h 3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7" h="390">
                  <a:moveTo>
                    <a:pt x="327" y="193"/>
                  </a:moveTo>
                  <a:lnTo>
                    <a:pt x="240" y="287"/>
                  </a:lnTo>
                  <a:lnTo>
                    <a:pt x="165" y="390"/>
                  </a:lnTo>
                  <a:lnTo>
                    <a:pt x="0" y="230"/>
                  </a:lnTo>
                  <a:lnTo>
                    <a:pt x="95" y="109"/>
                  </a:lnTo>
                  <a:lnTo>
                    <a:pt x="207" y="0"/>
                  </a:lnTo>
                  <a:lnTo>
                    <a:pt x="327" y="193"/>
                  </a:lnTo>
                  <a:lnTo>
                    <a:pt x="327" y="193"/>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07" name="Freeform 23"/>
            <p:cNvSpPr>
              <a:spLocks/>
            </p:cNvSpPr>
            <p:nvPr/>
          </p:nvSpPr>
          <p:spPr bwMode="auto">
            <a:xfrm>
              <a:off x="4570" y="2470"/>
              <a:ext cx="152" cy="161"/>
            </a:xfrm>
            <a:custGeom>
              <a:avLst/>
              <a:gdLst>
                <a:gd name="T0" fmla="*/ 304 w 304"/>
                <a:gd name="T1" fmla="*/ 229 h 321"/>
                <a:gd name="T2" fmla="*/ 183 w 304"/>
                <a:gd name="T3" fmla="*/ 268 h 321"/>
                <a:gd name="T4" fmla="*/ 68 w 304"/>
                <a:gd name="T5" fmla="*/ 321 h 321"/>
                <a:gd name="T6" fmla="*/ 0 w 304"/>
                <a:gd name="T7" fmla="*/ 103 h 321"/>
                <a:gd name="T8" fmla="*/ 142 w 304"/>
                <a:gd name="T9" fmla="*/ 43 h 321"/>
                <a:gd name="T10" fmla="*/ 292 w 304"/>
                <a:gd name="T11" fmla="*/ 0 h 321"/>
                <a:gd name="T12" fmla="*/ 304 w 304"/>
                <a:gd name="T13" fmla="*/ 229 h 321"/>
                <a:gd name="T14" fmla="*/ 304 w 304"/>
                <a:gd name="T15" fmla="*/ 229 h 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4" h="321">
                  <a:moveTo>
                    <a:pt x="304" y="229"/>
                  </a:moveTo>
                  <a:lnTo>
                    <a:pt x="183" y="268"/>
                  </a:lnTo>
                  <a:lnTo>
                    <a:pt x="68" y="321"/>
                  </a:lnTo>
                  <a:lnTo>
                    <a:pt x="0" y="103"/>
                  </a:lnTo>
                  <a:lnTo>
                    <a:pt x="142" y="43"/>
                  </a:lnTo>
                  <a:lnTo>
                    <a:pt x="292" y="0"/>
                  </a:lnTo>
                  <a:lnTo>
                    <a:pt x="304" y="229"/>
                  </a:lnTo>
                  <a:lnTo>
                    <a:pt x="304" y="229"/>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08" name="Freeform 24"/>
            <p:cNvSpPr>
              <a:spLocks/>
            </p:cNvSpPr>
            <p:nvPr/>
          </p:nvSpPr>
          <p:spPr bwMode="auto">
            <a:xfrm>
              <a:off x="4848" y="2457"/>
              <a:ext cx="175" cy="129"/>
            </a:xfrm>
            <a:custGeom>
              <a:avLst/>
              <a:gdLst>
                <a:gd name="T0" fmla="*/ 251 w 350"/>
                <a:gd name="T1" fmla="*/ 258 h 258"/>
                <a:gd name="T2" fmla="*/ 126 w 350"/>
                <a:gd name="T3" fmla="*/ 233 h 258"/>
                <a:gd name="T4" fmla="*/ 0 w 350"/>
                <a:gd name="T5" fmla="*/ 225 h 258"/>
                <a:gd name="T6" fmla="*/ 44 w 350"/>
                <a:gd name="T7" fmla="*/ 0 h 258"/>
                <a:gd name="T8" fmla="*/ 199 w 350"/>
                <a:gd name="T9" fmla="*/ 16 h 258"/>
                <a:gd name="T10" fmla="*/ 350 w 350"/>
                <a:gd name="T11" fmla="*/ 52 h 258"/>
                <a:gd name="T12" fmla="*/ 251 w 350"/>
                <a:gd name="T13" fmla="*/ 258 h 258"/>
                <a:gd name="T14" fmla="*/ 251 w 350"/>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 h="258">
                  <a:moveTo>
                    <a:pt x="251" y="258"/>
                  </a:moveTo>
                  <a:lnTo>
                    <a:pt x="126" y="233"/>
                  </a:lnTo>
                  <a:lnTo>
                    <a:pt x="0" y="225"/>
                  </a:lnTo>
                  <a:lnTo>
                    <a:pt x="44" y="0"/>
                  </a:lnTo>
                  <a:lnTo>
                    <a:pt x="199" y="16"/>
                  </a:lnTo>
                  <a:lnTo>
                    <a:pt x="350" y="52"/>
                  </a:lnTo>
                  <a:lnTo>
                    <a:pt x="251" y="258"/>
                  </a:lnTo>
                  <a:lnTo>
                    <a:pt x="251" y="258"/>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09" name="Freeform 25"/>
            <p:cNvSpPr>
              <a:spLocks/>
            </p:cNvSpPr>
            <p:nvPr/>
          </p:nvSpPr>
          <p:spPr bwMode="auto">
            <a:xfrm>
              <a:off x="5091" y="2546"/>
              <a:ext cx="195" cy="162"/>
            </a:xfrm>
            <a:custGeom>
              <a:avLst/>
              <a:gdLst>
                <a:gd name="T0" fmla="*/ 203 w 391"/>
                <a:gd name="T1" fmla="*/ 325 h 325"/>
                <a:gd name="T2" fmla="*/ 107 w 391"/>
                <a:gd name="T3" fmla="*/ 244 h 325"/>
                <a:gd name="T4" fmla="*/ 0 w 391"/>
                <a:gd name="T5" fmla="*/ 174 h 325"/>
                <a:gd name="T6" fmla="*/ 147 w 391"/>
                <a:gd name="T7" fmla="*/ 0 h 325"/>
                <a:gd name="T8" fmla="*/ 276 w 391"/>
                <a:gd name="T9" fmla="*/ 88 h 325"/>
                <a:gd name="T10" fmla="*/ 391 w 391"/>
                <a:gd name="T11" fmla="*/ 192 h 325"/>
                <a:gd name="T12" fmla="*/ 203 w 391"/>
                <a:gd name="T13" fmla="*/ 325 h 325"/>
                <a:gd name="T14" fmla="*/ 203 w 391"/>
                <a:gd name="T15" fmla="*/ 325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1" h="325">
                  <a:moveTo>
                    <a:pt x="203" y="325"/>
                  </a:moveTo>
                  <a:lnTo>
                    <a:pt x="107" y="244"/>
                  </a:lnTo>
                  <a:lnTo>
                    <a:pt x="0" y="174"/>
                  </a:lnTo>
                  <a:lnTo>
                    <a:pt x="147" y="0"/>
                  </a:lnTo>
                  <a:lnTo>
                    <a:pt x="276" y="88"/>
                  </a:lnTo>
                  <a:lnTo>
                    <a:pt x="391" y="192"/>
                  </a:lnTo>
                  <a:lnTo>
                    <a:pt x="203" y="325"/>
                  </a:lnTo>
                  <a:lnTo>
                    <a:pt x="203" y="325"/>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11" name="Freeform 27"/>
            <p:cNvSpPr>
              <a:spLocks/>
            </p:cNvSpPr>
            <p:nvPr/>
          </p:nvSpPr>
          <p:spPr bwMode="auto">
            <a:xfrm>
              <a:off x="5274" y="2766"/>
              <a:ext cx="167" cy="156"/>
            </a:xfrm>
            <a:custGeom>
              <a:avLst/>
              <a:gdLst>
                <a:gd name="T0" fmla="*/ 107 w 335"/>
                <a:gd name="T1" fmla="*/ 311 h 311"/>
                <a:gd name="T2" fmla="*/ 60 w 335"/>
                <a:gd name="T3" fmla="*/ 192 h 311"/>
                <a:gd name="T4" fmla="*/ 0 w 335"/>
                <a:gd name="T5" fmla="*/ 81 h 311"/>
                <a:gd name="T6" fmla="*/ 213 w 335"/>
                <a:gd name="T7" fmla="*/ 0 h 311"/>
                <a:gd name="T8" fmla="*/ 282 w 335"/>
                <a:gd name="T9" fmla="*/ 139 h 311"/>
                <a:gd name="T10" fmla="*/ 335 w 335"/>
                <a:gd name="T11" fmla="*/ 286 h 311"/>
                <a:gd name="T12" fmla="*/ 107 w 335"/>
                <a:gd name="T13" fmla="*/ 311 h 311"/>
                <a:gd name="T14" fmla="*/ 107 w 335"/>
                <a:gd name="T15" fmla="*/ 311 h 3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11">
                  <a:moveTo>
                    <a:pt x="107" y="311"/>
                  </a:moveTo>
                  <a:lnTo>
                    <a:pt x="60" y="192"/>
                  </a:lnTo>
                  <a:lnTo>
                    <a:pt x="0" y="81"/>
                  </a:lnTo>
                  <a:lnTo>
                    <a:pt x="213" y="0"/>
                  </a:lnTo>
                  <a:lnTo>
                    <a:pt x="282" y="139"/>
                  </a:lnTo>
                  <a:lnTo>
                    <a:pt x="335" y="286"/>
                  </a:lnTo>
                  <a:lnTo>
                    <a:pt x="107" y="311"/>
                  </a:lnTo>
                  <a:lnTo>
                    <a:pt x="107" y="311"/>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12" name="Freeform 28"/>
            <p:cNvSpPr>
              <a:spLocks/>
            </p:cNvSpPr>
            <p:nvPr/>
          </p:nvSpPr>
          <p:spPr bwMode="auto">
            <a:xfrm>
              <a:off x="5342" y="3047"/>
              <a:ext cx="121" cy="170"/>
            </a:xfrm>
            <a:custGeom>
              <a:avLst/>
              <a:gdLst>
                <a:gd name="T0" fmla="*/ 0 w 244"/>
                <a:gd name="T1" fmla="*/ 253 h 341"/>
                <a:gd name="T2" fmla="*/ 16 w 244"/>
                <a:gd name="T3" fmla="*/ 127 h 341"/>
                <a:gd name="T4" fmla="*/ 17 w 244"/>
                <a:gd name="T5" fmla="*/ 0 h 341"/>
                <a:gd name="T6" fmla="*/ 244 w 244"/>
                <a:gd name="T7" fmla="*/ 31 h 341"/>
                <a:gd name="T8" fmla="*/ 238 w 244"/>
                <a:gd name="T9" fmla="*/ 187 h 341"/>
                <a:gd name="T10" fmla="*/ 212 w 244"/>
                <a:gd name="T11" fmla="*/ 341 h 341"/>
                <a:gd name="T12" fmla="*/ 0 w 244"/>
                <a:gd name="T13" fmla="*/ 253 h 341"/>
                <a:gd name="T14" fmla="*/ 0 w 244"/>
                <a:gd name="T15" fmla="*/ 253 h 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341">
                  <a:moveTo>
                    <a:pt x="0" y="253"/>
                  </a:moveTo>
                  <a:lnTo>
                    <a:pt x="16" y="127"/>
                  </a:lnTo>
                  <a:lnTo>
                    <a:pt x="17" y="0"/>
                  </a:lnTo>
                  <a:lnTo>
                    <a:pt x="244" y="31"/>
                  </a:lnTo>
                  <a:lnTo>
                    <a:pt x="238" y="187"/>
                  </a:lnTo>
                  <a:lnTo>
                    <a:pt x="212" y="341"/>
                  </a:lnTo>
                  <a:lnTo>
                    <a:pt x="0" y="253"/>
                  </a:lnTo>
                  <a:lnTo>
                    <a:pt x="0" y="253"/>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13" name="Freeform 29"/>
            <p:cNvSpPr>
              <a:spLocks/>
            </p:cNvSpPr>
            <p:nvPr/>
          </p:nvSpPr>
          <p:spPr bwMode="auto">
            <a:xfrm>
              <a:off x="4667" y="3566"/>
              <a:ext cx="239" cy="129"/>
            </a:xfrm>
            <a:custGeom>
              <a:avLst/>
              <a:gdLst>
                <a:gd name="T0" fmla="*/ 99 w 478"/>
                <a:gd name="T1" fmla="*/ 0 h 257"/>
                <a:gd name="T2" fmla="*/ 224 w 478"/>
                <a:gd name="T3" fmla="*/ 24 h 257"/>
                <a:gd name="T4" fmla="*/ 351 w 478"/>
                <a:gd name="T5" fmla="*/ 33 h 257"/>
                <a:gd name="T6" fmla="*/ 478 w 478"/>
                <a:gd name="T7" fmla="*/ 26 h 257"/>
                <a:gd name="T8" fmla="*/ 461 w 478"/>
                <a:gd name="T9" fmla="*/ 254 h 257"/>
                <a:gd name="T10" fmla="*/ 305 w 478"/>
                <a:gd name="T11" fmla="*/ 257 h 257"/>
                <a:gd name="T12" fmla="*/ 151 w 478"/>
                <a:gd name="T13" fmla="*/ 241 h 257"/>
                <a:gd name="T14" fmla="*/ 0 w 478"/>
                <a:gd name="T15" fmla="*/ 206 h 257"/>
                <a:gd name="T16" fmla="*/ 99 w 478"/>
                <a:gd name="T17" fmla="*/ 0 h 257"/>
                <a:gd name="T18" fmla="*/ 99 w 478"/>
                <a:gd name="T1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257">
                  <a:moveTo>
                    <a:pt x="99" y="0"/>
                  </a:moveTo>
                  <a:lnTo>
                    <a:pt x="224" y="24"/>
                  </a:lnTo>
                  <a:lnTo>
                    <a:pt x="351" y="33"/>
                  </a:lnTo>
                  <a:lnTo>
                    <a:pt x="478" y="26"/>
                  </a:lnTo>
                  <a:lnTo>
                    <a:pt x="461" y="254"/>
                  </a:lnTo>
                  <a:lnTo>
                    <a:pt x="305" y="257"/>
                  </a:lnTo>
                  <a:lnTo>
                    <a:pt x="151" y="241"/>
                  </a:lnTo>
                  <a:lnTo>
                    <a:pt x="0" y="206"/>
                  </a:lnTo>
                  <a:lnTo>
                    <a:pt x="99" y="0"/>
                  </a:lnTo>
                  <a:lnTo>
                    <a:pt x="99"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14" name="Freeform 30"/>
            <p:cNvSpPr>
              <a:spLocks/>
            </p:cNvSpPr>
            <p:nvPr/>
          </p:nvSpPr>
          <p:spPr bwMode="auto">
            <a:xfrm>
              <a:off x="5029" y="3487"/>
              <a:ext cx="159" cy="174"/>
            </a:xfrm>
            <a:custGeom>
              <a:avLst/>
              <a:gdLst>
                <a:gd name="T0" fmla="*/ 0 w 319"/>
                <a:gd name="T1" fmla="*/ 121 h 347"/>
                <a:gd name="T2" fmla="*/ 115 w 319"/>
                <a:gd name="T3" fmla="*/ 67 h 347"/>
                <a:gd name="T4" fmla="*/ 223 w 319"/>
                <a:gd name="T5" fmla="*/ 0 h 347"/>
                <a:gd name="T6" fmla="*/ 319 w 319"/>
                <a:gd name="T7" fmla="*/ 208 h 347"/>
                <a:gd name="T8" fmla="*/ 184 w 319"/>
                <a:gd name="T9" fmla="*/ 287 h 347"/>
                <a:gd name="T10" fmla="*/ 41 w 319"/>
                <a:gd name="T11" fmla="*/ 347 h 347"/>
                <a:gd name="T12" fmla="*/ 0 w 319"/>
                <a:gd name="T13" fmla="*/ 121 h 347"/>
                <a:gd name="T14" fmla="*/ 0 w 319"/>
                <a:gd name="T15" fmla="*/ 121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347">
                  <a:moveTo>
                    <a:pt x="0" y="121"/>
                  </a:moveTo>
                  <a:lnTo>
                    <a:pt x="115" y="67"/>
                  </a:lnTo>
                  <a:lnTo>
                    <a:pt x="223" y="0"/>
                  </a:lnTo>
                  <a:lnTo>
                    <a:pt x="319" y="208"/>
                  </a:lnTo>
                  <a:lnTo>
                    <a:pt x="184" y="287"/>
                  </a:lnTo>
                  <a:lnTo>
                    <a:pt x="41" y="347"/>
                  </a:lnTo>
                  <a:lnTo>
                    <a:pt x="0" y="121"/>
                  </a:lnTo>
                  <a:lnTo>
                    <a:pt x="0" y="121"/>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15" name="Freeform 31"/>
            <p:cNvSpPr>
              <a:spLocks/>
            </p:cNvSpPr>
            <p:nvPr/>
          </p:nvSpPr>
          <p:spPr bwMode="auto">
            <a:xfrm>
              <a:off x="5233" y="3294"/>
              <a:ext cx="161" cy="196"/>
            </a:xfrm>
            <a:custGeom>
              <a:avLst/>
              <a:gdLst>
                <a:gd name="T0" fmla="*/ 0 w 321"/>
                <a:gd name="T1" fmla="*/ 215 h 393"/>
                <a:gd name="T2" fmla="*/ 76 w 321"/>
                <a:gd name="T3" fmla="*/ 112 h 393"/>
                <a:gd name="T4" fmla="*/ 137 w 321"/>
                <a:gd name="T5" fmla="*/ 0 h 393"/>
                <a:gd name="T6" fmla="*/ 321 w 321"/>
                <a:gd name="T7" fmla="*/ 138 h 393"/>
                <a:gd name="T8" fmla="*/ 240 w 321"/>
                <a:gd name="T9" fmla="*/ 270 h 393"/>
                <a:gd name="T10" fmla="*/ 145 w 321"/>
                <a:gd name="T11" fmla="*/ 393 h 393"/>
                <a:gd name="T12" fmla="*/ 0 w 321"/>
                <a:gd name="T13" fmla="*/ 215 h 393"/>
                <a:gd name="T14" fmla="*/ 0 w 321"/>
                <a:gd name="T15" fmla="*/ 215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393">
                  <a:moveTo>
                    <a:pt x="0" y="215"/>
                  </a:moveTo>
                  <a:lnTo>
                    <a:pt x="76" y="112"/>
                  </a:lnTo>
                  <a:lnTo>
                    <a:pt x="137" y="0"/>
                  </a:lnTo>
                  <a:lnTo>
                    <a:pt x="321" y="138"/>
                  </a:lnTo>
                  <a:lnTo>
                    <a:pt x="240" y="270"/>
                  </a:lnTo>
                  <a:lnTo>
                    <a:pt x="145" y="393"/>
                  </a:lnTo>
                  <a:lnTo>
                    <a:pt x="0" y="215"/>
                  </a:lnTo>
                  <a:lnTo>
                    <a:pt x="0" y="215"/>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16" name="Freeform 32"/>
            <p:cNvSpPr>
              <a:spLocks/>
            </p:cNvSpPr>
            <p:nvPr/>
          </p:nvSpPr>
          <p:spPr bwMode="auto">
            <a:xfrm>
              <a:off x="4353" y="3397"/>
              <a:ext cx="193" cy="165"/>
            </a:xfrm>
            <a:custGeom>
              <a:avLst/>
              <a:gdLst>
                <a:gd name="T0" fmla="*/ 202 w 386"/>
                <a:gd name="T1" fmla="*/ 0 h 329"/>
                <a:gd name="T2" fmla="*/ 288 w 386"/>
                <a:gd name="T3" fmla="*/ 93 h 329"/>
                <a:gd name="T4" fmla="*/ 386 w 386"/>
                <a:gd name="T5" fmla="*/ 175 h 329"/>
                <a:gd name="T6" fmla="*/ 216 w 386"/>
                <a:gd name="T7" fmla="*/ 329 h 329"/>
                <a:gd name="T8" fmla="*/ 101 w 386"/>
                <a:gd name="T9" fmla="*/ 225 h 329"/>
                <a:gd name="T10" fmla="*/ 0 w 386"/>
                <a:gd name="T11" fmla="*/ 107 h 329"/>
                <a:gd name="T12" fmla="*/ 202 w 386"/>
                <a:gd name="T13" fmla="*/ 0 h 329"/>
                <a:gd name="T14" fmla="*/ 202 w 386"/>
                <a:gd name="T15" fmla="*/ 0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329">
                  <a:moveTo>
                    <a:pt x="202" y="0"/>
                  </a:moveTo>
                  <a:lnTo>
                    <a:pt x="288" y="93"/>
                  </a:lnTo>
                  <a:lnTo>
                    <a:pt x="386" y="175"/>
                  </a:lnTo>
                  <a:lnTo>
                    <a:pt x="216" y="329"/>
                  </a:lnTo>
                  <a:lnTo>
                    <a:pt x="101" y="225"/>
                  </a:lnTo>
                  <a:lnTo>
                    <a:pt x="0" y="107"/>
                  </a:lnTo>
                  <a:lnTo>
                    <a:pt x="202" y="0"/>
                  </a:lnTo>
                  <a:lnTo>
                    <a:pt x="202"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817" name="Freeform 33"/>
            <p:cNvSpPr>
              <a:spLocks/>
            </p:cNvSpPr>
            <p:nvPr/>
          </p:nvSpPr>
          <p:spPr bwMode="auto">
            <a:xfrm>
              <a:off x="4625" y="3430"/>
              <a:ext cx="193" cy="388"/>
            </a:xfrm>
            <a:custGeom>
              <a:avLst/>
              <a:gdLst>
                <a:gd name="T0" fmla="*/ 269 w 386"/>
                <a:gd name="T1" fmla="*/ 0 h 775"/>
                <a:gd name="T2" fmla="*/ 0 w 386"/>
                <a:gd name="T3" fmla="*/ 342 h 775"/>
                <a:gd name="T4" fmla="*/ 105 w 386"/>
                <a:gd name="T5" fmla="*/ 775 h 775"/>
                <a:gd name="T6" fmla="*/ 253 w 386"/>
                <a:gd name="T7" fmla="*/ 756 h 775"/>
                <a:gd name="T8" fmla="*/ 209 w 386"/>
                <a:gd name="T9" fmla="*/ 415 h 775"/>
                <a:gd name="T10" fmla="*/ 386 w 386"/>
                <a:gd name="T11" fmla="*/ 87 h 775"/>
                <a:gd name="T12" fmla="*/ 269 w 386"/>
                <a:gd name="T13" fmla="*/ 0 h 775"/>
                <a:gd name="T14" fmla="*/ 269 w 386"/>
                <a:gd name="T15" fmla="*/ 0 h 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775">
                  <a:moveTo>
                    <a:pt x="269" y="0"/>
                  </a:moveTo>
                  <a:lnTo>
                    <a:pt x="0" y="342"/>
                  </a:lnTo>
                  <a:lnTo>
                    <a:pt x="105" y="775"/>
                  </a:lnTo>
                  <a:lnTo>
                    <a:pt x="253" y="756"/>
                  </a:lnTo>
                  <a:lnTo>
                    <a:pt x="209" y="415"/>
                  </a:lnTo>
                  <a:lnTo>
                    <a:pt x="386" y="87"/>
                  </a:lnTo>
                  <a:lnTo>
                    <a:pt x="269" y="0"/>
                  </a:lnTo>
                  <a:lnTo>
                    <a:pt x="269"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45834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normAutofit fontScale="90000"/>
          </a:bodyPr>
          <a:lstStyle/>
          <a:p>
            <a:r>
              <a:rPr lang="en-US" altLang="zh-CN">
                <a:ea typeface="宋体" charset="-122"/>
              </a:rPr>
              <a:t>Creating and Destroying Processes and Threads</a:t>
            </a:r>
          </a:p>
        </p:txBody>
      </p:sp>
      <p:sp>
        <p:nvSpPr>
          <p:cNvPr id="378883" name="Rectangle 3"/>
          <p:cNvSpPr>
            <a:spLocks noGrp="1" noChangeArrowheads="1"/>
          </p:cNvSpPr>
          <p:nvPr>
            <p:ph type="body" idx="1"/>
          </p:nvPr>
        </p:nvSpPr>
        <p:spPr/>
        <p:txBody>
          <a:bodyPr/>
          <a:lstStyle/>
          <a:p>
            <a:r>
              <a:rPr lang="en-US" altLang="zh-CN">
                <a:ea typeface="宋体" charset="-122"/>
              </a:rPr>
              <a:t>Single-process architecture</a:t>
            </a:r>
          </a:p>
          <a:p>
            <a:pPr lvl="1"/>
            <a:r>
              <a:rPr lang="en-US" altLang="zh-CN">
                <a:ea typeface="宋体" charset="-122"/>
              </a:rPr>
              <a:t>Process creation takes place when the application starts</a:t>
            </a:r>
          </a:p>
          <a:p>
            <a:pPr lvl="1"/>
            <a:r>
              <a:rPr lang="en-US" altLang="zh-CN">
                <a:ea typeface="宋体" charset="-122"/>
              </a:rPr>
              <a:t>Process destruction takes place when the application ends</a:t>
            </a:r>
          </a:p>
          <a:p>
            <a:r>
              <a:rPr lang="en-US" altLang="zh-CN">
                <a:ea typeface="宋体" charset="-122"/>
              </a:rPr>
              <a:t>Multi-process architecture</a:t>
            </a:r>
          </a:p>
          <a:p>
            <a:pPr lvl="1"/>
            <a:r>
              <a:rPr lang="en-US" altLang="zh-CN">
                <a:ea typeface="宋体" charset="-122"/>
              </a:rPr>
              <a:t>New processes are typically created from the initial process that was created when the application was started</a:t>
            </a:r>
          </a:p>
          <a:p>
            <a:pPr lvl="1"/>
            <a:r>
              <a:rPr lang="en-US" altLang="zh-CN">
                <a:ea typeface="宋体" charset="-122"/>
              </a:rPr>
              <a:t>Each process must be individually destroyed</a:t>
            </a:r>
          </a:p>
        </p:txBody>
      </p:sp>
      <p:sp>
        <p:nvSpPr>
          <p:cNvPr id="378884" name="Text Box 4"/>
          <p:cNvSpPr txBox="1">
            <a:spLocks noChangeArrowheads="1"/>
          </p:cNvSpPr>
          <p:nvPr/>
        </p:nvSpPr>
        <p:spPr bwMode="auto">
          <a:xfrm>
            <a:off x="250825" y="5832475"/>
            <a:ext cx="8664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sz="2000">
                <a:solidFill>
                  <a:srgbClr val="00CCFF"/>
                </a:solidFill>
                <a:ea typeface="宋体" charset="-122"/>
              </a:rPr>
              <a:t>Note: The Course Registration System utilizes a multi-process architecture.</a:t>
            </a:r>
          </a:p>
        </p:txBody>
      </p:sp>
    </p:spTree>
    <p:extLst>
      <p:ext uri="{BB962C8B-B14F-4D97-AF65-F5344CB8AC3E}">
        <p14:creationId xmlns:p14="http://schemas.microsoft.com/office/powerpoint/2010/main" val="3964263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normAutofit fontScale="90000"/>
          </a:bodyPr>
          <a:lstStyle/>
          <a:p>
            <a:r>
              <a:rPr lang="en-US" altLang="zh-CN">
                <a:ea typeface="宋体" charset="-122"/>
              </a:rPr>
              <a:t>Objectives: Describe the Run-time Architecture</a:t>
            </a:r>
          </a:p>
        </p:txBody>
      </p:sp>
      <p:sp>
        <p:nvSpPr>
          <p:cNvPr id="339971" name="Rectangle 3"/>
          <p:cNvSpPr>
            <a:spLocks noGrp="1" noChangeArrowheads="1"/>
          </p:cNvSpPr>
          <p:nvPr>
            <p:ph type="body" idx="1"/>
          </p:nvPr>
        </p:nvSpPr>
        <p:spPr/>
        <p:txBody>
          <a:bodyPr/>
          <a:lstStyle/>
          <a:p>
            <a:r>
              <a:rPr lang="en-US" altLang="zh-CN" dirty="0">
                <a:ea typeface="宋体" charset="-122"/>
              </a:rPr>
              <a:t>Define the purpose of the Describe the Run-time Architecture activity and when in the lifecycle it is performed</a:t>
            </a:r>
          </a:p>
          <a:p>
            <a:r>
              <a:rPr lang="en-US" altLang="zh-CN" dirty="0">
                <a:ea typeface="宋体" charset="-122"/>
              </a:rPr>
              <a:t>Demonstrate how to model processes and threads</a:t>
            </a:r>
          </a:p>
          <a:p>
            <a:r>
              <a:rPr lang="en-US" altLang="zh-CN" dirty="0">
                <a:ea typeface="宋体" charset="-122"/>
              </a:rPr>
              <a:t>Explain how processes can be modeled using classes, objects and components</a:t>
            </a:r>
          </a:p>
          <a:p>
            <a:r>
              <a:rPr lang="en-US" altLang="zh-CN" dirty="0">
                <a:ea typeface="宋体" charset="-122"/>
              </a:rPr>
              <a:t>Define the rationale and considerations that support architectural decisions</a:t>
            </a:r>
          </a:p>
        </p:txBody>
      </p:sp>
    </p:spTree>
    <p:extLst>
      <p:ext uri="{BB962C8B-B14F-4D97-AF65-F5344CB8AC3E}">
        <p14:creationId xmlns:p14="http://schemas.microsoft.com/office/powerpoint/2010/main" val="2568343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Line 2"/>
          <p:cNvSpPr>
            <a:spLocks noChangeShapeType="1"/>
          </p:cNvSpPr>
          <p:nvPr/>
        </p:nvSpPr>
        <p:spPr bwMode="auto">
          <a:xfrm>
            <a:off x="2895600" y="1947863"/>
            <a:ext cx="0" cy="458787"/>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7251" name="Line 3"/>
          <p:cNvSpPr>
            <a:spLocks noChangeShapeType="1"/>
          </p:cNvSpPr>
          <p:nvPr/>
        </p:nvSpPr>
        <p:spPr bwMode="auto">
          <a:xfrm flipH="1">
            <a:off x="6605588" y="1947863"/>
            <a:ext cx="3175" cy="1258887"/>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7252" name="Line 4"/>
          <p:cNvSpPr>
            <a:spLocks noChangeShapeType="1"/>
          </p:cNvSpPr>
          <p:nvPr/>
        </p:nvSpPr>
        <p:spPr bwMode="auto">
          <a:xfrm flipH="1">
            <a:off x="4721225" y="1947863"/>
            <a:ext cx="1588" cy="668337"/>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7253" name="Rectangle 5"/>
          <p:cNvSpPr>
            <a:spLocks noGrp="1" noChangeArrowheads="1"/>
          </p:cNvSpPr>
          <p:nvPr>
            <p:ph type="title"/>
          </p:nvPr>
        </p:nvSpPr>
        <p:spPr/>
        <p:txBody>
          <a:bodyPr>
            <a:normAutofit fontScale="90000"/>
          </a:bodyPr>
          <a:lstStyle/>
          <a:p>
            <a:r>
              <a:rPr lang="en-US" altLang="zh-CN">
                <a:ea typeface="宋体" charset="-122"/>
              </a:rPr>
              <a:t>Example: Create Processes and Threads</a:t>
            </a:r>
          </a:p>
        </p:txBody>
      </p:sp>
      <p:sp>
        <p:nvSpPr>
          <p:cNvPr id="437254" name="Rectangle 6"/>
          <p:cNvSpPr>
            <a:spLocks noChangeArrowheads="1"/>
          </p:cNvSpPr>
          <p:nvPr/>
        </p:nvSpPr>
        <p:spPr bwMode="auto">
          <a:xfrm>
            <a:off x="1425575" y="1479550"/>
            <a:ext cx="2201863" cy="539750"/>
          </a:xfrm>
          <a:prstGeom prst="rect">
            <a:avLst/>
          </a:prstGeom>
          <a:solidFill>
            <a:srgbClr val="FFFFCC"/>
          </a:solidFill>
          <a:ln w="12700">
            <a:solidFill>
              <a:srgbClr val="990033"/>
            </a:solidFill>
            <a:miter lim="800000"/>
            <a:headEnd/>
            <a:tailEnd/>
          </a:ln>
        </p:spPr>
        <p:txBody>
          <a:bodyPr/>
          <a:lstStyle/>
          <a:p>
            <a:endParaRPr lang="zh-CN" altLang="en-US"/>
          </a:p>
        </p:txBody>
      </p:sp>
      <p:sp>
        <p:nvSpPr>
          <p:cNvPr id="437255" name="Rectangle 7"/>
          <p:cNvSpPr>
            <a:spLocks noChangeArrowheads="1"/>
          </p:cNvSpPr>
          <p:nvPr/>
        </p:nvSpPr>
        <p:spPr bwMode="auto">
          <a:xfrm>
            <a:off x="1425575" y="1546225"/>
            <a:ext cx="21812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solidFill>
                  <a:srgbClr val="000000"/>
                </a:solidFill>
                <a:ea typeface="宋体" charset="-122"/>
              </a:rPr>
              <a:t> : CourseCatalogSystem Access</a:t>
            </a:r>
          </a:p>
        </p:txBody>
      </p:sp>
      <p:sp>
        <p:nvSpPr>
          <p:cNvPr id="437256" name="Line 8"/>
          <p:cNvSpPr>
            <a:spLocks noChangeShapeType="1"/>
          </p:cNvSpPr>
          <p:nvPr/>
        </p:nvSpPr>
        <p:spPr bwMode="auto">
          <a:xfrm>
            <a:off x="2897188" y="4291013"/>
            <a:ext cx="0" cy="1106487"/>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7257" name="Rectangle 9"/>
          <p:cNvSpPr>
            <a:spLocks noChangeArrowheads="1"/>
          </p:cNvSpPr>
          <p:nvPr/>
        </p:nvSpPr>
        <p:spPr bwMode="auto">
          <a:xfrm>
            <a:off x="2838450" y="2409825"/>
            <a:ext cx="120650" cy="1862138"/>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7258" name="Rectangle 10"/>
          <p:cNvSpPr>
            <a:spLocks noChangeArrowheads="1"/>
          </p:cNvSpPr>
          <p:nvPr/>
        </p:nvSpPr>
        <p:spPr bwMode="auto">
          <a:xfrm>
            <a:off x="5740400" y="1479550"/>
            <a:ext cx="1308100" cy="539750"/>
          </a:xfrm>
          <a:prstGeom prst="rect">
            <a:avLst/>
          </a:prstGeom>
          <a:solidFill>
            <a:srgbClr val="FFFFCC"/>
          </a:solidFill>
          <a:ln w="12700">
            <a:solidFill>
              <a:srgbClr val="990033"/>
            </a:solidFill>
            <a:miter lim="800000"/>
            <a:headEnd/>
            <a:tailEnd/>
          </a:ln>
        </p:spPr>
        <p:txBody>
          <a:bodyPr/>
          <a:lstStyle/>
          <a:p>
            <a:endParaRPr lang="zh-CN" altLang="en-US"/>
          </a:p>
        </p:txBody>
      </p:sp>
      <p:sp>
        <p:nvSpPr>
          <p:cNvPr id="437259" name="Rectangle 11"/>
          <p:cNvSpPr>
            <a:spLocks noChangeArrowheads="1"/>
          </p:cNvSpPr>
          <p:nvPr/>
        </p:nvSpPr>
        <p:spPr bwMode="auto">
          <a:xfrm>
            <a:off x="5830888" y="1546225"/>
            <a:ext cx="11080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solidFill>
                  <a:srgbClr val="000000"/>
                </a:solidFill>
                <a:ea typeface="宋体" charset="-122"/>
              </a:rPr>
              <a:t> : OfferingCache</a:t>
            </a:r>
          </a:p>
        </p:txBody>
      </p:sp>
      <p:sp>
        <p:nvSpPr>
          <p:cNvPr id="437260" name="Line 12"/>
          <p:cNvSpPr>
            <a:spLocks noChangeShapeType="1"/>
          </p:cNvSpPr>
          <p:nvPr/>
        </p:nvSpPr>
        <p:spPr bwMode="auto">
          <a:xfrm flipH="1">
            <a:off x="6605588" y="3505200"/>
            <a:ext cx="0" cy="189230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7261" name="Rectangle 13"/>
          <p:cNvSpPr>
            <a:spLocks noChangeArrowheads="1"/>
          </p:cNvSpPr>
          <p:nvPr/>
        </p:nvSpPr>
        <p:spPr bwMode="auto">
          <a:xfrm>
            <a:off x="6542088" y="3206750"/>
            <a:ext cx="119062" cy="284163"/>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7262" name="Rectangle 14"/>
          <p:cNvSpPr>
            <a:spLocks noChangeArrowheads="1"/>
          </p:cNvSpPr>
          <p:nvPr/>
        </p:nvSpPr>
        <p:spPr bwMode="auto">
          <a:xfrm>
            <a:off x="3702050" y="1479550"/>
            <a:ext cx="1990725" cy="539750"/>
          </a:xfrm>
          <a:prstGeom prst="rect">
            <a:avLst/>
          </a:prstGeom>
          <a:solidFill>
            <a:srgbClr val="FFFFCC"/>
          </a:solidFill>
          <a:ln w="12700">
            <a:solidFill>
              <a:srgbClr val="990033"/>
            </a:solidFill>
            <a:miter lim="800000"/>
            <a:headEnd/>
            <a:tailEnd/>
          </a:ln>
        </p:spPr>
        <p:txBody>
          <a:bodyPr/>
          <a:lstStyle/>
          <a:p>
            <a:endParaRPr lang="zh-CN" altLang="en-US"/>
          </a:p>
        </p:txBody>
      </p:sp>
      <p:sp>
        <p:nvSpPr>
          <p:cNvPr id="437263" name="Rectangle 15"/>
          <p:cNvSpPr>
            <a:spLocks noChangeArrowheads="1"/>
          </p:cNvSpPr>
          <p:nvPr/>
        </p:nvSpPr>
        <p:spPr bwMode="auto">
          <a:xfrm>
            <a:off x="4148138" y="1533525"/>
            <a:ext cx="10556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solidFill>
                  <a:srgbClr val="000000"/>
                </a:solidFill>
                <a:ea typeface="宋体" charset="-122"/>
              </a:rPr>
              <a:t> : CourseCache</a:t>
            </a:r>
          </a:p>
        </p:txBody>
      </p:sp>
      <p:sp>
        <p:nvSpPr>
          <p:cNvPr id="437264" name="Line 16"/>
          <p:cNvSpPr>
            <a:spLocks noChangeShapeType="1"/>
          </p:cNvSpPr>
          <p:nvPr/>
        </p:nvSpPr>
        <p:spPr bwMode="auto">
          <a:xfrm flipH="1">
            <a:off x="4724400" y="2909888"/>
            <a:ext cx="0" cy="2487612"/>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7265" name="Rectangle 17"/>
          <p:cNvSpPr>
            <a:spLocks noChangeArrowheads="1"/>
          </p:cNvSpPr>
          <p:nvPr/>
        </p:nvSpPr>
        <p:spPr bwMode="auto">
          <a:xfrm>
            <a:off x="4656138" y="2619375"/>
            <a:ext cx="120650" cy="285750"/>
          </a:xfrm>
          <a:prstGeom prst="rect">
            <a:avLst/>
          </a:prstGeom>
          <a:noFill/>
          <a:ln w="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7266" name="Line 18"/>
          <p:cNvSpPr>
            <a:spLocks noChangeShapeType="1"/>
          </p:cNvSpPr>
          <p:nvPr/>
        </p:nvSpPr>
        <p:spPr bwMode="auto">
          <a:xfrm>
            <a:off x="2959100" y="2619375"/>
            <a:ext cx="1697038" cy="1588"/>
          </a:xfrm>
          <a:prstGeom prst="line">
            <a:avLst/>
          </a:prstGeom>
          <a:noFill/>
          <a:ln w="0">
            <a:solidFill>
              <a:srgbClr val="00CC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7267" name="Rectangle 19"/>
          <p:cNvSpPr>
            <a:spLocks noChangeArrowheads="1"/>
          </p:cNvSpPr>
          <p:nvPr/>
        </p:nvSpPr>
        <p:spPr bwMode="auto">
          <a:xfrm>
            <a:off x="3240088" y="2376488"/>
            <a:ext cx="10731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r>
              <a:rPr lang="en-US" altLang="zh-CN" sz="1200">
                <a:solidFill>
                  <a:srgbClr val="00CCFF"/>
                </a:solidFill>
                <a:ea typeface="宋体" charset="-122"/>
              </a:rPr>
              <a:t>1: createThread</a:t>
            </a:r>
            <a:endParaRPr lang="en-US" altLang="zh-CN">
              <a:solidFill>
                <a:srgbClr val="00CCFF"/>
              </a:solidFill>
              <a:ea typeface="宋体" charset="-122"/>
            </a:endParaRPr>
          </a:p>
        </p:txBody>
      </p:sp>
      <p:sp>
        <p:nvSpPr>
          <p:cNvPr id="437268" name="Line 20"/>
          <p:cNvSpPr>
            <a:spLocks noChangeShapeType="1"/>
          </p:cNvSpPr>
          <p:nvPr/>
        </p:nvSpPr>
        <p:spPr bwMode="auto">
          <a:xfrm>
            <a:off x="2959100" y="3206750"/>
            <a:ext cx="3582988" cy="1588"/>
          </a:xfrm>
          <a:prstGeom prst="line">
            <a:avLst/>
          </a:prstGeom>
          <a:noFill/>
          <a:ln w="0">
            <a:solidFill>
              <a:srgbClr val="00CC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7269" name="Rectangle 21"/>
          <p:cNvSpPr>
            <a:spLocks noChangeArrowheads="1"/>
          </p:cNvSpPr>
          <p:nvPr/>
        </p:nvSpPr>
        <p:spPr bwMode="auto">
          <a:xfrm>
            <a:off x="3240088" y="2962275"/>
            <a:ext cx="10731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p>
            <a:r>
              <a:rPr lang="en-US" altLang="zh-CN" sz="1200">
                <a:solidFill>
                  <a:srgbClr val="00CCFF"/>
                </a:solidFill>
                <a:ea typeface="宋体" charset="-122"/>
              </a:rPr>
              <a:t>2: createThread</a:t>
            </a:r>
            <a:endParaRPr lang="en-US" altLang="zh-CN">
              <a:solidFill>
                <a:srgbClr val="00CCFF"/>
              </a:solidFill>
              <a:ea typeface="宋体" charset="-122"/>
            </a:endParaRPr>
          </a:p>
        </p:txBody>
      </p:sp>
      <p:sp>
        <p:nvSpPr>
          <p:cNvPr id="437270" name="Text Box 22"/>
          <p:cNvSpPr txBox="1">
            <a:spLocks noChangeArrowheads="1"/>
          </p:cNvSpPr>
          <p:nvPr/>
        </p:nvSpPr>
        <p:spPr bwMode="auto">
          <a:xfrm>
            <a:off x="1416050" y="5807075"/>
            <a:ext cx="63881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sz="2400">
                <a:solidFill>
                  <a:srgbClr val="00CCFF"/>
                </a:solidFill>
                <a:ea typeface="宋体" charset="-122"/>
              </a:rPr>
              <a:t>Creation of threads during application startup.</a:t>
            </a:r>
          </a:p>
        </p:txBody>
      </p:sp>
    </p:spTree>
    <p:extLst>
      <p:ext uri="{BB962C8B-B14F-4D97-AF65-F5344CB8AC3E}">
        <p14:creationId xmlns:p14="http://schemas.microsoft.com/office/powerpoint/2010/main" val="366076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ChangeArrowheads="1"/>
          </p:cNvSpPr>
          <p:nvPr/>
        </p:nvSpPr>
        <p:spPr bwMode="auto">
          <a:xfrm>
            <a:off x="361950" y="341982"/>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charset="0"/>
              </a:defRPr>
            </a:lvl1pPr>
            <a:lvl2pPr>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marL="457200" eaLnBrk="0" fontAlgn="base" hangingPunct="0">
              <a:spcBef>
                <a:spcPct val="0"/>
              </a:spcBef>
              <a:spcAft>
                <a:spcPct val="0"/>
              </a:spcAft>
              <a:defRPr sz="2400">
                <a:solidFill>
                  <a:schemeClr val="tx1"/>
                </a:solidFill>
                <a:latin typeface="Arial" charset="0"/>
              </a:defRPr>
            </a:lvl6pPr>
            <a:lvl7pPr marL="914400" eaLnBrk="0" fontAlgn="base" hangingPunct="0">
              <a:spcBef>
                <a:spcPct val="0"/>
              </a:spcBef>
              <a:spcAft>
                <a:spcPct val="0"/>
              </a:spcAft>
              <a:defRPr sz="2400">
                <a:solidFill>
                  <a:schemeClr val="tx1"/>
                </a:solidFill>
                <a:latin typeface="Arial" charset="0"/>
              </a:defRPr>
            </a:lvl7pPr>
            <a:lvl8pPr marL="1371600" eaLnBrk="0" fontAlgn="base" hangingPunct="0">
              <a:spcBef>
                <a:spcPct val="0"/>
              </a:spcBef>
              <a:spcAft>
                <a:spcPct val="0"/>
              </a:spcAft>
              <a:defRPr sz="2400">
                <a:solidFill>
                  <a:schemeClr val="tx1"/>
                </a:solidFill>
                <a:latin typeface="Arial" charset="0"/>
              </a:defRPr>
            </a:lvl8pPr>
            <a:lvl9pPr marL="1828800" eaLnBrk="0" fontAlgn="base" hangingPunct="0">
              <a:spcBef>
                <a:spcPct val="0"/>
              </a:spcBef>
              <a:spcAft>
                <a:spcPct val="0"/>
              </a:spcAft>
              <a:defRPr sz="2400">
                <a:solidFill>
                  <a:schemeClr val="tx1"/>
                </a:solidFill>
                <a:latin typeface="Arial" charset="0"/>
              </a:defRPr>
            </a:lvl9pPr>
          </a:lstStyle>
          <a:p>
            <a:pPr eaLnBrk="1" hangingPunct="1">
              <a:buClr>
                <a:srgbClr val="73E1FF"/>
              </a:buClr>
            </a:pPr>
            <a:r>
              <a:rPr lang="en-US" altLang="zh-CN" sz="3600" dirty="0">
                <a:latin typeface="Arial Narrow" pitchFamily="34" charset="0"/>
                <a:ea typeface="宋体" charset="-122"/>
              </a:rPr>
              <a:t>Describe the Run-time Architecture Steps</a:t>
            </a:r>
          </a:p>
        </p:txBody>
      </p:sp>
      <p:sp>
        <p:nvSpPr>
          <p:cNvPr id="380931" name="Rectangle 3"/>
          <p:cNvSpPr>
            <a:spLocks noChangeArrowheads="1"/>
          </p:cNvSpPr>
          <p:nvPr/>
        </p:nvSpPr>
        <p:spPr bwMode="auto">
          <a:xfrm>
            <a:off x="361950" y="1039813"/>
            <a:ext cx="848995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marL="339725" indent="-339725">
              <a:defRPr sz="2400">
                <a:solidFill>
                  <a:schemeClr val="tx1"/>
                </a:solidFill>
                <a:latin typeface="Arial" charset="0"/>
              </a:defRPr>
            </a:lvl1pPr>
            <a:lvl2pPr marL="682625" indent="-228600">
              <a:defRPr sz="2400">
                <a:solidFill>
                  <a:schemeClr val="tx1"/>
                </a:solidFill>
                <a:latin typeface="Arial" charset="0"/>
              </a:defRPr>
            </a:lvl2pPr>
            <a:lvl3pPr marL="1025525" indent="-228600">
              <a:defRPr sz="2400">
                <a:solidFill>
                  <a:schemeClr val="tx1"/>
                </a:solidFill>
                <a:latin typeface="Arial" charset="0"/>
              </a:defRPr>
            </a:lvl3pPr>
            <a:lvl4pPr marL="1368425" indent="-228600">
              <a:defRPr sz="2400">
                <a:solidFill>
                  <a:schemeClr val="tx1"/>
                </a:solidFill>
                <a:latin typeface="Arial" charset="0"/>
              </a:defRPr>
            </a:lvl4pPr>
            <a:lvl5pPr marL="1711325" indent="-228600">
              <a:defRPr sz="2400">
                <a:solidFill>
                  <a:schemeClr val="tx1"/>
                </a:solidFill>
                <a:latin typeface="Arial" charset="0"/>
              </a:defRPr>
            </a:lvl5pPr>
            <a:lvl6pPr marL="2168525" indent="-228600" eaLnBrk="0" fontAlgn="base" hangingPunct="0">
              <a:spcBef>
                <a:spcPct val="0"/>
              </a:spcBef>
              <a:spcAft>
                <a:spcPct val="0"/>
              </a:spcAft>
              <a:defRPr sz="2400">
                <a:solidFill>
                  <a:schemeClr val="tx1"/>
                </a:solidFill>
                <a:latin typeface="Arial" charset="0"/>
              </a:defRPr>
            </a:lvl6pPr>
            <a:lvl7pPr marL="2625725" indent="-228600" eaLnBrk="0" fontAlgn="base" hangingPunct="0">
              <a:spcBef>
                <a:spcPct val="0"/>
              </a:spcBef>
              <a:spcAft>
                <a:spcPct val="0"/>
              </a:spcAft>
              <a:defRPr sz="2400">
                <a:solidFill>
                  <a:schemeClr val="tx1"/>
                </a:solidFill>
                <a:latin typeface="Arial" charset="0"/>
              </a:defRPr>
            </a:lvl7pPr>
            <a:lvl8pPr marL="3082925" indent="-228600" eaLnBrk="0" fontAlgn="base" hangingPunct="0">
              <a:spcBef>
                <a:spcPct val="0"/>
              </a:spcBef>
              <a:spcAft>
                <a:spcPct val="0"/>
              </a:spcAft>
              <a:defRPr sz="2400">
                <a:solidFill>
                  <a:schemeClr val="tx1"/>
                </a:solidFill>
                <a:latin typeface="Arial" charset="0"/>
              </a:defRPr>
            </a:lvl8pPr>
            <a:lvl9pPr marL="3540125" indent="-228600" eaLnBrk="0" fontAlgn="base" hangingPunct="0">
              <a:spcBef>
                <a:spcPct val="0"/>
              </a:spcBef>
              <a:spcAft>
                <a:spcPct val="0"/>
              </a:spcAft>
              <a:defRPr sz="2400">
                <a:solidFill>
                  <a:schemeClr val="tx1"/>
                </a:solidFill>
                <a:latin typeface="Arial" charset="0"/>
              </a:defRPr>
            </a:lvl9pPr>
          </a:lstStyle>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Analyze concurrency requirements</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Identify processes and threads</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Identify process lifecycles</a:t>
            </a:r>
          </a:p>
          <a:p>
            <a:pPr eaLnBrk="1" hangingPunct="1">
              <a:lnSpc>
                <a:spcPct val="80000"/>
              </a:lnSpc>
              <a:spcBef>
                <a:spcPct val="30000"/>
              </a:spcBef>
              <a:buClr>
                <a:srgbClr val="FFFF99"/>
              </a:buClr>
              <a:buFont typeface="Wingdings" pitchFamily="2" charset="2"/>
              <a:buChar char="w"/>
            </a:pPr>
            <a:r>
              <a:rPr lang="en-US" altLang="zh-CN" sz="3200" dirty="0">
                <a:solidFill>
                  <a:schemeClr val="accent2"/>
                </a:solidFill>
                <a:ea typeface="宋体" charset="-122"/>
              </a:rPr>
              <a:t>Map processes onto the implementation</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Distribute model elements among processes</a:t>
            </a:r>
          </a:p>
          <a:p>
            <a:pPr eaLnBrk="1" hangingPunct="1">
              <a:lnSpc>
                <a:spcPct val="80000"/>
              </a:lnSpc>
              <a:spcBef>
                <a:spcPct val="30000"/>
              </a:spcBef>
              <a:buClr>
                <a:srgbClr val="FFFF99"/>
              </a:buClr>
              <a:buFont typeface="Wingdings" pitchFamily="2" charset="2"/>
              <a:buNone/>
            </a:pPr>
            <a:endParaRPr lang="en-US" altLang="zh-CN" sz="3200" dirty="0">
              <a:solidFill>
                <a:schemeClr val="folHlink"/>
              </a:solidFill>
              <a:ea typeface="宋体" charset="-122"/>
            </a:endParaRPr>
          </a:p>
        </p:txBody>
      </p:sp>
      <p:sp>
        <p:nvSpPr>
          <p:cNvPr id="380932" name="AutoShape 4"/>
          <p:cNvSpPr>
            <a:spLocks noChangeArrowheads="1"/>
          </p:cNvSpPr>
          <p:nvPr/>
        </p:nvSpPr>
        <p:spPr bwMode="auto">
          <a:xfrm>
            <a:off x="76200" y="2667000"/>
            <a:ext cx="352425" cy="381000"/>
          </a:xfrm>
          <a:prstGeom prst="star5">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pic>
        <p:nvPicPr>
          <p:cNvPr id="380935" name="Picture 7" descr="bd05735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0300" y="4087813"/>
            <a:ext cx="1739900" cy="1982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200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normAutofit fontScale="90000"/>
          </a:bodyPr>
          <a:lstStyle/>
          <a:p>
            <a:r>
              <a:rPr lang="en-US" altLang="zh-CN">
                <a:ea typeface="宋体" charset="-122"/>
              </a:rPr>
              <a:t>Mapping Processes onto the Implementation</a:t>
            </a:r>
          </a:p>
        </p:txBody>
      </p:sp>
      <p:sp>
        <p:nvSpPr>
          <p:cNvPr id="382979" name="Rectangle 3"/>
          <p:cNvSpPr>
            <a:spLocks noGrp="1" noChangeArrowheads="1"/>
          </p:cNvSpPr>
          <p:nvPr>
            <p:ph type="body" idx="1"/>
          </p:nvPr>
        </p:nvSpPr>
        <p:spPr/>
        <p:txBody>
          <a:bodyPr/>
          <a:lstStyle/>
          <a:p>
            <a:r>
              <a:rPr lang="en-US" altLang="zh-CN">
                <a:ea typeface="宋体" charset="-122"/>
              </a:rPr>
              <a:t>Processes and threads must be mapped onto specific implementation constructs</a:t>
            </a:r>
          </a:p>
          <a:p>
            <a:r>
              <a:rPr lang="en-US" altLang="zh-CN">
                <a:ea typeface="宋体" charset="-122"/>
              </a:rPr>
              <a:t>Considerations</a:t>
            </a:r>
          </a:p>
          <a:p>
            <a:pPr lvl="1"/>
            <a:r>
              <a:rPr lang="en-US" altLang="zh-CN">
                <a:ea typeface="宋体" charset="-122"/>
              </a:rPr>
              <a:t>Process coupling</a:t>
            </a:r>
          </a:p>
          <a:p>
            <a:pPr lvl="1"/>
            <a:r>
              <a:rPr lang="en-US" altLang="zh-CN">
                <a:ea typeface="宋体" charset="-122"/>
              </a:rPr>
              <a:t>Performance requirements</a:t>
            </a:r>
          </a:p>
          <a:p>
            <a:pPr lvl="1"/>
            <a:r>
              <a:rPr lang="en-US" altLang="zh-CN">
                <a:ea typeface="宋体" charset="-122"/>
              </a:rPr>
              <a:t>System process and thread limits</a:t>
            </a:r>
          </a:p>
          <a:p>
            <a:pPr lvl="1"/>
            <a:r>
              <a:rPr lang="en-US" altLang="zh-CN">
                <a:ea typeface="宋体" charset="-122"/>
              </a:rPr>
              <a:t>Existing threads and processes</a:t>
            </a:r>
          </a:p>
          <a:p>
            <a:pPr lvl="1"/>
            <a:r>
              <a:rPr lang="en-US" altLang="zh-CN">
                <a:ea typeface="宋体" charset="-122"/>
              </a:rPr>
              <a:t>IPC resource availability</a:t>
            </a:r>
          </a:p>
        </p:txBody>
      </p:sp>
    </p:spTree>
    <p:extLst>
      <p:ext uri="{BB962C8B-B14F-4D97-AF65-F5344CB8AC3E}">
        <p14:creationId xmlns:p14="http://schemas.microsoft.com/office/powerpoint/2010/main" val="103496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38" name="Rectangle 14"/>
          <p:cNvSpPr>
            <a:spLocks noChangeArrowheads="1"/>
          </p:cNvSpPr>
          <p:nvPr/>
        </p:nvSpPr>
        <p:spPr bwMode="auto">
          <a:xfrm>
            <a:off x="3152775" y="4429125"/>
            <a:ext cx="2790825" cy="15716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85026" name="Rectangle 2"/>
          <p:cNvSpPr>
            <a:spLocks noChangeArrowheads="1"/>
          </p:cNvSpPr>
          <p:nvPr/>
        </p:nvSpPr>
        <p:spPr bwMode="auto">
          <a:xfrm>
            <a:off x="557049" y="263487"/>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charset="0"/>
              </a:defRPr>
            </a:lvl1pPr>
            <a:lvl2pPr>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marL="457200" eaLnBrk="0" fontAlgn="base" hangingPunct="0">
              <a:spcBef>
                <a:spcPct val="0"/>
              </a:spcBef>
              <a:spcAft>
                <a:spcPct val="0"/>
              </a:spcAft>
              <a:defRPr sz="2400">
                <a:solidFill>
                  <a:schemeClr val="tx1"/>
                </a:solidFill>
                <a:latin typeface="Arial" charset="0"/>
              </a:defRPr>
            </a:lvl6pPr>
            <a:lvl7pPr marL="914400" eaLnBrk="0" fontAlgn="base" hangingPunct="0">
              <a:spcBef>
                <a:spcPct val="0"/>
              </a:spcBef>
              <a:spcAft>
                <a:spcPct val="0"/>
              </a:spcAft>
              <a:defRPr sz="2400">
                <a:solidFill>
                  <a:schemeClr val="tx1"/>
                </a:solidFill>
                <a:latin typeface="Arial" charset="0"/>
              </a:defRPr>
            </a:lvl7pPr>
            <a:lvl8pPr marL="1371600" eaLnBrk="0" fontAlgn="base" hangingPunct="0">
              <a:spcBef>
                <a:spcPct val="0"/>
              </a:spcBef>
              <a:spcAft>
                <a:spcPct val="0"/>
              </a:spcAft>
              <a:defRPr sz="2400">
                <a:solidFill>
                  <a:schemeClr val="tx1"/>
                </a:solidFill>
                <a:latin typeface="Arial" charset="0"/>
              </a:defRPr>
            </a:lvl8pPr>
            <a:lvl9pPr marL="1828800" eaLnBrk="0" fontAlgn="base" hangingPunct="0">
              <a:spcBef>
                <a:spcPct val="0"/>
              </a:spcBef>
              <a:spcAft>
                <a:spcPct val="0"/>
              </a:spcAft>
              <a:defRPr sz="2400">
                <a:solidFill>
                  <a:schemeClr val="tx1"/>
                </a:solidFill>
                <a:latin typeface="Arial" charset="0"/>
              </a:defRPr>
            </a:lvl9pPr>
          </a:lstStyle>
          <a:p>
            <a:pPr eaLnBrk="1" hangingPunct="1">
              <a:buClr>
                <a:srgbClr val="73E1FF"/>
              </a:buClr>
            </a:pPr>
            <a:r>
              <a:rPr lang="en-US" altLang="zh-CN" sz="3600" dirty="0">
                <a:latin typeface="Arial Narrow" pitchFamily="34" charset="0"/>
                <a:ea typeface="宋体" charset="-122"/>
              </a:rPr>
              <a:t>Describe the Run-time Architecture Steps</a:t>
            </a:r>
          </a:p>
        </p:txBody>
      </p:sp>
      <p:sp>
        <p:nvSpPr>
          <p:cNvPr id="385027" name="Rectangle 3"/>
          <p:cNvSpPr>
            <a:spLocks noChangeArrowheads="1"/>
          </p:cNvSpPr>
          <p:nvPr/>
        </p:nvSpPr>
        <p:spPr bwMode="auto">
          <a:xfrm>
            <a:off x="361950" y="1052513"/>
            <a:ext cx="848995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marL="339725" indent="-339725">
              <a:defRPr sz="2400">
                <a:solidFill>
                  <a:schemeClr val="tx1"/>
                </a:solidFill>
                <a:latin typeface="Arial" charset="0"/>
              </a:defRPr>
            </a:lvl1pPr>
            <a:lvl2pPr marL="682625" indent="-228600">
              <a:defRPr sz="2400">
                <a:solidFill>
                  <a:schemeClr val="tx1"/>
                </a:solidFill>
                <a:latin typeface="Arial" charset="0"/>
              </a:defRPr>
            </a:lvl2pPr>
            <a:lvl3pPr marL="1025525" indent="-228600">
              <a:defRPr sz="2400">
                <a:solidFill>
                  <a:schemeClr val="tx1"/>
                </a:solidFill>
                <a:latin typeface="Arial" charset="0"/>
              </a:defRPr>
            </a:lvl3pPr>
            <a:lvl4pPr marL="1368425" indent="-228600">
              <a:defRPr sz="2400">
                <a:solidFill>
                  <a:schemeClr val="tx1"/>
                </a:solidFill>
                <a:latin typeface="Arial" charset="0"/>
              </a:defRPr>
            </a:lvl4pPr>
            <a:lvl5pPr marL="1711325" indent="-228600">
              <a:defRPr sz="2400">
                <a:solidFill>
                  <a:schemeClr val="tx1"/>
                </a:solidFill>
                <a:latin typeface="Arial" charset="0"/>
              </a:defRPr>
            </a:lvl5pPr>
            <a:lvl6pPr marL="2168525" indent="-228600" eaLnBrk="0" fontAlgn="base" hangingPunct="0">
              <a:spcBef>
                <a:spcPct val="0"/>
              </a:spcBef>
              <a:spcAft>
                <a:spcPct val="0"/>
              </a:spcAft>
              <a:defRPr sz="2400">
                <a:solidFill>
                  <a:schemeClr val="tx1"/>
                </a:solidFill>
                <a:latin typeface="Arial" charset="0"/>
              </a:defRPr>
            </a:lvl6pPr>
            <a:lvl7pPr marL="2625725" indent="-228600" eaLnBrk="0" fontAlgn="base" hangingPunct="0">
              <a:spcBef>
                <a:spcPct val="0"/>
              </a:spcBef>
              <a:spcAft>
                <a:spcPct val="0"/>
              </a:spcAft>
              <a:defRPr sz="2400">
                <a:solidFill>
                  <a:schemeClr val="tx1"/>
                </a:solidFill>
                <a:latin typeface="Arial" charset="0"/>
              </a:defRPr>
            </a:lvl7pPr>
            <a:lvl8pPr marL="3082925" indent="-228600" eaLnBrk="0" fontAlgn="base" hangingPunct="0">
              <a:spcBef>
                <a:spcPct val="0"/>
              </a:spcBef>
              <a:spcAft>
                <a:spcPct val="0"/>
              </a:spcAft>
              <a:defRPr sz="2400">
                <a:solidFill>
                  <a:schemeClr val="tx1"/>
                </a:solidFill>
                <a:latin typeface="Arial" charset="0"/>
              </a:defRPr>
            </a:lvl8pPr>
            <a:lvl9pPr marL="3540125" indent="-228600" eaLnBrk="0" fontAlgn="base" hangingPunct="0">
              <a:spcBef>
                <a:spcPct val="0"/>
              </a:spcBef>
              <a:spcAft>
                <a:spcPct val="0"/>
              </a:spcAft>
              <a:defRPr sz="2400">
                <a:solidFill>
                  <a:schemeClr val="tx1"/>
                </a:solidFill>
                <a:latin typeface="Arial" charset="0"/>
              </a:defRPr>
            </a:lvl9pPr>
          </a:lstStyle>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Analyze concurrency requirements</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Identify processes and threads</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Identify process lifecycles</a:t>
            </a:r>
          </a:p>
          <a:p>
            <a:pPr eaLnBrk="1" hangingPunct="1">
              <a:lnSpc>
                <a:spcPct val="80000"/>
              </a:lnSpc>
              <a:spcBef>
                <a:spcPct val="30000"/>
              </a:spcBef>
              <a:buClr>
                <a:srgbClr val="FFFF99"/>
              </a:buClr>
              <a:buFont typeface="Wingdings" pitchFamily="2" charset="2"/>
              <a:buChar char="w"/>
            </a:pPr>
            <a:r>
              <a:rPr lang="en-US" altLang="zh-CN" sz="3200" dirty="0">
                <a:solidFill>
                  <a:schemeClr val="folHlink"/>
                </a:solidFill>
                <a:ea typeface="宋体" charset="-122"/>
              </a:rPr>
              <a:t>Map processes onto the implementation</a:t>
            </a:r>
          </a:p>
          <a:p>
            <a:pPr eaLnBrk="1" hangingPunct="1">
              <a:lnSpc>
                <a:spcPct val="80000"/>
              </a:lnSpc>
              <a:spcBef>
                <a:spcPct val="30000"/>
              </a:spcBef>
              <a:buClr>
                <a:srgbClr val="FFFF99"/>
              </a:buClr>
              <a:buFont typeface="Wingdings" pitchFamily="2" charset="2"/>
              <a:buChar char="w"/>
            </a:pPr>
            <a:r>
              <a:rPr lang="en-US" altLang="zh-CN" sz="3200" dirty="0">
                <a:solidFill>
                  <a:srgbClr val="FF0000"/>
                </a:solidFill>
                <a:ea typeface="宋体" charset="-122"/>
              </a:rPr>
              <a:t>Distribute model elements among processes</a:t>
            </a:r>
          </a:p>
        </p:txBody>
      </p:sp>
      <p:sp>
        <p:nvSpPr>
          <p:cNvPr id="385028" name="AutoShape 4"/>
          <p:cNvSpPr>
            <a:spLocks noChangeArrowheads="1"/>
          </p:cNvSpPr>
          <p:nvPr/>
        </p:nvSpPr>
        <p:spPr bwMode="auto">
          <a:xfrm>
            <a:off x="76200" y="3200400"/>
            <a:ext cx="352425" cy="381000"/>
          </a:xfrm>
          <a:prstGeom prst="star5">
            <a:avLst/>
          </a:prstGeom>
          <a:solidFill>
            <a:srgbClr val="FFFF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grpSp>
        <p:nvGrpSpPr>
          <p:cNvPr id="385029" name="Group 5"/>
          <p:cNvGrpSpPr>
            <a:grpSpLocks/>
          </p:cNvGrpSpPr>
          <p:nvPr/>
        </p:nvGrpSpPr>
        <p:grpSpPr bwMode="auto">
          <a:xfrm>
            <a:off x="3041650" y="4892675"/>
            <a:ext cx="3035300" cy="1016000"/>
            <a:chOff x="2156" y="2770"/>
            <a:chExt cx="2056" cy="662"/>
          </a:xfrm>
        </p:grpSpPr>
        <p:sp>
          <p:nvSpPr>
            <p:cNvPr id="385030" name="Freeform 6"/>
            <p:cNvSpPr>
              <a:spLocks/>
            </p:cNvSpPr>
            <p:nvPr/>
          </p:nvSpPr>
          <p:spPr bwMode="auto">
            <a:xfrm>
              <a:off x="2820" y="2837"/>
              <a:ext cx="748" cy="515"/>
            </a:xfrm>
            <a:custGeom>
              <a:avLst/>
              <a:gdLst>
                <a:gd name="T0" fmla="*/ 0 w 1496"/>
                <a:gd name="T1" fmla="*/ 648 h 1030"/>
                <a:gd name="T2" fmla="*/ 268 w 1496"/>
                <a:gd name="T3" fmla="*/ 652 h 1030"/>
                <a:gd name="T4" fmla="*/ 271 w 1496"/>
                <a:gd name="T5" fmla="*/ 646 h 1030"/>
                <a:gd name="T6" fmla="*/ 279 w 1496"/>
                <a:gd name="T7" fmla="*/ 628 h 1030"/>
                <a:gd name="T8" fmla="*/ 290 w 1496"/>
                <a:gd name="T9" fmla="*/ 600 h 1030"/>
                <a:gd name="T10" fmla="*/ 306 w 1496"/>
                <a:gd name="T11" fmla="*/ 564 h 1030"/>
                <a:gd name="T12" fmla="*/ 325 w 1496"/>
                <a:gd name="T13" fmla="*/ 520 h 1030"/>
                <a:gd name="T14" fmla="*/ 347 w 1496"/>
                <a:gd name="T15" fmla="*/ 472 h 1030"/>
                <a:gd name="T16" fmla="*/ 371 w 1496"/>
                <a:gd name="T17" fmla="*/ 419 h 1030"/>
                <a:gd name="T18" fmla="*/ 396 w 1496"/>
                <a:gd name="T19" fmla="*/ 364 h 1030"/>
                <a:gd name="T20" fmla="*/ 423 w 1496"/>
                <a:gd name="T21" fmla="*/ 307 h 1030"/>
                <a:gd name="T22" fmla="*/ 449 w 1496"/>
                <a:gd name="T23" fmla="*/ 251 h 1030"/>
                <a:gd name="T24" fmla="*/ 476 w 1496"/>
                <a:gd name="T25" fmla="*/ 195 h 1030"/>
                <a:gd name="T26" fmla="*/ 502 w 1496"/>
                <a:gd name="T27" fmla="*/ 145 h 1030"/>
                <a:gd name="T28" fmla="*/ 528 w 1496"/>
                <a:gd name="T29" fmla="*/ 97 h 1030"/>
                <a:gd name="T30" fmla="*/ 552 w 1496"/>
                <a:gd name="T31" fmla="*/ 57 h 1030"/>
                <a:gd name="T32" fmla="*/ 573 w 1496"/>
                <a:gd name="T33" fmla="*/ 24 h 1030"/>
                <a:gd name="T34" fmla="*/ 591 w 1496"/>
                <a:gd name="T35" fmla="*/ 0 h 1030"/>
                <a:gd name="T36" fmla="*/ 889 w 1496"/>
                <a:gd name="T37" fmla="*/ 9 h 1030"/>
                <a:gd name="T38" fmla="*/ 893 w 1496"/>
                <a:gd name="T39" fmla="*/ 13 h 1030"/>
                <a:gd name="T40" fmla="*/ 902 w 1496"/>
                <a:gd name="T41" fmla="*/ 28 h 1030"/>
                <a:gd name="T42" fmla="*/ 917 w 1496"/>
                <a:gd name="T43" fmla="*/ 50 h 1030"/>
                <a:gd name="T44" fmla="*/ 936 w 1496"/>
                <a:gd name="T45" fmla="*/ 80 h 1030"/>
                <a:gd name="T46" fmla="*/ 960 w 1496"/>
                <a:gd name="T47" fmla="*/ 116 h 1030"/>
                <a:gd name="T48" fmla="*/ 986 w 1496"/>
                <a:gd name="T49" fmla="*/ 157 h 1030"/>
                <a:gd name="T50" fmla="*/ 1014 w 1496"/>
                <a:gd name="T51" fmla="*/ 202 h 1030"/>
                <a:gd name="T52" fmla="*/ 1044 w 1496"/>
                <a:gd name="T53" fmla="*/ 252 h 1030"/>
                <a:gd name="T54" fmla="*/ 1074 w 1496"/>
                <a:gd name="T55" fmla="*/ 303 h 1030"/>
                <a:gd name="T56" fmla="*/ 1103 w 1496"/>
                <a:gd name="T57" fmla="*/ 356 h 1030"/>
                <a:gd name="T58" fmla="*/ 1133 w 1496"/>
                <a:gd name="T59" fmla="*/ 409 h 1030"/>
                <a:gd name="T60" fmla="*/ 1160 w 1496"/>
                <a:gd name="T61" fmla="*/ 462 h 1030"/>
                <a:gd name="T62" fmla="*/ 1185 w 1496"/>
                <a:gd name="T63" fmla="*/ 512 h 1030"/>
                <a:gd name="T64" fmla="*/ 1206 w 1496"/>
                <a:gd name="T65" fmla="*/ 561 h 1030"/>
                <a:gd name="T66" fmla="*/ 1223 w 1496"/>
                <a:gd name="T67" fmla="*/ 606 h 1030"/>
                <a:gd name="T68" fmla="*/ 1236 w 1496"/>
                <a:gd name="T69" fmla="*/ 646 h 1030"/>
                <a:gd name="T70" fmla="*/ 1496 w 1496"/>
                <a:gd name="T71" fmla="*/ 648 h 1030"/>
                <a:gd name="T72" fmla="*/ 730 w 1496"/>
                <a:gd name="T73" fmla="*/ 1030 h 1030"/>
                <a:gd name="T74" fmla="*/ 0 w 1496"/>
                <a:gd name="T75" fmla="*/ 648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5031" name="Freeform 7"/>
            <p:cNvSpPr>
              <a:spLocks/>
            </p:cNvSpPr>
            <p:nvPr/>
          </p:nvSpPr>
          <p:spPr bwMode="auto">
            <a:xfrm>
              <a:off x="3180" y="3340"/>
              <a:ext cx="10" cy="3"/>
            </a:xfrm>
            <a:custGeom>
              <a:avLst/>
              <a:gdLst>
                <a:gd name="T0" fmla="*/ 0 w 21"/>
                <a:gd name="T1" fmla="*/ 4 h 5"/>
                <a:gd name="T2" fmla="*/ 21 w 21"/>
                <a:gd name="T3" fmla="*/ 5 h 5"/>
                <a:gd name="T4" fmla="*/ 10 w 21"/>
                <a:gd name="T5" fmla="*/ 0 h 5"/>
                <a:gd name="T6" fmla="*/ 0 w 21"/>
                <a:gd name="T7" fmla="*/ 4 h 5"/>
              </a:gdLst>
              <a:ahLst/>
              <a:cxnLst>
                <a:cxn ang="0">
                  <a:pos x="T0" y="T1"/>
                </a:cxn>
                <a:cxn ang="0">
                  <a:pos x="T2" y="T3"/>
                </a:cxn>
                <a:cxn ang="0">
                  <a:pos x="T4" y="T5"/>
                </a:cxn>
                <a:cxn ang="0">
                  <a:pos x="T6" y="T7"/>
                </a:cxn>
              </a:cxnLst>
              <a:rect l="0" t="0" r="r" b="b"/>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5032" name="Freeform 8"/>
            <p:cNvSpPr>
              <a:spLocks/>
            </p:cNvSpPr>
            <p:nvPr/>
          </p:nvSpPr>
          <p:spPr bwMode="auto">
            <a:xfrm>
              <a:off x="2867" y="2849"/>
              <a:ext cx="654" cy="491"/>
            </a:xfrm>
            <a:custGeom>
              <a:avLst/>
              <a:gdLst>
                <a:gd name="T0" fmla="*/ 1126 w 1310"/>
                <a:gd name="T1" fmla="*/ 645 h 982"/>
                <a:gd name="T2" fmla="*/ 1121 w 1310"/>
                <a:gd name="T3" fmla="*/ 629 h 982"/>
                <a:gd name="T4" fmla="*/ 1111 w 1310"/>
                <a:gd name="T5" fmla="*/ 593 h 982"/>
                <a:gd name="T6" fmla="*/ 1096 w 1310"/>
                <a:gd name="T7" fmla="*/ 553 h 982"/>
                <a:gd name="T8" fmla="*/ 1077 w 1310"/>
                <a:gd name="T9" fmla="*/ 510 h 982"/>
                <a:gd name="T10" fmla="*/ 1055 w 1310"/>
                <a:gd name="T11" fmla="*/ 465 h 982"/>
                <a:gd name="T12" fmla="*/ 1031 w 1310"/>
                <a:gd name="T13" fmla="*/ 418 h 982"/>
                <a:gd name="T14" fmla="*/ 1006 w 1310"/>
                <a:gd name="T15" fmla="*/ 370 h 982"/>
                <a:gd name="T16" fmla="*/ 979 w 1310"/>
                <a:gd name="T17" fmla="*/ 322 h 982"/>
                <a:gd name="T18" fmla="*/ 952 w 1310"/>
                <a:gd name="T19" fmla="*/ 275 h 982"/>
                <a:gd name="T20" fmla="*/ 924 w 1310"/>
                <a:gd name="T21" fmla="*/ 229 h 982"/>
                <a:gd name="T22" fmla="*/ 898 w 1310"/>
                <a:gd name="T23" fmla="*/ 185 h 982"/>
                <a:gd name="T24" fmla="*/ 871 w 1310"/>
                <a:gd name="T25" fmla="*/ 144 h 982"/>
                <a:gd name="T26" fmla="*/ 848 w 1310"/>
                <a:gd name="T27" fmla="*/ 106 h 982"/>
                <a:gd name="T28" fmla="*/ 826 w 1310"/>
                <a:gd name="T29" fmla="*/ 73 h 982"/>
                <a:gd name="T30" fmla="*/ 809 w 1310"/>
                <a:gd name="T31" fmla="*/ 46 h 982"/>
                <a:gd name="T32" fmla="*/ 794 w 1310"/>
                <a:gd name="T33" fmla="*/ 23 h 982"/>
                <a:gd name="T34" fmla="*/ 784 w 1310"/>
                <a:gd name="T35" fmla="*/ 8 h 982"/>
                <a:gd name="T36" fmla="*/ 507 w 1310"/>
                <a:gd name="T37" fmla="*/ 0 h 982"/>
                <a:gd name="T38" fmla="*/ 489 w 1310"/>
                <a:gd name="T39" fmla="*/ 26 h 982"/>
                <a:gd name="T40" fmla="*/ 468 w 1310"/>
                <a:gd name="T41" fmla="*/ 59 h 982"/>
                <a:gd name="T42" fmla="*/ 445 w 1310"/>
                <a:gd name="T43" fmla="*/ 101 h 982"/>
                <a:gd name="T44" fmla="*/ 421 w 1310"/>
                <a:gd name="T45" fmla="*/ 147 h 982"/>
                <a:gd name="T46" fmla="*/ 395 w 1310"/>
                <a:gd name="T47" fmla="*/ 198 h 982"/>
                <a:gd name="T48" fmla="*/ 370 w 1310"/>
                <a:gd name="T49" fmla="*/ 251 h 982"/>
                <a:gd name="T50" fmla="*/ 344 w 1310"/>
                <a:gd name="T51" fmla="*/ 305 h 982"/>
                <a:gd name="T52" fmla="*/ 319 w 1310"/>
                <a:gd name="T53" fmla="*/ 359 h 982"/>
                <a:gd name="T54" fmla="*/ 294 w 1310"/>
                <a:gd name="T55" fmla="*/ 413 h 982"/>
                <a:gd name="T56" fmla="*/ 272 w 1310"/>
                <a:gd name="T57" fmla="*/ 464 h 982"/>
                <a:gd name="T58" fmla="*/ 251 w 1310"/>
                <a:gd name="T59" fmla="*/ 510 h 982"/>
                <a:gd name="T60" fmla="*/ 233 w 1310"/>
                <a:gd name="T61" fmla="*/ 552 h 982"/>
                <a:gd name="T62" fmla="*/ 218 w 1310"/>
                <a:gd name="T63" fmla="*/ 586 h 982"/>
                <a:gd name="T64" fmla="*/ 207 w 1310"/>
                <a:gd name="T65" fmla="*/ 613 h 982"/>
                <a:gd name="T66" fmla="*/ 200 w 1310"/>
                <a:gd name="T67" fmla="*/ 630 h 982"/>
                <a:gd name="T68" fmla="*/ 196 w 1310"/>
                <a:gd name="T69" fmla="*/ 637 h 982"/>
                <a:gd name="T70" fmla="*/ 190 w 1310"/>
                <a:gd name="T71" fmla="*/ 651 h 982"/>
                <a:gd name="T72" fmla="*/ 0 w 1310"/>
                <a:gd name="T73" fmla="*/ 650 h 982"/>
                <a:gd name="T74" fmla="*/ 637 w 1310"/>
                <a:gd name="T75" fmla="*/ 982 h 982"/>
                <a:gd name="T76" fmla="*/ 1310 w 1310"/>
                <a:gd name="T77" fmla="*/ 647 h 982"/>
                <a:gd name="T78" fmla="*/ 1126 w 1310"/>
                <a:gd name="T79" fmla="*/ 64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5033" name="Freeform 9"/>
            <p:cNvSpPr>
              <a:spLocks/>
            </p:cNvSpPr>
            <p:nvPr/>
          </p:nvSpPr>
          <p:spPr bwMode="auto">
            <a:xfrm>
              <a:off x="2156" y="2770"/>
              <a:ext cx="919" cy="498"/>
            </a:xfrm>
            <a:custGeom>
              <a:avLst/>
              <a:gdLst>
                <a:gd name="T0" fmla="*/ 222 w 1838"/>
                <a:gd name="T1" fmla="*/ 403 h 996"/>
                <a:gd name="T2" fmla="*/ 213 w 1838"/>
                <a:gd name="T3" fmla="*/ 412 h 996"/>
                <a:gd name="T4" fmla="*/ 191 w 1838"/>
                <a:gd name="T5" fmla="*/ 438 h 996"/>
                <a:gd name="T6" fmla="*/ 158 w 1838"/>
                <a:gd name="T7" fmla="*/ 478 h 996"/>
                <a:gd name="T8" fmla="*/ 120 w 1838"/>
                <a:gd name="T9" fmla="*/ 528 h 996"/>
                <a:gd name="T10" fmla="*/ 79 w 1838"/>
                <a:gd name="T11" fmla="*/ 586 h 996"/>
                <a:gd name="T12" fmla="*/ 44 w 1838"/>
                <a:gd name="T13" fmla="*/ 650 h 996"/>
                <a:gd name="T14" fmla="*/ 16 w 1838"/>
                <a:gd name="T15" fmla="*/ 715 h 996"/>
                <a:gd name="T16" fmla="*/ 0 w 1838"/>
                <a:gd name="T17" fmla="*/ 781 h 996"/>
                <a:gd name="T18" fmla="*/ 9 w 1838"/>
                <a:gd name="T19" fmla="*/ 996 h 996"/>
                <a:gd name="T20" fmla="*/ 18 w 1838"/>
                <a:gd name="T21" fmla="*/ 994 h 996"/>
                <a:gd name="T22" fmla="*/ 45 w 1838"/>
                <a:gd name="T23" fmla="*/ 992 h 996"/>
                <a:gd name="T24" fmla="*/ 86 w 1838"/>
                <a:gd name="T25" fmla="*/ 987 h 996"/>
                <a:gd name="T26" fmla="*/ 141 w 1838"/>
                <a:gd name="T27" fmla="*/ 982 h 996"/>
                <a:gd name="T28" fmla="*/ 205 w 1838"/>
                <a:gd name="T29" fmla="*/ 975 h 996"/>
                <a:gd name="T30" fmla="*/ 280 w 1838"/>
                <a:gd name="T31" fmla="*/ 968 h 996"/>
                <a:gd name="T32" fmla="*/ 361 w 1838"/>
                <a:gd name="T33" fmla="*/ 960 h 996"/>
                <a:gd name="T34" fmla="*/ 446 w 1838"/>
                <a:gd name="T35" fmla="*/ 952 h 996"/>
                <a:gd name="T36" fmla="*/ 534 w 1838"/>
                <a:gd name="T37" fmla="*/ 945 h 996"/>
                <a:gd name="T38" fmla="*/ 623 w 1838"/>
                <a:gd name="T39" fmla="*/ 937 h 996"/>
                <a:gd name="T40" fmla="*/ 711 w 1838"/>
                <a:gd name="T41" fmla="*/ 930 h 996"/>
                <a:gd name="T42" fmla="*/ 795 w 1838"/>
                <a:gd name="T43" fmla="*/ 924 h 996"/>
                <a:gd name="T44" fmla="*/ 873 w 1838"/>
                <a:gd name="T45" fmla="*/ 921 h 996"/>
                <a:gd name="T46" fmla="*/ 944 w 1838"/>
                <a:gd name="T47" fmla="*/ 917 h 996"/>
                <a:gd name="T48" fmla="*/ 1007 w 1838"/>
                <a:gd name="T49" fmla="*/ 916 h 996"/>
                <a:gd name="T50" fmla="*/ 1056 w 1838"/>
                <a:gd name="T51" fmla="*/ 917 h 996"/>
                <a:gd name="T52" fmla="*/ 1024 w 1838"/>
                <a:gd name="T53" fmla="*/ 691 h 996"/>
                <a:gd name="T54" fmla="*/ 1029 w 1838"/>
                <a:gd name="T55" fmla="*/ 687 h 996"/>
                <a:gd name="T56" fmla="*/ 1041 w 1838"/>
                <a:gd name="T57" fmla="*/ 673 h 996"/>
                <a:gd name="T58" fmla="*/ 1062 w 1838"/>
                <a:gd name="T59" fmla="*/ 652 h 996"/>
                <a:gd name="T60" fmla="*/ 1091 w 1838"/>
                <a:gd name="T61" fmla="*/ 624 h 996"/>
                <a:gd name="T62" fmla="*/ 1125 w 1838"/>
                <a:gd name="T63" fmla="*/ 590 h 996"/>
                <a:gd name="T64" fmla="*/ 1168 w 1838"/>
                <a:gd name="T65" fmla="*/ 551 h 996"/>
                <a:gd name="T66" fmla="*/ 1215 w 1838"/>
                <a:gd name="T67" fmla="*/ 508 h 996"/>
                <a:gd name="T68" fmla="*/ 1269 w 1838"/>
                <a:gd name="T69" fmla="*/ 462 h 996"/>
                <a:gd name="T70" fmla="*/ 1327 w 1838"/>
                <a:gd name="T71" fmla="*/ 413 h 996"/>
                <a:gd name="T72" fmla="*/ 1390 w 1838"/>
                <a:gd name="T73" fmla="*/ 364 h 996"/>
                <a:gd name="T74" fmla="*/ 1457 w 1838"/>
                <a:gd name="T75" fmla="*/ 314 h 996"/>
                <a:gd name="T76" fmla="*/ 1528 w 1838"/>
                <a:gd name="T77" fmla="*/ 265 h 996"/>
                <a:gd name="T78" fmla="*/ 1602 w 1838"/>
                <a:gd name="T79" fmla="*/ 216 h 996"/>
                <a:gd name="T80" fmla="*/ 1679 w 1838"/>
                <a:gd name="T81" fmla="*/ 170 h 996"/>
                <a:gd name="T82" fmla="*/ 1758 w 1838"/>
                <a:gd name="T83" fmla="*/ 129 h 996"/>
                <a:gd name="T84" fmla="*/ 1838 w 1838"/>
                <a:gd name="T85" fmla="*/ 91 h 996"/>
                <a:gd name="T86" fmla="*/ 1836 w 1838"/>
                <a:gd name="T87" fmla="*/ 0 h 996"/>
                <a:gd name="T88" fmla="*/ 1820 w 1838"/>
                <a:gd name="T89" fmla="*/ 2 h 996"/>
                <a:gd name="T90" fmla="*/ 1788 w 1838"/>
                <a:gd name="T91" fmla="*/ 8 h 996"/>
                <a:gd name="T92" fmla="*/ 1742 w 1838"/>
                <a:gd name="T93" fmla="*/ 15 h 996"/>
                <a:gd name="T94" fmla="*/ 1681 w 1838"/>
                <a:gd name="T95" fmla="*/ 26 h 996"/>
                <a:gd name="T96" fmla="*/ 1608 w 1838"/>
                <a:gd name="T97" fmla="*/ 40 h 996"/>
                <a:gd name="T98" fmla="*/ 1523 w 1838"/>
                <a:gd name="T99" fmla="*/ 57 h 996"/>
                <a:gd name="T100" fmla="*/ 1427 w 1838"/>
                <a:gd name="T101" fmla="*/ 78 h 996"/>
                <a:gd name="T102" fmla="*/ 1322 w 1838"/>
                <a:gd name="T103" fmla="*/ 103 h 996"/>
                <a:gd name="T104" fmla="*/ 1207 w 1838"/>
                <a:gd name="T105" fmla="*/ 132 h 996"/>
                <a:gd name="T106" fmla="*/ 1085 w 1838"/>
                <a:gd name="T107" fmla="*/ 167 h 996"/>
                <a:gd name="T108" fmla="*/ 955 w 1838"/>
                <a:gd name="T109" fmla="*/ 205 h 996"/>
                <a:gd name="T110" fmla="*/ 820 w 1838"/>
                <a:gd name="T111" fmla="*/ 247 h 996"/>
                <a:gd name="T112" fmla="*/ 680 w 1838"/>
                <a:gd name="T113" fmla="*/ 296 h 996"/>
                <a:gd name="T114" fmla="*/ 534 w 1838"/>
                <a:gd name="T115" fmla="*/ 349 h 996"/>
                <a:gd name="T116" fmla="*/ 386 w 1838"/>
                <a:gd name="T117" fmla="*/ 408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782"/>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5034" name="Freeform 10"/>
            <p:cNvSpPr>
              <a:spLocks/>
            </p:cNvSpPr>
            <p:nvPr/>
          </p:nvSpPr>
          <p:spPr bwMode="auto">
            <a:xfrm>
              <a:off x="2165" y="2779"/>
              <a:ext cx="901" cy="378"/>
            </a:xfrm>
            <a:custGeom>
              <a:avLst/>
              <a:gdLst>
                <a:gd name="T0" fmla="*/ 214 w 1802"/>
                <a:gd name="T1" fmla="*/ 407 h 755"/>
                <a:gd name="T2" fmla="*/ 204 w 1802"/>
                <a:gd name="T3" fmla="*/ 417 h 755"/>
                <a:gd name="T4" fmla="*/ 180 w 1802"/>
                <a:gd name="T5" fmla="*/ 447 h 755"/>
                <a:gd name="T6" fmla="*/ 146 w 1802"/>
                <a:gd name="T7" fmla="*/ 490 h 755"/>
                <a:gd name="T8" fmla="*/ 108 w 1802"/>
                <a:gd name="T9" fmla="*/ 542 h 755"/>
                <a:gd name="T10" fmla="*/ 68 w 1802"/>
                <a:gd name="T11" fmla="*/ 599 h 755"/>
                <a:gd name="T12" fmla="*/ 34 w 1802"/>
                <a:gd name="T13" fmla="*/ 657 h 755"/>
                <a:gd name="T14" fmla="*/ 10 w 1802"/>
                <a:gd name="T15" fmla="*/ 710 h 755"/>
                <a:gd name="T16" fmla="*/ 0 w 1802"/>
                <a:gd name="T17" fmla="*/ 755 h 755"/>
                <a:gd name="T18" fmla="*/ 840 w 1802"/>
                <a:gd name="T19" fmla="*/ 619 h 755"/>
                <a:gd name="T20" fmla="*/ 846 w 1802"/>
                <a:gd name="T21" fmla="*/ 614 h 755"/>
                <a:gd name="T22" fmla="*/ 863 w 1802"/>
                <a:gd name="T23" fmla="*/ 601 h 755"/>
                <a:gd name="T24" fmla="*/ 890 w 1802"/>
                <a:gd name="T25" fmla="*/ 579 h 755"/>
                <a:gd name="T26" fmla="*/ 926 w 1802"/>
                <a:gd name="T27" fmla="*/ 550 h 755"/>
                <a:gd name="T28" fmla="*/ 971 w 1802"/>
                <a:gd name="T29" fmla="*/ 515 h 755"/>
                <a:gd name="T30" fmla="*/ 1024 w 1802"/>
                <a:gd name="T31" fmla="*/ 475 h 755"/>
                <a:gd name="T32" fmla="*/ 1083 w 1802"/>
                <a:gd name="T33" fmla="*/ 432 h 755"/>
                <a:gd name="T34" fmla="*/ 1150 w 1802"/>
                <a:gd name="T35" fmla="*/ 386 h 755"/>
                <a:gd name="T36" fmla="*/ 1221 w 1802"/>
                <a:gd name="T37" fmla="*/ 338 h 755"/>
                <a:gd name="T38" fmla="*/ 1296 w 1802"/>
                <a:gd name="T39" fmla="*/ 289 h 755"/>
                <a:gd name="T40" fmla="*/ 1376 w 1802"/>
                <a:gd name="T41" fmla="*/ 241 h 755"/>
                <a:gd name="T42" fmla="*/ 1459 w 1802"/>
                <a:gd name="T43" fmla="*/ 195 h 755"/>
                <a:gd name="T44" fmla="*/ 1544 w 1802"/>
                <a:gd name="T45" fmla="*/ 150 h 755"/>
                <a:gd name="T46" fmla="*/ 1629 w 1802"/>
                <a:gd name="T47" fmla="*/ 110 h 755"/>
                <a:gd name="T48" fmla="*/ 1715 w 1802"/>
                <a:gd name="T49" fmla="*/ 74 h 755"/>
                <a:gd name="T50" fmla="*/ 1802 w 1802"/>
                <a:gd name="T51" fmla="*/ 43 h 755"/>
                <a:gd name="T52" fmla="*/ 1800 w 1802"/>
                <a:gd name="T53" fmla="*/ 0 h 755"/>
                <a:gd name="T54" fmla="*/ 1785 w 1802"/>
                <a:gd name="T55" fmla="*/ 2 h 755"/>
                <a:gd name="T56" fmla="*/ 1756 w 1802"/>
                <a:gd name="T57" fmla="*/ 7 h 755"/>
                <a:gd name="T58" fmla="*/ 1712 w 1802"/>
                <a:gd name="T59" fmla="*/ 14 h 755"/>
                <a:gd name="T60" fmla="*/ 1657 w 1802"/>
                <a:gd name="T61" fmla="*/ 24 h 755"/>
                <a:gd name="T62" fmla="*/ 1588 w 1802"/>
                <a:gd name="T63" fmla="*/ 37 h 755"/>
                <a:gd name="T64" fmla="*/ 1508 w 1802"/>
                <a:gd name="T65" fmla="*/ 54 h 755"/>
                <a:gd name="T66" fmla="*/ 1417 w 1802"/>
                <a:gd name="T67" fmla="*/ 74 h 755"/>
                <a:gd name="T68" fmla="*/ 1316 w 1802"/>
                <a:gd name="T69" fmla="*/ 99 h 755"/>
                <a:gd name="T70" fmla="*/ 1204 w 1802"/>
                <a:gd name="T71" fmla="*/ 127 h 755"/>
                <a:gd name="T72" fmla="*/ 1084 w 1802"/>
                <a:gd name="T73" fmla="*/ 160 h 755"/>
                <a:gd name="T74" fmla="*/ 956 w 1802"/>
                <a:gd name="T75" fmla="*/ 198 h 755"/>
                <a:gd name="T76" fmla="*/ 819 w 1802"/>
                <a:gd name="T77" fmla="*/ 241 h 755"/>
                <a:gd name="T78" fmla="*/ 677 w 1802"/>
                <a:gd name="T79" fmla="*/ 289 h 755"/>
                <a:gd name="T80" fmla="*/ 528 w 1802"/>
                <a:gd name="T81" fmla="*/ 344 h 755"/>
                <a:gd name="T82" fmla="*/ 372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5035" name="Freeform 11"/>
            <p:cNvSpPr>
              <a:spLocks/>
            </p:cNvSpPr>
            <p:nvPr/>
          </p:nvSpPr>
          <p:spPr bwMode="auto">
            <a:xfrm>
              <a:off x="3293" y="2770"/>
              <a:ext cx="919" cy="498"/>
            </a:xfrm>
            <a:custGeom>
              <a:avLst/>
              <a:gdLst>
                <a:gd name="T0" fmla="*/ 1616 w 1838"/>
                <a:gd name="T1" fmla="*/ 403 h 996"/>
                <a:gd name="T2" fmla="*/ 1624 w 1838"/>
                <a:gd name="T3" fmla="*/ 412 h 996"/>
                <a:gd name="T4" fmla="*/ 1647 w 1838"/>
                <a:gd name="T5" fmla="*/ 438 h 996"/>
                <a:gd name="T6" fmla="*/ 1680 w 1838"/>
                <a:gd name="T7" fmla="*/ 478 h 996"/>
                <a:gd name="T8" fmla="*/ 1718 w 1838"/>
                <a:gd name="T9" fmla="*/ 528 h 996"/>
                <a:gd name="T10" fmla="*/ 1757 w 1838"/>
                <a:gd name="T11" fmla="*/ 586 h 996"/>
                <a:gd name="T12" fmla="*/ 1793 w 1838"/>
                <a:gd name="T13" fmla="*/ 650 h 996"/>
                <a:gd name="T14" fmla="*/ 1822 w 1838"/>
                <a:gd name="T15" fmla="*/ 715 h 996"/>
                <a:gd name="T16" fmla="*/ 1838 w 1838"/>
                <a:gd name="T17" fmla="*/ 781 h 996"/>
                <a:gd name="T18" fmla="*/ 1829 w 1838"/>
                <a:gd name="T19" fmla="*/ 996 h 996"/>
                <a:gd name="T20" fmla="*/ 1820 w 1838"/>
                <a:gd name="T21" fmla="*/ 994 h 996"/>
                <a:gd name="T22" fmla="*/ 1793 w 1838"/>
                <a:gd name="T23" fmla="*/ 992 h 996"/>
                <a:gd name="T24" fmla="*/ 1752 w 1838"/>
                <a:gd name="T25" fmla="*/ 987 h 996"/>
                <a:gd name="T26" fmla="*/ 1697 w 1838"/>
                <a:gd name="T27" fmla="*/ 982 h 996"/>
                <a:gd name="T28" fmla="*/ 1633 w 1838"/>
                <a:gd name="T29" fmla="*/ 975 h 996"/>
                <a:gd name="T30" fmla="*/ 1558 w 1838"/>
                <a:gd name="T31" fmla="*/ 968 h 996"/>
                <a:gd name="T32" fmla="*/ 1477 w 1838"/>
                <a:gd name="T33" fmla="*/ 960 h 996"/>
                <a:gd name="T34" fmla="*/ 1392 w 1838"/>
                <a:gd name="T35" fmla="*/ 952 h 996"/>
                <a:gd name="T36" fmla="*/ 1304 w 1838"/>
                <a:gd name="T37" fmla="*/ 945 h 996"/>
                <a:gd name="T38" fmla="*/ 1215 w 1838"/>
                <a:gd name="T39" fmla="*/ 937 h 996"/>
                <a:gd name="T40" fmla="*/ 1127 w 1838"/>
                <a:gd name="T41" fmla="*/ 930 h 996"/>
                <a:gd name="T42" fmla="*/ 1043 w 1838"/>
                <a:gd name="T43" fmla="*/ 924 h 996"/>
                <a:gd name="T44" fmla="*/ 965 w 1838"/>
                <a:gd name="T45" fmla="*/ 921 h 996"/>
                <a:gd name="T46" fmla="*/ 894 w 1838"/>
                <a:gd name="T47" fmla="*/ 917 h 996"/>
                <a:gd name="T48" fmla="*/ 831 w 1838"/>
                <a:gd name="T49" fmla="*/ 916 h 996"/>
                <a:gd name="T50" fmla="*/ 782 w 1838"/>
                <a:gd name="T51" fmla="*/ 917 h 996"/>
                <a:gd name="T52" fmla="*/ 813 w 1838"/>
                <a:gd name="T53" fmla="*/ 691 h 996"/>
                <a:gd name="T54" fmla="*/ 808 w 1838"/>
                <a:gd name="T55" fmla="*/ 687 h 996"/>
                <a:gd name="T56" fmla="*/ 796 w 1838"/>
                <a:gd name="T57" fmla="*/ 673 h 996"/>
                <a:gd name="T58" fmla="*/ 775 w 1838"/>
                <a:gd name="T59" fmla="*/ 652 h 996"/>
                <a:gd name="T60" fmla="*/ 747 w 1838"/>
                <a:gd name="T61" fmla="*/ 624 h 996"/>
                <a:gd name="T62" fmla="*/ 712 w 1838"/>
                <a:gd name="T63" fmla="*/ 590 h 996"/>
                <a:gd name="T64" fmla="*/ 670 w 1838"/>
                <a:gd name="T65" fmla="*/ 551 h 996"/>
                <a:gd name="T66" fmla="*/ 622 w 1838"/>
                <a:gd name="T67" fmla="*/ 508 h 996"/>
                <a:gd name="T68" fmla="*/ 569 w 1838"/>
                <a:gd name="T69" fmla="*/ 462 h 996"/>
                <a:gd name="T70" fmla="*/ 510 w 1838"/>
                <a:gd name="T71" fmla="*/ 413 h 996"/>
                <a:gd name="T72" fmla="*/ 448 w 1838"/>
                <a:gd name="T73" fmla="*/ 364 h 996"/>
                <a:gd name="T74" fmla="*/ 380 w 1838"/>
                <a:gd name="T75" fmla="*/ 314 h 996"/>
                <a:gd name="T76" fmla="*/ 310 w 1838"/>
                <a:gd name="T77" fmla="*/ 265 h 996"/>
                <a:gd name="T78" fmla="*/ 236 w 1838"/>
                <a:gd name="T79" fmla="*/ 216 h 996"/>
                <a:gd name="T80" fmla="*/ 159 w 1838"/>
                <a:gd name="T81" fmla="*/ 170 h 996"/>
                <a:gd name="T82" fmla="*/ 80 w 1838"/>
                <a:gd name="T83" fmla="*/ 129 h 996"/>
                <a:gd name="T84" fmla="*/ 0 w 1838"/>
                <a:gd name="T85" fmla="*/ 91 h 996"/>
                <a:gd name="T86" fmla="*/ 2 w 1838"/>
                <a:gd name="T87" fmla="*/ 0 h 996"/>
                <a:gd name="T88" fmla="*/ 18 w 1838"/>
                <a:gd name="T89" fmla="*/ 2 h 996"/>
                <a:gd name="T90" fmla="*/ 50 w 1838"/>
                <a:gd name="T91" fmla="*/ 8 h 996"/>
                <a:gd name="T92" fmla="*/ 96 w 1838"/>
                <a:gd name="T93" fmla="*/ 15 h 996"/>
                <a:gd name="T94" fmla="*/ 157 w 1838"/>
                <a:gd name="T95" fmla="*/ 26 h 996"/>
                <a:gd name="T96" fmla="*/ 230 w 1838"/>
                <a:gd name="T97" fmla="*/ 40 h 996"/>
                <a:gd name="T98" fmla="*/ 315 w 1838"/>
                <a:gd name="T99" fmla="*/ 57 h 996"/>
                <a:gd name="T100" fmla="*/ 411 w 1838"/>
                <a:gd name="T101" fmla="*/ 78 h 996"/>
                <a:gd name="T102" fmla="*/ 516 w 1838"/>
                <a:gd name="T103" fmla="*/ 103 h 996"/>
                <a:gd name="T104" fmla="*/ 631 w 1838"/>
                <a:gd name="T105" fmla="*/ 132 h 996"/>
                <a:gd name="T106" fmla="*/ 753 w 1838"/>
                <a:gd name="T107" fmla="*/ 167 h 996"/>
                <a:gd name="T108" fmla="*/ 882 w 1838"/>
                <a:gd name="T109" fmla="*/ 205 h 996"/>
                <a:gd name="T110" fmla="*/ 1018 w 1838"/>
                <a:gd name="T111" fmla="*/ 247 h 996"/>
                <a:gd name="T112" fmla="*/ 1158 w 1838"/>
                <a:gd name="T113" fmla="*/ 296 h 996"/>
                <a:gd name="T114" fmla="*/ 1302 w 1838"/>
                <a:gd name="T115" fmla="*/ 349 h 996"/>
                <a:gd name="T116" fmla="*/ 1451 w 1838"/>
                <a:gd name="T117" fmla="*/ 408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782"/>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5036" name="Freeform 12"/>
            <p:cNvSpPr>
              <a:spLocks/>
            </p:cNvSpPr>
            <p:nvPr/>
          </p:nvSpPr>
          <p:spPr bwMode="auto">
            <a:xfrm>
              <a:off x="3302" y="2779"/>
              <a:ext cx="901" cy="378"/>
            </a:xfrm>
            <a:custGeom>
              <a:avLst/>
              <a:gdLst>
                <a:gd name="T0" fmla="*/ 1588 w 1802"/>
                <a:gd name="T1" fmla="*/ 407 h 755"/>
                <a:gd name="T2" fmla="*/ 1598 w 1802"/>
                <a:gd name="T3" fmla="*/ 417 h 755"/>
                <a:gd name="T4" fmla="*/ 1622 w 1802"/>
                <a:gd name="T5" fmla="*/ 447 h 755"/>
                <a:gd name="T6" fmla="*/ 1656 w 1802"/>
                <a:gd name="T7" fmla="*/ 490 h 755"/>
                <a:gd name="T8" fmla="*/ 1696 w 1802"/>
                <a:gd name="T9" fmla="*/ 542 h 755"/>
                <a:gd name="T10" fmla="*/ 1734 w 1802"/>
                <a:gd name="T11" fmla="*/ 599 h 755"/>
                <a:gd name="T12" fmla="*/ 1768 w 1802"/>
                <a:gd name="T13" fmla="*/ 657 h 755"/>
                <a:gd name="T14" fmla="*/ 1792 w 1802"/>
                <a:gd name="T15" fmla="*/ 710 h 755"/>
                <a:gd name="T16" fmla="*/ 1802 w 1802"/>
                <a:gd name="T17" fmla="*/ 755 h 755"/>
                <a:gd name="T18" fmla="*/ 962 w 1802"/>
                <a:gd name="T19" fmla="*/ 619 h 755"/>
                <a:gd name="T20" fmla="*/ 956 w 1802"/>
                <a:gd name="T21" fmla="*/ 614 h 755"/>
                <a:gd name="T22" fmla="*/ 939 w 1802"/>
                <a:gd name="T23" fmla="*/ 601 h 755"/>
                <a:gd name="T24" fmla="*/ 912 w 1802"/>
                <a:gd name="T25" fmla="*/ 579 h 755"/>
                <a:gd name="T26" fmla="*/ 876 w 1802"/>
                <a:gd name="T27" fmla="*/ 550 h 755"/>
                <a:gd name="T28" fmla="*/ 831 w 1802"/>
                <a:gd name="T29" fmla="*/ 515 h 755"/>
                <a:gd name="T30" fmla="*/ 778 w 1802"/>
                <a:gd name="T31" fmla="*/ 475 h 755"/>
                <a:gd name="T32" fmla="*/ 719 w 1802"/>
                <a:gd name="T33" fmla="*/ 432 h 755"/>
                <a:gd name="T34" fmla="*/ 652 w 1802"/>
                <a:gd name="T35" fmla="*/ 386 h 755"/>
                <a:gd name="T36" fmla="*/ 581 w 1802"/>
                <a:gd name="T37" fmla="*/ 338 h 755"/>
                <a:gd name="T38" fmla="*/ 506 w 1802"/>
                <a:gd name="T39" fmla="*/ 289 h 755"/>
                <a:gd name="T40" fmla="*/ 426 w 1802"/>
                <a:gd name="T41" fmla="*/ 241 h 755"/>
                <a:gd name="T42" fmla="*/ 343 w 1802"/>
                <a:gd name="T43" fmla="*/ 195 h 755"/>
                <a:gd name="T44" fmla="*/ 258 w 1802"/>
                <a:gd name="T45" fmla="*/ 150 h 755"/>
                <a:gd name="T46" fmla="*/ 173 w 1802"/>
                <a:gd name="T47" fmla="*/ 110 h 755"/>
                <a:gd name="T48" fmla="*/ 87 w 1802"/>
                <a:gd name="T49" fmla="*/ 74 h 755"/>
                <a:gd name="T50" fmla="*/ 0 w 1802"/>
                <a:gd name="T51" fmla="*/ 43 h 755"/>
                <a:gd name="T52" fmla="*/ 2 w 1802"/>
                <a:gd name="T53" fmla="*/ 0 h 755"/>
                <a:gd name="T54" fmla="*/ 17 w 1802"/>
                <a:gd name="T55" fmla="*/ 2 h 755"/>
                <a:gd name="T56" fmla="*/ 46 w 1802"/>
                <a:gd name="T57" fmla="*/ 7 h 755"/>
                <a:gd name="T58" fmla="*/ 90 w 1802"/>
                <a:gd name="T59" fmla="*/ 14 h 755"/>
                <a:gd name="T60" fmla="*/ 145 w 1802"/>
                <a:gd name="T61" fmla="*/ 24 h 755"/>
                <a:gd name="T62" fmla="*/ 214 w 1802"/>
                <a:gd name="T63" fmla="*/ 37 h 755"/>
                <a:gd name="T64" fmla="*/ 294 w 1802"/>
                <a:gd name="T65" fmla="*/ 54 h 755"/>
                <a:gd name="T66" fmla="*/ 385 w 1802"/>
                <a:gd name="T67" fmla="*/ 74 h 755"/>
                <a:gd name="T68" fmla="*/ 486 w 1802"/>
                <a:gd name="T69" fmla="*/ 99 h 755"/>
                <a:gd name="T70" fmla="*/ 597 w 1802"/>
                <a:gd name="T71" fmla="*/ 127 h 755"/>
                <a:gd name="T72" fmla="*/ 718 w 1802"/>
                <a:gd name="T73" fmla="*/ 160 h 755"/>
                <a:gd name="T74" fmla="*/ 846 w 1802"/>
                <a:gd name="T75" fmla="*/ 198 h 755"/>
                <a:gd name="T76" fmla="*/ 981 w 1802"/>
                <a:gd name="T77" fmla="*/ 241 h 755"/>
                <a:gd name="T78" fmla="*/ 1124 w 1802"/>
                <a:gd name="T79" fmla="*/ 289 h 755"/>
                <a:gd name="T80" fmla="*/ 1274 w 1802"/>
                <a:gd name="T81" fmla="*/ 344 h 755"/>
                <a:gd name="T82" fmla="*/ 1428 w 1802"/>
                <a:gd name="T83" fmla="*/ 40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5037" name="Freeform 13"/>
            <p:cNvSpPr>
              <a:spLocks/>
            </p:cNvSpPr>
            <p:nvPr/>
          </p:nvSpPr>
          <p:spPr bwMode="auto">
            <a:xfrm>
              <a:off x="2820" y="3162"/>
              <a:ext cx="748" cy="270"/>
            </a:xfrm>
            <a:custGeom>
              <a:avLst/>
              <a:gdLst>
                <a:gd name="T0" fmla="*/ 0 w 1496"/>
                <a:gd name="T1" fmla="*/ 0 h 541"/>
                <a:gd name="T2" fmla="*/ 0 w 1496"/>
                <a:gd name="T3" fmla="*/ 227 h 541"/>
                <a:gd name="T4" fmla="*/ 744 w 1496"/>
                <a:gd name="T5" fmla="*/ 541 h 541"/>
                <a:gd name="T6" fmla="*/ 1496 w 1496"/>
                <a:gd name="T7" fmla="*/ 231 h 541"/>
                <a:gd name="T8" fmla="*/ 1496 w 1496"/>
                <a:gd name="T9" fmla="*/ 0 h 541"/>
                <a:gd name="T10" fmla="*/ 753 w 1496"/>
                <a:gd name="T11" fmla="*/ 312 h 541"/>
                <a:gd name="T12" fmla="*/ 0 w 1496"/>
                <a:gd name="T13" fmla="*/ 0 h 541"/>
              </a:gdLst>
              <a:ahLst/>
              <a:cxnLst>
                <a:cxn ang="0">
                  <a:pos x="T0" y="T1"/>
                </a:cxn>
                <a:cxn ang="0">
                  <a:pos x="T2" y="T3"/>
                </a:cxn>
                <a:cxn ang="0">
                  <a:pos x="T4" y="T5"/>
                </a:cxn>
                <a:cxn ang="0">
                  <a:pos x="T6" y="T7"/>
                </a:cxn>
                <a:cxn ang="0">
                  <a:pos x="T8" y="T9"/>
                </a:cxn>
                <a:cxn ang="0">
                  <a:pos x="T10" y="T11"/>
                </a:cxn>
                <a:cxn ang="0">
                  <a:pos x="T12" y="T13"/>
                </a:cxn>
              </a:cxnLst>
              <a:rect l="0" t="0" r="r" b="b"/>
              <a:pathLst>
                <a:path w="1496" h="541">
                  <a:moveTo>
                    <a:pt x="0" y="0"/>
                  </a:moveTo>
                  <a:lnTo>
                    <a:pt x="0" y="227"/>
                  </a:lnTo>
                  <a:lnTo>
                    <a:pt x="744" y="541"/>
                  </a:lnTo>
                  <a:lnTo>
                    <a:pt x="1496" y="231"/>
                  </a:lnTo>
                  <a:lnTo>
                    <a:pt x="1496" y="0"/>
                  </a:lnTo>
                  <a:lnTo>
                    <a:pt x="753" y="312"/>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475675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1026"/>
          <p:cNvSpPr>
            <a:spLocks noGrp="1" noChangeArrowheads="1"/>
          </p:cNvSpPr>
          <p:nvPr>
            <p:ph type="title"/>
          </p:nvPr>
        </p:nvSpPr>
        <p:spPr>
          <a:xfrm>
            <a:off x="476250" y="197520"/>
            <a:ext cx="8229600" cy="1143000"/>
          </a:xfrm>
        </p:spPr>
        <p:txBody>
          <a:bodyPr/>
          <a:lstStyle/>
          <a:p>
            <a:r>
              <a:rPr lang="en-US" altLang="zh-CN" dirty="0">
                <a:ea typeface="宋体" charset="-122"/>
              </a:rPr>
              <a:t>Design Element Allocation</a:t>
            </a:r>
          </a:p>
        </p:txBody>
      </p:sp>
      <p:sp>
        <p:nvSpPr>
          <p:cNvPr id="399363" name="Rectangle 1027"/>
          <p:cNvSpPr>
            <a:spLocks noGrp="1" noChangeArrowheads="1"/>
          </p:cNvSpPr>
          <p:nvPr>
            <p:ph type="body" idx="1"/>
          </p:nvPr>
        </p:nvSpPr>
        <p:spPr>
          <a:xfrm>
            <a:off x="361950" y="1052513"/>
            <a:ext cx="8489950" cy="1766887"/>
          </a:xfrm>
        </p:spPr>
        <p:txBody>
          <a:bodyPr/>
          <a:lstStyle/>
          <a:p>
            <a:r>
              <a:rPr lang="en-US" altLang="zh-CN">
                <a:ea typeface="宋体" charset="-122"/>
              </a:rPr>
              <a:t>Instances of a given class or subsystem </a:t>
            </a:r>
            <a:r>
              <a:rPr lang="en-US" altLang="zh-CN" i="1">
                <a:ea typeface="宋体" charset="-122"/>
              </a:rPr>
              <a:t>must</a:t>
            </a:r>
            <a:r>
              <a:rPr lang="en-US" altLang="zh-CN" b="1">
                <a:ea typeface="宋体" charset="-122"/>
              </a:rPr>
              <a:t> </a:t>
            </a:r>
            <a:r>
              <a:rPr lang="en-US" altLang="zh-CN">
                <a:ea typeface="宋体" charset="-122"/>
              </a:rPr>
              <a:t>execute within at least one process</a:t>
            </a:r>
          </a:p>
          <a:p>
            <a:pPr lvl="1"/>
            <a:r>
              <a:rPr lang="en-US" altLang="zh-CN">
                <a:ea typeface="宋体" charset="-122"/>
              </a:rPr>
              <a:t>They may execute in several processes</a:t>
            </a:r>
          </a:p>
        </p:txBody>
      </p:sp>
      <p:sp>
        <p:nvSpPr>
          <p:cNvPr id="399366" name="Rectangle 1030"/>
          <p:cNvSpPr>
            <a:spLocks noChangeArrowheads="1"/>
          </p:cNvSpPr>
          <p:nvPr/>
        </p:nvSpPr>
        <p:spPr bwMode="auto">
          <a:xfrm>
            <a:off x="4826000" y="3657600"/>
            <a:ext cx="2238375" cy="693738"/>
          </a:xfrm>
          <a:prstGeom prst="rect">
            <a:avLst/>
          </a:prstGeom>
          <a:solidFill>
            <a:srgbClr val="FFFFCC"/>
          </a:solidFill>
          <a:ln w="0">
            <a:solidFill>
              <a:srgbClr val="8A0E5E"/>
            </a:solidFill>
            <a:miter lim="800000"/>
            <a:headEnd/>
            <a:tailEnd/>
          </a:ln>
        </p:spPr>
        <p:txBody>
          <a:bodyPr/>
          <a:lstStyle/>
          <a:p>
            <a:endParaRPr lang="zh-CN" altLang="en-US"/>
          </a:p>
        </p:txBody>
      </p:sp>
      <p:sp>
        <p:nvSpPr>
          <p:cNvPr id="399367" name="Rectangle 1031"/>
          <p:cNvSpPr>
            <a:spLocks noChangeArrowheads="1"/>
          </p:cNvSpPr>
          <p:nvPr/>
        </p:nvSpPr>
        <p:spPr bwMode="auto">
          <a:xfrm>
            <a:off x="4872038" y="3910013"/>
            <a:ext cx="2152650" cy="228600"/>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zh-CN" sz="1500">
                <a:solidFill>
                  <a:srgbClr val="000000"/>
                </a:solidFill>
                <a:ea typeface="宋体" charset="-122"/>
              </a:rPr>
              <a:t>RegisterForCoursesForm</a:t>
            </a:r>
            <a:endParaRPr lang="en-US" altLang="zh-CN">
              <a:ea typeface="宋体" charset="-122"/>
            </a:endParaRPr>
          </a:p>
        </p:txBody>
      </p:sp>
      <p:sp>
        <p:nvSpPr>
          <p:cNvPr id="399374" name="Rectangle 1038"/>
          <p:cNvSpPr>
            <a:spLocks noChangeArrowheads="1"/>
          </p:cNvSpPr>
          <p:nvPr/>
        </p:nvSpPr>
        <p:spPr bwMode="auto">
          <a:xfrm>
            <a:off x="2095500" y="3657600"/>
            <a:ext cx="2238375" cy="693738"/>
          </a:xfrm>
          <a:prstGeom prst="rect">
            <a:avLst/>
          </a:prstGeom>
          <a:solidFill>
            <a:srgbClr val="FFFFCC"/>
          </a:solidFill>
          <a:ln w="0">
            <a:solidFill>
              <a:srgbClr val="8A0E5E"/>
            </a:solidFill>
            <a:miter lim="800000"/>
            <a:headEnd/>
            <a:tailEnd/>
          </a:ln>
        </p:spPr>
        <p:txBody>
          <a:bodyPr/>
          <a:lstStyle/>
          <a:p>
            <a:endParaRPr lang="zh-CN" altLang="en-US"/>
          </a:p>
        </p:txBody>
      </p:sp>
      <p:sp>
        <p:nvSpPr>
          <p:cNvPr id="399370" name="Rectangle 1034"/>
          <p:cNvSpPr>
            <a:spLocks noChangeArrowheads="1"/>
          </p:cNvSpPr>
          <p:nvPr/>
        </p:nvSpPr>
        <p:spPr bwMode="auto">
          <a:xfrm>
            <a:off x="2476500" y="3910013"/>
            <a:ext cx="1516063" cy="228600"/>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p>
            <a:r>
              <a:rPr lang="en-US" altLang="zh-CN" sz="1500">
                <a:solidFill>
                  <a:srgbClr val="000000"/>
                </a:solidFill>
                <a:ea typeface="宋体" charset="-122"/>
              </a:rPr>
              <a:t>MainStudentForm</a:t>
            </a:r>
            <a:endParaRPr lang="en-US" altLang="zh-CN">
              <a:ea typeface="宋体" charset="-122"/>
            </a:endParaRPr>
          </a:p>
        </p:txBody>
      </p:sp>
      <p:sp>
        <p:nvSpPr>
          <p:cNvPr id="399375" name="AutoShape 1039"/>
          <p:cNvSpPr>
            <a:spLocks noChangeArrowheads="1"/>
          </p:cNvSpPr>
          <p:nvPr/>
        </p:nvSpPr>
        <p:spPr bwMode="auto">
          <a:xfrm>
            <a:off x="1498600" y="2959100"/>
            <a:ext cx="6184900" cy="2095500"/>
          </a:xfrm>
          <a:prstGeom prst="roundRect">
            <a:avLst>
              <a:gd name="adj" fmla="val 16667"/>
            </a:avLst>
          </a:prstGeom>
          <a:noFill/>
          <a:ln w="3810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99371" name="Text Box 1035"/>
          <p:cNvSpPr txBox="1">
            <a:spLocks noChangeArrowheads="1"/>
          </p:cNvSpPr>
          <p:nvPr/>
        </p:nvSpPr>
        <p:spPr bwMode="auto">
          <a:xfrm>
            <a:off x="3048000" y="2959100"/>
            <a:ext cx="3090654" cy="34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sz="1800" dirty="0">
                <a:solidFill>
                  <a:srgbClr val="FF0000"/>
                </a:solidFill>
                <a:ea typeface="宋体" charset="-122"/>
              </a:rPr>
              <a:t>Student Application Process</a:t>
            </a:r>
          </a:p>
        </p:txBody>
      </p:sp>
    </p:spTree>
    <p:extLst>
      <p:ext uri="{BB962C8B-B14F-4D97-AF65-F5344CB8AC3E}">
        <p14:creationId xmlns:p14="http://schemas.microsoft.com/office/powerpoint/2010/main" val="3806632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050"/>
          <p:cNvSpPr>
            <a:spLocks noGrp="1" noChangeArrowheads="1"/>
          </p:cNvSpPr>
          <p:nvPr>
            <p:ph type="title"/>
          </p:nvPr>
        </p:nvSpPr>
        <p:spPr/>
        <p:txBody>
          <a:bodyPr>
            <a:normAutofit fontScale="90000"/>
          </a:bodyPr>
          <a:lstStyle/>
          <a:p>
            <a:r>
              <a:rPr lang="en-US" altLang="zh-CN">
                <a:ea typeface="宋体" charset="-122"/>
              </a:rPr>
              <a:t>Design Elements-to-Processes Considerations</a:t>
            </a:r>
          </a:p>
        </p:txBody>
      </p:sp>
      <p:sp>
        <p:nvSpPr>
          <p:cNvPr id="387075" name="Rectangle 2051"/>
          <p:cNvSpPr>
            <a:spLocks noGrp="1" noChangeArrowheads="1"/>
          </p:cNvSpPr>
          <p:nvPr>
            <p:ph type="body" idx="1"/>
          </p:nvPr>
        </p:nvSpPr>
        <p:spPr/>
        <p:txBody>
          <a:bodyPr/>
          <a:lstStyle/>
          <a:p>
            <a:r>
              <a:rPr lang="en-US" altLang="ko-KR">
                <a:ea typeface="굴림" charset="-127"/>
              </a:rPr>
              <a:t>Based on:</a:t>
            </a:r>
          </a:p>
          <a:p>
            <a:pPr lvl="1"/>
            <a:r>
              <a:rPr lang="en-US" altLang="ko-KR">
                <a:ea typeface="굴림" charset="-127"/>
              </a:rPr>
              <a:t>Performance and concurrency requirements</a:t>
            </a:r>
          </a:p>
          <a:p>
            <a:pPr lvl="1"/>
            <a:r>
              <a:rPr lang="en-US" altLang="ko-KR">
                <a:ea typeface="굴림" charset="-127"/>
              </a:rPr>
              <a:t>Distribution requirements and support for parallel execution </a:t>
            </a:r>
          </a:p>
          <a:p>
            <a:pPr lvl="1"/>
            <a:r>
              <a:rPr lang="en-US" altLang="ko-KR">
                <a:ea typeface="굴림" charset="-127"/>
              </a:rPr>
              <a:t>Redundancy and availability requirements</a:t>
            </a:r>
          </a:p>
          <a:p>
            <a:r>
              <a:rPr lang="en-US" altLang="ko-KR">
                <a:ea typeface="굴림" charset="-127"/>
              </a:rPr>
              <a:t>Class/subsystem characteristics to consider:</a:t>
            </a:r>
          </a:p>
          <a:p>
            <a:pPr lvl="1"/>
            <a:r>
              <a:rPr lang="en-US" altLang="ko-KR">
                <a:ea typeface="굴림" charset="-127"/>
              </a:rPr>
              <a:t>Autonomy</a:t>
            </a:r>
          </a:p>
          <a:p>
            <a:pPr lvl="1"/>
            <a:r>
              <a:rPr lang="en-US" altLang="ko-KR">
                <a:ea typeface="굴림" charset="-127"/>
              </a:rPr>
              <a:t>Subordination</a:t>
            </a:r>
          </a:p>
          <a:p>
            <a:pPr lvl="1"/>
            <a:r>
              <a:rPr lang="en-US" altLang="ko-KR">
                <a:ea typeface="굴림" charset="-127"/>
              </a:rPr>
              <a:t>Persistence</a:t>
            </a:r>
          </a:p>
          <a:p>
            <a:pPr lvl="1"/>
            <a:r>
              <a:rPr lang="en-US" altLang="ko-KR">
                <a:ea typeface="굴림" charset="-127"/>
              </a:rPr>
              <a:t>Distribution</a:t>
            </a:r>
          </a:p>
        </p:txBody>
      </p:sp>
    </p:spTree>
    <p:extLst>
      <p:ext uri="{BB962C8B-B14F-4D97-AF65-F5344CB8AC3E}">
        <p14:creationId xmlns:p14="http://schemas.microsoft.com/office/powerpoint/2010/main" val="414542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1026"/>
          <p:cNvSpPr>
            <a:spLocks noGrp="1" noChangeArrowheads="1"/>
          </p:cNvSpPr>
          <p:nvPr>
            <p:ph type="title"/>
          </p:nvPr>
        </p:nvSpPr>
        <p:spPr/>
        <p:txBody>
          <a:bodyPr>
            <a:normAutofit fontScale="90000"/>
          </a:bodyPr>
          <a:lstStyle/>
          <a:p>
            <a:r>
              <a:rPr lang="en-US" altLang="zh-CN">
                <a:ea typeface="宋体" charset="-122"/>
              </a:rPr>
              <a:t>Design Elements-to-Processes Strategies</a:t>
            </a:r>
          </a:p>
        </p:txBody>
      </p:sp>
      <p:sp>
        <p:nvSpPr>
          <p:cNvPr id="389123" name="Rectangle 1027"/>
          <p:cNvSpPr>
            <a:spLocks noGrp="1" noChangeArrowheads="1"/>
          </p:cNvSpPr>
          <p:nvPr>
            <p:ph type="body" idx="1"/>
          </p:nvPr>
        </p:nvSpPr>
        <p:spPr>
          <a:xfrm>
            <a:off x="457200" y="1481328"/>
            <a:ext cx="8229600" cy="4864388"/>
          </a:xfrm>
        </p:spPr>
        <p:txBody>
          <a:bodyPr>
            <a:normAutofit fontScale="92500" lnSpcReduction="20000"/>
          </a:bodyPr>
          <a:lstStyle/>
          <a:p>
            <a:pPr>
              <a:lnSpc>
                <a:spcPct val="110000"/>
              </a:lnSpc>
              <a:buFont typeface="Wingdings" pitchFamily="2" charset="2"/>
              <a:buNone/>
            </a:pPr>
            <a:r>
              <a:rPr lang="en-US" altLang="zh-CN" sz="2400" dirty="0">
                <a:ea typeface="宋体" charset="-122"/>
              </a:rPr>
              <a:t>Two Strategies (used simultaneously)</a:t>
            </a:r>
          </a:p>
          <a:p>
            <a:pPr>
              <a:lnSpc>
                <a:spcPct val="110000"/>
              </a:lnSpc>
            </a:pPr>
            <a:r>
              <a:rPr lang="en-US" altLang="zh-CN" sz="2400" dirty="0">
                <a:ea typeface="宋体" charset="-122"/>
              </a:rPr>
              <a:t>Inside-Out</a:t>
            </a:r>
          </a:p>
          <a:p>
            <a:pPr marL="798513" lvl="1" indent="-342900">
              <a:lnSpc>
                <a:spcPct val="110000"/>
              </a:lnSpc>
            </a:pPr>
            <a:r>
              <a:rPr lang="en-US" altLang="zh-CN" sz="2400" dirty="0">
                <a:ea typeface="宋体" charset="-122"/>
              </a:rPr>
              <a:t>Group elements that closely cooperate and must execute in the same thread of control</a:t>
            </a:r>
          </a:p>
          <a:p>
            <a:pPr marL="798513" lvl="1" indent="-342900">
              <a:lnSpc>
                <a:spcPct val="110000"/>
              </a:lnSpc>
            </a:pPr>
            <a:r>
              <a:rPr lang="en-US" altLang="zh-CN" sz="2400" dirty="0">
                <a:ea typeface="宋体" charset="-122"/>
              </a:rPr>
              <a:t>Separate elements that do not interact </a:t>
            </a:r>
          </a:p>
          <a:p>
            <a:pPr marL="798513" lvl="1" indent="-342900">
              <a:lnSpc>
                <a:spcPct val="110000"/>
              </a:lnSpc>
            </a:pPr>
            <a:r>
              <a:rPr lang="en-US" altLang="zh-CN" sz="2400" dirty="0">
                <a:ea typeface="宋体" charset="-122"/>
              </a:rPr>
              <a:t>Repeat until you reach the minimum number of processes that still provide the required distribution and effective resource utilization</a:t>
            </a:r>
          </a:p>
          <a:p>
            <a:pPr>
              <a:lnSpc>
                <a:spcPct val="110000"/>
              </a:lnSpc>
            </a:pPr>
            <a:r>
              <a:rPr lang="en-US" altLang="zh-CN" sz="2400" dirty="0">
                <a:ea typeface="宋体" charset="-122"/>
              </a:rPr>
              <a:t>Outside-In</a:t>
            </a:r>
          </a:p>
          <a:p>
            <a:pPr marL="798513" lvl="1" indent="-342900">
              <a:lnSpc>
                <a:spcPct val="110000"/>
              </a:lnSpc>
            </a:pPr>
            <a:r>
              <a:rPr lang="en-US" altLang="zh-CN" sz="2400" dirty="0">
                <a:ea typeface="宋体" charset="-122"/>
              </a:rPr>
              <a:t>Define a separate thread of control for each external stimulus </a:t>
            </a:r>
          </a:p>
          <a:p>
            <a:pPr marL="798513" lvl="1" indent="-342900">
              <a:lnSpc>
                <a:spcPct val="110000"/>
              </a:lnSpc>
            </a:pPr>
            <a:r>
              <a:rPr lang="en-US" altLang="zh-CN" sz="2400" dirty="0">
                <a:ea typeface="宋体" charset="-122"/>
              </a:rPr>
              <a:t>Define a separate server thread of control for each service</a:t>
            </a:r>
          </a:p>
          <a:p>
            <a:pPr marL="798513" lvl="1" indent="-342900">
              <a:lnSpc>
                <a:spcPct val="110000"/>
              </a:lnSpc>
            </a:pPr>
            <a:r>
              <a:rPr lang="en-US" altLang="zh-CN" sz="2400" dirty="0">
                <a:ea typeface="宋体" charset="-122"/>
              </a:rPr>
              <a:t>Reduce number of threads to what can be supported</a:t>
            </a:r>
          </a:p>
        </p:txBody>
      </p:sp>
    </p:spTree>
    <p:extLst>
      <p:ext uri="{BB962C8B-B14F-4D97-AF65-F5344CB8AC3E}">
        <p14:creationId xmlns:p14="http://schemas.microsoft.com/office/powerpoint/2010/main" val="667334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1026"/>
          <p:cNvSpPr>
            <a:spLocks noGrp="1" noChangeArrowheads="1"/>
          </p:cNvSpPr>
          <p:nvPr>
            <p:ph idx="1"/>
          </p:nvPr>
        </p:nvSpPr>
        <p:spPr/>
        <p:txBody>
          <a:bodyPr/>
          <a:lstStyle/>
          <a:p>
            <a:r>
              <a:rPr lang="en-US" sz="3000" dirty="0"/>
              <a:t>Class diagrams</a:t>
            </a:r>
            <a:endParaRPr lang="en-US" dirty="0"/>
          </a:p>
          <a:p>
            <a:pPr lvl="1"/>
            <a:r>
              <a:rPr lang="en-US" sz="2600" dirty="0"/>
              <a:t>Active classes as processes/threads</a:t>
            </a:r>
          </a:p>
          <a:p>
            <a:pPr lvl="1"/>
            <a:endParaRPr lang="en-US" sz="2600" dirty="0"/>
          </a:p>
          <a:p>
            <a:pPr lvl="1"/>
            <a:endParaRPr lang="en-US" sz="2600" dirty="0"/>
          </a:p>
          <a:p>
            <a:pPr lvl="1"/>
            <a:r>
              <a:rPr lang="en-US" sz="2600" dirty="0"/>
              <a:t>Composition relationships from processes/threads to classes</a:t>
            </a:r>
          </a:p>
          <a:p>
            <a:pPr lvl="1"/>
            <a:endParaRPr lang="en-US" sz="2600" dirty="0"/>
          </a:p>
          <a:p>
            <a:pPr lvl="1"/>
            <a:endParaRPr lang="en-US" sz="2600" dirty="0"/>
          </a:p>
          <a:p>
            <a:pPr lvl="1"/>
            <a:r>
              <a:rPr lang="en-US" sz="2600" dirty="0"/>
              <a:t>Composition relationships from processes/threads to subsystems</a:t>
            </a:r>
          </a:p>
        </p:txBody>
      </p:sp>
      <p:sp>
        <p:nvSpPr>
          <p:cNvPr id="391191" name="Rectangle 1047"/>
          <p:cNvSpPr>
            <a:spLocks noGrp="1" noChangeArrowheads="1"/>
          </p:cNvSpPr>
          <p:nvPr>
            <p:ph type="title"/>
          </p:nvPr>
        </p:nvSpPr>
        <p:spPr/>
        <p:txBody>
          <a:bodyPr>
            <a:normAutofit fontScale="90000"/>
          </a:bodyPr>
          <a:lstStyle/>
          <a:p>
            <a:r>
              <a:rPr lang="en-US"/>
              <a:t>Modeling the Mapping of Elements to Processes</a:t>
            </a:r>
          </a:p>
        </p:txBody>
      </p:sp>
      <p:sp>
        <p:nvSpPr>
          <p:cNvPr id="391172" name="Freeform 1028"/>
          <p:cNvSpPr>
            <a:spLocks/>
          </p:cNvSpPr>
          <p:nvPr/>
        </p:nvSpPr>
        <p:spPr bwMode="auto">
          <a:xfrm rot="-7033260">
            <a:off x="4325143" y="4256088"/>
            <a:ext cx="134937" cy="236538"/>
          </a:xfrm>
          <a:custGeom>
            <a:avLst/>
            <a:gdLst/>
            <a:ahLst/>
            <a:cxnLst>
              <a:cxn ang="0">
                <a:pos x="85" y="0"/>
              </a:cxn>
              <a:cxn ang="0">
                <a:pos x="85" y="96"/>
              </a:cxn>
              <a:cxn ang="0">
                <a:pos x="0" y="149"/>
              </a:cxn>
              <a:cxn ang="0">
                <a:pos x="0" y="53"/>
              </a:cxn>
              <a:cxn ang="0">
                <a:pos x="85" y="0"/>
              </a:cxn>
            </a:cxnLst>
            <a:rect l="0" t="0" r="r" b="b"/>
            <a:pathLst>
              <a:path w="85" h="149">
                <a:moveTo>
                  <a:pt x="85" y="0"/>
                </a:moveTo>
                <a:lnTo>
                  <a:pt x="85" y="96"/>
                </a:lnTo>
                <a:lnTo>
                  <a:pt x="0" y="149"/>
                </a:lnTo>
                <a:lnTo>
                  <a:pt x="0" y="53"/>
                </a:lnTo>
                <a:lnTo>
                  <a:pt x="85" y="0"/>
                </a:lnTo>
                <a:close/>
              </a:path>
            </a:pathLst>
          </a:custGeom>
          <a:solidFill>
            <a:srgbClr val="C0C0C0"/>
          </a:solidFill>
          <a:ln w="19050" cmpd="sng">
            <a:solidFill>
              <a:schemeClr val="tx1"/>
            </a:solidFill>
            <a:prstDash val="solid"/>
            <a:round/>
            <a:headEnd/>
            <a:tailEnd/>
          </a:ln>
        </p:spPr>
        <p:txBody>
          <a:bodyPr/>
          <a:lstStyle/>
          <a:p>
            <a:endParaRPr lang="en-US"/>
          </a:p>
        </p:txBody>
      </p:sp>
      <p:sp>
        <p:nvSpPr>
          <p:cNvPr id="391174" name="Rectangle 1030"/>
          <p:cNvSpPr>
            <a:spLocks noChangeArrowheads="1"/>
          </p:cNvSpPr>
          <p:nvPr/>
        </p:nvSpPr>
        <p:spPr bwMode="auto">
          <a:xfrm>
            <a:off x="5147468" y="4064000"/>
            <a:ext cx="1962150" cy="614363"/>
          </a:xfrm>
          <a:prstGeom prst="rect">
            <a:avLst/>
          </a:prstGeom>
          <a:solidFill>
            <a:srgbClr val="FFFFCC"/>
          </a:solidFill>
          <a:ln w="12700">
            <a:solidFill>
              <a:srgbClr val="990033"/>
            </a:solidFill>
            <a:miter lim="800000"/>
            <a:headEnd/>
            <a:tailEnd/>
          </a:ln>
        </p:spPr>
        <p:txBody>
          <a:bodyPr/>
          <a:lstStyle/>
          <a:p>
            <a:endParaRPr lang="en-US"/>
          </a:p>
        </p:txBody>
      </p:sp>
      <p:sp>
        <p:nvSpPr>
          <p:cNvPr id="391175" name="Rectangle 1031"/>
          <p:cNvSpPr>
            <a:spLocks noChangeArrowheads="1"/>
          </p:cNvSpPr>
          <p:nvPr/>
        </p:nvSpPr>
        <p:spPr bwMode="auto">
          <a:xfrm>
            <a:off x="5560218" y="4244975"/>
            <a:ext cx="1115690" cy="209288"/>
          </a:xfrm>
          <a:prstGeom prst="rect">
            <a:avLst/>
          </a:prstGeom>
          <a:noFill/>
          <a:ln w="9525">
            <a:noFill/>
            <a:miter lim="800000"/>
            <a:headEnd/>
            <a:tailEnd/>
          </a:ln>
        </p:spPr>
        <p:txBody>
          <a:bodyPr wrap="none" lIns="0" tIns="0" rIns="0" bIns="0">
            <a:spAutoFit/>
          </a:bodyPr>
          <a:lstStyle/>
          <a:p>
            <a:r>
              <a:rPr lang="en-US" sz="1600" dirty="0">
                <a:solidFill>
                  <a:schemeClr val="tx1"/>
                </a:solidFill>
              </a:rPr>
              <a:t>Class Name</a:t>
            </a:r>
            <a:endParaRPr lang="en-US" sz="1800" dirty="0">
              <a:solidFill>
                <a:schemeClr val="tx1"/>
              </a:solidFill>
            </a:endParaRPr>
          </a:p>
        </p:txBody>
      </p:sp>
      <p:sp>
        <p:nvSpPr>
          <p:cNvPr id="391176" name="Rectangle 1032"/>
          <p:cNvSpPr>
            <a:spLocks noChangeArrowheads="1"/>
          </p:cNvSpPr>
          <p:nvPr/>
        </p:nvSpPr>
        <p:spPr bwMode="auto">
          <a:xfrm>
            <a:off x="2324893" y="4064000"/>
            <a:ext cx="1917700" cy="647700"/>
          </a:xfrm>
          <a:prstGeom prst="rect">
            <a:avLst/>
          </a:prstGeom>
          <a:solidFill>
            <a:srgbClr val="FFFFCC"/>
          </a:solidFill>
          <a:ln w="12700">
            <a:solidFill>
              <a:srgbClr val="990033"/>
            </a:solidFill>
            <a:miter lim="800000"/>
            <a:headEnd/>
            <a:tailEnd/>
          </a:ln>
        </p:spPr>
        <p:txBody>
          <a:bodyPr/>
          <a:lstStyle/>
          <a:p>
            <a:endParaRPr lang="en-US"/>
          </a:p>
        </p:txBody>
      </p:sp>
      <p:sp>
        <p:nvSpPr>
          <p:cNvPr id="391177" name="Rectangle 1033"/>
          <p:cNvSpPr>
            <a:spLocks noChangeArrowheads="1"/>
          </p:cNvSpPr>
          <p:nvPr/>
        </p:nvSpPr>
        <p:spPr bwMode="auto">
          <a:xfrm>
            <a:off x="2616993" y="4305300"/>
            <a:ext cx="1344920" cy="209288"/>
          </a:xfrm>
          <a:prstGeom prst="rect">
            <a:avLst/>
          </a:prstGeom>
          <a:noFill/>
          <a:ln w="9525">
            <a:noFill/>
            <a:miter lim="800000"/>
            <a:headEnd/>
            <a:tailEnd/>
          </a:ln>
        </p:spPr>
        <p:txBody>
          <a:bodyPr wrap="none" lIns="0" tIns="0" rIns="0" bIns="0">
            <a:spAutoFit/>
          </a:bodyPr>
          <a:lstStyle/>
          <a:p>
            <a:r>
              <a:rPr lang="en-US" sz="1600" dirty="0">
                <a:solidFill>
                  <a:schemeClr val="tx1"/>
                </a:solidFill>
              </a:rPr>
              <a:t>Process Name</a:t>
            </a:r>
            <a:endParaRPr lang="en-US" sz="1800" dirty="0">
              <a:solidFill>
                <a:schemeClr val="tx1"/>
              </a:solidFill>
            </a:endParaRPr>
          </a:p>
        </p:txBody>
      </p:sp>
      <p:sp>
        <p:nvSpPr>
          <p:cNvPr id="391178" name="Rectangle 1034"/>
          <p:cNvSpPr>
            <a:spLocks noChangeArrowheads="1"/>
          </p:cNvSpPr>
          <p:nvPr/>
        </p:nvSpPr>
        <p:spPr bwMode="auto">
          <a:xfrm>
            <a:off x="2690018" y="4105275"/>
            <a:ext cx="1199046" cy="209288"/>
          </a:xfrm>
          <a:prstGeom prst="rect">
            <a:avLst/>
          </a:prstGeom>
          <a:noFill/>
          <a:ln w="9525">
            <a:noFill/>
            <a:miter lim="800000"/>
            <a:headEnd/>
            <a:tailEnd/>
          </a:ln>
        </p:spPr>
        <p:txBody>
          <a:bodyPr wrap="none" lIns="0" tIns="0" rIns="0" bIns="0">
            <a:spAutoFit/>
          </a:bodyPr>
          <a:lstStyle/>
          <a:p>
            <a:r>
              <a:rPr lang="en-US" sz="1600" dirty="0">
                <a:solidFill>
                  <a:schemeClr val="tx1"/>
                </a:solidFill>
              </a:rPr>
              <a:t>&lt;&lt;process&gt;&gt;</a:t>
            </a:r>
            <a:endParaRPr lang="en-US" sz="1800" dirty="0">
              <a:solidFill>
                <a:schemeClr val="tx1"/>
              </a:solidFill>
            </a:endParaRPr>
          </a:p>
        </p:txBody>
      </p:sp>
      <p:sp>
        <p:nvSpPr>
          <p:cNvPr id="391179" name="Freeform 1035"/>
          <p:cNvSpPr>
            <a:spLocks/>
          </p:cNvSpPr>
          <p:nvPr/>
        </p:nvSpPr>
        <p:spPr bwMode="auto">
          <a:xfrm rot="-7033260">
            <a:off x="5808663" y="6191250"/>
            <a:ext cx="134937" cy="236538"/>
          </a:xfrm>
          <a:custGeom>
            <a:avLst/>
            <a:gdLst/>
            <a:ahLst/>
            <a:cxnLst>
              <a:cxn ang="0">
                <a:pos x="85" y="0"/>
              </a:cxn>
              <a:cxn ang="0">
                <a:pos x="85" y="96"/>
              </a:cxn>
              <a:cxn ang="0">
                <a:pos x="0" y="149"/>
              </a:cxn>
              <a:cxn ang="0">
                <a:pos x="0" y="53"/>
              </a:cxn>
              <a:cxn ang="0">
                <a:pos x="85" y="0"/>
              </a:cxn>
            </a:cxnLst>
            <a:rect l="0" t="0" r="r" b="b"/>
            <a:pathLst>
              <a:path w="85" h="149">
                <a:moveTo>
                  <a:pt x="85" y="0"/>
                </a:moveTo>
                <a:lnTo>
                  <a:pt x="85" y="96"/>
                </a:lnTo>
                <a:lnTo>
                  <a:pt x="0" y="149"/>
                </a:lnTo>
                <a:lnTo>
                  <a:pt x="0" y="53"/>
                </a:lnTo>
                <a:lnTo>
                  <a:pt x="85" y="0"/>
                </a:lnTo>
                <a:close/>
              </a:path>
            </a:pathLst>
          </a:custGeom>
          <a:solidFill>
            <a:srgbClr val="C0C0C0"/>
          </a:solidFill>
          <a:ln w="19050" cmpd="sng">
            <a:solidFill>
              <a:schemeClr val="tx1"/>
            </a:solidFill>
            <a:prstDash val="solid"/>
            <a:round/>
            <a:headEnd/>
            <a:tailEnd/>
          </a:ln>
        </p:spPr>
        <p:txBody>
          <a:bodyPr/>
          <a:lstStyle/>
          <a:p>
            <a:endParaRPr lang="en-US"/>
          </a:p>
        </p:txBody>
      </p:sp>
      <p:sp>
        <p:nvSpPr>
          <p:cNvPr id="391180" name="Line 1036"/>
          <p:cNvSpPr>
            <a:spLocks noChangeShapeType="1"/>
          </p:cNvSpPr>
          <p:nvPr/>
        </p:nvSpPr>
        <p:spPr bwMode="auto">
          <a:xfrm rot="14566740" flipH="1">
            <a:off x="6180932" y="5987256"/>
            <a:ext cx="341312" cy="660400"/>
          </a:xfrm>
          <a:prstGeom prst="line">
            <a:avLst/>
          </a:prstGeom>
          <a:noFill/>
          <a:ln w="19050">
            <a:solidFill>
              <a:schemeClr val="tx1"/>
            </a:solidFill>
            <a:round/>
            <a:headEnd/>
            <a:tailEnd/>
          </a:ln>
        </p:spPr>
        <p:txBody>
          <a:bodyPr/>
          <a:lstStyle/>
          <a:p>
            <a:endParaRPr lang="en-US"/>
          </a:p>
        </p:txBody>
      </p:sp>
      <p:sp>
        <p:nvSpPr>
          <p:cNvPr id="391184" name="Rectangle 1040"/>
          <p:cNvSpPr>
            <a:spLocks noChangeArrowheads="1"/>
          </p:cNvSpPr>
          <p:nvPr/>
        </p:nvSpPr>
        <p:spPr bwMode="auto">
          <a:xfrm>
            <a:off x="3808413" y="5903912"/>
            <a:ext cx="1917700" cy="828675"/>
          </a:xfrm>
          <a:prstGeom prst="rect">
            <a:avLst/>
          </a:prstGeom>
          <a:solidFill>
            <a:srgbClr val="FFFFCC"/>
          </a:solidFill>
          <a:ln w="12700">
            <a:solidFill>
              <a:srgbClr val="990033"/>
            </a:solidFill>
            <a:miter lim="800000"/>
            <a:headEnd/>
            <a:tailEnd/>
          </a:ln>
        </p:spPr>
        <p:txBody>
          <a:bodyPr/>
          <a:lstStyle/>
          <a:p>
            <a:endParaRPr lang="en-US"/>
          </a:p>
        </p:txBody>
      </p:sp>
      <p:sp>
        <p:nvSpPr>
          <p:cNvPr id="391185" name="Rectangle 1041"/>
          <p:cNvSpPr>
            <a:spLocks noChangeArrowheads="1"/>
          </p:cNvSpPr>
          <p:nvPr/>
        </p:nvSpPr>
        <p:spPr bwMode="auto">
          <a:xfrm>
            <a:off x="4100513" y="6145212"/>
            <a:ext cx="1344920" cy="209288"/>
          </a:xfrm>
          <a:prstGeom prst="rect">
            <a:avLst/>
          </a:prstGeom>
          <a:noFill/>
          <a:ln w="38100">
            <a:noFill/>
            <a:miter lim="800000"/>
            <a:headEnd/>
            <a:tailEnd/>
          </a:ln>
        </p:spPr>
        <p:txBody>
          <a:bodyPr wrap="none" lIns="0" tIns="0" rIns="0" bIns="0">
            <a:spAutoFit/>
          </a:bodyPr>
          <a:lstStyle/>
          <a:p>
            <a:r>
              <a:rPr lang="en-US" sz="1600" dirty="0">
                <a:solidFill>
                  <a:schemeClr val="tx1"/>
                </a:solidFill>
              </a:rPr>
              <a:t>Process Name</a:t>
            </a:r>
            <a:endParaRPr lang="en-US" sz="1800" dirty="0">
              <a:solidFill>
                <a:schemeClr val="tx1"/>
              </a:solidFill>
            </a:endParaRPr>
          </a:p>
        </p:txBody>
      </p:sp>
      <p:sp>
        <p:nvSpPr>
          <p:cNvPr id="391186" name="Rectangle 1042"/>
          <p:cNvSpPr>
            <a:spLocks noChangeArrowheads="1"/>
          </p:cNvSpPr>
          <p:nvPr/>
        </p:nvSpPr>
        <p:spPr bwMode="auto">
          <a:xfrm>
            <a:off x="4173538" y="5945187"/>
            <a:ext cx="1199046" cy="196977"/>
          </a:xfrm>
          <a:prstGeom prst="rect">
            <a:avLst/>
          </a:prstGeom>
          <a:noFill/>
          <a:ln w="38100">
            <a:noFill/>
            <a:miter lim="800000"/>
            <a:headEnd/>
            <a:tailEnd/>
          </a:ln>
        </p:spPr>
        <p:txBody>
          <a:bodyPr wrap="none" lIns="0" tIns="0" rIns="0" bIns="0">
            <a:spAutoFit/>
          </a:bodyPr>
          <a:lstStyle/>
          <a:p>
            <a:r>
              <a:rPr lang="en-US" sz="1600" dirty="0">
                <a:solidFill>
                  <a:schemeClr val="tx1"/>
                </a:solidFill>
              </a:rPr>
              <a:t>&lt;&lt;process&gt;&gt;</a:t>
            </a:r>
            <a:endParaRPr lang="en-US" sz="1800" dirty="0">
              <a:solidFill>
                <a:schemeClr val="tx1"/>
              </a:solidFill>
            </a:endParaRPr>
          </a:p>
        </p:txBody>
      </p:sp>
      <p:sp>
        <p:nvSpPr>
          <p:cNvPr id="391188" name="Rectangle 1044"/>
          <p:cNvSpPr>
            <a:spLocks noChangeArrowheads="1"/>
          </p:cNvSpPr>
          <p:nvPr/>
        </p:nvSpPr>
        <p:spPr bwMode="auto">
          <a:xfrm>
            <a:off x="2255838" y="2489200"/>
            <a:ext cx="1917700" cy="647700"/>
          </a:xfrm>
          <a:prstGeom prst="rect">
            <a:avLst/>
          </a:prstGeom>
          <a:solidFill>
            <a:srgbClr val="FFFFCC"/>
          </a:solidFill>
          <a:ln w="12700">
            <a:solidFill>
              <a:srgbClr val="990033"/>
            </a:solidFill>
            <a:miter lim="800000"/>
            <a:headEnd/>
            <a:tailEnd/>
          </a:ln>
        </p:spPr>
        <p:txBody>
          <a:bodyPr/>
          <a:lstStyle/>
          <a:p>
            <a:endParaRPr lang="en-US"/>
          </a:p>
        </p:txBody>
      </p:sp>
      <p:sp>
        <p:nvSpPr>
          <p:cNvPr id="391189" name="Rectangle 1045"/>
          <p:cNvSpPr>
            <a:spLocks noChangeArrowheads="1"/>
          </p:cNvSpPr>
          <p:nvPr/>
        </p:nvSpPr>
        <p:spPr bwMode="auto">
          <a:xfrm>
            <a:off x="2547938" y="2743200"/>
            <a:ext cx="1344920" cy="209288"/>
          </a:xfrm>
          <a:prstGeom prst="rect">
            <a:avLst/>
          </a:prstGeom>
          <a:noFill/>
          <a:ln w="9525">
            <a:noFill/>
            <a:miter lim="800000"/>
            <a:headEnd/>
            <a:tailEnd/>
          </a:ln>
        </p:spPr>
        <p:txBody>
          <a:bodyPr wrap="none" lIns="0" tIns="0" rIns="0" bIns="0">
            <a:spAutoFit/>
          </a:bodyPr>
          <a:lstStyle/>
          <a:p>
            <a:r>
              <a:rPr lang="en-US" sz="1600" dirty="0">
                <a:solidFill>
                  <a:schemeClr val="tx1"/>
                </a:solidFill>
              </a:rPr>
              <a:t>Process Name</a:t>
            </a:r>
            <a:endParaRPr lang="en-US" sz="1800" dirty="0">
              <a:solidFill>
                <a:schemeClr val="tx1"/>
              </a:solidFill>
            </a:endParaRPr>
          </a:p>
        </p:txBody>
      </p:sp>
      <p:sp>
        <p:nvSpPr>
          <p:cNvPr id="391190" name="Rectangle 1046"/>
          <p:cNvSpPr>
            <a:spLocks noChangeArrowheads="1"/>
          </p:cNvSpPr>
          <p:nvPr/>
        </p:nvSpPr>
        <p:spPr bwMode="auto">
          <a:xfrm>
            <a:off x="2620963" y="2555875"/>
            <a:ext cx="1199046" cy="209288"/>
          </a:xfrm>
          <a:prstGeom prst="rect">
            <a:avLst/>
          </a:prstGeom>
          <a:noFill/>
          <a:ln w="9525">
            <a:noFill/>
            <a:miter lim="800000"/>
            <a:headEnd/>
            <a:tailEnd/>
          </a:ln>
        </p:spPr>
        <p:txBody>
          <a:bodyPr wrap="none" lIns="0" tIns="0" rIns="0" bIns="0">
            <a:spAutoFit/>
          </a:bodyPr>
          <a:lstStyle/>
          <a:p>
            <a:r>
              <a:rPr lang="en-US" sz="1600" dirty="0">
                <a:solidFill>
                  <a:schemeClr val="tx1"/>
                </a:solidFill>
              </a:rPr>
              <a:t>&lt;&lt;process&gt;&gt;</a:t>
            </a:r>
            <a:endParaRPr lang="en-US" sz="1800" dirty="0">
              <a:solidFill>
                <a:schemeClr val="tx1"/>
              </a:solidFill>
            </a:endParaRPr>
          </a:p>
        </p:txBody>
      </p:sp>
      <p:sp>
        <p:nvSpPr>
          <p:cNvPr id="391193" name="Rectangle 1049"/>
          <p:cNvSpPr>
            <a:spLocks noChangeArrowheads="1"/>
          </p:cNvSpPr>
          <p:nvPr/>
        </p:nvSpPr>
        <p:spPr bwMode="auto">
          <a:xfrm>
            <a:off x="5103813" y="2489200"/>
            <a:ext cx="1917700" cy="647700"/>
          </a:xfrm>
          <a:prstGeom prst="rect">
            <a:avLst/>
          </a:prstGeom>
          <a:solidFill>
            <a:srgbClr val="FFFFCC"/>
          </a:solidFill>
          <a:ln w="12700">
            <a:solidFill>
              <a:srgbClr val="990033"/>
            </a:solidFill>
            <a:miter lim="800000"/>
            <a:headEnd/>
            <a:tailEnd/>
          </a:ln>
        </p:spPr>
        <p:txBody>
          <a:bodyPr/>
          <a:lstStyle/>
          <a:p>
            <a:endParaRPr lang="en-US"/>
          </a:p>
        </p:txBody>
      </p:sp>
      <p:sp>
        <p:nvSpPr>
          <p:cNvPr id="391194" name="Rectangle 1050"/>
          <p:cNvSpPr>
            <a:spLocks noChangeArrowheads="1"/>
          </p:cNvSpPr>
          <p:nvPr/>
        </p:nvSpPr>
        <p:spPr bwMode="auto">
          <a:xfrm>
            <a:off x="5367338" y="2743200"/>
            <a:ext cx="1253548" cy="209288"/>
          </a:xfrm>
          <a:prstGeom prst="rect">
            <a:avLst/>
          </a:prstGeom>
          <a:noFill/>
          <a:ln w="9525">
            <a:noFill/>
            <a:miter lim="800000"/>
            <a:headEnd/>
            <a:tailEnd/>
          </a:ln>
        </p:spPr>
        <p:txBody>
          <a:bodyPr wrap="none" lIns="0" tIns="0" rIns="0" bIns="0">
            <a:spAutoFit/>
          </a:bodyPr>
          <a:lstStyle/>
          <a:p>
            <a:r>
              <a:rPr lang="en-US" sz="1600" dirty="0">
                <a:solidFill>
                  <a:schemeClr val="tx1"/>
                </a:solidFill>
              </a:rPr>
              <a:t>Thread Name</a:t>
            </a:r>
            <a:endParaRPr lang="en-US" sz="1800" dirty="0">
              <a:solidFill>
                <a:schemeClr val="tx1"/>
              </a:solidFill>
            </a:endParaRPr>
          </a:p>
        </p:txBody>
      </p:sp>
      <p:sp>
        <p:nvSpPr>
          <p:cNvPr id="391195" name="Rectangle 1051"/>
          <p:cNvSpPr>
            <a:spLocks noChangeArrowheads="1"/>
          </p:cNvSpPr>
          <p:nvPr/>
        </p:nvSpPr>
        <p:spPr bwMode="auto">
          <a:xfrm>
            <a:off x="5465763" y="2555875"/>
            <a:ext cx="1062791" cy="209288"/>
          </a:xfrm>
          <a:prstGeom prst="rect">
            <a:avLst/>
          </a:prstGeom>
          <a:noFill/>
          <a:ln w="9525">
            <a:noFill/>
            <a:miter lim="800000"/>
            <a:headEnd/>
            <a:tailEnd/>
          </a:ln>
        </p:spPr>
        <p:txBody>
          <a:bodyPr wrap="none" lIns="0" tIns="0" rIns="0" bIns="0">
            <a:spAutoFit/>
          </a:bodyPr>
          <a:lstStyle/>
          <a:p>
            <a:r>
              <a:rPr lang="en-US" sz="1600" dirty="0">
                <a:solidFill>
                  <a:schemeClr val="tx1"/>
                </a:solidFill>
              </a:rPr>
              <a:t>&lt;&lt;thread&gt;&gt;</a:t>
            </a:r>
            <a:endParaRPr lang="en-US" sz="1800" dirty="0">
              <a:solidFill>
                <a:schemeClr val="tx1"/>
              </a:solidFill>
            </a:endParaRPr>
          </a:p>
        </p:txBody>
      </p:sp>
      <p:sp>
        <p:nvSpPr>
          <p:cNvPr id="391201" name="Rectangle 1057"/>
          <p:cNvSpPr>
            <a:spLocks noChangeArrowheads="1"/>
          </p:cNvSpPr>
          <p:nvPr/>
        </p:nvSpPr>
        <p:spPr bwMode="auto">
          <a:xfrm>
            <a:off x="6665913" y="5567362"/>
            <a:ext cx="2008188" cy="1285875"/>
          </a:xfrm>
          <a:prstGeom prst="rect">
            <a:avLst/>
          </a:prstGeom>
          <a:solidFill>
            <a:srgbClr val="FFFFCC"/>
          </a:solidFill>
          <a:ln w="12700">
            <a:solidFill>
              <a:srgbClr val="990033"/>
            </a:solidFill>
            <a:miter lim="800000"/>
            <a:headEnd type="none" w="sm" len="sm"/>
            <a:tailEnd type="none" w="lg" len="lg"/>
          </a:ln>
          <a:effectLst/>
        </p:spPr>
        <p:txBody>
          <a:bodyPr lIns="0" tIns="0" rIns="0" bIns="0" anchor="ctr">
            <a:spAutoFit/>
          </a:bodyPr>
          <a:lstStyle/>
          <a:p>
            <a:endParaRPr lang="en-US"/>
          </a:p>
        </p:txBody>
      </p:sp>
      <p:sp>
        <p:nvSpPr>
          <p:cNvPr id="391202" name="Line 1058"/>
          <p:cNvSpPr>
            <a:spLocks noChangeShapeType="1"/>
          </p:cNvSpPr>
          <p:nvPr/>
        </p:nvSpPr>
        <p:spPr bwMode="auto">
          <a:xfrm>
            <a:off x="6665913" y="6700837"/>
            <a:ext cx="2008188" cy="0"/>
          </a:xfrm>
          <a:prstGeom prst="line">
            <a:avLst/>
          </a:prstGeom>
          <a:noFill/>
          <a:ln w="12700">
            <a:solidFill>
              <a:srgbClr val="990033"/>
            </a:solidFill>
            <a:round/>
            <a:headEnd type="none" w="sm" len="sm"/>
            <a:tailEnd type="none" w="lg" len="lg"/>
          </a:ln>
          <a:effectLst/>
        </p:spPr>
        <p:txBody>
          <a:bodyPr wrap="none" lIns="0" tIns="0" rIns="0" bIns="0" anchor="ctr">
            <a:spAutoFit/>
          </a:bodyPr>
          <a:lstStyle/>
          <a:p>
            <a:endParaRPr lang="en-US"/>
          </a:p>
        </p:txBody>
      </p:sp>
      <p:sp>
        <p:nvSpPr>
          <p:cNvPr id="391203" name="Line 1059"/>
          <p:cNvSpPr>
            <a:spLocks noChangeShapeType="1"/>
          </p:cNvSpPr>
          <p:nvPr/>
        </p:nvSpPr>
        <p:spPr bwMode="auto">
          <a:xfrm>
            <a:off x="6665913" y="6548437"/>
            <a:ext cx="2008188" cy="0"/>
          </a:xfrm>
          <a:prstGeom prst="line">
            <a:avLst/>
          </a:prstGeom>
          <a:noFill/>
          <a:ln w="12700">
            <a:solidFill>
              <a:srgbClr val="990033"/>
            </a:solidFill>
            <a:round/>
            <a:headEnd type="none" w="sm" len="sm"/>
            <a:tailEnd type="none" w="lg" len="lg"/>
          </a:ln>
          <a:effectLst/>
        </p:spPr>
        <p:txBody>
          <a:bodyPr lIns="0" tIns="0" rIns="0" bIns="0" anchor="ctr">
            <a:spAutoFit/>
          </a:bodyPr>
          <a:lstStyle/>
          <a:p>
            <a:endParaRPr lang="en-US"/>
          </a:p>
        </p:txBody>
      </p:sp>
      <p:sp>
        <p:nvSpPr>
          <p:cNvPr id="391204" name="Text Box 1060"/>
          <p:cNvSpPr txBox="1">
            <a:spLocks noChangeArrowheads="1"/>
          </p:cNvSpPr>
          <p:nvPr/>
        </p:nvSpPr>
        <p:spPr bwMode="auto">
          <a:xfrm>
            <a:off x="6870809" y="5962650"/>
            <a:ext cx="1619033" cy="443198"/>
          </a:xfrm>
          <a:prstGeom prst="rect">
            <a:avLst/>
          </a:prstGeom>
          <a:solidFill>
            <a:srgbClr val="FFFFCC"/>
          </a:solidFill>
          <a:ln w="28575">
            <a:noFill/>
            <a:miter lim="800000"/>
            <a:headEnd type="none" w="sm" len="sm"/>
            <a:tailEnd type="none" w="lg" len="lg"/>
          </a:ln>
          <a:effectLst/>
        </p:spPr>
        <p:txBody>
          <a:bodyPr wrap="none" lIns="0" tIns="0" rIns="0" bIns="0">
            <a:spAutoFit/>
          </a:bodyPr>
          <a:lstStyle/>
          <a:p>
            <a:pPr algn="ctr"/>
            <a:r>
              <a:rPr lang="en-US" sz="1600" dirty="0">
                <a:solidFill>
                  <a:schemeClr val="tx1"/>
                </a:solidFill>
              </a:rPr>
              <a:t>&lt;&lt;subsystem&gt;&gt;</a:t>
            </a:r>
          </a:p>
          <a:p>
            <a:pPr algn="ctr"/>
            <a:r>
              <a:rPr lang="en-US" sz="1600" dirty="0">
                <a:solidFill>
                  <a:schemeClr val="tx1"/>
                </a:solidFill>
              </a:rPr>
              <a:t>Subsystem Name</a:t>
            </a:r>
          </a:p>
        </p:txBody>
      </p:sp>
      <p:grpSp>
        <p:nvGrpSpPr>
          <p:cNvPr id="2" name="Group 1061"/>
          <p:cNvGrpSpPr>
            <a:grpSpLocks/>
          </p:cNvGrpSpPr>
          <p:nvPr/>
        </p:nvGrpSpPr>
        <p:grpSpPr bwMode="auto">
          <a:xfrm>
            <a:off x="7535863" y="5688012"/>
            <a:ext cx="292100" cy="211138"/>
            <a:chOff x="2180" y="2672"/>
            <a:chExt cx="232" cy="168"/>
          </a:xfrm>
        </p:grpSpPr>
        <p:sp>
          <p:nvSpPr>
            <p:cNvPr id="391206" name="Rectangle 1062"/>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US"/>
            </a:p>
          </p:txBody>
        </p:sp>
        <p:sp>
          <p:nvSpPr>
            <p:cNvPr id="391207" name="Rectangle 1063"/>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US"/>
            </a:p>
          </p:txBody>
        </p:sp>
        <p:sp>
          <p:nvSpPr>
            <p:cNvPr id="391208" name="Rectangle 1064"/>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US"/>
            </a:p>
          </p:txBody>
        </p:sp>
      </p:grpSp>
      <p:grpSp>
        <p:nvGrpSpPr>
          <p:cNvPr id="3" name="Group 1067"/>
          <p:cNvGrpSpPr>
            <a:grpSpLocks/>
          </p:cNvGrpSpPr>
          <p:nvPr/>
        </p:nvGrpSpPr>
        <p:grpSpPr bwMode="auto">
          <a:xfrm>
            <a:off x="3817938" y="6415087"/>
            <a:ext cx="1892300" cy="152400"/>
            <a:chOff x="3266" y="3958"/>
            <a:chExt cx="1265" cy="96"/>
          </a:xfrm>
        </p:grpSpPr>
        <p:sp>
          <p:nvSpPr>
            <p:cNvPr id="391209" name="Line 1065"/>
            <p:cNvSpPr>
              <a:spLocks noChangeShapeType="1"/>
            </p:cNvSpPr>
            <p:nvPr/>
          </p:nvSpPr>
          <p:spPr bwMode="auto">
            <a:xfrm>
              <a:off x="3266" y="4054"/>
              <a:ext cx="1265" cy="0"/>
            </a:xfrm>
            <a:prstGeom prst="line">
              <a:avLst/>
            </a:prstGeom>
            <a:noFill/>
            <a:ln w="12700">
              <a:solidFill>
                <a:srgbClr val="990033"/>
              </a:solidFill>
              <a:round/>
              <a:headEnd type="none" w="sm" len="sm"/>
              <a:tailEnd type="none" w="lg" len="lg"/>
            </a:ln>
            <a:effectLst/>
          </p:spPr>
          <p:txBody>
            <a:bodyPr wrap="none" lIns="0" tIns="0" rIns="0" bIns="0" anchor="ctr">
              <a:spAutoFit/>
            </a:bodyPr>
            <a:lstStyle/>
            <a:p>
              <a:endParaRPr lang="en-US"/>
            </a:p>
          </p:txBody>
        </p:sp>
        <p:sp>
          <p:nvSpPr>
            <p:cNvPr id="391210" name="Line 1066"/>
            <p:cNvSpPr>
              <a:spLocks noChangeShapeType="1"/>
            </p:cNvSpPr>
            <p:nvPr/>
          </p:nvSpPr>
          <p:spPr bwMode="auto">
            <a:xfrm>
              <a:off x="3266" y="3958"/>
              <a:ext cx="1265" cy="0"/>
            </a:xfrm>
            <a:prstGeom prst="line">
              <a:avLst/>
            </a:prstGeom>
            <a:noFill/>
            <a:ln w="12700">
              <a:solidFill>
                <a:srgbClr val="990033"/>
              </a:solidFill>
              <a:round/>
              <a:headEnd type="none" w="sm" len="sm"/>
              <a:tailEnd type="none" w="lg" len="lg"/>
            </a:ln>
            <a:effectLst/>
          </p:spPr>
          <p:txBody>
            <a:bodyPr lIns="0" tIns="0" rIns="0" bIns="0" anchor="ctr">
              <a:spAutoFit/>
            </a:bodyPr>
            <a:lstStyle/>
            <a:p>
              <a:endParaRPr lang="en-US"/>
            </a:p>
          </p:txBody>
        </p:sp>
      </p:grpSp>
      <p:sp>
        <p:nvSpPr>
          <p:cNvPr id="391212" name="Line 1068"/>
          <p:cNvSpPr>
            <a:spLocks noChangeShapeType="1"/>
          </p:cNvSpPr>
          <p:nvPr/>
        </p:nvSpPr>
        <p:spPr bwMode="auto">
          <a:xfrm>
            <a:off x="4528343" y="4370388"/>
            <a:ext cx="619125" cy="0"/>
          </a:xfrm>
          <a:prstGeom prst="line">
            <a:avLst/>
          </a:prstGeom>
          <a:noFill/>
          <a:ln w="12700">
            <a:solidFill>
              <a:schemeClr val="tx1"/>
            </a:solidFill>
            <a:round/>
            <a:headEnd/>
            <a:tailEnd/>
          </a:ln>
          <a:effectLst/>
        </p:spPr>
        <p:txBody>
          <a:bodyPr lIns="107950" tIns="53975" rIns="107950" bIns="53975"/>
          <a:lstStyle/>
          <a:p>
            <a:endParaRPr lang="en-US"/>
          </a:p>
        </p:txBody>
      </p:sp>
    </p:spTree>
    <p:extLst>
      <p:ext uri="{BB962C8B-B14F-4D97-AF65-F5344CB8AC3E}">
        <p14:creationId xmlns:p14="http://schemas.microsoft.com/office/powerpoint/2010/main" val="368554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45" name="Line 29"/>
          <p:cNvSpPr>
            <a:spLocks noChangeShapeType="1"/>
          </p:cNvSpPr>
          <p:nvPr/>
        </p:nvSpPr>
        <p:spPr bwMode="auto">
          <a:xfrm>
            <a:off x="4611688" y="2960688"/>
            <a:ext cx="608012" cy="0"/>
          </a:xfrm>
          <a:prstGeom prst="line">
            <a:avLst/>
          </a:prstGeom>
          <a:noFill/>
          <a:ln w="12700">
            <a:solidFill>
              <a:schemeClr val="tx1"/>
            </a:solidFill>
            <a:round/>
            <a:headEnd/>
            <a:tailEnd/>
          </a:ln>
          <a:effectLst/>
        </p:spPr>
        <p:txBody>
          <a:bodyPr lIns="107950" tIns="53975" rIns="107950" bIns="53975"/>
          <a:lstStyle/>
          <a:p>
            <a:endParaRPr lang="en-US"/>
          </a:p>
        </p:txBody>
      </p:sp>
      <p:sp>
        <p:nvSpPr>
          <p:cNvPr id="393246" name="Line 30"/>
          <p:cNvSpPr>
            <a:spLocks noChangeShapeType="1"/>
          </p:cNvSpPr>
          <p:nvPr/>
        </p:nvSpPr>
        <p:spPr bwMode="auto">
          <a:xfrm>
            <a:off x="3952875" y="5146675"/>
            <a:ext cx="608013" cy="0"/>
          </a:xfrm>
          <a:prstGeom prst="line">
            <a:avLst/>
          </a:prstGeom>
          <a:noFill/>
          <a:ln w="12700">
            <a:solidFill>
              <a:schemeClr val="tx1"/>
            </a:solidFill>
            <a:round/>
            <a:headEnd/>
            <a:tailEnd/>
          </a:ln>
          <a:effectLst/>
        </p:spPr>
        <p:txBody>
          <a:bodyPr lIns="107950" tIns="53975" rIns="107950" bIns="53975"/>
          <a:lstStyle/>
          <a:p>
            <a:endParaRPr lang="en-US"/>
          </a:p>
        </p:txBody>
      </p:sp>
      <p:sp>
        <p:nvSpPr>
          <p:cNvPr id="393218" name="Freeform 2"/>
          <p:cNvSpPr>
            <a:spLocks/>
          </p:cNvSpPr>
          <p:nvPr/>
        </p:nvSpPr>
        <p:spPr bwMode="auto">
          <a:xfrm rot="-7033260">
            <a:off x="4425950" y="2846388"/>
            <a:ext cx="134937" cy="236538"/>
          </a:xfrm>
          <a:custGeom>
            <a:avLst/>
            <a:gdLst/>
            <a:ahLst/>
            <a:cxnLst>
              <a:cxn ang="0">
                <a:pos x="85" y="0"/>
              </a:cxn>
              <a:cxn ang="0">
                <a:pos x="85" y="96"/>
              </a:cxn>
              <a:cxn ang="0">
                <a:pos x="0" y="149"/>
              </a:cxn>
              <a:cxn ang="0">
                <a:pos x="0" y="53"/>
              </a:cxn>
              <a:cxn ang="0">
                <a:pos x="85" y="0"/>
              </a:cxn>
            </a:cxnLst>
            <a:rect l="0" t="0" r="r" b="b"/>
            <a:pathLst>
              <a:path w="85" h="149">
                <a:moveTo>
                  <a:pt x="85" y="0"/>
                </a:moveTo>
                <a:lnTo>
                  <a:pt x="85" y="96"/>
                </a:lnTo>
                <a:lnTo>
                  <a:pt x="0" y="149"/>
                </a:lnTo>
                <a:lnTo>
                  <a:pt x="0" y="53"/>
                </a:lnTo>
                <a:lnTo>
                  <a:pt x="85" y="0"/>
                </a:lnTo>
                <a:close/>
              </a:path>
            </a:pathLst>
          </a:custGeom>
          <a:solidFill>
            <a:srgbClr val="C0C0C0"/>
          </a:solidFill>
          <a:ln w="19050" cmpd="sng">
            <a:solidFill>
              <a:schemeClr val="tx1"/>
            </a:solidFill>
            <a:prstDash val="solid"/>
            <a:round/>
            <a:headEnd/>
            <a:tailEnd/>
          </a:ln>
        </p:spPr>
        <p:txBody>
          <a:bodyPr/>
          <a:lstStyle/>
          <a:p>
            <a:endParaRPr lang="en-US"/>
          </a:p>
        </p:txBody>
      </p:sp>
      <p:sp>
        <p:nvSpPr>
          <p:cNvPr id="393221" name="Rectangle 5"/>
          <p:cNvSpPr>
            <a:spLocks noChangeArrowheads="1"/>
          </p:cNvSpPr>
          <p:nvPr/>
        </p:nvSpPr>
        <p:spPr bwMode="auto">
          <a:xfrm>
            <a:off x="5219700" y="2667000"/>
            <a:ext cx="1962150" cy="606425"/>
          </a:xfrm>
          <a:prstGeom prst="rect">
            <a:avLst/>
          </a:prstGeom>
          <a:solidFill>
            <a:srgbClr val="FFFFCC"/>
          </a:solidFill>
          <a:ln w="12700">
            <a:solidFill>
              <a:srgbClr val="8A0E5E"/>
            </a:solidFill>
            <a:miter lim="800000"/>
            <a:headEnd/>
            <a:tailEnd/>
          </a:ln>
        </p:spPr>
        <p:txBody>
          <a:bodyPr/>
          <a:lstStyle/>
          <a:p>
            <a:endParaRPr lang="en-US"/>
          </a:p>
        </p:txBody>
      </p:sp>
      <p:sp>
        <p:nvSpPr>
          <p:cNvPr id="393222" name="Rectangle 6"/>
          <p:cNvSpPr>
            <a:spLocks noChangeArrowheads="1"/>
          </p:cNvSpPr>
          <p:nvPr/>
        </p:nvSpPr>
        <p:spPr bwMode="auto">
          <a:xfrm>
            <a:off x="5880100" y="2847975"/>
            <a:ext cx="647613" cy="209288"/>
          </a:xfrm>
          <a:prstGeom prst="rect">
            <a:avLst/>
          </a:prstGeom>
          <a:solidFill>
            <a:srgbClr val="FFFFCC"/>
          </a:solidFill>
          <a:ln w="12700">
            <a:noFill/>
            <a:miter lim="800000"/>
            <a:headEnd/>
            <a:tailEnd/>
          </a:ln>
        </p:spPr>
        <p:txBody>
          <a:bodyPr wrap="none" lIns="0" tIns="0" rIns="0" bIns="0">
            <a:spAutoFit/>
          </a:bodyPr>
          <a:lstStyle/>
          <a:p>
            <a:r>
              <a:rPr lang="en-US" sz="1600" dirty="0" err="1">
                <a:solidFill>
                  <a:schemeClr val="tx1"/>
                </a:solidFill>
              </a:rPr>
              <a:t>ClassB</a:t>
            </a:r>
            <a:endParaRPr lang="en-US" sz="1800" dirty="0">
              <a:solidFill>
                <a:schemeClr val="tx1"/>
              </a:solidFill>
            </a:endParaRPr>
          </a:p>
        </p:txBody>
      </p:sp>
      <p:sp>
        <p:nvSpPr>
          <p:cNvPr id="393223" name="Rectangle 7"/>
          <p:cNvSpPr>
            <a:spLocks noChangeArrowheads="1"/>
          </p:cNvSpPr>
          <p:nvPr/>
        </p:nvSpPr>
        <p:spPr bwMode="auto">
          <a:xfrm>
            <a:off x="2413000" y="2565400"/>
            <a:ext cx="1917700" cy="800100"/>
          </a:xfrm>
          <a:prstGeom prst="rect">
            <a:avLst/>
          </a:prstGeom>
          <a:solidFill>
            <a:srgbClr val="FFFFCC"/>
          </a:solidFill>
          <a:ln w="12700">
            <a:solidFill>
              <a:srgbClr val="8A0E5E"/>
            </a:solidFill>
            <a:miter lim="800000"/>
            <a:headEnd/>
            <a:tailEnd/>
          </a:ln>
        </p:spPr>
        <p:txBody>
          <a:bodyPr/>
          <a:lstStyle/>
          <a:p>
            <a:endParaRPr lang="en-US"/>
          </a:p>
        </p:txBody>
      </p:sp>
      <p:sp>
        <p:nvSpPr>
          <p:cNvPr id="393224" name="Rectangle 8"/>
          <p:cNvSpPr>
            <a:spLocks noChangeArrowheads="1"/>
          </p:cNvSpPr>
          <p:nvPr/>
        </p:nvSpPr>
        <p:spPr bwMode="auto">
          <a:xfrm>
            <a:off x="2908300" y="2832100"/>
            <a:ext cx="930832" cy="209288"/>
          </a:xfrm>
          <a:prstGeom prst="rect">
            <a:avLst/>
          </a:prstGeom>
          <a:noFill/>
          <a:ln w="12700">
            <a:noFill/>
            <a:miter lim="800000"/>
            <a:headEnd/>
            <a:tailEnd/>
          </a:ln>
        </p:spPr>
        <p:txBody>
          <a:bodyPr wrap="none" lIns="0" tIns="0" rIns="0" bIns="0">
            <a:spAutoFit/>
          </a:bodyPr>
          <a:lstStyle/>
          <a:p>
            <a:r>
              <a:rPr lang="en-US" sz="1600" dirty="0">
                <a:solidFill>
                  <a:schemeClr val="tx1"/>
                </a:solidFill>
              </a:rPr>
              <a:t>Process Y</a:t>
            </a:r>
            <a:endParaRPr lang="en-US" sz="1800" dirty="0">
              <a:solidFill>
                <a:schemeClr val="tx1"/>
              </a:solidFill>
            </a:endParaRPr>
          </a:p>
        </p:txBody>
      </p:sp>
      <p:sp>
        <p:nvSpPr>
          <p:cNvPr id="393225" name="Rectangle 9"/>
          <p:cNvSpPr>
            <a:spLocks noChangeArrowheads="1"/>
          </p:cNvSpPr>
          <p:nvPr/>
        </p:nvSpPr>
        <p:spPr bwMode="auto">
          <a:xfrm>
            <a:off x="2778125" y="2581275"/>
            <a:ext cx="1199046" cy="209288"/>
          </a:xfrm>
          <a:prstGeom prst="rect">
            <a:avLst/>
          </a:prstGeom>
          <a:noFill/>
          <a:ln w="12700">
            <a:noFill/>
            <a:miter lim="800000"/>
            <a:headEnd/>
            <a:tailEnd/>
          </a:ln>
        </p:spPr>
        <p:txBody>
          <a:bodyPr wrap="none" lIns="0" tIns="0" rIns="0" bIns="0">
            <a:spAutoFit/>
          </a:bodyPr>
          <a:lstStyle/>
          <a:p>
            <a:r>
              <a:rPr lang="en-US" sz="1600" dirty="0">
                <a:solidFill>
                  <a:schemeClr val="tx1"/>
                </a:solidFill>
              </a:rPr>
              <a:t>&lt;&lt;process&gt;&gt;</a:t>
            </a:r>
            <a:endParaRPr lang="en-US" sz="1800" dirty="0">
              <a:solidFill>
                <a:schemeClr val="tx1"/>
              </a:solidFill>
            </a:endParaRPr>
          </a:p>
        </p:txBody>
      </p:sp>
      <p:sp>
        <p:nvSpPr>
          <p:cNvPr id="393226" name="Freeform 10"/>
          <p:cNvSpPr>
            <a:spLocks/>
          </p:cNvSpPr>
          <p:nvPr/>
        </p:nvSpPr>
        <p:spPr bwMode="auto">
          <a:xfrm rot="-7033260">
            <a:off x="3752850" y="5018088"/>
            <a:ext cx="134937" cy="236538"/>
          </a:xfrm>
          <a:custGeom>
            <a:avLst/>
            <a:gdLst/>
            <a:ahLst/>
            <a:cxnLst>
              <a:cxn ang="0">
                <a:pos x="85" y="0"/>
              </a:cxn>
              <a:cxn ang="0">
                <a:pos x="85" y="96"/>
              </a:cxn>
              <a:cxn ang="0">
                <a:pos x="0" y="149"/>
              </a:cxn>
              <a:cxn ang="0">
                <a:pos x="0" y="53"/>
              </a:cxn>
              <a:cxn ang="0">
                <a:pos x="85" y="0"/>
              </a:cxn>
            </a:cxnLst>
            <a:rect l="0" t="0" r="r" b="b"/>
            <a:pathLst>
              <a:path w="85" h="149">
                <a:moveTo>
                  <a:pt x="85" y="0"/>
                </a:moveTo>
                <a:lnTo>
                  <a:pt x="85" y="96"/>
                </a:lnTo>
                <a:lnTo>
                  <a:pt x="0" y="149"/>
                </a:lnTo>
                <a:lnTo>
                  <a:pt x="0" y="53"/>
                </a:lnTo>
                <a:lnTo>
                  <a:pt x="85" y="0"/>
                </a:lnTo>
                <a:close/>
              </a:path>
            </a:pathLst>
          </a:custGeom>
          <a:solidFill>
            <a:srgbClr val="C0C0C0"/>
          </a:solidFill>
          <a:ln w="19050" cmpd="sng">
            <a:solidFill>
              <a:schemeClr val="tx1"/>
            </a:solidFill>
            <a:prstDash val="solid"/>
            <a:round/>
            <a:headEnd/>
            <a:tailEnd/>
          </a:ln>
        </p:spPr>
        <p:txBody>
          <a:bodyPr/>
          <a:lstStyle/>
          <a:p>
            <a:endParaRPr lang="en-US"/>
          </a:p>
        </p:txBody>
      </p:sp>
      <p:sp>
        <p:nvSpPr>
          <p:cNvPr id="393229" name="Rectangle 13"/>
          <p:cNvSpPr>
            <a:spLocks noChangeArrowheads="1"/>
          </p:cNvSpPr>
          <p:nvPr/>
        </p:nvSpPr>
        <p:spPr bwMode="auto">
          <a:xfrm>
            <a:off x="4546600" y="4851400"/>
            <a:ext cx="1962150" cy="606425"/>
          </a:xfrm>
          <a:prstGeom prst="rect">
            <a:avLst/>
          </a:prstGeom>
          <a:solidFill>
            <a:srgbClr val="FFFFCC"/>
          </a:solidFill>
          <a:ln w="12700">
            <a:solidFill>
              <a:srgbClr val="8A0E5E"/>
            </a:solidFill>
            <a:miter lim="800000"/>
            <a:headEnd/>
            <a:tailEnd/>
          </a:ln>
        </p:spPr>
        <p:txBody>
          <a:bodyPr/>
          <a:lstStyle/>
          <a:p>
            <a:endParaRPr lang="en-US"/>
          </a:p>
        </p:txBody>
      </p:sp>
      <p:sp>
        <p:nvSpPr>
          <p:cNvPr id="393230" name="Rectangle 14"/>
          <p:cNvSpPr>
            <a:spLocks noChangeArrowheads="1"/>
          </p:cNvSpPr>
          <p:nvPr/>
        </p:nvSpPr>
        <p:spPr bwMode="auto">
          <a:xfrm>
            <a:off x="5207000" y="5032375"/>
            <a:ext cx="647613" cy="209288"/>
          </a:xfrm>
          <a:prstGeom prst="rect">
            <a:avLst/>
          </a:prstGeom>
          <a:solidFill>
            <a:srgbClr val="FFFFCC"/>
          </a:solidFill>
          <a:ln w="9525">
            <a:noFill/>
            <a:miter lim="800000"/>
            <a:headEnd/>
            <a:tailEnd/>
          </a:ln>
        </p:spPr>
        <p:txBody>
          <a:bodyPr wrap="none" lIns="0" tIns="0" rIns="0" bIns="0">
            <a:spAutoFit/>
          </a:bodyPr>
          <a:lstStyle/>
          <a:p>
            <a:r>
              <a:rPr lang="en-US" sz="1600" dirty="0" err="1">
                <a:solidFill>
                  <a:schemeClr val="tx1"/>
                </a:solidFill>
              </a:rPr>
              <a:t>ClassA</a:t>
            </a:r>
            <a:endParaRPr lang="en-US" sz="1800" dirty="0">
              <a:solidFill>
                <a:schemeClr val="tx1"/>
              </a:solidFill>
            </a:endParaRPr>
          </a:p>
        </p:txBody>
      </p:sp>
      <p:sp>
        <p:nvSpPr>
          <p:cNvPr id="393232" name="Rectangle 16"/>
          <p:cNvSpPr>
            <a:spLocks noChangeArrowheads="1"/>
          </p:cNvSpPr>
          <p:nvPr/>
        </p:nvSpPr>
        <p:spPr bwMode="auto">
          <a:xfrm>
            <a:off x="1739900" y="4699000"/>
            <a:ext cx="1917700" cy="800100"/>
          </a:xfrm>
          <a:prstGeom prst="rect">
            <a:avLst/>
          </a:prstGeom>
          <a:solidFill>
            <a:srgbClr val="FFFFCC"/>
          </a:solidFill>
          <a:ln w="12700">
            <a:solidFill>
              <a:srgbClr val="8A0E5E"/>
            </a:solidFill>
            <a:miter lim="800000"/>
            <a:headEnd/>
            <a:tailEnd/>
          </a:ln>
        </p:spPr>
        <p:txBody>
          <a:bodyPr/>
          <a:lstStyle/>
          <a:p>
            <a:endParaRPr lang="en-US"/>
          </a:p>
        </p:txBody>
      </p:sp>
      <p:sp>
        <p:nvSpPr>
          <p:cNvPr id="393233" name="Rectangle 17"/>
          <p:cNvSpPr>
            <a:spLocks noChangeArrowheads="1"/>
          </p:cNvSpPr>
          <p:nvPr/>
        </p:nvSpPr>
        <p:spPr bwMode="auto">
          <a:xfrm>
            <a:off x="2263775" y="4978400"/>
            <a:ext cx="876843" cy="209288"/>
          </a:xfrm>
          <a:prstGeom prst="rect">
            <a:avLst/>
          </a:prstGeom>
          <a:solidFill>
            <a:srgbClr val="FFFFCC"/>
          </a:solidFill>
          <a:ln w="9525">
            <a:noFill/>
            <a:miter lim="800000"/>
            <a:headEnd/>
            <a:tailEnd/>
          </a:ln>
        </p:spPr>
        <p:txBody>
          <a:bodyPr wrap="none" lIns="0" tIns="0" rIns="0" bIns="0">
            <a:spAutoFit/>
          </a:bodyPr>
          <a:lstStyle/>
          <a:p>
            <a:r>
              <a:rPr lang="en-US" sz="1600" dirty="0" err="1">
                <a:solidFill>
                  <a:schemeClr val="tx1"/>
                </a:solidFill>
              </a:rPr>
              <a:t>ProcessX</a:t>
            </a:r>
            <a:endParaRPr lang="en-US" sz="1800" dirty="0">
              <a:solidFill>
                <a:schemeClr val="tx1"/>
              </a:solidFill>
            </a:endParaRPr>
          </a:p>
        </p:txBody>
      </p:sp>
      <p:sp>
        <p:nvSpPr>
          <p:cNvPr id="393234" name="Rectangle 18"/>
          <p:cNvSpPr>
            <a:spLocks noChangeArrowheads="1"/>
          </p:cNvSpPr>
          <p:nvPr/>
        </p:nvSpPr>
        <p:spPr bwMode="auto">
          <a:xfrm>
            <a:off x="2105025" y="4727575"/>
            <a:ext cx="1199046" cy="209288"/>
          </a:xfrm>
          <a:prstGeom prst="rect">
            <a:avLst/>
          </a:prstGeom>
          <a:solidFill>
            <a:srgbClr val="FFFFCC"/>
          </a:solidFill>
          <a:ln w="9525">
            <a:noFill/>
            <a:miter lim="800000"/>
            <a:headEnd/>
            <a:tailEnd/>
          </a:ln>
        </p:spPr>
        <p:txBody>
          <a:bodyPr wrap="none" lIns="0" tIns="0" rIns="0" bIns="0">
            <a:spAutoFit/>
          </a:bodyPr>
          <a:lstStyle/>
          <a:p>
            <a:r>
              <a:rPr lang="en-US" sz="1600" dirty="0">
                <a:solidFill>
                  <a:schemeClr val="tx1"/>
                </a:solidFill>
              </a:rPr>
              <a:t>&lt;&lt;process&gt;&gt;</a:t>
            </a:r>
            <a:endParaRPr lang="en-US" sz="1800" dirty="0">
              <a:solidFill>
                <a:schemeClr val="tx1"/>
              </a:solidFill>
            </a:endParaRPr>
          </a:p>
        </p:txBody>
      </p:sp>
      <p:sp>
        <p:nvSpPr>
          <p:cNvPr id="393235" name="Line 19"/>
          <p:cNvSpPr>
            <a:spLocks noChangeShapeType="1"/>
          </p:cNvSpPr>
          <p:nvPr/>
        </p:nvSpPr>
        <p:spPr bwMode="auto">
          <a:xfrm flipV="1">
            <a:off x="5308600" y="3340100"/>
            <a:ext cx="914400" cy="1511300"/>
          </a:xfrm>
          <a:prstGeom prst="line">
            <a:avLst/>
          </a:prstGeom>
          <a:noFill/>
          <a:ln w="22225">
            <a:solidFill>
              <a:schemeClr val="tx1"/>
            </a:solidFill>
            <a:round/>
            <a:headEnd/>
            <a:tailEnd type="arrow" w="lg" len="lg"/>
          </a:ln>
          <a:effectLst/>
        </p:spPr>
        <p:txBody>
          <a:bodyPr wrap="none" lIns="107950" tIns="53975" rIns="107950" bIns="53975" anchor="ctr"/>
          <a:lstStyle/>
          <a:p>
            <a:endParaRPr lang="en-US"/>
          </a:p>
        </p:txBody>
      </p:sp>
      <p:sp>
        <p:nvSpPr>
          <p:cNvPr id="393236" name="Text Box 20"/>
          <p:cNvSpPr txBox="1">
            <a:spLocks noChangeArrowheads="1"/>
          </p:cNvSpPr>
          <p:nvPr/>
        </p:nvSpPr>
        <p:spPr bwMode="auto">
          <a:xfrm>
            <a:off x="6451600" y="3403600"/>
            <a:ext cx="762000" cy="292131"/>
          </a:xfrm>
          <a:prstGeom prst="rect">
            <a:avLst/>
          </a:prstGeom>
          <a:noFill/>
          <a:ln w="9525">
            <a:noFill/>
            <a:miter lim="800000"/>
            <a:headEnd/>
            <a:tailEnd/>
          </a:ln>
          <a:effectLst/>
        </p:spPr>
        <p:txBody>
          <a:bodyPr lIns="107950" tIns="53975" rIns="107950" bIns="53975">
            <a:spAutoFit/>
          </a:bodyPr>
          <a:lstStyle/>
          <a:p>
            <a:pPr>
              <a:spcBef>
                <a:spcPct val="50000"/>
              </a:spcBef>
            </a:pPr>
            <a:r>
              <a:rPr lang="en-US" sz="1400" dirty="0">
                <a:solidFill>
                  <a:schemeClr val="tx1"/>
                </a:solidFill>
              </a:rPr>
              <a:t>0..*</a:t>
            </a:r>
          </a:p>
        </p:txBody>
      </p:sp>
      <p:sp>
        <p:nvSpPr>
          <p:cNvPr id="393237" name="Text Box 21"/>
          <p:cNvSpPr txBox="1">
            <a:spLocks noChangeArrowheads="1"/>
          </p:cNvSpPr>
          <p:nvPr/>
        </p:nvSpPr>
        <p:spPr bwMode="auto">
          <a:xfrm>
            <a:off x="5613400" y="4470400"/>
            <a:ext cx="762000" cy="292131"/>
          </a:xfrm>
          <a:prstGeom prst="rect">
            <a:avLst/>
          </a:prstGeom>
          <a:noFill/>
          <a:ln w="9525">
            <a:noFill/>
            <a:miter lim="800000"/>
            <a:headEnd/>
            <a:tailEnd/>
          </a:ln>
          <a:effectLst/>
        </p:spPr>
        <p:txBody>
          <a:bodyPr lIns="107950" tIns="53975" rIns="107950" bIns="53975">
            <a:spAutoFit/>
          </a:bodyPr>
          <a:lstStyle/>
          <a:p>
            <a:pPr>
              <a:spcBef>
                <a:spcPct val="50000"/>
              </a:spcBef>
            </a:pPr>
            <a:r>
              <a:rPr lang="en-US" sz="1400" dirty="0">
                <a:solidFill>
                  <a:schemeClr val="tx1"/>
                </a:solidFill>
              </a:rPr>
              <a:t>1</a:t>
            </a:r>
          </a:p>
        </p:txBody>
      </p:sp>
      <p:sp>
        <p:nvSpPr>
          <p:cNvPr id="393238" name="Line 22"/>
          <p:cNvSpPr>
            <a:spLocks noChangeShapeType="1"/>
          </p:cNvSpPr>
          <p:nvPr/>
        </p:nvSpPr>
        <p:spPr bwMode="auto">
          <a:xfrm flipV="1">
            <a:off x="2489200" y="3403600"/>
            <a:ext cx="787400" cy="1295400"/>
          </a:xfrm>
          <a:prstGeom prst="line">
            <a:avLst/>
          </a:prstGeom>
          <a:noFill/>
          <a:ln w="28575">
            <a:solidFill>
              <a:schemeClr val="tx1"/>
            </a:solidFill>
            <a:prstDash val="lgDash"/>
            <a:round/>
            <a:headEnd/>
            <a:tailEnd type="arrow" w="lg" len="lg"/>
          </a:ln>
          <a:effectLst/>
        </p:spPr>
        <p:txBody>
          <a:bodyPr wrap="none" lIns="107950" tIns="53975" rIns="107950" bIns="53975" anchor="ctr"/>
          <a:lstStyle/>
          <a:p>
            <a:endParaRPr lang="en-US"/>
          </a:p>
        </p:txBody>
      </p:sp>
      <p:sp>
        <p:nvSpPr>
          <p:cNvPr id="393239" name="Line 23"/>
          <p:cNvSpPr>
            <a:spLocks noChangeShapeType="1"/>
          </p:cNvSpPr>
          <p:nvPr/>
        </p:nvSpPr>
        <p:spPr bwMode="auto">
          <a:xfrm>
            <a:off x="3162300" y="3937000"/>
            <a:ext cx="2438400" cy="0"/>
          </a:xfrm>
          <a:prstGeom prst="line">
            <a:avLst/>
          </a:prstGeom>
          <a:noFill/>
          <a:ln w="38100">
            <a:solidFill>
              <a:schemeClr val="hlink"/>
            </a:solidFill>
            <a:round/>
            <a:headEnd/>
            <a:tailEnd type="triangle" w="med" len="med"/>
          </a:ln>
          <a:effectLst/>
        </p:spPr>
        <p:txBody>
          <a:bodyPr wrap="none" lIns="107950" tIns="53975" rIns="107950" bIns="53975" anchor="ctr"/>
          <a:lstStyle/>
          <a:p>
            <a:endParaRPr lang="en-US"/>
          </a:p>
        </p:txBody>
      </p:sp>
      <p:sp>
        <p:nvSpPr>
          <p:cNvPr id="393240" name="Text Box 24"/>
          <p:cNvSpPr txBox="1">
            <a:spLocks noChangeArrowheads="1"/>
          </p:cNvSpPr>
          <p:nvPr/>
        </p:nvSpPr>
        <p:spPr bwMode="auto">
          <a:xfrm>
            <a:off x="3721100" y="4013200"/>
            <a:ext cx="1295400" cy="412750"/>
          </a:xfrm>
          <a:prstGeom prst="rect">
            <a:avLst/>
          </a:prstGeom>
          <a:noFill/>
          <a:ln w="9525">
            <a:noFill/>
            <a:miter lim="800000"/>
            <a:headEnd/>
            <a:tailEnd/>
          </a:ln>
          <a:effectLst/>
        </p:spPr>
        <p:txBody>
          <a:bodyPr lIns="107950" tIns="53975" rIns="107950" bIns="53975">
            <a:spAutoFit/>
          </a:bodyPr>
          <a:lstStyle/>
          <a:p>
            <a:pPr>
              <a:spcBef>
                <a:spcPct val="50000"/>
              </a:spcBef>
            </a:pPr>
            <a:r>
              <a:rPr lang="en-US" sz="2000" i="1">
                <a:solidFill>
                  <a:srgbClr val="00CCFF"/>
                </a:solidFill>
              </a:rPr>
              <a:t>supports</a:t>
            </a:r>
          </a:p>
        </p:txBody>
      </p:sp>
      <p:sp>
        <p:nvSpPr>
          <p:cNvPr id="393242" name="Rectangle 26"/>
          <p:cNvSpPr>
            <a:spLocks noGrp="1" noChangeArrowheads="1"/>
          </p:cNvSpPr>
          <p:nvPr>
            <p:ph idx="1"/>
          </p:nvPr>
        </p:nvSpPr>
        <p:spPr/>
        <p:txBody>
          <a:bodyPr/>
          <a:lstStyle/>
          <a:p>
            <a:r>
              <a:rPr lang="en-US" dirty="0"/>
              <a:t>Process relationships must support design element relationships</a:t>
            </a:r>
          </a:p>
        </p:txBody>
      </p:sp>
      <p:sp>
        <p:nvSpPr>
          <p:cNvPr id="393241" name="Rectangle 25"/>
          <p:cNvSpPr>
            <a:spLocks noGrp="1" noChangeArrowheads="1"/>
          </p:cNvSpPr>
          <p:nvPr>
            <p:ph type="title"/>
          </p:nvPr>
        </p:nvSpPr>
        <p:spPr/>
        <p:txBody>
          <a:bodyPr/>
          <a:lstStyle/>
          <a:p>
            <a:r>
              <a:rPr lang="en-US"/>
              <a:t>Process Relationships</a:t>
            </a:r>
          </a:p>
        </p:txBody>
      </p:sp>
    </p:spTree>
    <p:extLst>
      <p:ext uri="{BB962C8B-B14F-4D97-AF65-F5344CB8AC3E}">
        <p14:creationId xmlns:p14="http://schemas.microsoft.com/office/powerpoint/2010/main" val="2051274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3070313" y="1674025"/>
            <a:ext cx="2292350" cy="641350"/>
          </a:xfrm>
          <a:prstGeom prst="rect">
            <a:avLst/>
          </a:prstGeom>
          <a:solidFill>
            <a:srgbClr val="FFFFCC"/>
          </a:solidFill>
          <a:ln w="12700">
            <a:solidFill>
              <a:srgbClr val="8A0E5E"/>
            </a:solidFill>
            <a:miter lim="800000"/>
            <a:headEnd/>
            <a:tailEnd/>
          </a:ln>
        </p:spPr>
        <p:txBody>
          <a:bodyPr/>
          <a:lstStyle/>
          <a:p>
            <a:endParaRPr lang="en-US"/>
          </a:p>
        </p:txBody>
      </p:sp>
      <p:sp>
        <p:nvSpPr>
          <p:cNvPr id="395267" name="Rectangle 3"/>
          <p:cNvSpPr>
            <a:spLocks noChangeArrowheads="1"/>
          </p:cNvSpPr>
          <p:nvPr/>
        </p:nvSpPr>
        <p:spPr bwMode="auto">
          <a:xfrm>
            <a:off x="3200488" y="1931200"/>
            <a:ext cx="2012950" cy="198438"/>
          </a:xfrm>
          <a:prstGeom prst="rect">
            <a:avLst/>
          </a:prstGeom>
          <a:noFill/>
          <a:ln w="9525">
            <a:noFill/>
            <a:miter lim="800000"/>
            <a:headEnd/>
            <a:tailEnd/>
          </a:ln>
        </p:spPr>
        <p:txBody>
          <a:bodyPr wrap="none" lIns="0" tIns="0" rIns="0" bIns="0">
            <a:spAutoFit/>
          </a:bodyPr>
          <a:lstStyle/>
          <a:p>
            <a:r>
              <a:rPr lang="en-US" sz="1300">
                <a:solidFill>
                  <a:schemeClr val="bg2"/>
                </a:solidFill>
              </a:rPr>
              <a:t>CourseRegistrationProcess</a:t>
            </a:r>
            <a:endParaRPr lang="en-US">
              <a:solidFill>
                <a:schemeClr val="bg2"/>
              </a:solidFill>
              <a:latin typeface="ZapfHumnst BT" pitchFamily="34" charset="0"/>
            </a:endParaRPr>
          </a:p>
        </p:txBody>
      </p:sp>
      <p:sp>
        <p:nvSpPr>
          <p:cNvPr id="395268" name="Rectangle 4"/>
          <p:cNvSpPr>
            <a:spLocks noChangeArrowheads="1"/>
          </p:cNvSpPr>
          <p:nvPr/>
        </p:nvSpPr>
        <p:spPr bwMode="auto">
          <a:xfrm>
            <a:off x="3714838" y="1724825"/>
            <a:ext cx="966787" cy="198438"/>
          </a:xfrm>
          <a:prstGeom prst="rect">
            <a:avLst/>
          </a:prstGeom>
          <a:noFill/>
          <a:ln w="9525">
            <a:noFill/>
            <a:miter lim="800000"/>
            <a:headEnd/>
            <a:tailEnd/>
          </a:ln>
        </p:spPr>
        <p:txBody>
          <a:bodyPr wrap="none" lIns="0" tIns="0" rIns="0" bIns="0">
            <a:spAutoFit/>
          </a:bodyPr>
          <a:lstStyle/>
          <a:p>
            <a:r>
              <a:rPr lang="en-US" sz="1300">
                <a:solidFill>
                  <a:schemeClr val="bg2"/>
                </a:solidFill>
              </a:rPr>
              <a:t>&lt;&lt;process&gt;&gt;</a:t>
            </a:r>
            <a:endParaRPr lang="en-US">
              <a:solidFill>
                <a:schemeClr val="bg2"/>
              </a:solidFill>
              <a:latin typeface="ZapfHumnst BT" pitchFamily="34" charset="0"/>
            </a:endParaRPr>
          </a:p>
        </p:txBody>
      </p:sp>
      <p:sp>
        <p:nvSpPr>
          <p:cNvPr id="395269" name="Rectangle 5"/>
          <p:cNvSpPr>
            <a:spLocks noChangeArrowheads="1"/>
          </p:cNvSpPr>
          <p:nvPr/>
        </p:nvSpPr>
        <p:spPr bwMode="auto">
          <a:xfrm>
            <a:off x="419188" y="1674025"/>
            <a:ext cx="1660525" cy="641350"/>
          </a:xfrm>
          <a:prstGeom prst="rect">
            <a:avLst/>
          </a:prstGeom>
          <a:solidFill>
            <a:srgbClr val="FFFFCC"/>
          </a:solidFill>
          <a:ln w="12700">
            <a:solidFill>
              <a:srgbClr val="8A0E5E"/>
            </a:solidFill>
            <a:miter lim="800000"/>
            <a:headEnd/>
            <a:tailEnd/>
          </a:ln>
        </p:spPr>
        <p:txBody>
          <a:bodyPr/>
          <a:lstStyle/>
          <a:p>
            <a:endParaRPr lang="en-US"/>
          </a:p>
        </p:txBody>
      </p:sp>
      <p:sp>
        <p:nvSpPr>
          <p:cNvPr id="395270" name="Rectangle 6"/>
          <p:cNvSpPr>
            <a:spLocks noChangeArrowheads="1"/>
          </p:cNvSpPr>
          <p:nvPr/>
        </p:nvSpPr>
        <p:spPr bwMode="auto">
          <a:xfrm>
            <a:off x="560475" y="1931200"/>
            <a:ext cx="1377950" cy="198438"/>
          </a:xfrm>
          <a:prstGeom prst="rect">
            <a:avLst/>
          </a:prstGeom>
          <a:noFill/>
          <a:ln w="9525">
            <a:noFill/>
            <a:miter lim="800000"/>
            <a:headEnd/>
            <a:tailEnd/>
          </a:ln>
        </p:spPr>
        <p:txBody>
          <a:bodyPr wrap="none" lIns="0" tIns="0" rIns="0" bIns="0">
            <a:spAutoFit/>
          </a:bodyPr>
          <a:lstStyle/>
          <a:p>
            <a:r>
              <a:rPr lang="en-US" sz="1300">
                <a:solidFill>
                  <a:schemeClr val="bg2"/>
                </a:solidFill>
              </a:rPr>
              <a:t>StudentApplication</a:t>
            </a:r>
            <a:endParaRPr lang="en-US">
              <a:solidFill>
                <a:schemeClr val="bg2"/>
              </a:solidFill>
              <a:latin typeface="ZapfHumnst BT" pitchFamily="34" charset="0"/>
            </a:endParaRPr>
          </a:p>
        </p:txBody>
      </p:sp>
      <p:sp>
        <p:nvSpPr>
          <p:cNvPr id="395271" name="Rectangle 7"/>
          <p:cNvSpPr>
            <a:spLocks noChangeArrowheads="1"/>
          </p:cNvSpPr>
          <p:nvPr/>
        </p:nvSpPr>
        <p:spPr bwMode="auto">
          <a:xfrm>
            <a:off x="754150" y="1724825"/>
            <a:ext cx="966788" cy="198438"/>
          </a:xfrm>
          <a:prstGeom prst="rect">
            <a:avLst/>
          </a:prstGeom>
          <a:noFill/>
          <a:ln w="9525">
            <a:noFill/>
            <a:miter lim="800000"/>
            <a:headEnd/>
            <a:tailEnd/>
          </a:ln>
        </p:spPr>
        <p:txBody>
          <a:bodyPr wrap="none" lIns="0" tIns="0" rIns="0" bIns="0">
            <a:spAutoFit/>
          </a:bodyPr>
          <a:lstStyle/>
          <a:p>
            <a:r>
              <a:rPr lang="en-US" sz="1300">
                <a:solidFill>
                  <a:schemeClr val="bg2"/>
                </a:solidFill>
              </a:rPr>
              <a:t>&lt;&lt;process&gt;&gt;</a:t>
            </a:r>
            <a:endParaRPr lang="en-US">
              <a:solidFill>
                <a:schemeClr val="bg2"/>
              </a:solidFill>
              <a:latin typeface="ZapfHumnst BT" pitchFamily="34" charset="0"/>
            </a:endParaRPr>
          </a:p>
        </p:txBody>
      </p:sp>
      <p:sp>
        <p:nvSpPr>
          <p:cNvPr id="395272" name="Rectangle 8"/>
          <p:cNvSpPr>
            <a:spLocks noChangeArrowheads="1"/>
          </p:cNvSpPr>
          <p:nvPr/>
        </p:nvSpPr>
        <p:spPr bwMode="auto">
          <a:xfrm>
            <a:off x="6700924" y="3271050"/>
            <a:ext cx="2244725" cy="1004888"/>
          </a:xfrm>
          <a:prstGeom prst="rect">
            <a:avLst/>
          </a:prstGeom>
          <a:solidFill>
            <a:srgbClr val="FFFFCC"/>
          </a:solidFill>
          <a:ln w="12700">
            <a:solidFill>
              <a:srgbClr val="8A0E5E"/>
            </a:solidFill>
            <a:miter lim="800000"/>
            <a:headEnd/>
            <a:tailEnd/>
          </a:ln>
        </p:spPr>
        <p:txBody>
          <a:bodyPr/>
          <a:lstStyle/>
          <a:p>
            <a:endParaRPr lang="en-US"/>
          </a:p>
        </p:txBody>
      </p:sp>
      <p:sp>
        <p:nvSpPr>
          <p:cNvPr id="395273" name="Rectangle 9"/>
          <p:cNvSpPr>
            <a:spLocks noChangeArrowheads="1"/>
          </p:cNvSpPr>
          <p:nvPr/>
        </p:nvSpPr>
        <p:spPr bwMode="auto">
          <a:xfrm>
            <a:off x="6804113" y="3799688"/>
            <a:ext cx="1654175" cy="198437"/>
          </a:xfrm>
          <a:prstGeom prst="rect">
            <a:avLst/>
          </a:prstGeom>
          <a:noFill/>
          <a:ln w="9525">
            <a:noFill/>
            <a:miter lim="800000"/>
            <a:headEnd/>
            <a:tailEnd/>
          </a:ln>
        </p:spPr>
        <p:txBody>
          <a:bodyPr wrap="none" lIns="0" tIns="0" rIns="0" bIns="0">
            <a:spAutoFit/>
          </a:bodyPr>
          <a:lstStyle/>
          <a:p>
            <a:r>
              <a:rPr lang="en-US" sz="1300" dirty="0" err="1">
                <a:solidFill>
                  <a:schemeClr val="bg2"/>
                </a:solidFill>
              </a:rPr>
              <a:t>CourseCatalogSystem</a:t>
            </a:r>
            <a:endParaRPr lang="en-US" dirty="0">
              <a:solidFill>
                <a:schemeClr val="bg2"/>
              </a:solidFill>
              <a:latin typeface="ZapfHumnst BT" pitchFamily="34" charset="0"/>
            </a:endParaRPr>
          </a:p>
        </p:txBody>
      </p:sp>
      <p:sp>
        <p:nvSpPr>
          <p:cNvPr id="395274" name="Rectangle 10"/>
          <p:cNvSpPr>
            <a:spLocks noChangeArrowheads="1"/>
          </p:cNvSpPr>
          <p:nvPr/>
        </p:nvSpPr>
        <p:spPr bwMode="auto">
          <a:xfrm>
            <a:off x="6791413" y="4018763"/>
            <a:ext cx="1987724" cy="147733"/>
          </a:xfrm>
          <a:prstGeom prst="rect">
            <a:avLst/>
          </a:prstGeom>
          <a:noFill/>
          <a:ln w="9525">
            <a:noFill/>
            <a:miter lim="800000"/>
            <a:headEnd/>
            <a:tailEnd/>
          </a:ln>
        </p:spPr>
        <p:txBody>
          <a:bodyPr wrap="none" lIns="0" tIns="0" rIns="0" bIns="0">
            <a:spAutoFit/>
          </a:bodyPr>
          <a:lstStyle/>
          <a:p>
            <a:r>
              <a:rPr lang="en-US" sz="1200">
                <a:solidFill>
                  <a:schemeClr val="bg2"/>
                </a:solidFill>
              </a:rPr>
              <a:t>(from CourseCatalogSystem)</a:t>
            </a:r>
            <a:endParaRPr lang="en-US" sz="1200">
              <a:solidFill>
                <a:schemeClr val="bg2"/>
              </a:solidFill>
              <a:latin typeface="ZapfHumnst BT" pitchFamily="34" charset="0"/>
            </a:endParaRPr>
          </a:p>
        </p:txBody>
      </p:sp>
      <p:sp>
        <p:nvSpPr>
          <p:cNvPr id="395275" name="Rectangle 11"/>
          <p:cNvSpPr>
            <a:spLocks noChangeArrowheads="1"/>
          </p:cNvSpPr>
          <p:nvPr/>
        </p:nvSpPr>
        <p:spPr bwMode="auto">
          <a:xfrm>
            <a:off x="7032713" y="3594900"/>
            <a:ext cx="1177925" cy="198438"/>
          </a:xfrm>
          <a:prstGeom prst="rect">
            <a:avLst/>
          </a:prstGeom>
          <a:noFill/>
          <a:ln w="9525">
            <a:noFill/>
            <a:miter lim="800000"/>
            <a:headEnd/>
            <a:tailEnd/>
          </a:ln>
        </p:spPr>
        <p:txBody>
          <a:bodyPr wrap="none" lIns="0" tIns="0" rIns="0" bIns="0">
            <a:spAutoFit/>
          </a:bodyPr>
          <a:lstStyle/>
          <a:p>
            <a:r>
              <a:rPr lang="en-US" sz="1300">
                <a:solidFill>
                  <a:schemeClr val="bg2"/>
                </a:solidFill>
              </a:rPr>
              <a:t>&lt;&lt;subsystem&gt;&gt;</a:t>
            </a:r>
            <a:endParaRPr lang="en-US">
              <a:solidFill>
                <a:schemeClr val="bg2"/>
              </a:solidFill>
              <a:latin typeface="ZapfHumnst BT" pitchFamily="34" charset="0"/>
            </a:endParaRPr>
          </a:p>
        </p:txBody>
      </p:sp>
      <p:sp>
        <p:nvSpPr>
          <p:cNvPr id="395276" name="Rectangle 12"/>
          <p:cNvSpPr>
            <a:spLocks noChangeArrowheads="1"/>
          </p:cNvSpPr>
          <p:nvPr/>
        </p:nvSpPr>
        <p:spPr bwMode="auto">
          <a:xfrm>
            <a:off x="227100" y="5503075"/>
            <a:ext cx="2046288" cy="731838"/>
          </a:xfrm>
          <a:prstGeom prst="rect">
            <a:avLst/>
          </a:prstGeom>
          <a:solidFill>
            <a:srgbClr val="FFFFCC"/>
          </a:solidFill>
          <a:ln w="12700">
            <a:solidFill>
              <a:srgbClr val="8A0E5E"/>
            </a:solidFill>
            <a:miter lim="800000"/>
            <a:headEnd/>
            <a:tailEnd/>
          </a:ln>
        </p:spPr>
        <p:txBody>
          <a:bodyPr/>
          <a:lstStyle/>
          <a:p>
            <a:endParaRPr lang="en-US"/>
          </a:p>
        </p:txBody>
      </p:sp>
      <p:sp>
        <p:nvSpPr>
          <p:cNvPr id="395277" name="Rectangle 13"/>
          <p:cNvSpPr>
            <a:spLocks noChangeArrowheads="1"/>
          </p:cNvSpPr>
          <p:nvPr/>
        </p:nvSpPr>
        <p:spPr bwMode="auto">
          <a:xfrm>
            <a:off x="328700" y="5760250"/>
            <a:ext cx="1868488" cy="198438"/>
          </a:xfrm>
          <a:prstGeom prst="rect">
            <a:avLst/>
          </a:prstGeom>
          <a:noFill/>
          <a:ln w="9525">
            <a:noFill/>
            <a:miter lim="800000"/>
            <a:headEnd/>
            <a:tailEnd/>
          </a:ln>
        </p:spPr>
        <p:txBody>
          <a:bodyPr wrap="none" lIns="0" tIns="0" rIns="0" bIns="0">
            <a:spAutoFit/>
          </a:bodyPr>
          <a:lstStyle/>
          <a:p>
            <a:r>
              <a:rPr lang="en-US" sz="1300">
                <a:solidFill>
                  <a:schemeClr val="bg2"/>
                </a:solidFill>
              </a:rPr>
              <a:t>RegisterForCoursesForm</a:t>
            </a:r>
            <a:endParaRPr lang="en-US">
              <a:solidFill>
                <a:schemeClr val="bg2"/>
              </a:solidFill>
              <a:latin typeface="ZapfHumnst BT" pitchFamily="34" charset="0"/>
            </a:endParaRPr>
          </a:p>
        </p:txBody>
      </p:sp>
      <p:sp>
        <p:nvSpPr>
          <p:cNvPr id="395278" name="Rectangle 14"/>
          <p:cNvSpPr>
            <a:spLocks noChangeArrowheads="1"/>
          </p:cNvSpPr>
          <p:nvPr/>
        </p:nvSpPr>
        <p:spPr bwMode="auto">
          <a:xfrm>
            <a:off x="703350" y="5977738"/>
            <a:ext cx="1271182" cy="147733"/>
          </a:xfrm>
          <a:prstGeom prst="rect">
            <a:avLst/>
          </a:prstGeom>
          <a:noFill/>
          <a:ln w="9525">
            <a:noFill/>
            <a:miter lim="800000"/>
            <a:headEnd/>
            <a:tailEnd/>
          </a:ln>
        </p:spPr>
        <p:txBody>
          <a:bodyPr wrap="none" lIns="0" tIns="0" rIns="0" bIns="0">
            <a:spAutoFit/>
          </a:bodyPr>
          <a:lstStyle/>
          <a:p>
            <a:r>
              <a:rPr lang="en-US" sz="1200" dirty="0">
                <a:solidFill>
                  <a:schemeClr val="bg2"/>
                </a:solidFill>
              </a:rPr>
              <a:t>(from Registration)</a:t>
            </a:r>
            <a:endParaRPr lang="en-US" sz="1200" dirty="0">
              <a:solidFill>
                <a:schemeClr val="bg2"/>
              </a:solidFill>
              <a:latin typeface="ZapfHumnst BT" pitchFamily="34" charset="0"/>
            </a:endParaRPr>
          </a:p>
        </p:txBody>
      </p:sp>
      <p:sp>
        <p:nvSpPr>
          <p:cNvPr id="395279" name="Rectangle 15"/>
          <p:cNvSpPr>
            <a:spLocks noChangeArrowheads="1"/>
          </p:cNvSpPr>
          <p:nvPr/>
        </p:nvSpPr>
        <p:spPr bwMode="auto">
          <a:xfrm>
            <a:off x="716050" y="5553875"/>
            <a:ext cx="1077913" cy="198438"/>
          </a:xfrm>
          <a:prstGeom prst="rect">
            <a:avLst/>
          </a:prstGeom>
          <a:noFill/>
          <a:ln w="9525">
            <a:noFill/>
            <a:miter lim="800000"/>
            <a:headEnd/>
            <a:tailEnd/>
          </a:ln>
        </p:spPr>
        <p:txBody>
          <a:bodyPr wrap="none" lIns="0" tIns="0" rIns="0" bIns="0">
            <a:spAutoFit/>
          </a:bodyPr>
          <a:lstStyle/>
          <a:p>
            <a:r>
              <a:rPr lang="en-US" sz="1300">
                <a:solidFill>
                  <a:schemeClr val="bg2"/>
                </a:solidFill>
              </a:rPr>
              <a:t>&lt;&lt;boundary&gt;&gt;</a:t>
            </a:r>
            <a:endParaRPr lang="en-US">
              <a:solidFill>
                <a:schemeClr val="bg2"/>
              </a:solidFill>
              <a:latin typeface="ZapfHumnst BT" pitchFamily="34" charset="0"/>
            </a:endParaRPr>
          </a:p>
        </p:txBody>
      </p:sp>
      <p:sp>
        <p:nvSpPr>
          <p:cNvPr id="395280" name="Rectangle 16"/>
          <p:cNvSpPr>
            <a:spLocks noChangeArrowheads="1"/>
          </p:cNvSpPr>
          <p:nvPr/>
        </p:nvSpPr>
        <p:spPr bwMode="auto">
          <a:xfrm>
            <a:off x="458875" y="3318675"/>
            <a:ext cx="1595438" cy="500063"/>
          </a:xfrm>
          <a:prstGeom prst="rect">
            <a:avLst/>
          </a:prstGeom>
          <a:solidFill>
            <a:srgbClr val="FFFFCC"/>
          </a:solidFill>
          <a:ln w="12700">
            <a:solidFill>
              <a:srgbClr val="8A0E5E"/>
            </a:solidFill>
            <a:miter lim="800000"/>
            <a:headEnd/>
            <a:tailEnd/>
          </a:ln>
        </p:spPr>
        <p:txBody>
          <a:bodyPr/>
          <a:lstStyle/>
          <a:p>
            <a:endParaRPr lang="en-US"/>
          </a:p>
        </p:txBody>
      </p:sp>
      <p:sp>
        <p:nvSpPr>
          <p:cNvPr id="395281" name="Rectangle 17"/>
          <p:cNvSpPr>
            <a:spLocks noChangeArrowheads="1"/>
          </p:cNvSpPr>
          <p:nvPr/>
        </p:nvSpPr>
        <p:spPr bwMode="auto">
          <a:xfrm>
            <a:off x="600163" y="3369475"/>
            <a:ext cx="1316037" cy="198438"/>
          </a:xfrm>
          <a:prstGeom prst="rect">
            <a:avLst/>
          </a:prstGeom>
          <a:noFill/>
          <a:ln w="9525">
            <a:noFill/>
            <a:miter lim="800000"/>
            <a:headEnd/>
            <a:tailEnd/>
          </a:ln>
        </p:spPr>
        <p:txBody>
          <a:bodyPr wrap="none" lIns="0" tIns="0" rIns="0" bIns="0">
            <a:spAutoFit/>
          </a:bodyPr>
          <a:lstStyle/>
          <a:p>
            <a:r>
              <a:rPr lang="en-US" sz="1300">
                <a:solidFill>
                  <a:schemeClr val="bg2"/>
                </a:solidFill>
              </a:rPr>
              <a:t>MainStudentForm</a:t>
            </a:r>
            <a:endParaRPr lang="en-US">
              <a:solidFill>
                <a:schemeClr val="bg2"/>
              </a:solidFill>
              <a:latin typeface="ZapfHumnst BT" pitchFamily="34" charset="0"/>
            </a:endParaRPr>
          </a:p>
        </p:txBody>
      </p:sp>
      <p:sp>
        <p:nvSpPr>
          <p:cNvPr id="395282" name="Rectangle 18"/>
          <p:cNvSpPr>
            <a:spLocks noChangeArrowheads="1"/>
          </p:cNvSpPr>
          <p:nvPr/>
        </p:nvSpPr>
        <p:spPr bwMode="auto">
          <a:xfrm>
            <a:off x="703350" y="3588550"/>
            <a:ext cx="1271182" cy="147733"/>
          </a:xfrm>
          <a:prstGeom prst="rect">
            <a:avLst/>
          </a:prstGeom>
          <a:noFill/>
          <a:ln w="9525">
            <a:noFill/>
            <a:miter lim="800000"/>
            <a:headEnd/>
            <a:tailEnd/>
          </a:ln>
        </p:spPr>
        <p:txBody>
          <a:bodyPr wrap="none" lIns="0" tIns="0" rIns="0" bIns="0">
            <a:spAutoFit/>
          </a:bodyPr>
          <a:lstStyle/>
          <a:p>
            <a:r>
              <a:rPr lang="en-US" sz="1200" dirty="0">
                <a:solidFill>
                  <a:schemeClr val="bg2"/>
                </a:solidFill>
              </a:rPr>
              <a:t>(from Registration)</a:t>
            </a:r>
            <a:endParaRPr lang="en-US" sz="1200" dirty="0">
              <a:solidFill>
                <a:schemeClr val="bg2"/>
              </a:solidFill>
              <a:latin typeface="ZapfHumnst BT" pitchFamily="34" charset="0"/>
            </a:endParaRPr>
          </a:p>
        </p:txBody>
      </p:sp>
      <p:sp>
        <p:nvSpPr>
          <p:cNvPr id="395283" name="Rectangle 19"/>
          <p:cNvSpPr>
            <a:spLocks noChangeArrowheads="1"/>
          </p:cNvSpPr>
          <p:nvPr/>
        </p:nvSpPr>
        <p:spPr bwMode="auto">
          <a:xfrm>
            <a:off x="3316375" y="5503075"/>
            <a:ext cx="1801813" cy="731838"/>
          </a:xfrm>
          <a:prstGeom prst="rect">
            <a:avLst/>
          </a:prstGeom>
          <a:solidFill>
            <a:srgbClr val="FFFFCC"/>
          </a:solidFill>
          <a:ln w="12700">
            <a:solidFill>
              <a:srgbClr val="8A0E5E"/>
            </a:solidFill>
            <a:miter lim="800000"/>
            <a:headEnd/>
            <a:tailEnd/>
          </a:ln>
        </p:spPr>
        <p:txBody>
          <a:bodyPr/>
          <a:lstStyle/>
          <a:p>
            <a:endParaRPr lang="en-US"/>
          </a:p>
        </p:txBody>
      </p:sp>
      <p:sp>
        <p:nvSpPr>
          <p:cNvPr id="395284" name="Rectangle 20"/>
          <p:cNvSpPr>
            <a:spLocks noChangeArrowheads="1"/>
          </p:cNvSpPr>
          <p:nvPr/>
        </p:nvSpPr>
        <p:spPr bwMode="auto">
          <a:xfrm>
            <a:off x="3417975" y="5760250"/>
            <a:ext cx="1600200" cy="198438"/>
          </a:xfrm>
          <a:prstGeom prst="rect">
            <a:avLst/>
          </a:prstGeom>
          <a:noFill/>
          <a:ln w="9525">
            <a:noFill/>
            <a:miter lim="800000"/>
            <a:headEnd/>
            <a:tailEnd/>
          </a:ln>
        </p:spPr>
        <p:txBody>
          <a:bodyPr wrap="none" lIns="0" tIns="0" rIns="0" bIns="0">
            <a:spAutoFit/>
          </a:bodyPr>
          <a:lstStyle/>
          <a:p>
            <a:r>
              <a:rPr lang="en-US" sz="1300">
                <a:solidFill>
                  <a:schemeClr val="bg2"/>
                </a:solidFill>
              </a:rPr>
              <a:t>RegistrationController</a:t>
            </a:r>
            <a:endParaRPr lang="en-US">
              <a:solidFill>
                <a:schemeClr val="bg2"/>
              </a:solidFill>
              <a:latin typeface="ZapfHumnst BT" pitchFamily="34" charset="0"/>
            </a:endParaRPr>
          </a:p>
        </p:txBody>
      </p:sp>
      <p:sp>
        <p:nvSpPr>
          <p:cNvPr id="395285" name="Rectangle 21"/>
          <p:cNvSpPr>
            <a:spLocks noChangeArrowheads="1"/>
          </p:cNvSpPr>
          <p:nvPr/>
        </p:nvSpPr>
        <p:spPr bwMode="auto">
          <a:xfrm>
            <a:off x="3676738" y="5977738"/>
            <a:ext cx="1271182" cy="147733"/>
          </a:xfrm>
          <a:prstGeom prst="rect">
            <a:avLst/>
          </a:prstGeom>
          <a:noFill/>
          <a:ln w="9525">
            <a:noFill/>
            <a:miter lim="800000"/>
            <a:headEnd/>
            <a:tailEnd/>
          </a:ln>
        </p:spPr>
        <p:txBody>
          <a:bodyPr wrap="none" lIns="0" tIns="0" rIns="0" bIns="0">
            <a:spAutoFit/>
          </a:bodyPr>
          <a:lstStyle/>
          <a:p>
            <a:r>
              <a:rPr lang="en-US" sz="1200">
                <a:solidFill>
                  <a:schemeClr val="bg2"/>
                </a:solidFill>
              </a:rPr>
              <a:t>(from Registration)</a:t>
            </a:r>
            <a:endParaRPr lang="en-US" sz="1200">
              <a:solidFill>
                <a:schemeClr val="bg2"/>
              </a:solidFill>
              <a:latin typeface="ZapfHumnst BT" pitchFamily="34" charset="0"/>
            </a:endParaRPr>
          </a:p>
        </p:txBody>
      </p:sp>
      <p:sp>
        <p:nvSpPr>
          <p:cNvPr id="395286" name="Rectangle 22"/>
          <p:cNvSpPr>
            <a:spLocks noChangeArrowheads="1"/>
          </p:cNvSpPr>
          <p:nvPr/>
        </p:nvSpPr>
        <p:spPr bwMode="auto">
          <a:xfrm>
            <a:off x="3765638" y="5553875"/>
            <a:ext cx="884237" cy="198438"/>
          </a:xfrm>
          <a:prstGeom prst="rect">
            <a:avLst/>
          </a:prstGeom>
          <a:noFill/>
          <a:ln w="9525">
            <a:noFill/>
            <a:miter lim="800000"/>
            <a:headEnd/>
            <a:tailEnd/>
          </a:ln>
        </p:spPr>
        <p:txBody>
          <a:bodyPr wrap="none" lIns="0" tIns="0" rIns="0" bIns="0">
            <a:spAutoFit/>
          </a:bodyPr>
          <a:lstStyle/>
          <a:p>
            <a:r>
              <a:rPr lang="en-US" sz="1300">
                <a:solidFill>
                  <a:schemeClr val="bg2"/>
                </a:solidFill>
              </a:rPr>
              <a:t>&lt;&lt;control&gt;&gt;</a:t>
            </a:r>
            <a:endParaRPr lang="en-US">
              <a:solidFill>
                <a:schemeClr val="bg2"/>
              </a:solidFill>
              <a:latin typeface="ZapfHumnst BT" pitchFamily="34" charset="0"/>
            </a:endParaRPr>
          </a:p>
        </p:txBody>
      </p:sp>
      <p:sp>
        <p:nvSpPr>
          <p:cNvPr id="395287" name="Rectangle 23"/>
          <p:cNvSpPr>
            <a:spLocks noChangeArrowheads="1"/>
          </p:cNvSpPr>
          <p:nvPr/>
        </p:nvSpPr>
        <p:spPr bwMode="auto">
          <a:xfrm>
            <a:off x="6610438" y="5503075"/>
            <a:ext cx="2500312" cy="731838"/>
          </a:xfrm>
          <a:prstGeom prst="rect">
            <a:avLst/>
          </a:prstGeom>
          <a:solidFill>
            <a:srgbClr val="FFFFCC"/>
          </a:solidFill>
          <a:ln w="12700">
            <a:solidFill>
              <a:srgbClr val="8A0E5E"/>
            </a:solidFill>
            <a:miter lim="800000"/>
            <a:headEnd/>
            <a:tailEnd/>
          </a:ln>
        </p:spPr>
        <p:txBody>
          <a:bodyPr/>
          <a:lstStyle/>
          <a:p>
            <a:endParaRPr lang="en-US"/>
          </a:p>
        </p:txBody>
      </p:sp>
      <p:sp>
        <p:nvSpPr>
          <p:cNvPr id="395288" name="Rectangle 24"/>
          <p:cNvSpPr>
            <a:spLocks noChangeArrowheads="1"/>
          </p:cNvSpPr>
          <p:nvPr/>
        </p:nvSpPr>
        <p:spPr bwMode="auto">
          <a:xfrm>
            <a:off x="6791413" y="5760250"/>
            <a:ext cx="1700212" cy="198438"/>
          </a:xfrm>
          <a:prstGeom prst="rect">
            <a:avLst/>
          </a:prstGeom>
          <a:noFill/>
          <a:ln w="9525">
            <a:noFill/>
            <a:miter lim="800000"/>
            <a:headEnd/>
            <a:tailEnd/>
          </a:ln>
        </p:spPr>
        <p:txBody>
          <a:bodyPr wrap="none" lIns="0" tIns="0" rIns="0" bIns="0">
            <a:spAutoFit/>
          </a:bodyPr>
          <a:lstStyle/>
          <a:p>
            <a:r>
              <a:rPr lang="en-US" sz="1300">
                <a:solidFill>
                  <a:schemeClr val="bg2"/>
                </a:solidFill>
              </a:rPr>
              <a:t>ICourseCatalogSystem</a:t>
            </a:r>
            <a:endParaRPr lang="en-US">
              <a:solidFill>
                <a:schemeClr val="bg2"/>
              </a:solidFill>
              <a:latin typeface="ZapfHumnst BT" pitchFamily="34" charset="0"/>
            </a:endParaRPr>
          </a:p>
        </p:txBody>
      </p:sp>
      <p:sp>
        <p:nvSpPr>
          <p:cNvPr id="395289" name="Rectangle 25"/>
          <p:cNvSpPr>
            <a:spLocks noChangeArrowheads="1"/>
          </p:cNvSpPr>
          <p:nvPr/>
        </p:nvSpPr>
        <p:spPr bwMode="auto">
          <a:xfrm>
            <a:off x="6650125" y="5977738"/>
            <a:ext cx="2290692" cy="147733"/>
          </a:xfrm>
          <a:prstGeom prst="rect">
            <a:avLst/>
          </a:prstGeom>
          <a:noFill/>
          <a:ln w="9525">
            <a:noFill/>
            <a:miter lim="800000"/>
            <a:headEnd/>
            <a:tailEnd/>
          </a:ln>
        </p:spPr>
        <p:txBody>
          <a:bodyPr wrap="none" lIns="0" tIns="0" rIns="0" bIns="0">
            <a:spAutoFit/>
          </a:bodyPr>
          <a:lstStyle/>
          <a:p>
            <a:r>
              <a:rPr lang="en-US" sz="1200">
                <a:solidFill>
                  <a:schemeClr val="bg2"/>
                </a:solidFill>
              </a:rPr>
              <a:t>(from External System Interfaces)</a:t>
            </a:r>
            <a:endParaRPr lang="en-US" sz="1200">
              <a:solidFill>
                <a:schemeClr val="bg2"/>
              </a:solidFill>
              <a:latin typeface="ZapfHumnst BT" pitchFamily="34" charset="0"/>
            </a:endParaRPr>
          </a:p>
        </p:txBody>
      </p:sp>
      <p:sp>
        <p:nvSpPr>
          <p:cNvPr id="395290" name="Rectangle 26"/>
          <p:cNvSpPr>
            <a:spLocks noChangeArrowheads="1"/>
          </p:cNvSpPr>
          <p:nvPr/>
        </p:nvSpPr>
        <p:spPr bwMode="auto">
          <a:xfrm>
            <a:off x="7126375" y="5553875"/>
            <a:ext cx="1031875" cy="198438"/>
          </a:xfrm>
          <a:prstGeom prst="rect">
            <a:avLst/>
          </a:prstGeom>
          <a:noFill/>
          <a:ln w="9525">
            <a:noFill/>
            <a:miter lim="800000"/>
            <a:headEnd/>
            <a:tailEnd/>
          </a:ln>
        </p:spPr>
        <p:txBody>
          <a:bodyPr wrap="none" lIns="0" tIns="0" rIns="0" bIns="0">
            <a:spAutoFit/>
          </a:bodyPr>
          <a:lstStyle/>
          <a:p>
            <a:r>
              <a:rPr lang="en-US" sz="1300">
                <a:solidFill>
                  <a:schemeClr val="bg2"/>
                </a:solidFill>
              </a:rPr>
              <a:t>&lt;&lt;Interface&gt;&gt;</a:t>
            </a:r>
            <a:endParaRPr lang="en-US">
              <a:solidFill>
                <a:schemeClr val="bg2"/>
              </a:solidFill>
              <a:latin typeface="ZapfHumnst BT" pitchFamily="34" charset="0"/>
            </a:endParaRPr>
          </a:p>
        </p:txBody>
      </p:sp>
      <p:sp>
        <p:nvSpPr>
          <p:cNvPr id="395291" name="Rectangle 27"/>
          <p:cNvSpPr>
            <a:spLocks noChangeArrowheads="1"/>
          </p:cNvSpPr>
          <p:nvPr/>
        </p:nvSpPr>
        <p:spPr bwMode="auto">
          <a:xfrm>
            <a:off x="6418350" y="1674025"/>
            <a:ext cx="2444750" cy="641350"/>
          </a:xfrm>
          <a:prstGeom prst="rect">
            <a:avLst/>
          </a:prstGeom>
          <a:solidFill>
            <a:srgbClr val="FFFFCC"/>
          </a:solidFill>
          <a:ln w="12700">
            <a:solidFill>
              <a:srgbClr val="8A0E5E"/>
            </a:solidFill>
            <a:miter lim="800000"/>
            <a:headEnd/>
            <a:tailEnd/>
          </a:ln>
        </p:spPr>
        <p:txBody>
          <a:bodyPr/>
          <a:lstStyle/>
          <a:p>
            <a:endParaRPr lang="en-US"/>
          </a:p>
        </p:txBody>
      </p:sp>
      <p:sp>
        <p:nvSpPr>
          <p:cNvPr id="395292" name="Rectangle 28"/>
          <p:cNvSpPr>
            <a:spLocks noChangeArrowheads="1"/>
          </p:cNvSpPr>
          <p:nvPr/>
        </p:nvSpPr>
        <p:spPr bwMode="auto">
          <a:xfrm>
            <a:off x="6534238" y="1931200"/>
            <a:ext cx="2185987" cy="198438"/>
          </a:xfrm>
          <a:prstGeom prst="rect">
            <a:avLst/>
          </a:prstGeom>
          <a:noFill/>
          <a:ln w="9525">
            <a:noFill/>
            <a:miter lim="800000"/>
            <a:headEnd/>
            <a:tailEnd/>
          </a:ln>
        </p:spPr>
        <p:txBody>
          <a:bodyPr wrap="none" lIns="0" tIns="0" rIns="0" bIns="0">
            <a:spAutoFit/>
          </a:bodyPr>
          <a:lstStyle/>
          <a:p>
            <a:r>
              <a:rPr lang="en-US" sz="1300">
                <a:solidFill>
                  <a:schemeClr val="bg2"/>
                </a:solidFill>
              </a:rPr>
              <a:t>CourseCatalogSystemAccess</a:t>
            </a:r>
            <a:endParaRPr lang="en-US">
              <a:solidFill>
                <a:schemeClr val="bg2"/>
              </a:solidFill>
              <a:latin typeface="ZapfHumnst BT" pitchFamily="34" charset="0"/>
            </a:endParaRPr>
          </a:p>
        </p:txBody>
      </p:sp>
      <p:sp>
        <p:nvSpPr>
          <p:cNvPr id="395293" name="Rectangle 29"/>
          <p:cNvSpPr>
            <a:spLocks noChangeArrowheads="1"/>
          </p:cNvSpPr>
          <p:nvPr/>
        </p:nvSpPr>
        <p:spPr bwMode="auto">
          <a:xfrm>
            <a:off x="7151775" y="1724825"/>
            <a:ext cx="966788" cy="198438"/>
          </a:xfrm>
          <a:prstGeom prst="rect">
            <a:avLst/>
          </a:prstGeom>
          <a:noFill/>
          <a:ln w="9525">
            <a:noFill/>
            <a:miter lim="800000"/>
            <a:headEnd/>
            <a:tailEnd/>
          </a:ln>
        </p:spPr>
        <p:txBody>
          <a:bodyPr wrap="none" lIns="0" tIns="0" rIns="0" bIns="0">
            <a:spAutoFit/>
          </a:bodyPr>
          <a:lstStyle/>
          <a:p>
            <a:r>
              <a:rPr lang="en-US" sz="1300">
                <a:solidFill>
                  <a:schemeClr val="bg2"/>
                </a:solidFill>
              </a:rPr>
              <a:t>&lt;&lt;process&gt;&gt;</a:t>
            </a:r>
            <a:endParaRPr lang="en-US">
              <a:solidFill>
                <a:schemeClr val="bg2"/>
              </a:solidFill>
              <a:latin typeface="ZapfHumnst BT" pitchFamily="34" charset="0"/>
            </a:endParaRPr>
          </a:p>
        </p:txBody>
      </p:sp>
      <p:sp>
        <p:nvSpPr>
          <p:cNvPr id="395294" name="Rectangle 30"/>
          <p:cNvSpPr>
            <a:spLocks noChangeArrowheads="1"/>
          </p:cNvSpPr>
          <p:nvPr/>
        </p:nvSpPr>
        <p:spPr bwMode="auto">
          <a:xfrm>
            <a:off x="4016463" y="2380463"/>
            <a:ext cx="92075" cy="198437"/>
          </a:xfrm>
          <a:prstGeom prst="rect">
            <a:avLst/>
          </a:prstGeom>
          <a:noFill/>
          <a:ln w="9525">
            <a:noFill/>
            <a:miter lim="800000"/>
            <a:headEnd/>
            <a:tailEnd/>
          </a:ln>
        </p:spPr>
        <p:txBody>
          <a:bodyPr wrap="none" lIns="0" tIns="0" rIns="0" bIns="0">
            <a:spAutoFit/>
          </a:bodyPr>
          <a:lstStyle/>
          <a:p>
            <a:r>
              <a:rPr lang="en-US" sz="1300">
                <a:solidFill>
                  <a:srgbClr val="FFFF00"/>
                </a:solidFill>
              </a:rPr>
              <a:t>1</a:t>
            </a:r>
            <a:endParaRPr lang="en-US">
              <a:solidFill>
                <a:srgbClr val="FFFF00"/>
              </a:solidFill>
              <a:latin typeface="ZapfHumnst BT" pitchFamily="34" charset="0"/>
            </a:endParaRPr>
          </a:p>
        </p:txBody>
      </p:sp>
      <p:sp>
        <p:nvSpPr>
          <p:cNvPr id="395295" name="Line 31"/>
          <p:cNvSpPr>
            <a:spLocks noChangeShapeType="1"/>
          </p:cNvSpPr>
          <p:nvPr/>
        </p:nvSpPr>
        <p:spPr bwMode="auto">
          <a:xfrm>
            <a:off x="2079713" y="1994700"/>
            <a:ext cx="990600" cy="1588"/>
          </a:xfrm>
          <a:prstGeom prst="line">
            <a:avLst/>
          </a:prstGeom>
          <a:noFill/>
          <a:ln w="19050">
            <a:solidFill>
              <a:schemeClr val="tx1"/>
            </a:solidFill>
            <a:prstDash val="lgDash"/>
            <a:round/>
            <a:headEnd/>
            <a:tailEnd/>
          </a:ln>
        </p:spPr>
        <p:txBody>
          <a:bodyPr/>
          <a:lstStyle/>
          <a:p>
            <a:endParaRPr lang="en-US"/>
          </a:p>
        </p:txBody>
      </p:sp>
      <p:sp>
        <p:nvSpPr>
          <p:cNvPr id="395296" name="Line 32"/>
          <p:cNvSpPr>
            <a:spLocks noChangeShapeType="1"/>
          </p:cNvSpPr>
          <p:nvPr/>
        </p:nvSpPr>
        <p:spPr bwMode="auto">
          <a:xfrm flipH="1">
            <a:off x="2929025" y="1994700"/>
            <a:ext cx="141288" cy="65088"/>
          </a:xfrm>
          <a:prstGeom prst="line">
            <a:avLst/>
          </a:prstGeom>
          <a:noFill/>
          <a:ln w="0">
            <a:solidFill>
              <a:schemeClr val="tx1"/>
            </a:solidFill>
            <a:round/>
            <a:headEnd/>
            <a:tailEnd/>
          </a:ln>
        </p:spPr>
        <p:txBody>
          <a:bodyPr/>
          <a:lstStyle/>
          <a:p>
            <a:endParaRPr lang="en-US"/>
          </a:p>
        </p:txBody>
      </p:sp>
      <p:sp>
        <p:nvSpPr>
          <p:cNvPr id="395297" name="Line 33"/>
          <p:cNvSpPr>
            <a:spLocks noChangeShapeType="1"/>
          </p:cNvSpPr>
          <p:nvPr/>
        </p:nvSpPr>
        <p:spPr bwMode="auto">
          <a:xfrm flipH="1" flipV="1">
            <a:off x="2929025" y="1931200"/>
            <a:ext cx="141288" cy="63500"/>
          </a:xfrm>
          <a:prstGeom prst="line">
            <a:avLst/>
          </a:prstGeom>
          <a:noFill/>
          <a:ln w="0">
            <a:solidFill>
              <a:schemeClr val="tx1"/>
            </a:solidFill>
            <a:round/>
            <a:headEnd/>
            <a:tailEnd/>
          </a:ln>
        </p:spPr>
        <p:txBody>
          <a:bodyPr/>
          <a:lstStyle/>
          <a:p>
            <a:endParaRPr lang="en-US"/>
          </a:p>
        </p:txBody>
      </p:sp>
      <p:sp>
        <p:nvSpPr>
          <p:cNvPr id="395298" name="Rectangle 34"/>
          <p:cNvSpPr>
            <a:spLocks noChangeArrowheads="1"/>
          </p:cNvSpPr>
          <p:nvPr/>
        </p:nvSpPr>
        <p:spPr bwMode="auto">
          <a:xfrm>
            <a:off x="1363750" y="2356650"/>
            <a:ext cx="92075" cy="198438"/>
          </a:xfrm>
          <a:prstGeom prst="rect">
            <a:avLst/>
          </a:prstGeom>
          <a:noFill/>
          <a:ln w="9525">
            <a:noFill/>
            <a:miter lim="800000"/>
            <a:headEnd/>
            <a:tailEnd/>
          </a:ln>
        </p:spPr>
        <p:txBody>
          <a:bodyPr wrap="none" lIns="0" tIns="0" rIns="0" bIns="0">
            <a:spAutoFit/>
          </a:bodyPr>
          <a:lstStyle/>
          <a:p>
            <a:r>
              <a:rPr lang="en-US" sz="1300">
                <a:solidFill>
                  <a:srgbClr val="FFFF00"/>
                </a:solidFill>
              </a:rPr>
              <a:t>1</a:t>
            </a:r>
            <a:endParaRPr lang="en-US">
              <a:solidFill>
                <a:srgbClr val="FFFF00"/>
              </a:solidFill>
              <a:latin typeface="ZapfHumnst BT" pitchFamily="34" charset="0"/>
            </a:endParaRPr>
          </a:p>
        </p:txBody>
      </p:sp>
      <p:sp>
        <p:nvSpPr>
          <p:cNvPr id="395299" name="Rectangle 35"/>
          <p:cNvSpPr>
            <a:spLocks noChangeArrowheads="1"/>
          </p:cNvSpPr>
          <p:nvPr/>
        </p:nvSpPr>
        <p:spPr bwMode="auto">
          <a:xfrm>
            <a:off x="7772488" y="3039275"/>
            <a:ext cx="92075" cy="198438"/>
          </a:xfrm>
          <a:prstGeom prst="rect">
            <a:avLst/>
          </a:prstGeom>
          <a:noFill/>
          <a:ln w="9525">
            <a:noFill/>
            <a:miter lim="800000"/>
            <a:headEnd/>
            <a:tailEnd/>
          </a:ln>
        </p:spPr>
        <p:txBody>
          <a:bodyPr wrap="none" lIns="0" tIns="0" rIns="0" bIns="0">
            <a:spAutoFit/>
          </a:bodyPr>
          <a:lstStyle/>
          <a:p>
            <a:r>
              <a:rPr lang="en-US" sz="1300">
                <a:solidFill>
                  <a:srgbClr val="FFFF00"/>
                </a:solidFill>
              </a:rPr>
              <a:t>1</a:t>
            </a:r>
            <a:endParaRPr lang="en-US">
              <a:solidFill>
                <a:srgbClr val="FFFF00"/>
              </a:solidFill>
              <a:latin typeface="ZapfHumnst BT" pitchFamily="34" charset="0"/>
            </a:endParaRPr>
          </a:p>
        </p:txBody>
      </p:sp>
      <p:sp>
        <p:nvSpPr>
          <p:cNvPr id="395300" name="Rectangle 36"/>
          <p:cNvSpPr>
            <a:spLocks noChangeArrowheads="1"/>
          </p:cNvSpPr>
          <p:nvPr/>
        </p:nvSpPr>
        <p:spPr bwMode="auto">
          <a:xfrm>
            <a:off x="2311488" y="5553875"/>
            <a:ext cx="92075" cy="198438"/>
          </a:xfrm>
          <a:prstGeom prst="rect">
            <a:avLst/>
          </a:prstGeom>
          <a:noFill/>
          <a:ln w="9525">
            <a:noFill/>
            <a:miter lim="800000"/>
            <a:headEnd/>
            <a:tailEnd/>
          </a:ln>
        </p:spPr>
        <p:txBody>
          <a:bodyPr wrap="none" lIns="0" tIns="0" rIns="0" bIns="0">
            <a:spAutoFit/>
          </a:bodyPr>
          <a:lstStyle/>
          <a:p>
            <a:r>
              <a:rPr lang="en-US" sz="1300">
                <a:solidFill>
                  <a:srgbClr val="FFFF00"/>
                </a:solidFill>
              </a:rPr>
              <a:t>1</a:t>
            </a:r>
            <a:endParaRPr lang="en-US">
              <a:solidFill>
                <a:srgbClr val="FFFF00"/>
              </a:solidFill>
              <a:latin typeface="ZapfHumnst BT" pitchFamily="34" charset="0"/>
            </a:endParaRPr>
          </a:p>
        </p:txBody>
      </p:sp>
      <p:sp>
        <p:nvSpPr>
          <p:cNvPr id="395301" name="Rectangle 37"/>
          <p:cNvSpPr>
            <a:spLocks noChangeArrowheads="1"/>
          </p:cNvSpPr>
          <p:nvPr/>
        </p:nvSpPr>
        <p:spPr bwMode="auto">
          <a:xfrm>
            <a:off x="908138" y="5260188"/>
            <a:ext cx="276225" cy="198437"/>
          </a:xfrm>
          <a:prstGeom prst="rect">
            <a:avLst/>
          </a:prstGeom>
          <a:noFill/>
          <a:ln w="9525">
            <a:noFill/>
            <a:miter lim="800000"/>
            <a:headEnd/>
            <a:tailEnd/>
          </a:ln>
        </p:spPr>
        <p:txBody>
          <a:bodyPr wrap="none" lIns="0" tIns="0" rIns="0" bIns="0">
            <a:spAutoFit/>
          </a:bodyPr>
          <a:lstStyle/>
          <a:p>
            <a:r>
              <a:rPr lang="en-US" sz="1300">
                <a:solidFill>
                  <a:srgbClr val="FFFF00"/>
                </a:solidFill>
              </a:rPr>
              <a:t>0..1</a:t>
            </a:r>
            <a:endParaRPr lang="en-US">
              <a:solidFill>
                <a:srgbClr val="FFFF00"/>
              </a:solidFill>
              <a:latin typeface="ZapfHumnst BT" pitchFamily="34" charset="0"/>
            </a:endParaRPr>
          </a:p>
        </p:txBody>
      </p:sp>
      <p:sp>
        <p:nvSpPr>
          <p:cNvPr id="395302" name="Rectangle 38"/>
          <p:cNvSpPr>
            <a:spLocks noChangeArrowheads="1"/>
          </p:cNvSpPr>
          <p:nvPr/>
        </p:nvSpPr>
        <p:spPr bwMode="auto">
          <a:xfrm>
            <a:off x="1398675" y="3091663"/>
            <a:ext cx="92075" cy="198437"/>
          </a:xfrm>
          <a:prstGeom prst="rect">
            <a:avLst/>
          </a:prstGeom>
          <a:noFill/>
          <a:ln w="9525">
            <a:noFill/>
            <a:miter lim="800000"/>
            <a:headEnd/>
            <a:tailEnd/>
          </a:ln>
        </p:spPr>
        <p:txBody>
          <a:bodyPr wrap="none" lIns="0" tIns="0" rIns="0" bIns="0">
            <a:spAutoFit/>
          </a:bodyPr>
          <a:lstStyle/>
          <a:p>
            <a:r>
              <a:rPr lang="en-US" sz="1300">
                <a:solidFill>
                  <a:srgbClr val="FFFF00"/>
                </a:solidFill>
              </a:rPr>
              <a:t>1</a:t>
            </a:r>
            <a:endParaRPr lang="en-US">
              <a:solidFill>
                <a:srgbClr val="FFFF00"/>
              </a:solidFill>
              <a:latin typeface="ZapfHumnst BT" pitchFamily="34" charset="0"/>
            </a:endParaRPr>
          </a:p>
        </p:txBody>
      </p:sp>
      <p:sp>
        <p:nvSpPr>
          <p:cNvPr id="395303" name="Freeform 39"/>
          <p:cNvSpPr>
            <a:spLocks/>
          </p:cNvSpPr>
          <p:nvPr/>
        </p:nvSpPr>
        <p:spPr bwMode="auto">
          <a:xfrm>
            <a:off x="1192300" y="2315375"/>
            <a:ext cx="128588" cy="219075"/>
          </a:xfrm>
          <a:custGeom>
            <a:avLst/>
            <a:gdLst/>
            <a:ahLst/>
            <a:cxnLst>
              <a:cxn ang="0">
                <a:pos x="40" y="0"/>
              </a:cxn>
              <a:cxn ang="0">
                <a:pos x="81" y="73"/>
              </a:cxn>
              <a:cxn ang="0">
                <a:pos x="40" y="138"/>
              </a:cxn>
              <a:cxn ang="0">
                <a:pos x="0" y="73"/>
              </a:cxn>
              <a:cxn ang="0">
                <a:pos x="40" y="0"/>
              </a:cxn>
            </a:cxnLst>
            <a:rect l="0" t="0" r="r" b="b"/>
            <a:pathLst>
              <a:path w="81" h="138">
                <a:moveTo>
                  <a:pt x="40" y="0"/>
                </a:moveTo>
                <a:lnTo>
                  <a:pt x="81" y="73"/>
                </a:lnTo>
                <a:lnTo>
                  <a:pt x="40" y="138"/>
                </a:lnTo>
                <a:lnTo>
                  <a:pt x="0" y="73"/>
                </a:lnTo>
                <a:lnTo>
                  <a:pt x="40" y="0"/>
                </a:lnTo>
                <a:close/>
              </a:path>
            </a:pathLst>
          </a:custGeom>
          <a:solidFill>
            <a:srgbClr val="C0C0C0"/>
          </a:solidFill>
          <a:ln w="0">
            <a:solidFill>
              <a:schemeClr val="tx1"/>
            </a:solidFill>
            <a:prstDash val="solid"/>
            <a:round/>
            <a:headEnd/>
            <a:tailEnd/>
          </a:ln>
        </p:spPr>
        <p:txBody>
          <a:bodyPr/>
          <a:lstStyle/>
          <a:p>
            <a:endParaRPr lang="en-US"/>
          </a:p>
        </p:txBody>
      </p:sp>
      <p:sp>
        <p:nvSpPr>
          <p:cNvPr id="395306" name="Rectangle 42"/>
          <p:cNvSpPr>
            <a:spLocks noChangeArrowheads="1"/>
          </p:cNvSpPr>
          <p:nvPr/>
        </p:nvSpPr>
        <p:spPr bwMode="auto">
          <a:xfrm>
            <a:off x="998625" y="3913988"/>
            <a:ext cx="92075" cy="198437"/>
          </a:xfrm>
          <a:prstGeom prst="rect">
            <a:avLst/>
          </a:prstGeom>
          <a:noFill/>
          <a:ln w="9525">
            <a:noFill/>
            <a:miter lim="800000"/>
            <a:headEnd/>
            <a:tailEnd/>
          </a:ln>
        </p:spPr>
        <p:txBody>
          <a:bodyPr wrap="none" lIns="0" tIns="0" rIns="0" bIns="0">
            <a:spAutoFit/>
          </a:bodyPr>
          <a:lstStyle/>
          <a:p>
            <a:r>
              <a:rPr lang="en-US" sz="1300">
                <a:solidFill>
                  <a:srgbClr val="FFFF00"/>
                </a:solidFill>
              </a:rPr>
              <a:t>1</a:t>
            </a:r>
            <a:endParaRPr lang="en-US">
              <a:solidFill>
                <a:srgbClr val="FFFF00"/>
              </a:solidFill>
              <a:latin typeface="ZapfHumnst BT" pitchFamily="34" charset="0"/>
            </a:endParaRPr>
          </a:p>
        </p:txBody>
      </p:sp>
      <p:sp>
        <p:nvSpPr>
          <p:cNvPr id="395307" name="Freeform 43"/>
          <p:cNvSpPr>
            <a:spLocks/>
          </p:cNvSpPr>
          <p:nvPr/>
        </p:nvSpPr>
        <p:spPr bwMode="auto">
          <a:xfrm>
            <a:off x="1192300" y="3831438"/>
            <a:ext cx="128588" cy="219075"/>
          </a:xfrm>
          <a:custGeom>
            <a:avLst/>
            <a:gdLst/>
            <a:ahLst/>
            <a:cxnLst>
              <a:cxn ang="0">
                <a:pos x="40" y="0"/>
              </a:cxn>
              <a:cxn ang="0">
                <a:pos x="81" y="65"/>
              </a:cxn>
              <a:cxn ang="0">
                <a:pos x="40" y="138"/>
              </a:cxn>
              <a:cxn ang="0">
                <a:pos x="0" y="65"/>
              </a:cxn>
              <a:cxn ang="0">
                <a:pos x="40" y="0"/>
              </a:cxn>
            </a:cxnLst>
            <a:rect l="0" t="0" r="r" b="b"/>
            <a:pathLst>
              <a:path w="81" h="138">
                <a:moveTo>
                  <a:pt x="40" y="0"/>
                </a:moveTo>
                <a:lnTo>
                  <a:pt x="81" y="65"/>
                </a:lnTo>
                <a:lnTo>
                  <a:pt x="40" y="138"/>
                </a:lnTo>
                <a:lnTo>
                  <a:pt x="0" y="65"/>
                </a:lnTo>
                <a:lnTo>
                  <a:pt x="40" y="0"/>
                </a:lnTo>
                <a:close/>
              </a:path>
            </a:pathLst>
          </a:custGeom>
          <a:solidFill>
            <a:srgbClr val="C0C0C0"/>
          </a:solidFill>
          <a:ln w="0">
            <a:solidFill>
              <a:schemeClr val="tx1"/>
            </a:solidFill>
            <a:prstDash val="solid"/>
            <a:round/>
            <a:headEnd/>
            <a:tailEnd/>
          </a:ln>
        </p:spPr>
        <p:txBody>
          <a:bodyPr/>
          <a:lstStyle/>
          <a:p>
            <a:endParaRPr lang="en-US"/>
          </a:p>
        </p:txBody>
      </p:sp>
      <p:sp>
        <p:nvSpPr>
          <p:cNvPr id="395310" name="Rectangle 46"/>
          <p:cNvSpPr>
            <a:spLocks noChangeArrowheads="1"/>
          </p:cNvSpPr>
          <p:nvPr/>
        </p:nvSpPr>
        <p:spPr bwMode="auto">
          <a:xfrm>
            <a:off x="4016463" y="5271300"/>
            <a:ext cx="92075" cy="198438"/>
          </a:xfrm>
          <a:prstGeom prst="rect">
            <a:avLst/>
          </a:prstGeom>
          <a:noFill/>
          <a:ln w="9525">
            <a:noFill/>
            <a:miter lim="800000"/>
            <a:headEnd/>
            <a:tailEnd/>
          </a:ln>
        </p:spPr>
        <p:txBody>
          <a:bodyPr wrap="none" lIns="0" tIns="0" rIns="0" bIns="0">
            <a:spAutoFit/>
          </a:bodyPr>
          <a:lstStyle/>
          <a:p>
            <a:r>
              <a:rPr lang="en-US" sz="1300">
                <a:solidFill>
                  <a:srgbClr val="FFFF00"/>
                </a:solidFill>
              </a:rPr>
              <a:t>1</a:t>
            </a:r>
            <a:endParaRPr lang="en-US">
              <a:solidFill>
                <a:srgbClr val="FFFF00"/>
              </a:solidFill>
              <a:latin typeface="ZapfHumnst BT" pitchFamily="34" charset="0"/>
            </a:endParaRPr>
          </a:p>
        </p:txBody>
      </p:sp>
      <p:sp>
        <p:nvSpPr>
          <p:cNvPr id="395311" name="Freeform 47"/>
          <p:cNvSpPr>
            <a:spLocks/>
          </p:cNvSpPr>
          <p:nvPr/>
        </p:nvSpPr>
        <p:spPr bwMode="auto">
          <a:xfrm>
            <a:off x="4165688" y="2315375"/>
            <a:ext cx="115887" cy="219075"/>
          </a:xfrm>
          <a:custGeom>
            <a:avLst/>
            <a:gdLst/>
            <a:ahLst/>
            <a:cxnLst>
              <a:cxn ang="0">
                <a:pos x="32" y="0"/>
              </a:cxn>
              <a:cxn ang="0">
                <a:pos x="73" y="73"/>
              </a:cxn>
              <a:cxn ang="0">
                <a:pos x="32" y="138"/>
              </a:cxn>
              <a:cxn ang="0">
                <a:pos x="0" y="73"/>
              </a:cxn>
              <a:cxn ang="0">
                <a:pos x="32" y="0"/>
              </a:cxn>
            </a:cxnLst>
            <a:rect l="0" t="0" r="r" b="b"/>
            <a:pathLst>
              <a:path w="73" h="138">
                <a:moveTo>
                  <a:pt x="32" y="0"/>
                </a:moveTo>
                <a:lnTo>
                  <a:pt x="73" y="73"/>
                </a:lnTo>
                <a:lnTo>
                  <a:pt x="32" y="138"/>
                </a:lnTo>
                <a:lnTo>
                  <a:pt x="0" y="73"/>
                </a:lnTo>
                <a:lnTo>
                  <a:pt x="32" y="0"/>
                </a:lnTo>
                <a:close/>
              </a:path>
            </a:pathLst>
          </a:custGeom>
          <a:solidFill>
            <a:srgbClr val="C0C0C0"/>
          </a:solidFill>
          <a:ln w="0">
            <a:solidFill>
              <a:schemeClr val="tx1"/>
            </a:solidFill>
            <a:prstDash val="solid"/>
            <a:round/>
            <a:headEnd/>
            <a:tailEnd/>
          </a:ln>
        </p:spPr>
        <p:txBody>
          <a:bodyPr/>
          <a:lstStyle/>
          <a:p>
            <a:endParaRPr lang="en-US"/>
          </a:p>
        </p:txBody>
      </p:sp>
      <p:sp>
        <p:nvSpPr>
          <p:cNvPr id="395314" name="Rectangle 50"/>
          <p:cNvSpPr>
            <a:spLocks noChangeArrowheads="1"/>
          </p:cNvSpPr>
          <p:nvPr/>
        </p:nvSpPr>
        <p:spPr bwMode="auto">
          <a:xfrm>
            <a:off x="3146513" y="5553875"/>
            <a:ext cx="92075" cy="198438"/>
          </a:xfrm>
          <a:prstGeom prst="rect">
            <a:avLst/>
          </a:prstGeom>
          <a:noFill/>
          <a:ln w="9525">
            <a:noFill/>
            <a:miter lim="800000"/>
            <a:headEnd/>
            <a:tailEnd/>
          </a:ln>
        </p:spPr>
        <p:txBody>
          <a:bodyPr wrap="none" lIns="0" tIns="0" rIns="0" bIns="0">
            <a:spAutoFit/>
          </a:bodyPr>
          <a:lstStyle/>
          <a:p>
            <a:r>
              <a:rPr lang="en-US" sz="1300">
                <a:solidFill>
                  <a:srgbClr val="FFFF00"/>
                </a:solidFill>
              </a:rPr>
              <a:t>1</a:t>
            </a:r>
            <a:endParaRPr lang="en-US">
              <a:solidFill>
                <a:srgbClr val="FFFF00"/>
              </a:solidFill>
              <a:latin typeface="ZapfHumnst BT" pitchFamily="34" charset="0"/>
            </a:endParaRPr>
          </a:p>
        </p:txBody>
      </p:sp>
      <p:sp>
        <p:nvSpPr>
          <p:cNvPr id="395315" name="Line 51"/>
          <p:cNvSpPr>
            <a:spLocks noChangeShapeType="1"/>
          </p:cNvSpPr>
          <p:nvPr/>
        </p:nvSpPr>
        <p:spPr bwMode="auto">
          <a:xfrm flipH="1">
            <a:off x="2286088" y="5874550"/>
            <a:ext cx="514350" cy="1588"/>
          </a:xfrm>
          <a:prstGeom prst="line">
            <a:avLst/>
          </a:prstGeom>
          <a:noFill/>
          <a:ln w="0">
            <a:solidFill>
              <a:schemeClr val="tx1"/>
            </a:solidFill>
            <a:round/>
            <a:headEnd/>
            <a:tailEnd/>
          </a:ln>
        </p:spPr>
        <p:txBody>
          <a:bodyPr/>
          <a:lstStyle/>
          <a:p>
            <a:endParaRPr lang="en-US"/>
          </a:p>
        </p:txBody>
      </p:sp>
      <p:sp>
        <p:nvSpPr>
          <p:cNvPr id="395316" name="Line 52"/>
          <p:cNvSpPr>
            <a:spLocks noChangeShapeType="1"/>
          </p:cNvSpPr>
          <p:nvPr/>
        </p:nvSpPr>
        <p:spPr bwMode="auto">
          <a:xfrm>
            <a:off x="2800438" y="5874550"/>
            <a:ext cx="515937" cy="1588"/>
          </a:xfrm>
          <a:prstGeom prst="line">
            <a:avLst/>
          </a:prstGeom>
          <a:noFill/>
          <a:ln w="0">
            <a:solidFill>
              <a:schemeClr val="tx1"/>
            </a:solidFill>
            <a:round/>
            <a:headEnd/>
            <a:tailEnd/>
          </a:ln>
        </p:spPr>
        <p:txBody>
          <a:bodyPr/>
          <a:lstStyle/>
          <a:p>
            <a:endParaRPr lang="en-US"/>
          </a:p>
        </p:txBody>
      </p:sp>
      <p:sp>
        <p:nvSpPr>
          <p:cNvPr id="395317" name="Line 53"/>
          <p:cNvSpPr>
            <a:spLocks noChangeShapeType="1"/>
          </p:cNvSpPr>
          <p:nvPr/>
        </p:nvSpPr>
        <p:spPr bwMode="auto">
          <a:xfrm flipH="1">
            <a:off x="3173500" y="5874550"/>
            <a:ext cx="142875" cy="65088"/>
          </a:xfrm>
          <a:prstGeom prst="line">
            <a:avLst/>
          </a:prstGeom>
          <a:noFill/>
          <a:ln w="0">
            <a:solidFill>
              <a:schemeClr val="tx1"/>
            </a:solidFill>
            <a:round/>
            <a:headEnd/>
            <a:tailEnd/>
          </a:ln>
        </p:spPr>
        <p:txBody>
          <a:bodyPr/>
          <a:lstStyle/>
          <a:p>
            <a:endParaRPr lang="en-US"/>
          </a:p>
        </p:txBody>
      </p:sp>
      <p:sp>
        <p:nvSpPr>
          <p:cNvPr id="395318" name="Line 54"/>
          <p:cNvSpPr>
            <a:spLocks noChangeShapeType="1"/>
          </p:cNvSpPr>
          <p:nvPr/>
        </p:nvSpPr>
        <p:spPr bwMode="auto">
          <a:xfrm flipH="1" flipV="1">
            <a:off x="3173500" y="5811050"/>
            <a:ext cx="142875" cy="63500"/>
          </a:xfrm>
          <a:prstGeom prst="line">
            <a:avLst/>
          </a:prstGeom>
          <a:noFill/>
          <a:ln w="0">
            <a:solidFill>
              <a:schemeClr val="tx1"/>
            </a:solidFill>
            <a:round/>
            <a:headEnd/>
            <a:tailEnd/>
          </a:ln>
        </p:spPr>
        <p:txBody>
          <a:bodyPr/>
          <a:lstStyle/>
          <a:p>
            <a:endParaRPr lang="en-US"/>
          </a:p>
        </p:txBody>
      </p:sp>
      <p:sp>
        <p:nvSpPr>
          <p:cNvPr id="395319" name="Rectangle 55"/>
          <p:cNvSpPr>
            <a:spLocks noChangeArrowheads="1"/>
          </p:cNvSpPr>
          <p:nvPr/>
        </p:nvSpPr>
        <p:spPr bwMode="auto">
          <a:xfrm>
            <a:off x="5211850" y="6014250"/>
            <a:ext cx="247650" cy="198438"/>
          </a:xfrm>
          <a:prstGeom prst="rect">
            <a:avLst/>
          </a:prstGeom>
          <a:noFill/>
          <a:ln w="9525">
            <a:noFill/>
            <a:miter lim="800000"/>
            <a:headEnd/>
            <a:tailEnd/>
          </a:ln>
        </p:spPr>
        <p:txBody>
          <a:bodyPr wrap="none" lIns="0" tIns="0" rIns="0" bIns="0">
            <a:spAutoFit/>
          </a:bodyPr>
          <a:lstStyle/>
          <a:p>
            <a:r>
              <a:rPr lang="en-US" sz="1300">
                <a:solidFill>
                  <a:srgbClr val="FFFF00"/>
                </a:solidFill>
              </a:rPr>
              <a:t>0..*</a:t>
            </a:r>
            <a:endParaRPr lang="en-US">
              <a:solidFill>
                <a:srgbClr val="FFFF00"/>
              </a:solidFill>
              <a:latin typeface="ZapfHumnst BT" pitchFamily="34" charset="0"/>
            </a:endParaRPr>
          </a:p>
        </p:txBody>
      </p:sp>
      <p:sp>
        <p:nvSpPr>
          <p:cNvPr id="395320" name="Rectangle 56"/>
          <p:cNvSpPr>
            <a:spLocks noChangeArrowheads="1"/>
          </p:cNvSpPr>
          <p:nvPr/>
        </p:nvSpPr>
        <p:spPr bwMode="auto">
          <a:xfrm>
            <a:off x="5322975" y="5593563"/>
            <a:ext cx="1163638" cy="198437"/>
          </a:xfrm>
          <a:prstGeom prst="rect">
            <a:avLst/>
          </a:prstGeom>
          <a:noFill/>
          <a:ln w="9525">
            <a:noFill/>
            <a:miter lim="800000"/>
            <a:headEnd/>
            <a:tailEnd/>
          </a:ln>
        </p:spPr>
        <p:txBody>
          <a:bodyPr wrap="none" lIns="0" tIns="0" rIns="0" bIns="0">
            <a:spAutoFit/>
          </a:bodyPr>
          <a:lstStyle/>
          <a:p>
            <a:r>
              <a:rPr lang="en-US" sz="1300">
                <a:solidFill>
                  <a:srgbClr val="FFFF00"/>
                </a:solidFill>
              </a:rPr>
              <a:t>+courseCatalog</a:t>
            </a:r>
            <a:endParaRPr lang="en-US">
              <a:solidFill>
                <a:srgbClr val="FFFF00"/>
              </a:solidFill>
              <a:latin typeface="ZapfHumnst BT" pitchFamily="34" charset="0"/>
            </a:endParaRPr>
          </a:p>
        </p:txBody>
      </p:sp>
      <p:sp>
        <p:nvSpPr>
          <p:cNvPr id="395321" name="Rectangle 57"/>
          <p:cNvSpPr>
            <a:spLocks noChangeArrowheads="1"/>
          </p:cNvSpPr>
          <p:nvPr/>
        </p:nvSpPr>
        <p:spPr bwMode="auto">
          <a:xfrm>
            <a:off x="6456450" y="5990438"/>
            <a:ext cx="92075" cy="198437"/>
          </a:xfrm>
          <a:prstGeom prst="rect">
            <a:avLst/>
          </a:prstGeom>
          <a:noFill/>
          <a:ln w="9525">
            <a:noFill/>
            <a:miter lim="800000"/>
            <a:headEnd/>
            <a:tailEnd/>
          </a:ln>
        </p:spPr>
        <p:txBody>
          <a:bodyPr wrap="none" lIns="0" tIns="0" rIns="0" bIns="0">
            <a:spAutoFit/>
          </a:bodyPr>
          <a:lstStyle/>
          <a:p>
            <a:r>
              <a:rPr lang="en-US" sz="1300">
                <a:solidFill>
                  <a:srgbClr val="FFFF00"/>
                </a:solidFill>
              </a:rPr>
              <a:t>1</a:t>
            </a:r>
            <a:endParaRPr lang="en-US">
              <a:solidFill>
                <a:srgbClr val="FFFF00"/>
              </a:solidFill>
              <a:latin typeface="ZapfHumnst BT" pitchFamily="34" charset="0"/>
            </a:endParaRPr>
          </a:p>
        </p:txBody>
      </p:sp>
      <p:sp>
        <p:nvSpPr>
          <p:cNvPr id="395322" name="Line 58"/>
          <p:cNvSpPr>
            <a:spLocks noChangeShapeType="1"/>
          </p:cNvSpPr>
          <p:nvPr/>
        </p:nvSpPr>
        <p:spPr bwMode="auto">
          <a:xfrm flipH="1">
            <a:off x="5118188" y="5874550"/>
            <a:ext cx="746125" cy="1588"/>
          </a:xfrm>
          <a:prstGeom prst="line">
            <a:avLst/>
          </a:prstGeom>
          <a:noFill/>
          <a:ln w="0">
            <a:solidFill>
              <a:schemeClr val="tx1"/>
            </a:solidFill>
            <a:round/>
            <a:headEnd/>
            <a:tailEnd/>
          </a:ln>
        </p:spPr>
        <p:txBody>
          <a:bodyPr/>
          <a:lstStyle/>
          <a:p>
            <a:endParaRPr lang="en-US"/>
          </a:p>
        </p:txBody>
      </p:sp>
      <p:sp>
        <p:nvSpPr>
          <p:cNvPr id="395323" name="Line 59"/>
          <p:cNvSpPr>
            <a:spLocks noChangeShapeType="1"/>
          </p:cNvSpPr>
          <p:nvPr/>
        </p:nvSpPr>
        <p:spPr bwMode="auto">
          <a:xfrm>
            <a:off x="5864313" y="5874550"/>
            <a:ext cx="746125" cy="1588"/>
          </a:xfrm>
          <a:prstGeom prst="line">
            <a:avLst/>
          </a:prstGeom>
          <a:noFill/>
          <a:ln w="0">
            <a:solidFill>
              <a:schemeClr val="tx1"/>
            </a:solidFill>
            <a:round/>
            <a:headEnd/>
            <a:tailEnd/>
          </a:ln>
        </p:spPr>
        <p:txBody>
          <a:bodyPr/>
          <a:lstStyle/>
          <a:p>
            <a:endParaRPr lang="en-US"/>
          </a:p>
        </p:txBody>
      </p:sp>
      <p:sp>
        <p:nvSpPr>
          <p:cNvPr id="395324" name="Line 60"/>
          <p:cNvSpPr>
            <a:spLocks noChangeShapeType="1"/>
          </p:cNvSpPr>
          <p:nvPr/>
        </p:nvSpPr>
        <p:spPr bwMode="auto">
          <a:xfrm flipH="1">
            <a:off x="6456450" y="5874550"/>
            <a:ext cx="153988" cy="65088"/>
          </a:xfrm>
          <a:prstGeom prst="line">
            <a:avLst/>
          </a:prstGeom>
          <a:noFill/>
          <a:ln w="0">
            <a:solidFill>
              <a:schemeClr val="tx1"/>
            </a:solidFill>
            <a:round/>
            <a:headEnd/>
            <a:tailEnd/>
          </a:ln>
        </p:spPr>
        <p:txBody>
          <a:bodyPr/>
          <a:lstStyle/>
          <a:p>
            <a:endParaRPr lang="en-US"/>
          </a:p>
        </p:txBody>
      </p:sp>
      <p:sp>
        <p:nvSpPr>
          <p:cNvPr id="395325" name="Line 61"/>
          <p:cNvSpPr>
            <a:spLocks noChangeShapeType="1"/>
          </p:cNvSpPr>
          <p:nvPr/>
        </p:nvSpPr>
        <p:spPr bwMode="auto">
          <a:xfrm flipH="1" flipV="1">
            <a:off x="6456450" y="5811050"/>
            <a:ext cx="153988" cy="63500"/>
          </a:xfrm>
          <a:prstGeom prst="line">
            <a:avLst/>
          </a:prstGeom>
          <a:noFill/>
          <a:ln w="0">
            <a:solidFill>
              <a:schemeClr val="tx1"/>
            </a:solidFill>
            <a:round/>
            <a:headEnd/>
            <a:tailEnd/>
          </a:ln>
        </p:spPr>
        <p:txBody>
          <a:bodyPr/>
          <a:lstStyle/>
          <a:p>
            <a:endParaRPr lang="en-US"/>
          </a:p>
        </p:txBody>
      </p:sp>
      <p:sp>
        <p:nvSpPr>
          <p:cNvPr id="395326" name="Line 62"/>
          <p:cNvSpPr>
            <a:spLocks noChangeShapeType="1"/>
          </p:cNvSpPr>
          <p:nvPr/>
        </p:nvSpPr>
        <p:spPr bwMode="auto">
          <a:xfrm flipH="1">
            <a:off x="7650250" y="4275938"/>
            <a:ext cx="3175" cy="976312"/>
          </a:xfrm>
          <a:prstGeom prst="line">
            <a:avLst/>
          </a:prstGeom>
          <a:noFill/>
          <a:ln w="12700">
            <a:solidFill>
              <a:schemeClr val="tx1"/>
            </a:solidFill>
            <a:prstDash val="dash"/>
            <a:round/>
            <a:headEnd/>
            <a:tailEnd/>
          </a:ln>
        </p:spPr>
        <p:txBody>
          <a:bodyPr/>
          <a:lstStyle/>
          <a:p>
            <a:endParaRPr lang="en-US"/>
          </a:p>
        </p:txBody>
      </p:sp>
      <p:sp>
        <p:nvSpPr>
          <p:cNvPr id="395327" name="Freeform 63"/>
          <p:cNvSpPr>
            <a:spLocks/>
          </p:cNvSpPr>
          <p:nvPr/>
        </p:nvSpPr>
        <p:spPr bwMode="auto">
          <a:xfrm>
            <a:off x="7550238" y="5258600"/>
            <a:ext cx="193675" cy="244475"/>
          </a:xfrm>
          <a:custGeom>
            <a:avLst/>
            <a:gdLst/>
            <a:ahLst/>
            <a:cxnLst>
              <a:cxn ang="0">
                <a:pos x="65" y="154"/>
              </a:cxn>
              <a:cxn ang="0">
                <a:pos x="122" y="0"/>
              </a:cxn>
              <a:cxn ang="0">
                <a:pos x="0" y="0"/>
              </a:cxn>
              <a:cxn ang="0">
                <a:pos x="65" y="154"/>
              </a:cxn>
            </a:cxnLst>
            <a:rect l="0" t="0" r="r" b="b"/>
            <a:pathLst>
              <a:path w="122" h="154">
                <a:moveTo>
                  <a:pt x="65" y="154"/>
                </a:moveTo>
                <a:lnTo>
                  <a:pt x="122" y="0"/>
                </a:lnTo>
                <a:lnTo>
                  <a:pt x="0" y="0"/>
                </a:lnTo>
                <a:lnTo>
                  <a:pt x="65" y="154"/>
                </a:lnTo>
                <a:close/>
              </a:path>
            </a:pathLst>
          </a:custGeom>
          <a:noFill/>
          <a:ln w="0">
            <a:solidFill>
              <a:schemeClr val="tx1"/>
            </a:solidFill>
            <a:prstDash val="solid"/>
            <a:round/>
            <a:headEnd/>
            <a:tailEnd/>
          </a:ln>
        </p:spPr>
        <p:txBody>
          <a:bodyPr/>
          <a:lstStyle/>
          <a:p>
            <a:endParaRPr lang="en-US"/>
          </a:p>
        </p:txBody>
      </p:sp>
      <p:sp>
        <p:nvSpPr>
          <p:cNvPr id="395328" name="Rectangle 64"/>
          <p:cNvSpPr>
            <a:spLocks noChangeArrowheads="1"/>
          </p:cNvSpPr>
          <p:nvPr/>
        </p:nvSpPr>
        <p:spPr bwMode="auto">
          <a:xfrm>
            <a:off x="7772488" y="2342363"/>
            <a:ext cx="92075" cy="198437"/>
          </a:xfrm>
          <a:prstGeom prst="rect">
            <a:avLst/>
          </a:prstGeom>
          <a:noFill/>
          <a:ln w="9525">
            <a:noFill/>
            <a:miter lim="800000"/>
            <a:headEnd/>
            <a:tailEnd/>
          </a:ln>
        </p:spPr>
        <p:txBody>
          <a:bodyPr wrap="none" lIns="0" tIns="0" rIns="0" bIns="0">
            <a:spAutoFit/>
          </a:bodyPr>
          <a:lstStyle/>
          <a:p>
            <a:r>
              <a:rPr lang="en-US" sz="1300">
                <a:solidFill>
                  <a:srgbClr val="FFFF00"/>
                </a:solidFill>
              </a:rPr>
              <a:t>1</a:t>
            </a:r>
            <a:endParaRPr lang="en-US">
              <a:solidFill>
                <a:srgbClr val="FFFF00"/>
              </a:solidFill>
              <a:latin typeface="ZapfHumnst BT" pitchFamily="34" charset="0"/>
            </a:endParaRPr>
          </a:p>
        </p:txBody>
      </p:sp>
      <p:sp>
        <p:nvSpPr>
          <p:cNvPr id="395331" name="Freeform 67"/>
          <p:cNvSpPr>
            <a:spLocks/>
          </p:cNvSpPr>
          <p:nvPr/>
        </p:nvSpPr>
        <p:spPr bwMode="auto">
          <a:xfrm>
            <a:off x="7588338" y="2315375"/>
            <a:ext cx="115887" cy="219075"/>
          </a:xfrm>
          <a:custGeom>
            <a:avLst/>
            <a:gdLst/>
            <a:ahLst/>
            <a:cxnLst>
              <a:cxn ang="0">
                <a:pos x="41" y="0"/>
              </a:cxn>
              <a:cxn ang="0">
                <a:pos x="73" y="73"/>
              </a:cxn>
              <a:cxn ang="0">
                <a:pos x="41" y="138"/>
              </a:cxn>
              <a:cxn ang="0">
                <a:pos x="0" y="73"/>
              </a:cxn>
              <a:cxn ang="0">
                <a:pos x="41" y="0"/>
              </a:cxn>
            </a:cxnLst>
            <a:rect l="0" t="0" r="r" b="b"/>
            <a:pathLst>
              <a:path w="73" h="138">
                <a:moveTo>
                  <a:pt x="41" y="0"/>
                </a:moveTo>
                <a:lnTo>
                  <a:pt x="73" y="73"/>
                </a:lnTo>
                <a:lnTo>
                  <a:pt x="41" y="138"/>
                </a:lnTo>
                <a:lnTo>
                  <a:pt x="0" y="73"/>
                </a:lnTo>
                <a:lnTo>
                  <a:pt x="41" y="0"/>
                </a:lnTo>
                <a:close/>
              </a:path>
            </a:pathLst>
          </a:custGeom>
          <a:solidFill>
            <a:srgbClr val="C0C0C0"/>
          </a:solidFill>
          <a:ln w="0">
            <a:solidFill>
              <a:schemeClr val="tx1"/>
            </a:solidFill>
            <a:prstDash val="solid"/>
            <a:round/>
            <a:headEnd/>
            <a:tailEnd/>
          </a:ln>
        </p:spPr>
        <p:txBody>
          <a:bodyPr/>
          <a:lstStyle/>
          <a:p>
            <a:endParaRPr lang="en-US"/>
          </a:p>
        </p:txBody>
      </p:sp>
      <p:sp>
        <p:nvSpPr>
          <p:cNvPr id="395332" name="Line 68"/>
          <p:cNvSpPr>
            <a:spLocks noChangeShapeType="1"/>
          </p:cNvSpPr>
          <p:nvPr/>
        </p:nvSpPr>
        <p:spPr bwMode="auto">
          <a:xfrm>
            <a:off x="5362663" y="1994700"/>
            <a:ext cx="1055687" cy="1588"/>
          </a:xfrm>
          <a:prstGeom prst="line">
            <a:avLst/>
          </a:prstGeom>
          <a:noFill/>
          <a:ln w="19050">
            <a:solidFill>
              <a:schemeClr val="tx1"/>
            </a:solidFill>
            <a:prstDash val="lgDash"/>
            <a:round/>
            <a:headEnd/>
            <a:tailEnd/>
          </a:ln>
        </p:spPr>
        <p:txBody>
          <a:bodyPr/>
          <a:lstStyle/>
          <a:p>
            <a:endParaRPr lang="en-US"/>
          </a:p>
        </p:txBody>
      </p:sp>
      <p:sp>
        <p:nvSpPr>
          <p:cNvPr id="395333" name="Line 69"/>
          <p:cNvSpPr>
            <a:spLocks noChangeShapeType="1"/>
          </p:cNvSpPr>
          <p:nvPr/>
        </p:nvSpPr>
        <p:spPr bwMode="auto">
          <a:xfrm flipH="1">
            <a:off x="6275475" y="1994700"/>
            <a:ext cx="142875" cy="65088"/>
          </a:xfrm>
          <a:prstGeom prst="line">
            <a:avLst/>
          </a:prstGeom>
          <a:noFill/>
          <a:ln w="0">
            <a:solidFill>
              <a:schemeClr val="tx1"/>
            </a:solidFill>
            <a:round/>
            <a:headEnd/>
            <a:tailEnd/>
          </a:ln>
        </p:spPr>
        <p:txBody>
          <a:bodyPr/>
          <a:lstStyle/>
          <a:p>
            <a:endParaRPr lang="en-US"/>
          </a:p>
        </p:txBody>
      </p:sp>
      <p:sp>
        <p:nvSpPr>
          <p:cNvPr id="395334" name="Line 70"/>
          <p:cNvSpPr>
            <a:spLocks noChangeShapeType="1"/>
          </p:cNvSpPr>
          <p:nvPr/>
        </p:nvSpPr>
        <p:spPr bwMode="auto">
          <a:xfrm flipH="1" flipV="1">
            <a:off x="6275475" y="1931200"/>
            <a:ext cx="142875" cy="63500"/>
          </a:xfrm>
          <a:prstGeom prst="line">
            <a:avLst/>
          </a:prstGeom>
          <a:noFill/>
          <a:ln w="0">
            <a:solidFill>
              <a:schemeClr val="tx1"/>
            </a:solidFill>
            <a:round/>
            <a:headEnd/>
            <a:tailEnd/>
          </a:ln>
        </p:spPr>
        <p:txBody>
          <a:bodyPr/>
          <a:lstStyle/>
          <a:p>
            <a:endParaRPr lang="en-US"/>
          </a:p>
        </p:txBody>
      </p:sp>
      <p:sp>
        <p:nvSpPr>
          <p:cNvPr id="395335" name="Line 71"/>
          <p:cNvSpPr>
            <a:spLocks noChangeShapeType="1"/>
          </p:cNvSpPr>
          <p:nvPr/>
        </p:nvSpPr>
        <p:spPr bwMode="auto">
          <a:xfrm>
            <a:off x="1249450" y="2509050"/>
            <a:ext cx="0" cy="838200"/>
          </a:xfrm>
          <a:prstGeom prst="line">
            <a:avLst/>
          </a:prstGeom>
          <a:noFill/>
          <a:ln w="9525">
            <a:solidFill>
              <a:schemeClr val="tx1"/>
            </a:solidFill>
            <a:round/>
            <a:headEnd/>
            <a:tailEnd type="arrow" w="lg" len="lg"/>
          </a:ln>
          <a:effectLst/>
        </p:spPr>
        <p:txBody>
          <a:bodyPr wrap="none" lIns="107950" tIns="53975" rIns="107950" bIns="53975" anchor="ctr"/>
          <a:lstStyle/>
          <a:p>
            <a:endParaRPr lang="en-US"/>
          </a:p>
        </p:txBody>
      </p:sp>
      <p:sp>
        <p:nvSpPr>
          <p:cNvPr id="395336" name="Line 72"/>
          <p:cNvSpPr>
            <a:spLocks noChangeShapeType="1"/>
          </p:cNvSpPr>
          <p:nvPr/>
        </p:nvSpPr>
        <p:spPr bwMode="auto">
          <a:xfrm>
            <a:off x="4221250" y="2509050"/>
            <a:ext cx="0" cy="2971800"/>
          </a:xfrm>
          <a:prstGeom prst="line">
            <a:avLst/>
          </a:prstGeom>
          <a:noFill/>
          <a:ln w="9525">
            <a:solidFill>
              <a:schemeClr val="tx1"/>
            </a:solidFill>
            <a:round/>
            <a:headEnd/>
            <a:tailEnd type="arrow" w="lg" len="lg"/>
          </a:ln>
          <a:effectLst/>
        </p:spPr>
        <p:txBody>
          <a:bodyPr wrap="none" lIns="107950" tIns="53975" rIns="107950" bIns="53975" anchor="ctr"/>
          <a:lstStyle/>
          <a:p>
            <a:endParaRPr lang="en-US"/>
          </a:p>
        </p:txBody>
      </p:sp>
      <p:sp>
        <p:nvSpPr>
          <p:cNvPr id="395337" name="Line 73"/>
          <p:cNvSpPr>
            <a:spLocks noChangeShapeType="1"/>
          </p:cNvSpPr>
          <p:nvPr/>
        </p:nvSpPr>
        <p:spPr bwMode="auto">
          <a:xfrm>
            <a:off x="1249450" y="4033050"/>
            <a:ext cx="0" cy="1447800"/>
          </a:xfrm>
          <a:prstGeom prst="line">
            <a:avLst/>
          </a:prstGeom>
          <a:noFill/>
          <a:ln w="9525">
            <a:solidFill>
              <a:schemeClr val="tx1"/>
            </a:solidFill>
            <a:round/>
            <a:headEnd/>
            <a:tailEnd type="arrow" w="lg" len="lg"/>
          </a:ln>
          <a:effectLst/>
        </p:spPr>
        <p:txBody>
          <a:bodyPr wrap="none" lIns="107950" tIns="53975" rIns="107950" bIns="53975" anchor="ctr"/>
          <a:lstStyle/>
          <a:p>
            <a:endParaRPr lang="en-US"/>
          </a:p>
        </p:txBody>
      </p:sp>
      <p:sp>
        <p:nvSpPr>
          <p:cNvPr id="395338" name="Line 74"/>
          <p:cNvSpPr>
            <a:spLocks noChangeShapeType="1"/>
          </p:cNvSpPr>
          <p:nvPr/>
        </p:nvSpPr>
        <p:spPr bwMode="auto">
          <a:xfrm>
            <a:off x="7650250" y="2509050"/>
            <a:ext cx="0" cy="762000"/>
          </a:xfrm>
          <a:prstGeom prst="line">
            <a:avLst/>
          </a:prstGeom>
          <a:noFill/>
          <a:ln w="9525">
            <a:solidFill>
              <a:schemeClr val="tx1"/>
            </a:solidFill>
            <a:round/>
            <a:headEnd/>
            <a:tailEnd type="arrow" w="lg" len="lg"/>
          </a:ln>
          <a:effectLst/>
        </p:spPr>
        <p:txBody>
          <a:bodyPr wrap="none" lIns="107950" tIns="53975" rIns="107950" bIns="53975" anchor="ctr"/>
          <a:lstStyle/>
          <a:p>
            <a:endParaRPr lang="en-US"/>
          </a:p>
        </p:txBody>
      </p:sp>
      <p:sp>
        <p:nvSpPr>
          <p:cNvPr id="395339" name="Rectangle 75"/>
          <p:cNvSpPr>
            <a:spLocks noGrp="1" noChangeArrowheads="1"/>
          </p:cNvSpPr>
          <p:nvPr>
            <p:ph type="title"/>
          </p:nvPr>
        </p:nvSpPr>
        <p:spPr/>
        <p:txBody>
          <a:bodyPr>
            <a:normAutofit fontScale="90000"/>
          </a:bodyPr>
          <a:lstStyle/>
          <a:p>
            <a:r>
              <a:rPr lang="en-US"/>
              <a:t>Example: Register for Course Processes</a:t>
            </a:r>
          </a:p>
        </p:txBody>
      </p:sp>
      <p:grpSp>
        <p:nvGrpSpPr>
          <p:cNvPr id="2" name="Group 80"/>
          <p:cNvGrpSpPr>
            <a:grpSpLocks/>
          </p:cNvGrpSpPr>
          <p:nvPr/>
        </p:nvGrpSpPr>
        <p:grpSpPr bwMode="auto">
          <a:xfrm>
            <a:off x="7375613" y="3340900"/>
            <a:ext cx="368300" cy="266700"/>
            <a:chOff x="2180" y="2672"/>
            <a:chExt cx="232" cy="168"/>
          </a:xfrm>
        </p:grpSpPr>
        <p:sp>
          <p:nvSpPr>
            <p:cNvPr id="395345" name="Rectangle 81"/>
            <p:cNvSpPr>
              <a:spLocks noChangeArrowheads="1"/>
            </p:cNvSpPr>
            <p:nvPr/>
          </p:nvSpPr>
          <p:spPr bwMode="auto">
            <a:xfrm>
              <a:off x="2244" y="2672"/>
              <a:ext cx="168" cy="168"/>
            </a:xfrm>
            <a:prstGeom prst="rect">
              <a:avLst/>
            </a:prstGeom>
            <a:solidFill>
              <a:srgbClr val="FFFFCC"/>
            </a:solidFill>
            <a:ln w="12700">
              <a:solidFill>
                <a:srgbClr val="990033"/>
              </a:solidFill>
              <a:miter lim="800000"/>
              <a:headEnd/>
              <a:tailEnd/>
            </a:ln>
          </p:spPr>
          <p:txBody>
            <a:bodyPr/>
            <a:lstStyle/>
            <a:p>
              <a:endParaRPr lang="en-US"/>
            </a:p>
          </p:txBody>
        </p:sp>
        <p:sp>
          <p:nvSpPr>
            <p:cNvPr id="395346" name="Rectangle 82"/>
            <p:cNvSpPr>
              <a:spLocks noChangeArrowheads="1"/>
            </p:cNvSpPr>
            <p:nvPr/>
          </p:nvSpPr>
          <p:spPr bwMode="auto">
            <a:xfrm>
              <a:off x="2180" y="2773"/>
              <a:ext cx="118" cy="40"/>
            </a:xfrm>
            <a:prstGeom prst="rect">
              <a:avLst/>
            </a:prstGeom>
            <a:solidFill>
              <a:srgbClr val="FFFFCC"/>
            </a:solidFill>
            <a:ln w="12700">
              <a:solidFill>
                <a:srgbClr val="990033"/>
              </a:solidFill>
              <a:miter lim="800000"/>
              <a:headEnd/>
              <a:tailEnd/>
            </a:ln>
          </p:spPr>
          <p:txBody>
            <a:bodyPr/>
            <a:lstStyle/>
            <a:p>
              <a:endParaRPr lang="en-US"/>
            </a:p>
          </p:txBody>
        </p:sp>
        <p:sp>
          <p:nvSpPr>
            <p:cNvPr id="395347" name="Rectangle 83"/>
            <p:cNvSpPr>
              <a:spLocks noChangeArrowheads="1"/>
            </p:cNvSpPr>
            <p:nvPr/>
          </p:nvSpPr>
          <p:spPr bwMode="auto">
            <a:xfrm>
              <a:off x="2180" y="2699"/>
              <a:ext cx="118" cy="39"/>
            </a:xfrm>
            <a:prstGeom prst="rect">
              <a:avLst/>
            </a:prstGeom>
            <a:solidFill>
              <a:srgbClr val="FFFFCC"/>
            </a:solidFill>
            <a:ln w="12700">
              <a:solidFill>
                <a:srgbClr val="990033"/>
              </a:solidFill>
              <a:miter lim="800000"/>
              <a:headEnd/>
              <a:tailEnd/>
            </a:ln>
          </p:spPr>
          <p:txBody>
            <a:bodyPr/>
            <a:lstStyle/>
            <a:p>
              <a:endParaRPr lang="en-US"/>
            </a:p>
          </p:txBody>
        </p:sp>
      </p:grpSp>
    </p:spTree>
    <p:extLst>
      <p:ext uri="{BB962C8B-B14F-4D97-AF65-F5344CB8AC3E}">
        <p14:creationId xmlns:p14="http://schemas.microsoft.com/office/powerpoint/2010/main" val="121563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365757"/>
            <a:ext cx="8229600" cy="1143000"/>
          </a:xfrm>
        </p:spPr>
        <p:txBody>
          <a:bodyPr>
            <a:normAutofit fontScale="90000"/>
          </a:bodyPr>
          <a:lstStyle/>
          <a:p>
            <a:r>
              <a:rPr lang="en-US" altLang="zh-CN" sz="4000" dirty="0"/>
              <a:t>Describe the Run-time </a:t>
            </a:r>
            <a:r>
              <a:rPr lang="en-US" altLang="zh-CN" sz="4000" dirty="0" smtClean="0"/>
              <a:t>Architecture</a:t>
            </a:r>
            <a:r>
              <a:rPr lang="en-US" altLang="zh-CN" sz="4400" dirty="0"/>
              <a:t/>
            </a:r>
            <a:br>
              <a:rPr lang="en-US" altLang="zh-CN" sz="4400" dirty="0"/>
            </a:br>
            <a:endParaRPr lang="en-US" dirty="0"/>
          </a:p>
        </p:txBody>
      </p:sp>
      <p:pic>
        <p:nvPicPr>
          <p:cNvPr id="1026" name="Picture 2"/>
          <p:cNvPicPr>
            <a:picLocks noChangeAspect="1" noChangeArrowheads="1"/>
          </p:cNvPicPr>
          <p:nvPr/>
        </p:nvPicPr>
        <p:blipFill>
          <a:blip r:embed="rId3"/>
          <a:srcRect/>
          <a:stretch>
            <a:fillRect/>
          </a:stretch>
        </p:blipFill>
        <p:spPr bwMode="auto">
          <a:xfrm>
            <a:off x="1982066" y="1076500"/>
            <a:ext cx="6343650" cy="5715000"/>
          </a:xfrm>
          <a:prstGeom prst="rect">
            <a:avLst/>
          </a:prstGeom>
          <a:noFill/>
          <a:ln w="9525">
            <a:noFill/>
            <a:miter lim="800000"/>
            <a:headEnd/>
            <a:tailEnd/>
          </a:ln>
          <a:effectLst/>
        </p:spPr>
      </p:pic>
    </p:spTree>
    <p:extLst>
      <p:ext uri="{BB962C8B-B14F-4D97-AF65-F5344CB8AC3E}">
        <p14:creationId xmlns:p14="http://schemas.microsoft.com/office/powerpoint/2010/main" val="644303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ChangeArrowheads="1"/>
          </p:cNvSpPr>
          <p:nvPr/>
        </p:nvSpPr>
        <p:spPr bwMode="auto">
          <a:xfrm>
            <a:off x="3717925" y="4291013"/>
            <a:ext cx="1487488" cy="768350"/>
          </a:xfrm>
          <a:prstGeom prst="rect">
            <a:avLst/>
          </a:prstGeom>
          <a:solidFill>
            <a:srgbClr val="FFFFCC"/>
          </a:solidFill>
          <a:ln w="19050">
            <a:solidFill>
              <a:srgbClr val="990033"/>
            </a:solidFill>
            <a:miter lim="800000"/>
            <a:headEnd/>
            <a:tailEnd/>
          </a:ln>
        </p:spPr>
        <p:txBody>
          <a:bodyPr/>
          <a:lstStyle/>
          <a:p>
            <a:endParaRPr lang="zh-CN" altLang="en-US"/>
          </a:p>
        </p:txBody>
      </p:sp>
      <p:sp>
        <p:nvSpPr>
          <p:cNvPr id="397315" name="Rectangle 3"/>
          <p:cNvSpPr>
            <a:spLocks noChangeArrowheads="1"/>
          </p:cNvSpPr>
          <p:nvPr/>
        </p:nvSpPr>
        <p:spPr bwMode="auto">
          <a:xfrm>
            <a:off x="3859213" y="4605338"/>
            <a:ext cx="1239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chemeClr val="bg2"/>
                </a:solidFill>
                <a:ea typeface="宋体" charset="-122"/>
              </a:rPr>
              <a:t>CourseCache</a:t>
            </a:r>
            <a:endParaRPr lang="en-US" altLang="zh-CN">
              <a:solidFill>
                <a:schemeClr val="bg2"/>
              </a:solidFill>
              <a:latin typeface="ZapfHumnst BT" pitchFamily="34" charset="0"/>
              <a:ea typeface="宋体" charset="-122"/>
            </a:endParaRPr>
          </a:p>
        </p:txBody>
      </p:sp>
      <p:sp>
        <p:nvSpPr>
          <p:cNvPr id="397316" name="Rectangle 4"/>
          <p:cNvSpPr>
            <a:spLocks noChangeArrowheads="1"/>
          </p:cNvSpPr>
          <p:nvPr/>
        </p:nvSpPr>
        <p:spPr bwMode="auto">
          <a:xfrm>
            <a:off x="3937000" y="4354513"/>
            <a:ext cx="10525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chemeClr val="bg2"/>
                </a:solidFill>
                <a:ea typeface="宋体" charset="-122"/>
              </a:rPr>
              <a:t>&lt;&lt;thread&gt;&gt;</a:t>
            </a:r>
            <a:endParaRPr lang="en-US" altLang="zh-CN">
              <a:solidFill>
                <a:schemeClr val="bg2"/>
              </a:solidFill>
              <a:latin typeface="ZapfHumnst BT" pitchFamily="34" charset="0"/>
              <a:ea typeface="宋体" charset="-122"/>
            </a:endParaRPr>
          </a:p>
        </p:txBody>
      </p:sp>
      <p:grpSp>
        <p:nvGrpSpPr>
          <p:cNvPr id="397359" name="Group 47"/>
          <p:cNvGrpSpPr>
            <a:grpSpLocks/>
          </p:cNvGrpSpPr>
          <p:nvPr/>
        </p:nvGrpSpPr>
        <p:grpSpPr bwMode="auto">
          <a:xfrm>
            <a:off x="6473825" y="4229100"/>
            <a:ext cx="1909763" cy="909638"/>
            <a:chOff x="4128" y="2664"/>
            <a:chExt cx="1203" cy="573"/>
          </a:xfrm>
        </p:grpSpPr>
        <p:sp>
          <p:nvSpPr>
            <p:cNvPr id="397317" name="Rectangle 5"/>
            <p:cNvSpPr>
              <a:spLocks noChangeArrowheads="1"/>
            </p:cNvSpPr>
            <p:nvPr/>
          </p:nvSpPr>
          <p:spPr bwMode="auto">
            <a:xfrm>
              <a:off x="4128" y="2664"/>
              <a:ext cx="1203" cy="573"/>
            </a:xfrm>
            <a:prstGeom prst="rect">
              <a:avLst/>
            </a:prstGeom>
            <a:solidFill>
              <a:srgbClr val="FFFFCC"/>
            </a:solidFill>
            <a:ln w="0">
              <a:solidFill>
                <a:srgbClr val="990033"/>
              </a:solidFill>
              <a:miter lim="800000"/>
              <a:headEnd/>
              <a:tailEnd/>
            </a:ln>
          </p:spPr>
          <p:txBody>
            <a:bodyPr/>
            <a:lstStyle/>
            <a:p>
              <a:endParaRPr lang="zh-CN" altLang="en-US"/>
            </a:p>
          </p:txBody>
        </p:sp>
        <p:sp>
          <p:nvSpPr>
            <p:cNvPr id="397318" name="Rectangle 6"/>
            <p:cNvSpPr>
              <a:spLocks noChangeArrowheads="1"/>
            </p:cNvSpPr>
            <p:nvPr/>
          </p:nvSpPr>
          <p:spPr bwMode="auto">
            <a:xfrm>
              <a:off x="4532" y="2861"/>
              <a:ext cx="4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chemeClr val="bg2"/>
                  </a:solidFill>
                  <a:ea typeface="宋体" charset="-122"/>
                </a:rPr>
                <a:t>Course</a:t>
              </a:r>
              <a:endParaRPr lang="en-US" altLang="zh-CN">
                <a:solidFill>
                  <a:schemeClr val="bg2"/>
                </a:solidFill>
                <a:latin typeface="ZapfHumnst BT" pitchFamily="34" charset="0"/>
                <a:ea typeface="宋体" charset="-122"/>
              </a:endParaRPr>
            </a:p>
          </p:txBody>
        </p:sp>
        <p:sp>
          <p:nvSpPr>
            <p:cNvPr id="397319" name="Rectangle 7"/>
            <p:cNvSpPr>
              <a:spLocks noChangeArrowheads="1"/>
            </p:cNvSpPr>
            <p:nvPr/>
          </p:nvSpPr>
          <p:spPr bwMode="auto">
            <a:xfrm>
              <a:off x="4167" y="3029"/>
              <a:ext cx="10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chemeClr val="bg2"/>
                  </a:solidFill>
                  <a:ea typeface="宋体" charset="-122"/>
                </a:rPr>
                <a:t>(from University Artifacts)</a:t>
              </a:r>
              <a:endParaRPr lang="en-US" altLang="zh-CN">
                <a:solidFill>
                  <a:schemeClr val="bg2"/>
                </a:solidFill>
                <a:latin typeface="ZapfHumnst BT" pitchFamily="34" charset="0"/>
                <a:ea typeface="宋体" charset="-122"/>
              </a:endParaRPr>
            </a:p>
          </p:txBody>
        </p:sp>
        <p:sp>
          <p:nvSpPr>
            <p:cNvPr id="397320" name="Rectangle 8"/>
            <p:cNvSpPr>
              <a:spLocks noChangeArrowheads="1"/>
            </p:cNvSpPr>
            <p:nvPr/>
          </p:nvSpPr>
          <p:spPr bwMode="auto">
            <a:xfrm>
              <a:off x="4414" y="2703"/>
              <a:ext cx="6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chemeClr val="bg2"/>
                  </a:solidFill>
                  <a:ea typeface="宋体" charset="-122"/>
                </a:rPr>
                <a:t>&lt;&lt;entity&gt;&gt;</a:t>
              </a:r>
              <a:endParaRPr lang="en-US" altLang="zh-CN">
                <a:solidFill>
                  <a:schemeClr val="bg2"/>
                </a:solidFill>
                <a:latin typeface="ZapfHumnst BT" pitchFamily="34" charset="0"/>
                <a:ea typeface="宋体" charset="-122"/>
              </a:endParaRPr>
            </a:p>
          </p:txBody>
        </p:sp>
      </p:grpSp>
      <p:sp>
        <p:nvSpPr>
          <p:cNvPr id="397321" name="Rectangle 9"/>
          <p:cNvSpPr>
            <a:spLocks noChangeArrowheads="1"/>
          </p:cNvSpPr>
          <p:nvPr/>
        </p:nvSpPr>
        <p:spPr bwMode="auto">
          <a:xfrm>
            <a:off x="3717925" y="1838325"/>
            <a:ext cx="1503363" cy="784225"/>
          </a:xfrm>
          <a:prstGeom prst="rect">
            <a:avLst/>
          </a:prstGeom>
          <a:solidFill>
            <a:srgbClr val="FFFFCC"/>
          </a:solidFill>
          <a:ln w="19050">
            <a:solidFill>
              <a:srgbClr val="990033"/>
            </a:solidFill>
            <a:miter lim="800000"/>
            <a:headEnd/>
            <a:tailEnd/>
          </a:ln>
        </p:spPr>
        <p:txBody>
          <a:bodyPr/>
          <a:lstStyle/>
          <a:p>
            <a:endParaRPr lang="zh-CN" altLang="en-US"/>
          </a:p>
        </p:txBody>
      </p:sp>
      <p:sp>
        <p:nvSpPr>
          <p:cNvPr id="397322" name="Rectangle 10"/>
          <p:cNvSpPr>
            <a:spLocks noChangeArrowheads="1"/>
          </p:cNvSpPr>
          <p:nvPr/>
        </p:nvSpPr>
        <p:spPr bwMode="auto">
          <a:xfrm>
            <a:off x="3843338" y="2168525"/>
            <a:ext cx="13096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chemeClr val="bg2"/>
                </a:solidFill>
                <a:ea typeface="宋体" charset="-122"/>
              </a:rPr>
              <a:t>OfferingCache</a:t>
            </a:r>
            <a:endParaRPr lang="en-US" altLang="zh-CN">
              <a:solidFill>
                <a:schemeClr val="bg2"/>
              </a:solidFill>
              <a:latin typeface="ZapfHumnst BT" pitchFamily="34" charset="0"/>
              <a:ea typeface="宋体" charset="-122"/>
            </a:endParaRPr>
          </a:p>
        </p:txBody>
      </p:sp>
      <p:sp>
        <p:nvSpPr>
          <p:cNvPr id="397323" name="Rectangle 11"/>
          <p:cNvSpPr>
            <a:spLocks noChangeArrowheads="1"/>
          </p:cNvSpPr>
          <p:nvPr/>
        </p:nvSpPr>
        <p:spPr bwMode="auto">
          <a:xfrm>
            <a:off x="3937000" y="1917700"/>
            <a:ext cx="10525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chemeClr val="bg2"/>
                </a:solidFill>
                <a:ea typeface="宋体" charset="-122"/>
              </a:rPr>
              <a:t>&lt;&lt;thread&gt;&gt;</a:t>
            </a:r>
            <a:endParaRPr lang="en-US" altLang="zh-CN">
              <a:solidFill>
                <a:schemeClr val="bg2"/>
              </a:solidFill>
              <a:latin typeface="ZapfHumnst BT" pitchFamily="34" charset="0"/>
              <a:ea typeface="宋体" charset="-122"/>
            </a:endParaRPr>
          </a:p>
        </p:txBody>
      </p:sp>
      <p:grpSp>
        <p:nvGrpSpPr>
          <p:cNvPr id="397360" name="Group 48"/>
          <p:cNvGrpSpPr>
            <a:grpSpLocks/>
          </p:cNvGrpSpPr>
          <p:nvPr/>
        </p:nvGrpSpPr>
        <p:grpSpPr bwMode="auto">
          <a:xfrm>
            <a:off x="6473825" y="1792288"/>
            <a:ext cx="1895475" cy="893762"/>
            <a:chOff x="4078" y="1129"/>
            <a:chExt cx="1194" cy="563"/>
          </a:xfrm>
        </p:grpSpPr>
        <p:sp>
          <p:nvSpPr>
            <p:cNvPr id="397324" name="Rectangle 12"/>
            <p:cNvSpPr>
              <a:spLocks noChangeArrowheads="1"/>
            </p:cNvSpPr>
            <p:nvPr/>
          </p:nvSpPr>
          <p:spPr bwMode="auto">
            <a:xfrm>
              <a:off x="4078" y="1129"/>
              <a:ext cx="1194" cy="563"/>
            </a:xfrm>
            <a:prstGeom prst="rect">
              <a:avLst/>
            </a:prstGeom>
            <a:solidFill>
              <a:srgbClr val="FFFFCC"/>
            </a:solidFill>
            <a:ln w="0">
              <a:solidFill>
                <a:srgbClr val="990033"/>
              </a:solidFill>
              <a:miter lim="800000"/>
              <a:headEnd/>
              <a:tailEnd/>
            </a:ln>
          </p:spPr>
          <p:txBody>
            <a:bodyPr/>
            <a:lstStyle/>
            <a:p>
              <a:endParaRPr lang="zh-CN" altLang="en-US"/>
            </a:p>
          </p:txBody>
        </p:sp>
        <p:sp>
          <p:nvSpPr>
            <p:cNvPr id="397325" name="Rectangle 13"/>
            <p:cNvSpPr>
              <a:spLocks noChangeArrowheads="1"/>
            </p:cNvSpPr>
            <p:nvPr/>
          </p:nvSpPr>
          <p:spPr bwMode="auto">
            <a:xfrm>
              <a:off x="4266" y="1326"/>
              <a:ext cx="8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chemeClr val="bg2"/>
                  </a:solidFill>
                  <a:ea typeface="宋体" charset="-122"/>
                </a:rPr>
                <a:t>CourseOffering</a:t>
              </a:r>
              <a:endParaRPr lang="en-US" altLang="zh-CN">
                <a:solidFill>
                  <a:schemeClr val="bg2"/>
                </a:solidFill>
                <a:latin typeface="ZapfHumnst BT" pitchFamily="34" charset="0"/>
                <a:ea typeface="宋体" charset="-122"/>
              </a:endParaRPr>
            </a:p>
          </p:txBody>
        </p:sp>
        <p:sp>
          <p:nvSpPr>
            <p:cNvPr id="397326" name="Rectangle 14"/>
            <p:cNvSpPr>
              <a:spLocks noChangeArrowheads="1"/>
            </p:cNvSpPr>
            <p:nvPr/>
          </p:nvSpPr>
          <p:spPr bwMode="auto">
            <a:xfrm>
              <a:off x="4118" y="1494"/>
              <a:ext cx="10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chemeClr val="bg2"/>
                  </a:solidFill>
                  <a:ea typeface="宋体" charset="-122"/>
                </a:rPr>
                <a:t>(from University Artifacts)</a:t>
              </a:r>
              <a:endParaRPr lang="en-US" altLang="zh-CN">
                <a:solidFill>
                  <a:schemeClr val="bg2"/>
                </a:solidFill>
                <a:latin typeface="ZapfHumnst BT" pitchFamily="34" charset="0"/>
                <a:ea typeface="宋体" charset="-122"/>
              </a:endParaRPr>
            </a:p>
          </p:txBody>
        </p:sp>
        <p:sp>
          <p:nvSpPr>
            <p:cNvPr id="397327" name="Rectangle 15"/>
            <p:cNvSpPr>
              <a:spLocks noChangeArrowheads="1"/>
            </p:cNvSpPr>
            <p:nvPr/>
          </p:nvSpPr>
          <p:spPr bwMode="auto">
            <a:xfrm>
              <a:off x="4364" y="1168"/>
              <a:ext cx="6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chemeClr val="bg2"/>
                  </a:solidFill>
                  <a:ea typeface="宋体" charset="-122"/>
                </a:rPr>
                <a:t>&lt;&lt;entity&gt;&gt;</a:t>
              </a:r>
              <a:endParaRPr lang="en-US" altLang="zh-CN">
                <a:solidFill>
                  <a:schemeClr val="bg2"/>
                </a:solidFill>
                <a:latin typeface="ZapfHumnst BT" pitchFamily="34" charset="0"/>
                <a:ea typeface="宋体" charset="-122"/>
              </a:endParaRPr>
            </a:p>
          </p:txBody>
        </p:sp>
      </p:grpSp>
      <p:sp>
        <p:nvSpPr>
          <p:cNvPr id="397328" name="Rectangle 16"/>
          <p:cNvSpPr>
            <a:spLocks noChangeArrowheads="1"/>
          </p:cNvSpPr>
          <p:nvPr/>
        </p:nvSpPr>
        <p:spPr bwMode="auto">
          <a:xfrm>
            <a:off x="5249863" y="429101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zh-CN" sz="1600">
                <a:solidFill>
                  <a:srgbClr val="FFFF00"/>
                </a:solidFill>
                <a:ea typeface="宋体" charset="-122"/>
              </a:rPr>
              <a:t>1</a:t>
            </a:r>
            <a:endParaRPr lang="en-US" altLang="zh-CN">
              <a:solidFill>
                <a:srgbClr val="FFFF00"/>
              </a:solidFill>
              <a:latin typeface="ZapfHumnst BT" pitchFamily="34" charset="0"/>
              <a:ea typeface="宋体" charset="-122"/>
            </a:endParaRPr>
          </a:p>
        </p:txBody>
      </p:sp>
      <p:sp>
        <p:nvSpPr>
          <p:cNvPr id="397329" name="Rectangle 17"/>
          <p:cNvSpPr>
            <a:spLocks noChangeArrowheads="1"/>
          </p:cNvSpPr>
          <p:nvPr/>
        </p:nvSpPr>
        <p:spPr bwMode="auto">
          <a:xfrm>
            <a:off x="6129338" y="4291013"/>
            <a:ext cx="306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zh-CN" sz="1600">
                <a:solidFill>
                  <a:srgbClr val="FFFF00"/>
                </a:solidFill>
                <a:ea typeface="宋体" charset="-122"/>
              </a:rPr>
              <a:t>0..*</a:t>
            </a:r>
            <a:endParaRPr lang="en-US" altLang="zh-CN">
              <a:solidFill>
                <a:srgbClr val="FFFF00"/>
              </a:solidFill>
              <a:latin typeface="ZapfHumnst BT" pitchFamily="34" charset="0"/>
              <a:ea typeface="宋体" charset="-122"/>
            </a:endParaRPr>
          </a:p>
        </p:txBody>
      </p:sp>
      <p:sp>
        <p:nvSpPr>
          <p:cNvPr id="397332" name="Freeform 20"/>
          <p:cNvSpPr>
            <a:spLocks/>
          </p:cNvSpPr>
          <p:nvPr/>
        </p:nvSpPr>
        <p:spPr bwMode="auto">
          <a:xfrm>
            <a:off x="5221288" y="4605338"/>
            <a:ext cx="266700" cy="157162"/>
          </a:xfrm>
          <a:custGeom>
            <a:avLst/>
            <a:gdLst>
              <a:gd name="T0" fmla="*/ 0 w 168"/>
              <a:gd name="T1" fmla="*/ 49 h 99"/>
              <a:gd name="T2" fmla="*/ 79 w 168"/>
              <a:gd name="T3" fmla="*/ 99 h 99"/>
              <a:gd name="T4" fmla="*/ 168 w 168"/>
              <a:gd name="T5" fmla="*/ 49 h 99"/>
              <a:gd name="T6" fmla="*/ 79 w 168"/>
              <a:gd name="T7" fmla="*/ 0 h 99"/>
              <a:gd name="T8" fmla="*/ 0 w 168"/>
              <a:gd name="T9" fmla="*/ 49 h 99"/>
            </a:gdLst>
            <a:ahLst/>
            <a:cxnLst>
              <a:cxn ang="0">
                <a:pos x="T0" y="T1"/>
              </a:cxn>
              <a:cxn ang="0">
                <a:pos x="T2" y="T3"/>
              </a:cxn>
              <a:cxn ang="0">
                <a:pos x="T4" y="T5"/>
              </a:cxn>
              <a:cxn ang="0">
                <a:pos x="T6" y="T7"/>
              </a:cxn>
              <a:cxn ang="0">
                <a:pos x="T8" y="T9"/>
              </a:cxn>
            </a:cxnLst>
            <a:rect l="0" t="0" r="r" b="b"/>
            <a:pathLst>
              <a:path w="168" h="99">
                <a:moveTo>
                  <a:pt x="0" y="49"/>
                </a:moveTo>
                <a:lnTo>
                  <a:pt x="79" y="99"/>
                </a:lnTo>
                <a:lnTo>
                  <a:pt x="168" y="49"/>
                </a:lnTo>
                <a:lnTo>
                  <a:pt x="79" y="0"/>
                </a:lnTo>
                <a:lnTo>
                  <a:pt x="0" y="49"/>
                </a:lnTo>
                <a:close/>
              </a:path>
            </a:pathLst>
          </a:custGeom>
          <a:solidFill>
            <a:srgbClr val="C0C0C0"/>
          </a:solidFill>
          <a:ln w="0">
            <a:solidFill>
              <a:schemeClr val="tx1"/>
            </a:solidFill>
            <a:prstDash val="solid"/>
            <a:round/>
            <a:headEnd/>
            <a:tailEnd/>
          </a:ln>
        </p:spPr>
        <p:txBody>
          <a:bodyPr/>
          <a:lstStyle/>
          <a:p>
            <a:endParaRPr lang="zh-CN" altLang="en-US"/>
          </a:p>
        </p:txBody>
      </p:sp>
      <p:sp>
        <p:nvSpPr>
          <p:cNvPr id="397333" name="Rectangle 21"/>
          <p:cNvSpPr>
            <a:spLocks noChangeArrowheads="1"/>
          </p:cNvSpPr>
          <p:nvPr/>
        </p:nvSpPr>
        <p:spPr bwMode="auto">
          <a:xfrm>
            <a:off x="5265738" y="2387600"/>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zh-CN" sz="1600">
                <a:solidFill>
                  <a:srgbClr val="FFFF00"/>
                </a:solidFill>
                <a:ea typeface="宋体" charset="-122"/>
              </a:rPr>
              <a:t>1</a:t>
            </a:r>
            <a:endParaRPr lang="en-US" altLang="zh-CN">
              <a:solidFill>
                <a:srgbClr val="FFFF00"/>
              </a:solidFill>
              <a:latin typeface="ZapfHumnst BT" pitchFamily="34" charset="0"/>
              <a:ea typeface="宋体" charset="-122"/>
            </a:endParaRPr>
          </a:p>
        </p:txBody>
      </p:sp>
      <p:sp>
        <p:nvSpPr>
          <p:cNvPr id="397334" name="Rectangle 22"/>
          <p:cNvSpPr>
            <a:spLocks noChangeArrowheads="1"/>
          </p:cNvSpPr>
          <p:nvPr/>
        </p:nvSpPr>
        <p:spPr bwMode="auto">
          <a:xfrm>
            <a:off x="6099175" y="2387600"/>
            <a:ext cx="306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zh-CN" sz="1600">
                <a:solidFill>
                  <a:srgbClr val="FFFF00"/>
                </a:solidFill>
                <a:ea typeface="宋体" charset="-122"/>
              </a:rPr>
              <a:t>0..*</a:t>
            </a:r>
            <a:endParaRPr lang="en-US" altLang="zh-CN">
              <a:solidFill>
                <a:srgbClr val="FFFF00"/>
              </a:solidFill>
              <a:latin typeface="ZapfHumnst BT" pitchFamily="34" charset="0"/>
              <a:ea typeface="宋体" charset="-122"/>
            </a:endParaRPr>
          </a:p>
        </p:txBody>
      </p:sp>
      <p:sp>
        <p:nvSpPr>
          <p:cNvPr id="397337" name="Freeform 25"/>
          <p:cNvSpPr>
            <a:spLocks/>
          </p:cNvSpPr>
          <p:nvPr/>
        </p:nvSpPr>
        <p:spPr bwMode="auto">
          <a:xfrm>
            <a:off x="5221288" y="2168525"/>
            <a:ext cx="282575" cy="141288"/>
          </a:xfrm>
          <a:custGeom>
            <a:avLst/>
            <a:gdLst>
              <a:gd name="T0" fmla="*/ 0 w 178"/>
              <a:gd name="T1" fmla="*/ 49 h 89"/>
              <a:gd name="T2" fmla="*/ 89 w 178"/>
              <a:gd name="T3" fmla="*/ 89 h 89"/>
              <a:gd name="T4" fmla="*/ 178 w 178"/>
              <a:gd name="T5" fmla="*/ 49 h 89"/>
              <a:gd name="T6" fmla="*/ 89 w 178"/>
              <a:gd name="T7" fmla="*/ 0 h 89"/>
              <a:gd name="T8" fmla="*/ 0 w 178"/>
              <a:gd name="T9" fmla="*/ 49 h 89"/>
            </a:gdLst>
            <a:ahLst/>
            <a:cxnLst>
              <a:cxn ang="0">
                <a:pos x="T0" y="T1"/>
              </a:cxn>
              <a:cxn ang="0">
                <a:pos x="T2" y="T3"/>
              </a:cxn>
              <a:cxn ang="0">
                <a:pos x="T4" y="T5"/>
              </a:cxn>
              <a:cxn ang="0">
                <a:pos x="T6" y="T7"/>
              </a:cxn>
              <a:cxn ang="0">
                <a:pos x="T8" y="T9"/>
              </a:cxn>
            </a:cxnLst>
            <a:rect l="0" t="0" r="r" b="b"/>
            <a:pathLst>
              <a:path w="178" h="89">
                <a:moveTo>
                  <a:pt x="0" y="49"/>
                </a:moveTo>
                <a:lnTo>
                  <a:pt x="89" y="89"/>
                </a:lnTo>
                <a:lnTo>
                  <a:pt x="178" y="49"/>
                </a:lnTo>
                <a:lnTo>
                  <a:pt x="89" y="0"/>
                </a:lnTo>
                <a:lnTo>
                  <a:pt x="0" y="49"/>
                </a:lnTo>
                <a:close/>
              </a:path>
            </a:pathLst>
          </a:custGeom>
          <a:solidFill>
            <a:srgbClr val="C0C0C0"/>
          </a:solidFill>
          <a:ln w="0">
            <a:solidFill>
              <a:schemeClr val="tx1"/>
            </a:solidFill>
            <a:prstDash val="solid"/>
            <a:round/>
            <a:headEnd/>
            <a:tailEnd/>
          </a:ln>
        </p:spPr>
        <p:txBody>
          <a:bodyPr/>
          <a:lstStyle/>
          <a:p>
            <a:endParaRPr lang="zh-CN" altLang="en-US"/>
          </a:p>
        </p:txBody>
      </p:sp>
      <p:sp>
        <p:nvSpPr>
          <p:cNvPr id="397338" name="Line 26"/>
          <p:cNvSpPr>
            <a:spLocks noChangeShapeType="1"/>
          </p:cNvSpPr>
          <p:nvPr/>
        </p:nvSpPr>
        <p:spPr bwMode="auto">
          <a:xfrm>
            <a:off x="5464175" y="4684713"/>
            <a:ext cx="1066800"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97339" name="Rectangle 27"/>
          <p:cNvSpPr>
            <a:spLocks noChangeArrowheads="1"/>
          </p:cNvSpPr>
          <p:nvPr/>
        </p:nvSpPr>
        <p:spPr bwMode="auto">
          <a:xfrm>
            <a:off x="703263" y="3105150"/>
            <a:ext cx="2697162" cy="706438"/>
          </a:xfrm>
          <a:prstGeom prst="rect">
            <a:avLst/>
          </a:prstGeom>
          <a:solidFill>
            <a:srgbClr val="FFFFCC"/>
          </a:solidFill>
          <a:ln w="19050">
            <a:solidFill>
              <a:srgbClr val="990033"/>
            </a:solidFill>
            <a:miter lim="800000"/>
            <a:headEnd/>
            <a:tailEnd/>
          </a:ln>
        </p:spPr>
        <p:txBody>
          <a:bodyPr/>
          <a:lstStyle/>
          <a:p>
            <a:endParaRPr lang="zh-CN" altLang="en-US"/>
          </a:p>
        </p:txBody>
      </p:sp>
      <p:sp>
        <p:nvSpPr>
          <p:cNvPr id="397340" name="Rectangle 28"/>
          <p:cNvSpPr>
            <a:spLocks noChangeArrowheads="1"/>
          </p:cNvSpPr>
          <p:nvPr/>
        </p:nvSpPr>
        <p:spPr bwMode="auto">
          <a:xfrm>
            <a:off x="830263" y="3387725"/>
            <a:ext cx="25241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chemeClr val="bg2"/>
                </a:solidFill>
                <a:ea typeface="宋体" charset="-122"/>
              </a:rPr>
              <a:t>CourseCatalogSystemAccess</a:t>
            </a:r>
            <a:endParaRPr lang="en-US" altLang="zh-CN">
              <a:solidFill>
                <a:schemeClr val="bg2"/>
              </a:solidFill>
              <a:latin typeface="ZapfHumnst BT" pitchFamily="34" charset="0"/>
              <a:ea typeface="宋体" charset="-122"/>
            </a:endParaRPr>
          </a:p>
        </p:txBody>
      </p:sp>
      <p:sp>
        <p:nvSpPr>
          <p:cNvPr id="397341" name="Rectangle 29"/>
          <p:cNvSpPr>
            <a:spLocks noChangeArrowheads="1"/>
          </p:cNvSpPr>
          <p:nvPr/>
        </p:nvSpPr>
        <p:spPr bwMode="auto">
          <a:xfrm>
            <a:off x="1508125" y="3162300"/>
            <a:ext cx="11128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chemeClr val="bg2"/>
                </a:solidFill>
                <a:ea typeface="宋体" charset="-122"/>
              </a:rPr>
              <a:t>&lt;&lt;process&gt;&gt;</a:t>
            </a:r>
            <a:endParaRPr lang="en-US" altLang="zh-CN">
              <a:solidFill>
                <a:schemeClr val="bg2"/>
              </a:solidFill>
              <a:latin typeface="ZapfHumnst BT" pitchFamily="34" charset="0"/>
              <a:ea typeface="宋体" charset="-122"/>
            </a:endParaRPr>
          </a:p>
        </p:txBody>
      </p:sp>
      <p:sp>
        <p:nvSpPr>
          <p:cNvPr id="397342" name="Rectangle 30"/>
          <p:cNvSpPr>
            <a:spLocks noChangeArrowheads="1"/>
          </p:cNvSpPr>
          <p:nvPr/>
        </p:nvSpPr>
        <p:spPr bwMode="auto">
          <a:xfrm>
            <a:off x="3448050" y="3852863"/>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zh-CN" sz="1500">
                <a:solidFill>
                  <a:srgbClr val="FFFF00"/>
                </a:solidFill>
                <a:ea typeface="宋体" charset="-122"/>
              </a:rPr>
              <a:t>1</a:t>
            </a:r>
            <a:endParaRPr lang="en-US" altLang="zh-CN">
              <a:solidFill>
                <a:srgbClr val="FFFF00"/>
              </a:solidFill>
              <a:latin typeface="ZapfHumnst BT" pitchFamily="34" charset="0"/>
              <a:ea typeface="宋体" charset="-122"/>
            </a:endParaRPr>
          </a:p>
        </p:txBody>
      </p:sp>
      <p:sp>
        <p:nvSpPr>
          <p:cNvPr id="397344" name="Rectangle 32"/>
          <p:cNvSpPr>
            <a:spLocks noChangeArrowheads="1"/>
          </p:cNvSpPr>
          <p:nvPr/>
        </p:nvSpPr>
        <p:spPr bwMode="auto">
          <a:xfrm>
            <a:off x="4743450" y="3962400"/>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zh-CN" sz="1500">
                <a:solidFill>
                  <a:srgbClr val="FFFF00"/>
                </a:solidFill>
                <a:ea typeface="宋体" charset="-122"/>
              </a:rPr>
              <a:t>1</a:t>
            </a:r>
            <a:endParaRPr lang="en-US" altLang="zh-CN">
              <a:solidFill>
                <a:srgbClr val="FFFF00"/>
              </a:solidFill>
              <a:latin typeface="ZapfHumnst BT" pitchFamily="34" charset="0"/>
              <a:ea typeface="宋体" charset="-122"/>
            </a:endParaRPr>
          </a:p>
        </p:txBody>
      </p:sp>
      <p:sp>
        <p:nvSpPr>
          <p:cNvPr id="397345" name="Rectangle 33"/>
          <p:cNvSpPr>
            <a:spLocks noChangeArrowheads="1"/>
          </p:cNvSpPr>
          <p:nvPr/>
        </p:nvSpPr>
        <p:spPr bwMode="auto">
          <a:xfrm>
            <a:off x="3457575" y="2932113"/>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zh-CN" sz="1500">
                <a:solidFill>
                  <a:srgbClr val="FFFF00"/>
                </a:solidFill>
                <a:ea typeface="宋体" charset="-122"/>
              </a:rPr>
              <a:t>1</a:t>
            </a:r>
            <a:endParaRPr lang="en-US" altLang="zh-CN">
              <a:solidFill>
                <a:srgbClr val="FFFF00"/>
              </a:solidFill>
              <a:latin typeface="ZapfHumnst BT" pitchFamily="34" charset="0"/>
              <a:ea typeface="宋体" charset="-122"/>
            </a:endParaRPr>
          </a:p>
        </p:txBody>
      </p:sp>
      <p:sp>
        <p:nvSpPr>
          <p:cNvPr id="397346" name="Freeform 34"/>
          <p:cNvSpPr>
            <a:spLocks/>
          </p:cNvSpPr>
          <p:nvPr/>
        </p:nvSpPr>
        <p:spPr bwMode="auto">
          <a:xfrm rot="-378961">
            <a:off x="3392488" y="3244850"/>
            <a:ext cx="239712" cy="114300"/>
          </a:xfrm>
          <a:custGeom>
            <a:avLst/>
            <a:gdLst>
              <a:gd name="T0" fmla="*/ 0 w 151"/>
              <a:gd name="T1" fmla="*/ 54 h 72"/>
              <a:gd name="T2" fmla="*/ 89 w 151"/>
              <a:gd name="T3" fmla="*/ 72 h 72"/>
              <a:gd name="T4" fmla="*/ 151 w 151"/>
              <a:gd name="T5" fmla="*/ 18 h 72"/>
              <a:gd name="T6" fmla="*/ 62 w 151"/>
              <a:gd name="T7" fmla="*/ 0 h 72"/>
              <a:gd name="T8" fmla="*/ 0 w 151"/>
              <a:gd name="T9" fmla="*/ 54 h 72"/>
            </a:gdLst>
            <a:ahLst/>
            <a:cxnLst>
              <a:cxn ang="0">
                <a:pos x="T0" y="T1"/>
              </a:cxn>
              <a:cxn ang="0">
                <a:pos x="T2" y="T3"/>
              </a:cxn>
              <a:cxn ang="0">
                <a:pos x="T4" y="T5"/>
              </a:cxn>
              <a:cxn ang="0">
                <a:pos x="T6" y="T7"/>
              </a:cxn>
              <a:cxn ang="0">
                <a:pos x="T8" y="T9"/>
              </a:cxn>
            </a:cxnLst>
            <a:rect l="0" t="0" r="r" b="b"/>
            <a:pathLst>
              <a:path w="151" h="72">
                <a:moveTo>
                  <a:pt x="0" y="54"/>
                </a:moveTo>
                <a:lnTo>
                  <a:pt x="89" y="72"/>
                </a:lnTo>
                <a:lnTo>
                  <a:pt x="151" y="18"/>
                </a:lnTo>
                <a:lnTo>
                  <a:pt x="62" y="0"/>
                </a:lnTo>
                <a:lnTo>
                  <a:pt x="0" y="54"/>
                </a:lnTo>
                <a:close/>
              </a:path>
            </a:pathLst>
          </a:custGeom>
          <a:solidFill>
            <a:srgbClr val="C0C0C0"/>
          </a:solidFill>
          <a:ln w="0">
            <a:solidFill>
              <a:schemeClr val="tx1"/>
            </a:solidFill>
            <a:prstDash val="solid"/>
            <a:round/>
            <a:headEnd/>
            <a:tailEnd/>
          </a:ln>
        </p:spPr>
        <p:txBody>
          <a:bodyPr/>
          <a:lstStyle/>
          <a:p>
            <a:endParaRPr lang="zh-CN" altLang="en-US"/>
          </a:p>
        </p:txBody>
      </p:sp>
      <p:sp>
        <p:nvSpPr>
          <p:cNvPr id="397347" name="Rectangle 35"/>
          <p:cNvSpPr>
            <a:spLocks noChangeArrowheads="1"/>
          </p:cNvSpPr>
          <p:nvPr/>
        </p:nvSpPr>
        <p:spPr bwMode="auto">
          <a:xfrm>
            <a:off x="4743450" y="2743200"/>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zh-CN" sz="1500">
                <a:solidFill>
                  <a:srgbClr val="FFFF00"/>
                </a:solidFill>
                <a:ea typeface="宋体" charset="-122"/>
              </a:rPr>
              <a:t>1</a:t>
            </a:r>
            <a:endParaRPr lang="en-US" altLang="zh-CN">
              <a:solidFill>
                <a:srgbClr val="FFFF00"/>
              </a:solidFill>
              <a:latin typeface="ZapfHumnst BT" pitchFamily="34" charset="0"/>
              <a:ea typeface="宋体" charset="-122"/>
            </a:endParaRPr>
          </a:p>
        </p:txBody>
      </p:sp>
      <p:sp>
        <p:nvSpPr>
          <p:cNvPr id="397349" name="Line 37"/>
          <p:cNvSpPr>
            <a:spLocks noChangeShapeType="1"/>
          </p:cNvSpPr>
          <p:nvPr/>
        </p:nvSpPr>
        <p:spPr bwMode="auto">
          <a:xfrm flipV="1">
            <a:off x="3627438" y="2673350"/>
            <a:ext cx="1084262" cy="585788"/>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97350" name="Line 38"/>
          <p:cNvSpPr>
            <a:spLocks noChangeShapeType="1"/>
          </p:cNvSpPr>
          <p:nvPr/>
        </p:nvSpPr>
        <p:spPr bwMode="auto">
          <a:xfrm>
            <a:off x="5487988" y="2252663"/>
            <a:ext cx="947737"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97351" name="Rectangle 39"/>
          <p:cNvSpPr>
            <a:spLocks noGrp="1" noChangeArrowheads="1"/>
          </p:cNvSpPr>
          <p:nvPr>
            <p:ph type="title"/>
          </p:nvPr>
        </p:nvSpPr>
        <p:spPr/>
        <p:txBody>
          <a:bodyPr>
            <a:normAutofit fontScale="90000"/>
          </a:bodyPr>
          <a:lstStyle/>
          <a:p>
            <a:r>
              <a:rPr lang="en-US" altLang="zh-CN">
                <a:ea typeface="宋体" charset="-122"/>
              </a:rPr>
              <a:t>Example: Register for Course Processes (continued)</a:t>
            </a:r>
          </a:p>
        </p:txBody>
      </p:sp>
      <p:sp>
        <p:nvSpPr>
          <p:cNvPr id="397356" name="Freeform 44"/>
          <p:cNvSpPr>
            <a:spLocks/>
          </p:cNvSpPr>
          <p:nvPr/>
        </p:nvSpPr>
        <p:spPr bwMode="auto">
          <a:xfrm rot="392337" flipV="1">
            <a:off x="3392488" y="3587750"/>
            <a:ext cx="239712" cy="114300"/>
          </a:xfrm>
          <a:custGeom>
            <a:avLst/>
            <a:gdLst>
              <a:gd name="T0" fmla="*/ 0 w 151"/>
              <a:gd name="T1" fmla="*/ 54 h 72"/>
              <a:gd name="T2" fmla="*/ 89 w 151"/>
              <a:gd name="T3" fmla="*/ 72 h 72"/>
              <a:gd name="T4" fmla="*/ 151 w 151"/>
              <a:gd name="T5" fmla="*/ 18 h 72"/>
              <a:gd name="T6" fmla="*/ 62 w 151"/>
              <a:gd name="T7" fmla="*/ 0 h 72"/>
              <a:gd name="T8" fmla="*/ 0 w 151"/>
              <a:gd name="T9" fmla="*/ 54 h 72"/>
            </a:gdLst>
            <a:ahLst/>
            <a:cxnLst>
              <a:cxn ang="0">
                <a:pos x="T0" y="T1"/>
              </a:cxn>
              <a:cxn ang="0">
                <a:pos x="T2" y="T3"/>
              </a:cxn>
              <a:cxn ang="0">
                <a:pos x="T4" y="T5"/>
              </a:cxn>
              <a:cxn ang="0">
                <a:pos x="T6" y="T7"/>
              </a:cxn>
              <a:cxn ang="0">
                <a:pos x="T8" y="T9"/>
              </a:cxn>
            </a:cxnLst>
            <a:rect l="0" t="0" r="r" b="b"/>
            <a:pathLst>
              <a:path w="151" h="72">
                <a:moveTo>
                  <a:pt x="0" y="54"/>
                </a:moveTo>
                <a:lnTo>
                  <a:pt x="89" y="72"/>
                </a:lnTo>
                <a:lnTo>
                  <a:pt x="151" y="18"/>
                </a:lnTo>
                <a:lnTo>
                  <a:pt x="62" y="0"/>
                </a:lnTo>
                <a:lnTo>
                  <a:pt x="0" y="54"/>
                </a:lnTo>
                <a:close/>
              </a:path>
            </a:pathLst>
          </a:custGeom>
          <a:solidFill>
            <a:srgbClr val="C0C0C0"/>
          </a:solidFill>
          <a:ln w="0">
            <a:solidFill>
              <a:schemeClr val="tx1"/>
            </a:solidFill>
            <a:prstDash val="solid"/>
            <a:round/>
            <a:headEnd/>
            <a:tailEnd/>
          </a:ln>
        </p:spPr>
        <p:txBody>
          <a:bodyPr/>
          <a:lstStyle/>
          <a:p>
            <a:endParaRPr lang="zh-CN" altLang="en-US"/>
          </a:p>
        </p:txBody>
      </p:sp>
      <p:sp>
        <p:nvSpPr>
          <p:cNvPr id="397357" name="Line 45"/>
          <p:cNvSpPr>
            <a:spLocks noChangeShapeType="1"/>
          </p:cNvSpPr>
          <p:nvPr/>
        </p:nvSpPr>
        <p:spPr bwMode="auto">
          <a:xfrm>
            <a:off x="3632200" y="3687763"/>
            <a:ext cx="1079500" cy="566737"/>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Tree>
    <p:extLst>
      <p:ext uri="{BB962C8B-B14F-4D97-AF65-F5344CB8AC3E}">
        <p14:creationId xmlns:p14="http://schemas.microsoft.com/office/powerpoint/2010/main" val="450716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normAutofit fontScale="90000"/>
          </a:bodyPr>
          <a:lstStyle/>
          <a:p>
            <a:r>
              <a:rPr lang="en-US" altLang="zh-CN">
                <a:ea typeface="宋体" charset="-122"/>
              </a:rPr>
              <a:t>Checkpoints: Describe the Run-time Architecture</a:t>
            </a:r>
          </a:p>
        </p:txBody>
      </p:sp>
      <p:sp>
        <p:nvSpPr>
          <p:cNvPr id="401411" name="Rectangle 3"/>
          <p:cNvSpPr>
            <a:spLocks noGrp="1" noChangeArrowheads="1"/>
          </p:cNvSpPr>
          <p:nvPr>
            <p:ph type="body" idx="1"/>
          </p:nvPr>
        </p:nvSpPr>
        <p:spPr>
          <a:xfrm>
            <a:off x="449263" y="1726377"/>
            <a:ext cx="6553200" cy="5043488"/>
          </a:xfrm>
        </p:spPr>
        <p:txBody>
          <a:bodyPr/>
          <a:lstStyle/>
          <a:p>
            <a:r>
              <a:rPr lang="en-US" altLang="zh-CN" dirty="0">
                <a:ea typeface="宋体" charset="-122"/>
              </a:rPr>
              <a:t>Have all the concurrency requirements been analyzed?</a:t>
            </a:r>
          </a:p>
          <a:p>
            <a:r>
              <a:rPr lang="en-US" altLang="zh-CN" dirty="0">
                <a:ea typeface="宋体" charset="-122"/>
              </a:rPr>
              <a:t>Have the processes and threads been identified?</a:t>
            </a:r>
          </a:p>
          <a:p>
            <a:r>
              <a:rPr lang="en-US" altLang="zh-CN" dirty="0">
                <a:ea typeface="宋体" charset="-122"/>
              </a:rPr>
              <a:t>Have the process life cycles been identified?</a:t>
            </a:r>
          </a:p>
          <a:p>
            <a:r>
              <a:rPr lang="en-US" altLang="zh-CN" dirty="0">
                <a:ea typeface="宋体" charset="-122"/>
              </a:rPr>
              <a:t>Have the processes been mapped onto the implementation?</a:t>
            </a:r>
          </a:p>
          <a:p>
            <a:r>
              <a:rPr lang="en-US" altLang="zh-CN" dirty="0">
                <a:ea typeface="宋体" charset="-122"/>
              </a:rPr>
              <a:t>Have the model elements been distributed among the processes?</a:t>
            </a:r>
          </a:p>
          <a:p>
            <a:pPr>
              <a:lnSpc>
                <a:spcPct val="70000"/>
              </a:lnSpc>
            </a:pPr>
            <a:endParaRPr lang="en-US" altLang="zh-CN" dirty="0">
              <a:ea typeface="宋体" charset="-122"/>
            </a:endParaRPr>
          </a:p>
        </p:txBody>
      </p:sp>
      <p:pic>
        <p:nvPicPr>
          <p:cNvPr id="401414" name="Picture 6" descr="clipboard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2463" y="1116013"/>
            <a:ext cx="16827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26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normAutofit fontScale="90000"/>
          </a:bodyPr>
          <a:lstStyle/>
          <a:p>
            <a:r>
              <a:rPr lang="en-US" altLang="zh-CN">
                <a:ea typeface="宋体" charset="-122"/>
              </a:rPr>
              <a:t>Review: Describe the Run-time Architecture</a:t>
            </a:r>
          </a:p>
        </p:txBody>
      </p:sp>
      <p:sp>
        <p:nvSpPr>
          <p:cNvPr id="413699" name="Rectangle 3"/>
          <p:cNvSpPr>
            <a:spLocks noGrp="1" noChangeArrowheads="1"/>
          </p:cNvSpPr>
          <p:nvPr>
            <p:ph type="body" idx="1"/>
          </p:nvPr>
        </p:nvSpPr>
        <p:spPr/>
        <p:txBody>
          <a:bodyPr/>
          <a:lstStyle/>
          <a:p>
            <a:r>
              <a:rPr lang="en-US" altLang="zh-CN">
                <a:ea typeface="宋体" charset="-122"/>
              </a:rPr>
              <a:t>What is the purpose of the Describe the Run-time Architecture activity?</a:t>
            </a:r>
          </a:p>
          <a:p>
            <a:r>
              <a:rPr lang="en-US" altLang="zh-CN">
                <a:ea typeface="宋体" charset="-122"/>
              </a:rPr>
              <a:t>What is a process?  What is a thread?</a:t>
            </a:r>
          </a:p>
          <a:p>
            <a:r>
              <a:rPr lang="en-US" altLang="zh-CN">
                <a:ea typeface="宋体" charset="-122"/>
              </a:rPr>
              <a:t>Describe some of the considerations when identifying processes.</a:t>
            </a:r>
          </a:p>
          <a:p>
            <a:r>
              <a:rPr lang="en-US" altLang="zh-CN">
                <a:ea typeface="宋体" charset="-122"/>
              </a:rPr>
              <a:t>How do you model the Process View?  What modeling elements and diagrams are used?</a:t>
            </a:r>
          </a:p>
        </p:txBody>
      </p:sp>
    </p:spTree>
    <p:extLst>
      <p:ext uri="{BB962C8B-B14F-4D97-AF65-F5344CB8AC3E}">
        <p14:creationId xmlns:p14="http://schemas.microsoft.com/office/powerpoint/2010/main" val="2560184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Grp="1" noChangeArrowheads="1"/>
          </p:cNvSpPr>
          <p:nvPr>
            <p:ph type="title"/>
          </p:nvPr>
        </p:nvSpPr>
        <p:spPr/>
        <p:txBody>
          <a:bodyPr>
            <a:normAutofit fontScale="90000"/>
          </a:bodyPr>
          <a:lstStyle/>
          <a:p>
            <a:r>
              <a:rPr lang="en-US" altLang="zh-CN">
                <a:ea typeface="宋体" charset="-122"/>
              </a:rPr>
              <a:t>Exercise: Describe the Run-time Architecture</a:t>
            </a:r>
          </a:p>
        </p:txBody>
      </p:sp>
      <p:sp>
        <p:nvSpPr>
          <p:cNvPr id="402436" name="Rectangle 4"/>
          <p:cNvSpPr>
            <a:spLocks noGrp="1" noChangeArrowheads="1"/>
          </p:cNvSpPr>
          <p:nvPr>
            <p:ph type="body" idx="1"/>
          </p:nvPr>
        </p:nvSpPr>
        <p:spPr>
          <a:xfrm>
            <a:off x="339916" y="1416070"/>
            <a:ext cx="6877050" cy="5043487"/>
          </a:xfrm>
        </p:spPr>
        <p:txBody>
          <a:bodyPr/>
          <a:lstStyle/>
          <a:p>
            <a:r>
              <a:rPr lang="en-US" altLang="zh-CN" dirty="0">
                <a:ea typeface="宋体" charset="-122"/>
              </a:rPr>
              <a:t>Given the following:</a:t>
            </a:r>
          </a:p>
          <a:p>
            <a:pPr lvl="1"/>
            <a:r>
              <a:rPr lang="en-US" altLang="zh-CN" dirty="0">
                <a:ea typeface="宋体" charset="-122"/>
              </a:rPr>
              <a:t>Design elements (classes and subsystems) and their relationships</a:t>
            </a:r>
          </a:p>
          <a:p>
            <a:pPr lvl="2"/>
            <a:r>
              <a:rPr lang="en-US" altLang="zh-CN" sz="2000" dirty="0">
                <a:ea typeface="宋体" charset="-122"/>
              </a:rPr>
              <a:t>Payroll Exercise Solution, Exercise: Identify Design Elements (subsystem context diagrams)</a:t>
            </a:r>
          </a:p>
          <a:p>
            <a:pPr lvl="1"/>
            <a:r>
              <a:rPr lang="en-US" altLang="zh-CN" dirty="0">
                <a:ea typeface="宋体" charset="-122"/>
              </a:rPr>
              <a:t>Processes</a:t>
            </a:r>
          </a:p>
          <a:p>
            <a:pPr lvl="2"/>
            <a:r>
              <a:rPr lang="en-US" altLang="zh-CN" sz="2000" dirty="0">
                <a:ea typeface="宋体" charset="-122"/>
              </a:rPr>
              <a:t>Exercise Workbook: Payroll Architecture Handbook, Process View, Processes section</a:t>
            </a:r>
          </a:p>
          <a:p>
            <a:pPr lvl="1"/>
            <a:r>
              <a:rPr lang="en-US" altLang="zh-CN" dirty="0">
                <a:ea typeface="宋体" charset="-122"/>
              </a:rPr>
              <a:t>What classes and subsystems are                              mapped to what                                 processes?</a:t>
            </a:r>
          </a:p>
          <a:p>
            <a:pPr lvl="2"/>
            <a:r>
              <a:rPr lang="en-US" altLang="zh-CN" sz="1800" dirty="0">
                <a:ea typeface="宋体" charset="-122"/>
              </a:rPr>
              <a:t>Exercise Workbook: Payroll Architecture Handbook, Process View, Design Element to Process Mapping section</a:t>
            </a:r>
          </a:p>
          <a:p>
            <a:pPr lvl="1">
              <a:lnSpc>
                <a:spcPct val="77000"/>
              </a:lnSpc>
            </a:pPr>
            <a:endParaRPr lang="en-US" altLang="zh-CN" dirty="0">
              <a:ea typeface="宋体" charset="-122"/>
            </a:endParaRPr>
          </a:p>
        </p:txBody>
      </p:sp>
      <p:pic>
        <p:nvPicPr>
          <p:cNvPr id="402440" name="Picture 8" descr="pe0210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688" y="3241675"/>
            <a:ext cx="2576512" cy="221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45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sz="3200">
                <a:ea typeface="宋体" charset="-122"/>
              </a:rPr>
              <a:t>Exercise: Describe the Run-time Architecture (continued)</a:t>
            </a:r>
          </a:p>
        </p:txBody>
      </p:sp>
      <p:sp>
        <p:nvSpPr>
          <p:cNvPr id="404484" name="Rectangle 4"/>
          <p:cNvSpPr>
            <a:spLocks noGrp="1" noChangeArrowheads="1"/>
          </p:cNvSpPr>
          <p:nvPr>
            <p:ph type="body" idx="1"/>
          </p:nvPr>
        </p:nvSpPr>
        <p:spPr>
          <a:xfrm>
            <a:off x="383984" y="1372002"/>
            <a:ext cx="7029450" cy="5195887"/>
          </a:xfrm>
        </p:spPr>
        <p:txBody>
          <a:bodyPr/>
          <a:lstStyle/>
          <a:p>
            <a:r>
              <a:rPr lang="en-US" altLang="zh-CN" dirty="0">
                <a:ea typeface="宋体" charset="-122"/>
              </a:rPr>
              <a:t>Identify the following:</a:t>
            </a:r>
          </a:p>
          <a:p>
            <a:pPr lvl="1" eaLnBrk="0" hangingPunct="0">
              <a:lnSpc>
                <a:spcPct val="100000"/>
              </a:lnSpc>
              <a:spcBef>
                <a:spcPct val="0"/>
              </a:spcBef>
              <a:buClrTx/>
              <a:buFontTx/>
              <a:buChar char="•"/>
            </a:pPr>
            <a:r>
              <a:rPr lang="en-US" altLang="zh-CN" dirty="0">
                <a:ea typeface="宋体" charset="-122"/>
              </a:rPr>
              <a:t>Process relationships</a:t>
            </a:r>
          </a:p>
        </p:txBody>
      </p:sp>
      <p:pic>
        <p:nvPicPr>
          <p:cNvPr id="404491" name="Picture 11" descr="pe0210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3267075"/>
            <a:ext cx="2576513" cy="221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508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normAutofit fontScale="90000"/>
          </a:bodyPr>
          <a:lstStyle/>
          <a:p>
            <a:r>
              <a:rPr lang="en-US" altLang="zh-CN">
                <a:ea typeface="宋体" charset="-122"/>
              </a:rPr>
              <a:t>Exercise: Describe the Run-time Architecture</a:t>
            </a:r>
          </a:p>
        </p:txBody>
      </p:sp>
      <p:sp>
        <p:nvSpPr>
          <p:cNvPr id="406531" name="Rectangle 3"/>
          <p:cNvSpPr>
            <a:spLocks noGrp="1" noChangeArrowheads="1"/>
          </p:cNvSpPr>
          <p:nvPr>
            <p:ph type="body" idx="1"/>
          </p:nvPr>
        </p:nvSpPr>
        <p:spPr>
          <a:xfrm>
            <a:off x="406018" y="1482725"/>
            <a:ext cx="6496050" cy="5043487"/>
          </a:xfrm>
        </p:spPr>
        <p:txBody>
          <a:bodyPr/>
          <a:lstStyle/>
          <a:p>
            <a:r>
              <a:rPr lang="en-US" altLang="zh-CN" dirty="0">
                <a:ea typeface="宋体" charset="-122"/>
              </a:rPr>
              <a:t>Produce the following:</a:t>
            </a:r>
          </a:p>
          <a:p>
            <a:pPr lvl="1"/>
            <a:r>
              <a:rPr lang="en-US" altLang="zh-CN" dirty="0">
                <a:ea typeface="宋体" charset="-122"/>
              </a:rPr>
              <a:t>Class diagram showing the:</a:t>
            </a:r>
          </a:p>
          <a:p>
            <a:pPr lvl="2"/>
            <a:r>
              <a:rPr lang="en-US" altLang="zh-CN" dirty="0">
                <a:ea typeface="宋体" charset="-122"/>
              </a:rPr>
              <a:t>Processes </a:t>
            </a:r>
          </a:p>
          <a:p>
            <a:pPr lvl="2"/>
            <a:r>
              <a:rPr lang="en-US" altLang="zh-CN" dirty="0">
                <a:ea typeface="宋体" charset="-122"/>
              </a:rPr>
              <a:t>Mapping of classes and subsystems to processes</a:t>
            </a:r>
          </a:p>
          <a:p>
            <a:pPr lvl="2"/>
            <a:r>
              <a:rPr lang="en-US" altLang="zh-CN" dirty="0">
                <a:ea typeface="宋体" charset="-122"/>
              </a:rPr>
              <a:t>Process relationships</a:t>
            </a:r>
          </a:p>
        </p:txBody>
      </p:sp>
      <p:pic>
        <p:nvPicPr>
          <p:cNvPr id="406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1482725"/>
            <a:ext cx="1982788"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969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ChangeArrowheads="1"/>
          </p:cNvSpPr>
          <p:nvPr/>
        </p:nvSpPr>
        <p:spPr bwMode="auto">
          <a:xfrm>
            <a:off x="241453" y="319948"/>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Arial" charset="0"/>
              </a:defRPr>
            </a:lvl1pPr>
            <a:lvl2pPr>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marL="457200" eaLnBrk="0" fontAlgn="base" hangingPunct="0">
              <a:spcBef>
                <a:spcPct val="0"/>
              </a:spcBef>
              <a:spcAft>
                <a:spcPct val="0"/>
              </a:spcAft>
              <a:defRPr sz="2400">
                <a:solidFill>
                  <a:schemeClr val="tx1"/>
                </a:solidFill>
                <a:latin typeface="Arial" charset="0"/>
              </a:defRPr>
            </a:lvl6pPr>
            <a:lvl7pPr marL="914400" eaLnBrk="0" fontAlgn="base" hangingPunct="0">
              <a:spcBef>
                <a:spcPct val="0"/>
              </a:spcBef>
              <a:spcAft>
                <a:spcPct val="0"/>
              </a:spcAft>
              <a:defRPr sz="2400">
                <a:solidFill>
                  <a:schemeClr val="tx1"/>
                </a:solidFill>
                <a:latin typeface="Arial" charset="0"/>
              </a:defRPr>
            </a:lvl7pPr>
            <a:lvl8pPr marL="1371600" eaLnBrk="0" fontAlgn="base" hangingPunct="0">
              <a:spcBef>
                <a:spcPct val="0"/>
              </a:spcBef>
              <a:spcAft>
                <a:spcPct val="0"/>
              </a:spcAft>
              <a:defRPr sz="2400">
                <a:solidFill>
                  <a:schemeClr val="tx1"/>
                </a:solidFill>
                <a:latin typeface="Arial" charset="0"/>
              </a:defRPr>
            </a:lvl8pPr>
            <a:lvl9pPr marL="1828800" eaLnBrk="0" fontAlgn="base" hangingPunct="0">
              <a:spcBef>
                <a:spcPct val="0"/>
              </a:spcBef>
              <a:spcAft>
                <a:spcPct val="0"/>
              </a:spcAft>
              <a:defRPr sz="2400">
                <a:solidFill>
                  <a:schemeClr val="tx1"/>
                </a:solidFill>
                <a:latin typeface="Arial" charset="0"/>
              </a:defRPr>
            </a:lvl9pPr>
          </a:lstStyle>
          <a:p>
            <a:pPr eaLnBrk="1" hangingPunct="1">
              <a:buClr>
                <a:srgbClr val="73E1FF"/>
              </a:buClr>
            </a:pPr>
            <a:r>
              <a:rPr lang="en-US" altLang="zh-CN" sz="3600" dirty="0">
                <a:latin typeface="Arial Narrow" pitchFamily="34" charset="0"/>
                <a:ea typeface="宋体" charset="-122"/>
              </a:rPr>
              <a:t>Exercise: Review</a:t>
            </a:r>
          </a:p>
        </p:txBody>
      </p:sp>
      <p:sp>
        <p:nvSpPr>
          <p:cNvPr id="408579" name="Rectangle 3"/>
          <p:cNvSpPr>
            <a:spLocks noChangeArrowheads="1"/>
          </p:cNvSpPr>
          <p:nvPr/>
        </p:nvSpPr>
        <p:spPr bwMode="auto">
          <a:xfrm>
            <a:off x="361950" y="1052513"/>
            <a:ext cx="644525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marL="339725" indent="-339725">
              <a:defRPr sz="2400">
                <a:solidFill>
                  <a:schemeClr val="tx1"/>
                </a:solidFill>
                <a:latin typeface="Arial" charset="0"/>
              </a:defRPr>
            </a:lvl1pPr>
            <a:lvl2pPr marL="682625" indent="-228600">
              <a:defRPr sz="2400">
                <a:solidFill>
                  <a:schemeClr val="tx1"/>
                </a:solidFill>
                <a:latin typeface="Arial" charset="0"/>
              </a:defRPr>
            </a:lvl2pPr>
            <a:lvl3pPr marL="1025525" indent="-228600">
              <a:defRPr sz="2400">
                <a:solidFill>
                  <a:schemeClr val="tx1"/>
                </a:solidFill>
                <a:latin typeface="Arial" charset="0"/>
              </a:defRPr>
            </a:lvl3pPr>
            <a:lvl4pPr marL="1368425" indent="-228600">
              <a:defRPr sz="2400">
                <a:solidFill>
                  <a:schemeClr val="tx1"/>
                </a:solidFill>
                <a:latin typeface="Arial" charset="0"/>
              </a:defRPr>
            </a:lvl4pPr>
            <a:lvl5pPr marL="1711325" indent="-228600">
              <a:defRPr sz="2400">
                <a:solidFill>
                  <a:schemeClr val="tx1"/>
                </a:solidFill>
                <a:latin typeface="Arial" charset="0"/>
              </a:defRPr>
            </a:lvl5pPr>
            <a:lvl6pPr marL="2168525" indent="-228600" eaLnBrk="0" fontAlgn="base" hangingPunct="0">
              <a:spcBef>
                <a:spcPct val="0"/>
              </a:spcBef>
              <a:spcAft>
                <a:spcPct val="0"/>
              </a:spcAft>
              <a:defRPr sz="2400">
                <a:solidFill>
                  <a:schemeClr val="tx1"/>
                </a:solidFill>
                <a:latin typeface="Arial" charset="0"/>
              </a:defRPr>
            </a:lvl6pPr>
            <a:lvl7pPr marL="2625725" indent="-228600" eaLnBrk="0" fontAlgn="base" hangingPunct="0">
              <a:spcBef>
                <a:spcPct val="0"/>
              </a:spcBef>
              <a:spcAft>
                <a:spcPct val="0"/>
              </a:spcAft>
              <a:defRPr sz="2400">
                <a:solidFill>
                  <a:schemeClr val="tx1"/>
                </a:solidFill>
                <a:latin typeface="Arial" charset="0"/>
              </a:defRPr>
            </a:lvl7pPr>
            <a:lvl8pPr marL="3082925" indent="-228600" eaLnBrk="0" fontAlgn="base" hangingPunct="0">
              <a:spcBef>
                <a:spcPct val="0"/>
              </a:spcBef>
              <a:spcAft>
                <a:spcPct val="0"/>
              </a:spcAft>
              <a:defRPr sz="2400">
                <a:solidFill>
                  <a:schemeClr val="tx1"/>
                </a:solidFill>
                <a:latin typeface="Arial" charset="0"/>
              </a:defRPr>
            </a:lvl8pPr>
            <a:lvl9pPr marL="3540125" indent="-228600" eaLnBrk="0" fontAlgn="base" hangingPunct="0">
              <a:spcBef>
                <a:spcPct val="0"/>
              </a:spcBef>
              <a:spcAft>
                <a:spcPct val="0"/>
              </a:spcAft>
              <a:defRPr sz="2400">
                <a:solidFill>
                  <a:schemeClr val="tx1"/>
                </a:solidFill>
                <a:latin typeface="Arial" charset="0"/>
              </a:defRPr>
            </a:lvl9pPr>
          </a:lstStyle>
          <a:p>
            <a:pPr eaLnBrk="1" hangingPunct="1">
              <a:lnSpc>
                <a:spcPct val="80000"/>
              </a:lnSpc>
              <a:spcBef>
                <a:spcPct val="30000"/>
              </a:spcBef>
              <a:buClr>
                <a:srgbClr val="FFFF99"/>
              </a:buClr>
              <a:buFont typeface="Wingdings" pitchFamily="2" charset="2"/>
              <a:buChar char="w"/>
            </a:pPr>
            <a:r>
              <a:rPr lang="en-US" altLang="zh-CN" sz="2800" dirty="0">
                <a:ea typeface="宋体" charset="-122"/>
              </a:rPr>
              <a:t>Compare your Process View with those created by the rest of the class</a:t>
            </a:r>
          </a:p>
          <a:p>
            <a:pPr lvl="1" eaLnBrk="1" hangingPunct="1">
              <a:lnSpc>
                <a:spcPct val="87000"/>
              </a:lnSpc>
              <a:spcBef>
                <a:spcPct val="30000"/>
              </a:spcBef>
              <a:buClr>
                <a:srgbClr val="DDDDDD"/>
              </a:buClr>
              <a:buFont typeface="Wingdings" pitchFamily="2" charset="2"/>
              <a:buChar char="§"/>
            </a:pPr>
            <a:r>
              <a:rPr lang="en-US" altLang="zh-CN" dirty="0">
                <a:ea typeface="宋体" charset="-122"/>
              </a:rPr>
              <a:t>Are processes and threads stereotyped properly?  If a thread is defined, is there a composition relationship from the process to the thread?</a:t>
            </a:r>
          </a:p>
          <a:p>
            <a:pPr lvl="1" eaLnBrk="1" hangingPunct="1">
              <a:lnSpc>
                <a:spcPct val="87000"/>
              </a:lnSpc>
              <a:spcBef>
                <a:spcPct val="30000"/>
              </a:spcBef>
              <a:buClr>
                <a:srgbClr val="DDDDDD"/>
              </a:buClr>
              <a:buFont typeface="Wingdings" pitchFamily="2" charset="2"/>
              <a:buChar char="§"/>
            </a:pPr>
            <a:r>
              <a:rPr lang="en-US" altLang="zh-CN" dirty="0">
                <a:ea typeface="宋体" charset="-122"/>
              </a:rPr>
              <a:t>Is there a composition relationship from the process elements to the design elements?</a:t>
            </a:r>
          </a:p>
          <a:p>
            <a:pPr lvl="1" eaLnBrk="1" hangingPunct="1">
              <a:lnSpc>
                <a:spcPct val="87000"/>
              </a:lnSpc>
              <a:spcBef>
                <a:spcPct val="30000"/>
              </a:spcBef>
              <a:buClr>
                <a:srgbClr val="DDDDDD"/>
              </a:buClr>
              <a:buFont typeface="Wingdings" pitchFamily="2" charset="2"/>
              <a:buChar char="§"/>
            </a:pPr>
            <a:r>
              <a:rPr lang="en-US" altLang="zh-CN" dirty="0">
                <a:ea typeface="宋体" charset="-122"/>
              </a:rPr>
              <a:t>Do the necessary relationships exist between the process elements in order to support the relationships to the design elements mapped to those process elements?</a:t>
            </a:r>
          </a:p>
        </p:txBody>
      </p:sp>
      <p:sp>
        <p:nvSpPr>
          <p:cNvPr id="408580" name="Text Box 4"/>
          <p:cNvSpPr txBox="1">
            <a:spLocks noChangeArrowheads="1"/>
          </p:cNvSpPr>
          <p:nvPr/>
        </p:nvSpPr>
        <p:spPr bwMode="auto">
          <a:xfrm>
            <a:off x="7073900" y="4303713"/>
            <a:ext cx="1803400"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sz="1800">
                <a:ea typeface="宋体" charset="-122"/>
              </a:rPr>
              <a:t>Payroll  System</a:t>
            </a:r>
          </a:p>
        </p:txBody>
      </p:sp>
      <p:pic>
        <p:nvPicPr>
          <p:cNvPr id="408582" name="Picture 6" descr="bd0502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9275" y="1909763"/>
            <a:ext cx="1971675" cy="237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42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8900" y="-12700"/>
            <a:ext cx="9182100" cy="1143000"/>
          </a:xfrm>
        </p:spPr>
        <p:txBody>
          <a:bodyPr>
            <a:normAutofit/>
          </a:bodyPr>
          <a:lstStyle/>
          <a:p>
            <a:r>
              <a:rPr lang="en-US" sz="3200" dirty="0"/>
              <a:t>Describe the Run-time Architecture Overview</a:t>
            </a:r>
          </a:p>
        </p:txBody>
      </p:sp>
      <p:sp>
        <p:nvSpPr>
          <p:cNvPr id="344067" name="AutoShape 3"/>
          <p:cNvSpPr>
            <a:spLocks noChangeArrowheads="1"/>
          </p:cNvSpPr>
          <p:nvPr/>
        </p:nvSpPr>
        <p:spPr bwMode="auto">
          <a:xfrm>
            <a:off x="3670300" y="2895600"/>
            <a:ext cx="2247900" cy="1219200"/>
          </a:xfrm>
          <a:prstGeom prst="homePlate">
            <a:avLst>
              <a:gd name="adj" fmla="val 50259"/>
            </a:avLst>
          </a:prstGeom>
          <a:solidFill>
            <a:srgbClr val="00CCFF"/>
          </a:solidFill>
          <a:ln w="28575">
            <a:solidFill>
              <a:schemeClr val="bg2"/>
            </a:solidFill>
            <a:miter lim="800000"/>
            <a:headEnd type="none" w="sm" len="sm"/>
            <a:tailEnd type="none" w="lg" len="lg"/>
          </a:ln>
          <a:effectLst/>
        </p:spPr>
        <p:txBody>
          <a:bodyPr wrap="none" anchor="ctr"/>
          <a:lstStyle/>
          <a:p>
            <a:pPr algn="ctr"/>
            <a:r>
              <a:rPr lang="en-US" sz="2000">
                <a:solidFill>
                  <a:schemeClr val="bg2"/>
                </a:solidFill>
              </a:rPr>
              <a:t>Describe</a:t>
            </a:r>
            <a:br>
              <a:rPr lang="en-US" sz="2000">
                <a:solidFill>
                  <a:schemeClr val="bg2"/>
                </a:solidFill>
              </a:rPr>
            </a:br>
            <a:r>
              <a:rPr lang="en-US" sz="2000">
                <a:solidFill>
                  <a:schemeClr val="bg2"/>
                </a:solidFill>
              </a:rPr>
              <a:t>the Run-time</a:t>
            </a:r>
          </a:p>
          <a:p>
            <a:pPr algn="ctr"/>
            <a:r>
              <a:rPr lang="en-US" sz="2000">
                <a:solidFill>
                  <a:schemeClr val="bg2"/>
                </a:solidFill>
              </a:rPr>
              <a:t>Architecture</a:t>
            </a:r>
            <a:endParaRPr lang="en-US" sz="1800">
              <a:solidFill>
                <a:schemeClr val="bg2"/>
              </a:solidFill>
            </a:endParaRPr>
          </a:p>
        </p:txBody>
      </p:sp>
      <p:grpSp>
        <p:nvGrpSpPr>
          <p:cNvPr id="2" name="Group 4"/>
          <p:cNvGrpSpPr>
            <a:grpSpLocks/>
          </p:cNvGrpSpPr>
          <p:nvPr/>
        </p:nvGrpSpPr>
        <p:grpSpPr bwMode="auto">
          <a:xfrm>
            <a:off x="1181100" y="1054100"/>
            <a:ext cx="1720850" cy="1860550"/>
            <a:chOff x="3971" y="1776"/>
            <a:chExt cx="1084" cy="1172"/>
          </a:xfrm>
        </p:grpSpPr>
        <p:grpSp>
          <p:nvGrpSpPr>
            <p:cNvPr id="3" name="Group 5"/>
            <p:cNvGrpSpPr>
              <a:grpSpLocks/>
            </p:cNvGrpSpPr>
            <p:nvPr/>
          </p:nvGrpSpPr>
          <p:grpSpPr bwMode="auto">
            <a:xfrm>
              <a:off x="4297" y="1776"/>
              <a:ext cx="432" cy="720"/>
              <a:chOff x="1249" y="2496"/>
              <a:chExt cx="432" cy="720"/>
            </a:xfrm>
          </p:grpSpPr>
          <p:sp>
            <p:nvSpPr>
              <p:cNvPr id="344070" name="Rectangle 6"/>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071" name="Line 7"/>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2" name="Line 8"/>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3" name="Line 9"/>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4" name="Line 10"/>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5" name="Line 11"/>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6" name="Line 12"/>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7" name="Line 13"/>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8" name="Line 14"/>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9" name="Line 15"/>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0" name="Line 16"/>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1" name="Line 17"/>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2" name="Line 18"/>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3" name="Line 19"/>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4" name="Line 20"/>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5" name="Line 21"/>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6" name="Line 22"/>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7" name="Line 23"/>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088" name="Text Box 24"/>
            <p:cNvSpPr txBox="1">
              <a:spLocks noChangeArrowheads="1"/>
            </p:cNvSpPr>
            <p:nvPr/>
          </p:nvSpPr>
          <p:spPr bwMode="auto">
            <a:xfrm>
              <a:off x="3971" y="2544"/>
              <a:ext cx="1084" cy="404"/>
            </a:xfrm>
            <a:prstGeom prst="rect">
              <a:avLst/>
            </a:prstGeom>
            <a:noFill/>
            <a:ln w="28575">
              <a:noFill/>
              <a:miter lim="800000"/>
              <a:headEnd type="none" w="sm" len="sm"/>
              <a:tailEnd type="none" w="lg" len="lg"/>
            </a:ln>
            <a:effectLst/>
          </p:spPr>
          <p:txBody>
            <a:bodyPr wrap="none">
              <a:spAutoFit/>
            </a:bodyPr>
            <a:lstStyle/>
            <a:p>
              <a:pPr algn="ctr"/>
              <a:r>
                <a:rPr lang="en-US" sz="1800"/>
                <a:t>Supplementary</a:t>
              </a:r>
            </a:p>
            <a:p>
              <a:pPr algn="ctr"/>
              <a:r>
                <a:rPr lang="en-US" sz="1800"/>
                <a:t>Specifications</a:t>
              </a:r>
            </a:p>
          </p:txBody>
        </p:sp>
      </p:grpSp>
      <p:sp>
        <p:nvSpPr>
          <p:cNvPr id="344090" name="Line 26"/>
          <p:cNvSpPr>
            <a:spLocks noChangeShapeType="1"/>
          </p:cNvSpPr>
          <p:nvPr/>
        </p:nvSpPr>
        <p:spPr bwMode="auto">
          <a:xfrm>
            <a:off x="6045200" y="3505200"/>
            <a:ext cx="609600" cy="0"/>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grpSp>
        <p:nvGrpSpPr>
          <p:cNvPr id="4" name="Group 73"/>
          <p:cNvGrpSpPr>
            <a:grpSpLocks/>
          </p:cNvGrpSpPr>
          <p:nvPr/>
        </p:nvGrpSpPr>
        <p:grpSpPr bwMode="auto">
          <a:xfrm>
            <a:off x="990600" y="4114800"/>
            <a:ext cx="1976438" cy="1673225"/>
            <a:chOff x="512" y="2416"/>
            <a:chExt cx="1245" cy="1054"/>
          </a:xfrm>
        </p:grpSpPr>
        <p:grpSp>
          <p:nvGrpSpPr>
            <p:cNvPr id="5" name="Group 28"/>
            <p:cNvGrpSpPr>
              <a:grpSpLocks/>
            </p:cNvGrpSpPr>
            <p:nvPr/>
          </p:nvGrpSpPr>
          <p:grpSpPr bwMode="auto">
            <a:xfrm>
              <a:off x="512" y="2416"/>
              <a:ext cx="1245" cy="766"/>
              <a:chOff x="1309" y="1072"/>
              <a:chExt cx="1245" cy="766"/>
            </a:xfrm>
          </p:grpSpPr>
          <p:grpSp>
            <p:nvGrpSpPr>
              <p:cNvPr id="6" name="Group 29"/>
              <p:cNvGrpSpPr>
                <a:grpSpLocks/>
              </p:cNvGrpSpPr>
              <p:nvPr/>
            </p:nvGrpSpPr>
            <p:grpSpPr bwMode="auto">
              <a:xfrm>
                <a:off x="1309" y="1231"/>
                <a:ext cx="302" cy="175"/>
                <a:chOff x="144" y="1440"/>
                <a:chExt cx="881" cy="510"/>
              </a:xfrm>
            </p:grpSpPr>
            <p:sp>
              <p:nvSpPr>
                <p:cNvPr id="344094" name="Rectangle 3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095" name="Line 3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096" name="Line 3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7" name="Group 33"/>
              <p:cNvGrpSpPr>
                <a:grpSpLocks/>
              </p:cNvGrpSpPr>
              <p:nvPr/>
            </p:nvGrpSpPr>
            <p:grpSpPr bwMode="auto">
              <a:xfrm>
                <a:off x="1950" y="1072"/>
                <a:ext cx="302" cy="175"/>
                <a:chOff x="144" y="1440"/>
                <a:chExt cx="881" cy="510"/>
              </a:xfrm>
            </p:grpSpPr>
            <p:sp>
              <p:nvSpPr>
                <p:cNvPr id="344098" name="Rectangle 3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099" name="Line 3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00" name="Line 3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8" name="Group 37"/>
              <p:cNvGrpSpPr>
                <a:grpSpLocks/>
              </p:cNvGrpSpPr>
              <p:nvPr/>
            </p:nvGrpSpPr>
            <p:grpSpPr bwMode="auto">
              <a:xfrm>
                <a:off x="1648" y="1663"/>
                <a:ext cx="302" cy="175"/>
                <a:chOff x="144" y="1440"/>
                <a:chExt cx="881" cy="510"/>
              </a:xfrm>
            </p:grpSpPr>
            <p:sp>
              <p:nvSpPr>
                <p:cNvPr id="344102" name="Rectangle 3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03" name="Line 3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04" name="Line 4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9" name="Group 41"/>
              <p:cNvGrpSpPr>
                <a:grpSpLocks/>
              </p:cNvGrpSpPr>
              <p:nvPr/>
            </p:nvGrpSpPr>
            <p:grpSpPr bwMode="auto">
              <a:xfrm>
                <a:off x="2252" y="1581"/>
                <a:ext cx="302" cy="175"/>
                <a:chOff x="144" y="1440"/>
                <a:chExt cx="881" cy="510"/>
              </a:xfrm>
            </p:grpSpPr>
            <p:sp>
              <p:nvSpPr>
                <p:cNvPr id="344106" name="Rectangle 4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07" name="Line 4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08" name="Line 4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44109" name="Line 45"/>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0" name="Line 46"/>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1" name="Line 47"/>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2" name="Line 48"/>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13" name="Text Box 49"/>
            <p:cNvSpPr txBox="1">
              <a:spLocks noChangeArrowheads="1"/>
            </p:cNvSpPr>
            <p:nvPr/>
          </p:nvSpPr>
          <p:spPr bwMode="auto">
            <a:xfrm>
              <a:off x="629" y="3239"/>
              <a:ext cx="996" cy="231"/>
            </a:xfrm>
            <a:prstGeom prst="rect">
              <a:avLst/>
            </a:prstGeom>
            <a:noFill/>
            <a:ln w="28575">
              <a:noFill/>
              <a:miter lim="800000"/>
              <a:headEnd type="none" w="sm" len="sm"/>
              <a:tailEnd type="none" w="lg" len="lg"/>
            </a:ln>
            <a:effectLst/>
          </p:spPr>
          <p:txBody>
            <a:bodyPr wrap="none">
              <a:spAutoFit/>
            </a:bodyPr>
            <a:lstStyle/>
            <a:p>
              <a:pPr algn="ctr"/>
              <a:r>
                <a:rPr lang="en-US" sz="1800"/>
                <a:t>Design Model</a:t>
              </a:r>
            </a:p>
          </p:txBody>
        </p:sp>
      </p:grpSp>
      <p:grpSp>
        <p:nvGrpSpPr>
          <p:cNvPr id="10" name="Group 72"/>
          <p:cNvGrpSpPr>
            <a:grpSpLocks/>
          </p:cNvGrpSpPr>
          <p:nvPr/>
        </p:nvGrpSpPr>
        <p:grpSpPr bwMode="auto">
          <a:xfrm>
            <a:off x="6572250" y="2336800"/>
            <a:ext cx="1403350" cy="2120900"/>
            <a:chOff x="4284" y="1392"/>
            <a:chExt cx="884" cy="1336"/>
          </a:xfrm>
        </p:grpSpPr>
        <p:grpSp>
          <p:nvGrpSpPr>
            <p:cNvPr id="11" name="Group 52"/>
            <p:cNvGrpSpPr>
              <a:grpSpLocks/>
            </p:cNvGrpSpPr>
            <p:nvPr/>
          </p:nvGrpSpPr>
          <p:grpSpPr bwMode="auto">
            <a:xfrm>
              <a:off x="4502" y="1392"/>
              <a:ext cx="432" cy="720"/>
              <a:chOff x="1249" y="2496"/>
              <a:chExt cx="432" cy="720"/>
            </a:xfrm>
          </p:grpSpPr>
          <p:sp>
            <p:nvSpPr>
              <p:cNvPr id="344117" name="Rectangle 53"/>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118" name="Line 54"/>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9" name="Line 55"/>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0" name="Line 56"/>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1" name="Line 57"/>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2" name="Line 58"/>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3" name="Line 59"/>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4" name="Line 60"/>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5" name="Line 61"/>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6" name="Line 62"/>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7" name="Line 63"/>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8" name="Line 64"/>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9" name="Line 65"/>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0" name="Line 66"/>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1" name="Line 67"/>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2" name="Line 68"/>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3" name="Line 69"/>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4" name="Line 70"/>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35" name="Text Box 71"/>
            <p:cNvSpPr txBox="1">
              <a:spLocks noChangeArrowheads="1"/>
            </p:cNvSpPr>
            <p:nvPr/>
          </p:nvSpPr>
          <p:spPr bwMode="auto">
            <a:xfrm>
              <a:off x="4284" y="2151"/>
              <a:ext cx="884" cy="577"/>
            </a:xfrm>
            <a:prstGeom prst="rect">
              <a:avLst/>
            </a:prstGeom>
            <a:noFill/>
            <a:ln w="28575">
              <a:noFill/>
              <a:miter lim="800000"/>
              <a:headEnd type="none" w="sm" len="sm"/>
              <a:tailEnd type="none" w="lg" len="lg"/>
            </a:ln>
            <a:effectLst/>
          </p:spPr>
          <p:txBody>
            <a:bodyPr wrap="none">
              <a:spAutoFit/>
            </a:bodyPr>
            <a:lstStyle/>
            <a:p>
              <a:pPr algn="ctr"/>
              <a:r>
                <a:rPr lang="en-US" sz="1800"/>
                <a:t>Software </a:t>
              </a:r>
            </a:p>
            <a:p>
              <a:pPr algn="ctr"/>
              <a:r>
                <a:rPr lang="en-US" sz="1800"/>
                <a:t>Architecture</a:t>
              </a:r>
            </a:p>
            <a:p>
              <a:pPr algn="ctr"/>
              <a:r>
                <a:rPr lang="en-US" sz="1800"/>
                <a:t>Document</a:t>
              </a:r>
            </a:p>
          </p:txBody>
        </p:sp>
      </p:grpSp>
      <p:sp>
        <p:nvSpPr>
          <p:cNvPr id="344138" name="Line 74"/>
          <p:cNvSpPr>
            <a:spLocks noChangeShapeType="1"/>
          </p:cNvSpPr>
          <p:nvPr/>
        </p:nvSpPr>
        <p:spPr bwMode="auto">
          <a:xfrm flipV="1">
            <a:off x="2895600" y="3708400"/>
            <a:ext cx="647700" cy="647700"/>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sp>
        <p:nvSpPr>
          <p:cNvPr id="344139" name="Line 75"/>
          <p:cNvSpPr>
            <a:spLocks noChangeShapeType="1"/>
          </p:cNvSpPr>
          <p:nvPr/>
        </p:nvSpPr>
        <p:spPr bwMode="auto">
          <a:xfrm>
            <a:off x="2895600" y="2641600"/>
            <a:ext cx="647700" cy="647700"/>
          </a:xfrm>
          <a:prstGeom prst="line">
            <a:avLst/>
          </a:prstGeom>
          <a:noFill/>
          <a:ln w="28575">
            <a:solidFill>
              <a:srgbClr val="FF0000"/>
            </a:solidFill>
            <a:round/>
            <a:headEnd type="none" w="sm" len="sm"/>
            <a:tailEnd type="triangle" w="med" len="med"/>
          </a:ln>
          <a:effectLst/>
        </p:spPr>
        <p:txBody>
          <a:bodyPr wrap="none" anchor="ctr"/>
          <a:lstStyle/>
          <a:p>
            <a:endParaRPr lang="en-US"/>
          </a:p>
        </p:txBody>
      </p:sp>
    </p:spTree>
    <p:extLst>
      <p:ext uri="{BB962C8B-B14F-4D97-AF65-F5344CB8AC3E}">
        <p14:creationId xmlns:p14="http://schemas.microsoft.com/office/powerpoint/2010/main" val="423292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433561" y="131763"/>
            <a:ext cx="8229600" cy="1143000"/>
          </a:xfrm>
        </p:spPr>
        <p:txBody>
          <a:bodyPr>
            <a:normAutofit fontScale="90000"/>
          </a:bodyPr>
          <a:lstStyle/>
          <a:p>
            <a:r>
              <a:rPr lang="en-US" dirty="0"/>
              <a:t>Key Concepts: The Process View</a:t>
            </a:r>
          </a:p>
        </p:txBody>
      </p:sp>
      <p:sp>
        <p:nvSpPr>
          <p:cNvPr id="346158" name="Text Box 46"/>
          <p:cNvSpPr txBox="1">
            <a:spLocks noChangeArrowheads="1"/>
          </p:cNvSpPr>
          <p:nvPr/>
        </p:nvSpPr>
        <p:spPr bwMode="auto">
          <a:xfrm>
            <a:off x="534988" y="5534025"/>
            <a:ext cx="7997825" cy="83820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sz="2400">
                <a:solidFill>
                  <a:srgbClr val="00CCFF"/>
                </a:solidFill>
              </a:rPr>
              <a:t>The Process View is an “architecturally significant” slice of the processes and threads of the Design Model.</a:t>
            </a:r>
          </a:p>
        </p:txBody>
      </p:sp>
      <p:grpSp>
        <p:nvGrpSpPr>
          <p:cNvPr id="2" name="Group 49"/>
          <p:cNvGrpSpPr>
            <a:grpSpLocks/>
          </p:cNvGrpSpPr>
          <p:nvPr/>
        </p:nvGrpSpPr>
        <p:grpSpPr bwMode="auto">
          <a:xfrm>
            <a:off x="1295400" y="1076325"/>
            <a:ext cx="3217863" cy="1992313"/>
            <a:chOff x="2832" y="1944"/>
            <a:chExt cx="1632" cy="1011"/>
          </a:xfrm>
        </p:grpSpPr>
        <p:sp>
          <p:nvSpPr>
            <p:cNvPr id="346162" name="Rectangle 50"/>
            <p:cNvSpPr>
              <a:spLocks noChangeArrowheads="1"/>
            </p:cNvSpPr>
            <p:nvPr/>
          </p:nvSpPr>
          <p:spPr bwMode="auto">
            <a:xfrm>
              <a:off x="2832" y="1944"/>
              <a:ext cx="1632" cy="1011"/>
            </a:xfrm>
            <a:prstGeom prst="rect">
              <a:avLst/>
            </a:prstGeom>
            <a:solidFill>
              <a:srgbClr val="FFFFFF"/>
            </a:solidFill>
            <a:ln w="9525">
              <a:noFill/>
              <a:miter lim="800000"/>
              <a:headEnd/>
              <a:tailEnd/>
            </a:ln>
          </p:spPr>
          <p:txBody>
            <a:bodyPr/>
            <a:lstStyle/>
            <a:p>
              <a:endParaRPr lang="en-US"/>
            </a:p>
          </p:txBody>
        </p:sp>
        <p:sp>
          <p:nvSpPr>
            <p:cNvPr id="346163" name="Rectangle 51"/>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grpSp>
        <p:nvGrpSpPr>
          <p:cNvPr id="3" name="Group 52"/>
          <p:cNvGrpSpPr>
            <a:grpSpLocks/>
          </p:cNvGrpSpPr>
          <p:nvPr/>
        </p:nvGrpSpPr>
        <p:grpSpPr bwMode="auto">
          <a:xfrm>
            <a:off x="1295400" y="3111500"/>
            <a:ext cx="3217863" cy="1992313"/>
            <a:chOff x="2832" y="1944"/>
            <a:chExt cx="1632" cy="1011"/>
          </a:xfrm>
        </p:grpSpPr>
        <p:sp>
          <p:nvSpPr>
            <p:cNvPr id="346165" name="Rectangle 53"/>
            <p:cNvSpPr>
              <a:spLocks noChangeArrowheads="1"/>
            </p:cNvSpPr>
            <p:nvPr/>
          </p:nvSpPr>
          <p:spPr bwMode="auto">
            <a:xfrm>
              <a:off x="2832" y="1944"/>
              <a:ext cx="1632" cy="1011"/>
            </a:xfrm>
            <a:prstGeom prst="rect">
              <a:avLst/>
            </a:prstGeom>
            <a:solidFill>
              <a:srgbClr val="CCFFFF"/>
            </a:solidFill>
            <a:ln w="57150">
              <a:solidFill>
                <a:srgbClr val="990033"/>
              </a:solidFill>
              <a:miter lim="800000"/>
              <a:headEnd/>
              <a:tailEnd/>
            </a:ln>
          </p:spPr>
          <p:txBody>
            <a:bodyPr/>
            <a:lstStyle/>
            <a:p>
              <a:endParaRPr lang="en-US"/>
            </a:p>
          </p:txBody>
        </p:sp>
        <p:sp>
          <p:nvSpPr>
            <p:cNvPr id="346166" name="Rectangle 54"/>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sp>
        <p:nvSpPr>
          <p:cNvPr id="346168" name="Rectangle 56"/>
          <p:cNvSpPr>
            <a:spLocks noChangeArrowheads="1"/>
          </p:cNvSpPr>
          <p:nvPr/>
        </p:nvSpPr>
        <p:spPr bwMode="auto">
          <a:xfrm>
            <a:off x="4554538" y="3111500"/>
            <a:ext cx="3217862" cy="1992313"/>
          </a:xfrm>
          <a:prstGeom prst="rect">
            <a:avLst/>
          </a:prstGeom>
          <a:solidFill>
            <a:srgbClr val="FFFFFF"/>
          </a:solidFill>
          <a:ln w="9525">
            <a:noFill/>
            <a:miter lim="800000"/>
            <a:headEnd/>
            <a:tailEnd/>
          </a:ln>
        </p:spPr>
        <p:txBody>
          <a:bodyPr/>
          <a:lstStyle/>
          <a:p>
            <a:endParaRPr lang="en-US"/>
          </a:p>
        </p:txBody>
      </p:sp>
      <p:sp>
        <p:nvSpPr>
          <p:cNvPr id="346169" name="Rectangle 57"/>
          <p:cNvSpPr>
            <a:spLocks noChangeArrowheads="1"/>
          </p:cNvSpPr>
          <p:nvPr/>
        </p:nvSpPr>
        <p:spPr bwMode="auto">
          <a:xfrm>
            <a:off x="4554538" y="3111500"/>
            <a:ext cx="3217862" cy="1992313"/>
          </a:xfrm>
          <a:prstGeom prst="rect">
            <a:avLst/>
          </a:prstGeom>
          <a:noFill/>
          <a:ln w="12700">
            <a:solidFill>
              <a:srgbClr val="5F5F5F"/>
            </a:solidFill>
            <a:miter lim="800000"/>
            <a:headEnd/>
            <a:tailEnd/>
          </a:ln>
        </p:spPr>
        <p:txBody>
          <a:bodyPr/>
          <a:lstStyle/>
          <a:p>
            <a:endParaRPr lang="en-US"/>
          </a:p>
        </p:txBody>
      </p:sp>
      <p:grpSp>
        <p:nvGrpSpPr>
          <p:cNvPr id="4" name="Group 58"/>
          <p:cNvGrpSpPr>
            <a:grpSpLocks/>
          </p:cNvGrpSpPr>
          <p:nvPr/>
        </p:nvGrpSpPr>
        <p:grpSpPr bwMode="auto">
          <a:xfrm>
            <a:off x="4554538" y="1076325"/>
            <a:ext cx="3217862" cy="1992313"/>
            <a:chOff x="2832" y="1944"/>
            <a:chExt cx="1632" cy="1011"/>
          </a:xfrm>
        </p:grpSpPr>
        <p:sp>
          <p:nvSpPr>
            <p:cNvPr id="346171" name="Rectangle 59"/>
            <p:cNvSpPr>
              <a:spLocks noChangeArrowheads="1"/>
            </p:cNvSpPr>
            <p:nvPr/>
          </p:nvSpPr>
          <p:spPr bwMode="auto">
            <a:xfrm>
              <a:off x="2832" y="1944"/>
              <a:ext cx="1632" cy="1011"/>
            </a:xfrm>
            <a:prstGeom prst="rect">
              <a:avLst/>
            </a:prstGeom>
            <a:solidFill>
              <a:srgbClr val="FFFFFF"/>
            </a:solidFill>
            <a:ln w="9525">
              <a:noFill/>
              <a:miter lim="800000"/>
              <a:headEnd/>
              <a:tailEnd/>
            </a:ln>
          </p:spPr>
          <p:txBody>
            <a:bodyPr/>
            <a:lstStyle/>
            <a:p>
              <a:endParaRPr lang="en-US"/>
            </a:p>
          </p:txBody>
        </p:sp>
        <p:sp>
          <p:nvSpPr>
            <p:cNvPr id="346172" name="Rectangle 60"/>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sp>
        <p:nvSpPr>
          <p:cNvPr id="346173" name="Rectangle 61"/>
          <p:cNvSpPr>
            <a:spLocks noChangeArrowheads="1"/>
          </p:cNvSpPr>
          <p:nvPr/>
        </p:nvSpPr>
        <p:spPr bwMode="auto">
          <a:xfrm>
            <a:off x="2695575" y="3851275"/>
            <a:ext cx="1144588" cy="214313"/>
          </a:xfrm>
          <a:prstGeom prst="rect">
            <a:avLst/>
          </a:prstGeom>
          <a:noFill/>
          <a:ln w="9525">
            <a:noFill/>
            <a:miter lim="800000"/>
            <a:headEnd/>
            <a:tailEnd/>
          </a:ln>
        </p:spPr>
        <p:txBody>
          <a:bodyPr wrap="none" lIns="0" tIns="0" rIns="0" bIns="0">
            <a:spAutoFit/>
          </a:bodyPr>
          <a:lstStyle/>
          <a:p>
            <a:r>
              <a:rPr lang="en-US" sz="1400" b="1">
                <a:solidFill>
                  <a:srgbClr val="000000"/>
                </a:solidFill>
              </a:rPr>
              <a:t>Process View</a:t>
            </a:r>
            <a:endParaRPr lang="en-US"/>
          </a:p>
        </p:txBody>
      </p:sp>
      <p:sp>
        <p:nvSpPr>
          <p:cNvPr id="346174" name="Rectangle 62"/>
          <p:cNvSpPr>
            <a:spLocks noChangeArrowheads="1"/>
          </p:cNvSpPr>
          <p:nvPr/>
        </p:nvSpPr>
        <p:spPr bwMode="auto">
          <a:xfrm>
            <a:off x="4913313" y="3851275"/>
            <a:ext cx="1468437" cy="214313"/>
          </a:xfrm>
          <a:prstGeom prst="rect">
            <a:avLst/>
          </a:prstGeom>
          <a:noFill/>
          <a:ln w="9525">
            <a:noFill/>
            <a:miter lim="800000"/>
            <a:headEnd/>
            <a:tailEnd/>
          </a:ln>
        </p:spPr>
        <p:txBody>
          <a:bodyPr wrap="none" lIns="0" tIns="0" rIns="0" bIns="0">
            <a:spAutoFit/>
          </a:bodyPr>
          <a:lstStyle/>
          <a:p>
            <a:r>
              <a:rPr lang="en-US" sz="1400" b="1">
                <a:solidFill>
                  <a:srgbClr val="000000"/>
                </a:solidFill>
              </a:rPr>
              <a:t>Deployment View</a:t>
            </a:r>
            <a:endParaRPr lang="en-US"/>
          </a:p>
        </p:txBody>
      </p:sp>
      <p:sp>
        <p:nvSpPr>
          <p:cNvPr id="346175" name="Rectangle 63"/>
          <p:cNvSpPr>
            <a:spLocks noChangeArrowheads="1"/>
          </p:cNvSpPr>
          <p:nvPr/>
        </p:nvSpPr>
        <p:spPr bwMode="auto">
          <a:xfrm>
            <a:off x="2695575" y="1847850"/>
            <a:ext cx="107156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Logical View</a:t>
            </a:r>
            <a:endParaRPr lang="en-US"/>
          </a:p>
        </p:txBody>
      </p:sp>
      <p:sp>
        <p:nvSpPr>
          <p:cNvPr id="346176" name="Freeform 64"/>
          <p:cNvSpPr>
            <a:spLocks/>
          </p:cNvSpPr>
          <p:nvPr/>
        </p:nvSpPr>
        <p:spPr bwMode="auto">
          <a:xfrm>
            <a:off x="3282950" y="2330450"/>
            <a:ext cx="2498725" cy="1474788"/>
          </a:xfrm>
          <a:custGeom>
            <a:avLst/>
            <a:gdLst/>
            <a:ahLst/>
            <a:cxnLst>
              <a:cxn ang="0">
                <a:pos x="1265" y="392"/>
              </a:cxn>
              <a:cxn ang="0">
                <a:pos x="1260" y="430"/>
              </a:cxn>
              <a:cxn ang="0">
                <a:pos x="1246" y="466"/>
              </a:cxn>
              <a:cxn ang="0">
                <a:pos x="1229" y="502"/>
              </a:cxn>
              <a:cxn ang="0">
                <a:pos x="1204" y="536"/>
              </a:cxn>
              <a:cxn ang="0">
                <a:pos x="1175" y="568"/>
              </a:cxn>
              <a:cxn ang="0">
                <a:pos x="1121" y="610"/>
              </a:cxn>
              <a:cxn ang="0">
                <a:pos x="1037" y="661"/>
              </a:cxn>
              <a:cxn ang="0">
                <a:pos x="935" y="702"/>
              </a:cxn>
              <a:cxn ang="0">
                <a:pos x="822" y="731"/>
              </a:cxn>
              <a:cxn ang="0">
                <a:pos x="699" y="746"/>
              </a:cxn>
              <a:cxn ang="0">
                <a:pos x="569" y="746"/>
              </a:cxn>
              <a:cxn ang="0">
                <a:pos x="446" y="731"/>
              </a:cxn>
              <a:cxn ang="0">
                <a:pos x="332" y="702"/>
              </a:cxn>
              <a:cxn ang="0">
                <a:pos x="231" y="661"/>
              </a:cxn>
              <a:cxn ang="0">
                <a:pos x="146" y="610"/>
              </a:cxn>
              <a:cxn ang="0">
                <a:pos x="92" y="568"/>
              </a:cxn>
              <a:cxn ang="0">
                <a:pos x="64" y="536"/>
              </a:cxn>
              <a:cxn ang="0">
                <a:pos x="39" y="502"/>
              </a:cxn>
              <a:cxn ang="0">
                <a:pos x="20" y="466"/>
              </a:cxn>
              <a:cxn ang="0">
                <a:pos x="8" y="430"/>
              </a:cxn>
              <a:cxn ang="0">
                <a:pos x="0" y="392"/>
              </a:cxn>
              <a:cxn ang="0">
                <a:pos x="0" y="354"/>
              </a:cxn>
              <a:cxn ang="0">
                <a:pos x="8" y="316"/>
              </a:cxn>
              <a:cxn ang="0">
                <a:pos x="20" y="280"/>
              </a:cxn>
              <a:cxn ang="0">
                <a:pos x="39" y="246"/>
              </a:cxn>
              <a:cxn ang="0">
                <a:pos x="64" y="212"/>
              </a:cxn>
              <a:cxn ang="0">
                <a:pos x="92" y="180"/>
              </a:cxn>
              <a:cxn ang="0">
                <a:pos x="146" y="136"/>
              </a:cxn>
              <a:cxn ang="0">
                <a:pos x="231" y="85"/>
              </a:cxn>
              <a:cxn ang="0">
                <a:pos x="332" y="44"/>
              </a:cxn>
              <a:cxn ang="0">
                <a:pos x="446" y="17"/>
              </a:cxn>
              <a:cxn ang="0">
                <a:pos x="569" y="0"/>
              </a:cxn>
              <a:cxn ang="0">
                <a:pos x="699" y="0"/>
              </a:cxn>
              <a:cxn ang="0">
                <a:pos x="822" y="17"/>
              </a:cxn>
              <a:cxn ang="0">
                <a:pos x="935" y="44"/>
              </a:cxn>
              <a:cxn ang="0">
                <a:pos x="1037" y="85"/>
              </a:cxn>
              <a:cxn ang="0">
                <a:pos x="1121" y="136"/>
              </a:cxn>
              <a:cxn ang="0">
                <a:pos x="1175" y="180"/>
              </a:cxn>
              <a:cxn ang="0">
                <a:pos x="1204" y="212"/>
              </a:cxn>
              <a:cxn ang="0">
                <a:pos x="1229" y="246"/>
              </a:cxn>
              <a:cxn ang="0">
                <a:pos x="1246" y="280"/>
              </a:cxn>
              <a:cxn ang="0">
                <a:pos x="1260" y="316"/>
              </a:cxn>
              <a:cxn ang="0">
                <a:pos x="1265" y="354"/>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w="9525">
            <a:noFill/>
            <a:round/>
            <a:headEnd/>
            <a:tailEnd/>
          </a:ln>
        </p:spPr>
        <p:txBody>
          <a:bodyPr/>
          <a:lstStyle/>
          <a:p>
            <a:endParaRPr lang="en-US"/>
          </a:p>
        </p:txBody>
      </p:sp>
      <p:sp>
        <p:nvSpPr>
          <p:cNvPr id="346177" name="Freeform 65"/>
          <p:cNvSpPr>
            <a:spLocks/>
          </p:cNvSpPr>
          <p:nvPr/>
        </p:nvSpPr>
        <p:spPr bwMode="auto">
          <a:xfrm>
            <a:off x="3300413" y="2324100"/>
            <a:ext cx="2498725" cy="1474788"/>
          </a:xfrm>
          <a:custGeom>
            <a:avLst/>
            <a:gdLst/>
            <a:ahLst/>
            <a:cxnLst>
              <a:cxn ang="0">
                <a:pos x="1265" y="392"/>
              </a:cxn>
              <a:cxn ang="0">
                <a:pos x="1260" y="430"/>
              </a:cxn>
              <a:cxn ang="0">
                <a:pos x="1246" y="466"/>
              </a:cxn>
              <a:cxn ang="0">
                <a:pos x="1229" y="502"/>
              </a:cxn>
              <a:cxn ang="0">
                <a:pos x="1204" y="536"/>
              </a:cxn>
              <a:cxn ang="0">
                <a:pos x="1175" y="568"/>
              </a:cxn>
              <a:cxn ang="0">
                <a:pos x="1121" y="610"/>
              </a:cxn>
              <a:cxn ang="0">
                <a:pos x="1037" y="661"/>
              </a:cxn>
              <a:cxn ang="0">
                <a:pos x="935" y="702"/>
              </a:cxn>
              <a:cxn ang="0">
                <a:pos x="822" y="731"/>
              </a:cxn>
              <a:cxn ang="0">
                <a:pos x="699" y="746"/>
              </a:cxn>
              <a:cxn ang="0">
                <a:pos x="569" y="746"/>
              </a:cxn>
              <a:cxn ang="0">
                <a:pos x="446" y="731"/>
              </a:cxn>
              <a:cxn ang="0">
                <a:pos x="332" y="702"/>
              </a:cxn>
              <a:cxn ang="0">
                <a:pos x="231" y="661"/>
              </a:cxn>
              <a:cxn ang="0">
                <a:pos x="146" y="610"/>
              </a:cxn>
              <a:cxn ang="0">
                <a:pos x="92" y="568"/>
              </a:cxn>
              <a:cxn ang="0">
                <a:pos x="64" y="536"/>
              </a:cxn>
              <a:cxn ang="0">
                <a:pos x="39" y="502"/>
              </a:cxn>
              <a:cxn ang="0">
                <a:pos x="20" y="466"/>
              </a:cxn>
              <a:cxn ang="0">
                <a:pos x="8" y="430"/>
              </a:cxn>
              <a:cxn ang="0">
                <a:pos x="0" y="392"/>
              </a:cxn>
              <a:cxn ang="0">
                <a:pos x="0" y="354"/>
              </a:cxn>
              <a:cxn ang="0">
                <a:pos x="8" y="316"/>
              </a:cxn>
              <a:cxn ang="0">
                <a:pos x="20" y="280"/>
              </a:cxn>
              <a:cxn ang="0">
                <a:pos x="39" y="246"/>
              </a:cxn>
              <a:cxn ang="0">
                <a:pos x="64" y="212"/>
              </a:cxn>
              <a:cxn ang="0">
                <a:pos x="92" y="180"/>
              </a:cxn>
              <a:cxn ang="0">
                <a:pos x="146" y="136"/>
              </a:cxn>
              <a:cxn ang="0">
                <a:pos x="231" y="85"/>
              </a:cxn>
              <a:cxn ang="0">
                <a:pos x="332" y="44"/>
              </a:cxn>
              <a:cxn ang="0">
                <a:pos x="446" y="17"/>
              </a:cxn>
              <a:cxn ang="0">
                <a:pos x="569" y="0"/>
              </a:cxn>
              <a:cxn ang="0">
                <a:pos x="699" y="0"/>
              </a:cxn>
              <a:cxn ang="0">
                <a:pos x="822" y="17"/>
              </a:cxn>
              <a:cxn ang="0">
                <a:pos x="935" y="44"/>
              </a:cxn>
              <a:cxn ang="0">
                <a:pos x="1037" y="85"/>
              </a:cxn>
              <a:cxn ang="0">
                <a:pos x="1121" y="136"/>
              </a:cxn>
              <a:cxn ang="0">
                <a:pos x="1175" y="180"/>
              </a:cxn>
              <a:cxn ang="0">
                <a:pos x="1204" y="212"/>
              </a:cxn>
              <a:cxn ang="0">
                <a:pos x="1229" y="246"/>
              </a:cxn>
              <a:cxn ang="0">
                <a:pos x="1246" y="280"/>
              </a:cxn>
              <a:cxn ang="0">
                <a:pos x="1260" y="316"/>
              </a:cxn>
              <a:cxn ang="0">
                <a:pos x="1265" y="354"/>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prstDash val="solid"/>
            <a:round/>
            <a:headEnd/>
            <a:tailEnd/>
          </a:ln>
        </p:spPr>
        <p:txBody>
          <a:bodyPr/>
          <a:lstStyle/>
          <a:p>
            <a:endParaRPr lang="en-US"/>
          </a:p>
        </p:txBody>
      </p:sp>
      <p:sp>
        <p:nvSpPr>
          <p:cNvPr id="346178" name="Rectangle 66"/>
          <p:cNvSpPr>
            <a:spLocks noChangeArrowheads="1"/>
          </p:cNvSpPr>
          <p:nvPr/>
        </p:nvSpPr>
        <p:spPr bwMode="auto">
          <a:xfrm>
            <a:off x="3749675" y="2932113"/>
            <a:ext cx="126206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Use-Case View</a:t>
            </a:r>
            <a:endParaRPr lang="en-US"/>
          </a:p>
        </p:txBody>
      </p:sp>
      <p:sp>
        <p:nvSpPr>
          <p:cNvPr id="346179" name="Freeform 67"/>
          <p:cNvSpPr>
            <a:spLocks/>
          </p:cNvSpPr>
          <p:nvPr/>
        </p:nvSpPr>
        <p:spPr bwMode="auto">
          <a:xfrm>
            <a:off x="3944938" y="2566988"/>
            <a:ext cx="79375" cy="85725"/>
          </a:xfrm>
          <a:custGeom>
            <a:avLst/>
            <a:gdLst/>
            <a:ahLst/>
            <a:cxnLst>
              <a:cxn ang="0">
                <a:pos x="21" y="0"/>
              </a:cxn>
              <a:cxn ang="0">
                <a:pos x="28" y="2"/>
              </a:cxn>
              <a:cxn ang="0">
                <a:pos x="34" y="8"/>
              </a:cxn>
              <a:cxn ang="0">
                <a:pos x="38" y="14"/>
              </a:cxn>
              <a:cxn ang="0">
                <a:pos x="40" y="23"/>
              </a:cxn>
              <a:cxn ang="0">
                <a:pos x="38" y="31"/>
              </a:cxn>
              <a:cxn ang="0">
                <a:pos x="34" y="38"/>
              </a:cxn>
              <a:cxn ang="0">
                <a:pos x="28" y="42"/>
              </a:cxn>
              <a:cxn ang="0">
                <a:pos x="21" y="44"/>
              </a:cxn>
              <a:cxn ang="0">
                <a:pos x="13" y="42"/>
              </a:cxn>
              <a:cxn ang="0">
                <a:pos x="5" y="38"/>
              </a:cxn>
              <a:cxn ang="0">
                <a:pos x="2" y="31"/>
              </a:cxn>
              <a:cxn ang="0">
                <a:pos x="0" y="23"/>
              </a:cxn>
              <a:cxn ang="0">
                <a:pos x="2" y="14"/>
              </a:cxn>
              <a:cxn ang="0">
                <a:pos x="5" y="8"/>
              </a:cxn>
              <a:cxn ang="0">
                <a:pos x="13" y="2"/>
              </a:cxn>
              <a:cxn ang="0">
                <a:pos x="21" y="0"/>
              </a:cxn>
            </a:cxnLst>
            <a:rect l="0" t="0" r="r" b="b"/>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prstDash val="solid"/>
            <a:round/>
            <a:headEnd/>
            <a:tailEnd/>
          </a:ln>
        </p:spPr>
        <p:txBody>
          <a:bodyPr/>
          <a:lstStyle/>
          <a:p>
            <a:endParaRPr lang="en-US"/>
          </a:p>
        </p:txBody>
      </p:sp>
      <p:sp>
        <p:nvSpPr>
          <p:cNvPr id="346180" name="Freeform 68"/>
          <p:cNvSpPr>
            <a:spLocks/>
          </p:cNvSpPr>
          <p:nvPr/>
        </p:nvSpPr>
        <p:spPr bwMode="auto">
          <a:xfrm>
            <a:off x="3910013" y="2660650"/>
            <a:ext cx="79375" cy="168275"/>
          </a:xfrm>
          <a:custGeom>
            <a:avLst/>
            <a:gdLst/>
            <a:ahLst/>
            <a:cxnLst>
              <a:cxn ang="0">
                <a:pos x="40" y="0"/>
              </a:cxn>
              <a:cxn ang="0">
                <a:pos x="40" y="40"/>
              </a:cxn>
              <a:cxn ang="0">
                <a:pos x="0" y="85"/>
              </a:cxn>
            </a:cxnLst>
            <a:rect l="0" t="0" r="r" b="b"/>
            <a:pathLst>
              <a:path w="40" h="85">
                <a:moveTo>
                  <a:pt x="40" y="0"/>
                </a:moveTo>
                <a:lnTo>
                  <a:pt x="40" y="40"/>
                </a:lnTo>
                <a:lnTo>
                  <a:pt x="0" y="85"/>
                </a:lnTo>
              </a:path>
            </a:pathLst>
          </a:custGeom>
          <a:noFill/>
          <a:ln w="3175">
            <a:solidFill>
              <a:srgbClr val="000000"/>
            </a:solidFill>
            <a:prstDash val="solid"/>
            <a:round/>
            <a:headEnd/>
            <a:tailEnd/>
          </a:ln>
        </p:spPr>
        <p:txBody>
          <a:bodyPr/>
          <a:lstStyle/>
          <a:p>
            <a:endParaRPr lang="en-US"/>
          </a:p>
        </p:txBody>
      </p:sp>
      <p:sp>
        <p:nvSpPr>
          <p:cNvPr id="346181" name="Line 69"/>
          <p:cNvSpPr>
            <a:spLocks noChangeShapeType="1"/>
          </p:cNvSpPr>
          <p:nvPr/>
        </p:nvSpPr>
        <p:spPr bwMode="auto">
          <a:xfrm>
            <a:off x="4005263" y="2755900"/>
            <a:ext cx="77787" cy="92075"/>
          </a:xfrm>
          <a:prstGeom prst="line">
            <a:avLst/>
          </a:prstGeom>
          <a:noFill/>
          <a:ln w="3175">
            <a:solidFill>
              <a:srgbClr val="000000"/>
            </a:solidFill>
            <a:round/>
            <a:headEnd/>
            <a:tailEnd/>
          </a:ln>
        </p:spPr>
        <p:txBody>
          <a:bodyPr/>
          <a:lstStyle/>
          <a:p>
            <a:endParaRPr lang="en-US"/>
          </a:p>
        </p:txBody>
      </p:sp>
      <p:grpSp>
        <p:nvGrpSpPr>
          <p:cNvPr id="5" name="Group 70"/>
          <p:cNvGrpSpPr>
            <a:grpSpLocks/>
          </p:cNvGrpSpPr>
          <p:nvPr/>
        </p:nvGrpSpPr>
        <p:grpSpPr bwMode="auto">
          <a:xfrm>
            <a:off x="4306888" y="2355850"/>
            <a:ext cx="831850" cy="530225"/>
            <a:chOff x="2736" y="2410"/>
            <a:chExt cx="422" cy="269"/>
          </a:xfrm>
        </p:grpSpPr>
        <p:sp>
          <p:nvSpPr>
            <p:cNvPr id="346183" name="Line 71"/>
            <p:cNvSpPr>
              <a:spLocks noChangeShapeType="1"/>
            </p:cNvSpPr>
            <p:nvPr/>
          </p:nvSpPr>
          <p:spPr bwMode="auto">
            <a:xfrm>
              <a:off x="2883" y="2520"/>
              <a:ext cx="31" cy="27"/>
            </a:xfrm>
            <a:prstGeom prst="line">
              <a:avLst/>
            </a:prstGeom>
            <a:noFill/>
            <a:ln w="3175">
              <a:solidFill>
                <a:srgbClr val="CCCCCC"/>
              </a:solidFill>
              <a:round/>
              <a:headEnd/>
              <a:tailEnd/>
            </a:ln>
          </p:spPr>
          <p:txBody>
            <a:bodyPr/>
            <a:lstStyle/>
            <a:p>
              <a:endParaRPr lang="en-US"/>
            </a:p>
          </p:txBody>
        </p:sp>
        <p:sp>
          <p:nvSpPr>
            <p:cNvPr id="346184" name="Line 72"/>
            <p:cNvSpPr>
              <a:spLocks noChangeShapeType="1"/>
            </p:cNvSpPr>
            <p:nvPr/>
          </p:nvSpPr>
          <p:spPr bwMode="auto">
            <a:xfrm flipH="1">
              <a:off x="2991" y="2518"/>
              <a:ext cx="29" cy="29"/>
            </a:xfrm>
            <a:prstGeom prst="line">
              <a:avLst/>
            </a:prstGeom>
            <a:noFill/>
            <a:ln w="3175">
              <a:solidFill>
                <a:srgbClr val="CCCCCC"/>
              </a:solidFill>
              <a:round/>
              <a:headEnd/>
              <a:tailEnd/>
            </a:ln>
          </p:spPr>
          <p:txBody>
            <a:bodyPr/>
            <a:lstStyle/>
            <a:p>
              <a:endParaRPr lang="en-US"/>
            </a:p>
          </p:txBody>
        </p:sp>
        <p:sp>
          <p:nvSpPr>
            <p:cNvPr id="346185" name="Freeform 73"/>
            <p:cNvSpPr>
              <a:spLocks/>
            </p:cNvSpPr>
            <p:nvPr/>
          </p:nvSpPr>
          <p:spPr bwMode="auto">
            <a:xfrm>
              <a:off x="2862" y="2425"/>
              <a:ext cx="177" cy="80"/>
            </a:xfrm>
            <a:custGeom>
              <a:avLst/>
              <a:gdLst/>
              <a:ahLst/>
              <a:cxnLst>
                <a:cxn ang="0">
                  <a:pos x="96" y="0"/>
                </a:cxn>
                <a:cxn ang="0">
                  <a:pos x="110" y="2"/>
                </a:cxn>
                <a:cxn ang="0">
                  <a:pos x="123" y="4"/>
                </a:cxn>
                <a:cxn ang="0">
                  <a:pos x="133" y="6"/>
                </a:cxn>
                <a:cxn ang="0">
                  <a:pos x="144" y="10"/>
                </a:cxn>
                <a:cxn ang="0">
                  <a:pos x="154" y="14"/>
                </a:cxn>
                <a:cxn ang="0">
                  <a:pos x="162" y="19"/>
                </a:cxn>
                <a:cxn ang="0">
                  <a:pos x="167" y="23"/>
                </a:cxn>
                <a:cxn ang="0">
                  <a:pos x="173" y="29"/>
                </a:cxn>
                <a:cxn ang="0">
                  <a:pos x="175" y="33"/>
                </a:cxn>
                <a:cxn ang="0">
                  <a:pos x="177" y="40"/>
                </a:cxn>
                <a:cxn ang="0">
                  <a:pos x="175" y="46"/>
                </a:cxn>
                <a:cxn ang="0">
                  <a:pos x="173" y="53"/>
                </a:cxn>
                <a:cxn ang="0">
                  <a:pos x="167" y="57"/>
                </a:cxn>
                <a:cxn ang="0">
                  <a:pos x="162" y="63"/>
                </a:cxn>
                <a:cxn ang="0">
                  <a:pos x="154" y="67"/>
                </a:cxn>
                <a:cxn ang="0">
                  <a:pos x="144" y="72"/>
                </a:cxn>
                <a:cxn ang="0">
                  <a:pos x="133" y="74"/>
                </a:cxn>
                <a:cxn ang="0">
                  <a:pos x="123" y="78"/>
                </a:cxn>
                <a:cxn ang="0">
                  <a:pos x="110" y="80"/>
                </a:cxn>
                <a:cxn ang="0">
                  <a:pos x="96" y="80"/>
                </a:cxn>
                <a:cxn ang="0">
                  <a:pos x="83" y="80"/>
                </a:cxn>
                <a:cxn ang="0">
                  <a:pos x="69" y="80"/>
                </a:cxn>
                <a:cxn ang="0">
                  <a:pos x="58" y="78"/>
                </a:cxn>
                <a:cxn ang="0">
                  <a:pos x="46" y="76"/>
                </a:cxn>
                <a:cxn ang="0">
                  <a:pos x="35" y="72"/>
                </a:cxn>
                <a:cxn ang="0">
                  <a:pos x="25" y="69"/>
                </a:cxn>
                <a:cxn ang="0">
                  <a:pos x="18" y="65"/>
                </a:cxn>
                <a:cxn ang="0">
                  <a:pos x="10" y="59"/>
                </a:cxn>
                <a:cxn ang="0">
                  <a:pos x="4" y="55"/>
                </a:cxn>
                <a:cxn ang="0">
                  <a:pos x="2" y="48"/>
                </a:cxn>
                <a:cxn ang="0">
                  <a:pos x="0" y="42"/>
                </a:cxn>
                <a:cxn ang="0">
                  <a:pos x="0" y="36"/>
                </a:cxn>
                <a:cxn ang="0">
                  <a:pos x="4" y="29"/>
                </a:cxn>
                <a:cxn ang="0">
                  <a:pos x="8" y="23"/>
                </a:cxn>
                <a:cxn ang="0">
                  <a:pos x="16" y="19"/>
                </a:cxn>
                <a:cxn ang="0">
                  <a:pos x="23" y="14"/>
                </a:cxn>
                <a:cxn ang="0">
                  <a:pos x="31" y="10"/>
                </a:cxn>
                <a:cxn ang="0">
                  <a:pos x="43" y="6"/>
                </a:cxn>
                <a:cxn ang="0">
                  <a:pos x="54" y="4"/>
                </a:cxn>
                <a:cxn ang="0">
                  <a:pos x="66" y="2"/>
                </a:cxn>
                <a:cxn ang="0">
                  <a:pos x="79" y="0"/>
                </a:cxn>
              </a:cxnLst>
              <a:rect l="0" t="0" r="r" b="b"/>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w="9525">
              <a:noFill/>
              <a:round/>
              <a:headEnd/>
              <a:tailEnd/>
            </a:ln>
          </p:spPr>
          <p:txBody>
            <a:bodyPr/>
            <a:lstStyle/>
            <a:p>
              <a:endParaRPr lang="en-US"/>
            </a:p>
          </p:txBody>
        </p:sp>
        <p:sp>
          <p:nvSpPr>
            <p:cNvPr id="346186" name="Freeform 74"/>
            <p:cNvSpPr>
              <a:spLocks/>
            </p:cNvSpPr>
            <p:nvPr/>
          </p:nvSpPr>
          <p:spPr bwMode="auto">
            <a:xfrm>
              <a:off x="2862" y="2425"/>
              <a:ext cx="177" cy="80"/>
            </a:xfrm>
            <a:custGeom>
              <a:avLst/>
              <a:gdLst/>
              <a:ahLst/>
              <a:cxnLst>
                <a:cxn ang="0">
                  <a:pos x="89" y="0"/>
                </a:cxn>
                <a:cxn ang="0">
                  <a:pos x="106" y="2"/>
                </a:cxn>
                <a:cxn ang="0">
                  <a:pos x="123" y="4"/>
                </a:cxn>
                <a:cxn ang="0">
                  <a:pos x="137" y="8"/>
                </a:cxn>
                <a:cxn ang="0">
                  <a:pos x="150" y="12"/>
                </a:cxn>
                <a:cxn ang="0">
                  <a:pos x="162" y="19"/>
                </a:cxn>
                <a:cxn ang="0">
                  <a:pos x="169" y="25"/>
                </a:cxn>
                <a:cxn ang="0">
                  <a:pos x="175" y="31"/>
                </a:cxn>
                <a:cxn ang="0">
                  <a:pos x="177" y="40"/>
                </a:cxn>
                <a:cxn ang="0">
                  <a:pos x="175" y="48"/>
                </a:cxn>
                <a:cxn ang="0">
                  <a:pos x="169" y="57"/>
                </a:cxn>
                <a:cxn ang="0">
                  <a:pos x="162" y="63"/>
                </a:cxn>
                <a:cxn ang="0">
                  <a:pos x="150" y="69"/>
                </a:cxn>
                <a:cxn ang="0">
                  <a:pos x="137" y="74"/>
                </a:cxn>
                <a:cxn ang="0">
                  <a:pos x="123" y="78"/>
                </a:cxn>
                <a:cxn ang="0">
                  <a:pos x="106" y="80"/>
                </a:cxn>
                <a:cxn ang="0">
                  <a:pos x="89" y="80"/>
                </a:cxn>
                <a:cxn ang="0">
                  <a:pos x="69" y="80"/>
                </a:cxn>
                <a:cxn ang="0">
                  <a:pos x="54" y="78"/>
                </a:cxn>
                <a:cxn ang="0">
                  <a:pos x="39" y="74"/>
                </a:cxn>
                <a:cxn ang="0">
                  <a:pos x="25" y="69"/>
                </a:cxn>
                <a:cxn ang="0">
                  <a:pos x="16" y="63"/>
                </a:cxn>
                <a:cxn ang="0">
                  <a:pos x="6" y="57"/>
                </a:cxn>
                <a:cxn ang="0">
                  <a:pos x="2" y="48"/>
                </a:cxn>
                <a:cxn ang="0">
                  <a:pos x="0" y="40"/>
                </a:cxn>
                <a:cxn ang="0">
                  <a:pos x="2" y="31"/>
                </a:cxn>
                <a:cxn ang="0">
                  <a:pos x="6" y="25"/>
                </a:cxn>
                <a:cxn ang="0">
                  <a:pos x="16" y="19"/>
                </a:cxn>
                <a:cxn ang="0">
                  <a:pos x="25" y="12"/>
                </a:cxn>
                <a:cxn ang="0">
                  <a:pos x="39" y="8"/>
                </a:cxn>
                <a:cxn ang="0">
                  <a:pos x="54" y="4"/>
                </a:cxn>
                <a:cxn ang="0">
                  <a:pos x="69" y="2"/>
                </a:cxn>
                <a:cxn ang="0">
                  <a:pos x="89" y="0"/>
                </a:cxn>
              </a:cxnLst>
              <a:rect l="0" t="0" r="r" b="b"/>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prstDash val="solid"/>
              <a:round/>
              <a:headEnd/>
              <a:tailEnd/>
            </a:ln>
          </p:spPr>
          <p:txBody>
            <a:bodyPr/>
            <a:lstStyle/>
            <a:p>
              <a:endParaRPr lang="en-US"/>
            </a:p>
          </p:txBody>
        </p:sp>
        <p:sp>
          <p:nvSpPr>
            <p:cNvPr id="346187" name="Freeform 75"/>
            <p:cNvSpPr>
              <a:spLocks/>
            </p:cNvSpPr>
            <p:nvPr/>
          </p:nvSpPr>
          <p:spPr bwMode="auto">
            <a:xfrm>
              <a:off x="2883" y="2507"/>
              <a:ext cx="37" cy="43"/>
            </a:xfrm>
            <a:custGeom>
              <a:avLst/>
              <a:gdLst/>
              <a:ahLst/>
              <a:cxnLst>
                <a:cxn ang="0">
                  <a:pos x="0" y="13"/>
                </a:cxn>
                <a:cxn ang="0">
                  <a:pos x="37" y="0"/>
                </a:cxn>
                <a:cxn ang="0">
                  <a:pos x="31" y="43"/>
                </a:cxn>
              </a:cxnLst>
              <a:rect l="0" t="0" r="r" b="b"/>
              <a:pathLst>
                <a:path w="37" h="43">
                  <a:moveTo>
                    <a:pt x="0" y="13"/>
                  </a:moveTo>
                  <a:lnTo>
                    <a:pt x="37" y="0"/>
                  </a:lnTo>
                  <a:lnTo>
                    <a:pt x="31" y="43"/>
                  </a:lnTo>
                </a:path>
              </a:pathLst>
            </a:custGeom>
            <a:noFill/>
            <a:ln w="3175">
              <a:solidFill>
                <a:srgbClr val="CCCCCC"/>
              </a:solidFill>
              <a:prstDash val="solid"/>
              <a:round/>
              <a:headEnd/>
              <a:tailEnd/>
            </a:ln>
          </p:spPr>
          <p:txBody>
            <a:bodyPr/>
            <a:lstStyle/>
            <a:p>
              <a:endParaRPr lang="en-US"/>
            </a:p>
          </p:txBody>
        </p:sp>
        <p:sp>
          <p:nvSpPr>
            <p:cNvPr id="346188" name="Line 76"/>
            <p:cNvSpPr>
              <a:spLocks noChangeShapeType="1"/>
            </p:cNvSpPr>
            <p:nvPr/>
          </p:nvSpPr>
          <p:spPr bwMode="auto">
            <a:xfrm flipH="1" flipV="1">
              <a:off x="2987" y="2514"/>
              <a:ext cx="94" cy="112"/>
            </a:xfrm>
            <a:prstGeom prst="line">
              <a:avLst/>
            </a:prstGeom>
            <a:noFill/>
            <a:ln w="3175">
              <a:solidFill>
                <a:srgbClr val="CCCCCC"/>
              </a:solidFill>
              <a:round/>
              <a:headEnd/>
              <a:tailEnd/>
            </a:ln>
          </p:spPr>
          <p:txBody>
            <a:bodyPr/>
            <a:lstStyle/>
            <a:p>
              <a:endParaRPr lang="en-US"/>
            </a:p>
          </p:txBody>
        </p:sp>
        <p:sp>
          <p:nvSpPr>
            <p:cNvPr id="346189" name="Freeform 77"/>
            <p:cNvSpPr>
              <a:spLocks/>
            </p:cNvSpPr>
            <p:nvPr/>
          </p:nvSpPr>
          <p:spPr bwMode="auto">
            <a:xfrm>
              <a:off x="2983" y="2507"/>
              <a:ext cx="37" cy="43"/>
            </a:xfrm>
            <a:custGeom>
              <a:avLst/>
              <a:gdLst/>
              <a:ahLst/>
              <a:cxnLst>
                <a:cxn ang="0">
                  <a:pos x="6" y="43"/>
                </a:cxn>
                <a:cxn ang="0">
                  <a:pos x="0" y="0"/>
                </a:cxn>
                <a:cxn ang="0">
                  <a:pos x="37" y="11"/>
                </a:cxn>
              </a:cxnLst>
              <a:rect l="0" t="0" r="r" b="b"/>
              <a:pathLst>
                <a:path w="37" h="43">
                  <a:moveTo>
                    <a:pt x="6" y="43"/>
                  </a:moveTo>
                  <a:lnTo>
                    <a:pt x="0" y="0"/>
                  </a:lnTo>
                  <a:lnTo>
                    <a:pt x="37" y="11"/>
                  </a:lnTo>
                </a:path>
              </a:pathLst>
            </a:custGeom>
            <a:noFill/>
            <a:ln w="3175">
              <a:solidFill>
                <a:srgbClr val="CCCCCC"/>
              </a:solidFill>
              <a:prstDash val="solid"/>
              <a:round/>
              <a:headEnd/>
              <a:tailEnd/>
            </a:ln>
          </p:spPr>
          <p:txBody>
            <a:bodyPr/>
            <a:lstStyle/>
            <a:p>
              <a:endParaRPr lang="en-US"/>
            </a:p>
          </p:txBody>
        </p:sp>
        <p:sp>
          <p:nvSpPr>
            <p:cNvPr id="346190" name="Freeform 78"/>
            <p:cNvSpPr>
              <a:spLocks/>
            </p:cNvSpPr>
            <p:nvPr/>
          </p:nvSpPr>
          <p:spPr bwMode="auto">
            <a:xfrm>
              <a:off x="2983" y="2594"/>
              <a:ext cx="175" cy="81"/>
            </a:xfrm>
            <a:custGeom>
              <a:avLst/>
              <a:gdLst/>
              <a:ahLst/>
              <a:cxnLst>
                <a:cxn ang="0">
                  <a:pos x="92" y="0"/>
                </a:cxn>
                <a:cxn ang="0">
                  <a:pos x="102" y="0"/>
                </a:cxn>
                <a:cxn ang="0">
                  <a:pos x="110" y="0"/>
                </a:cxn>
                <a:cxn ang="0">
                  <a:pos x="117" y="2"/>
                </a:cxn>
                <a:cxn ang="0">
                  <a:pos x="125" y="4"/>
                </a:cxn>
                <a:cxn ang="0">
                  <a:pos x="133" y="4"/>
                </a:cxn>
                <a:cxn ang="0">
                  <a:pos x="140" y="6"/>
                </a:cxn>
                <a:cxn ang="0">
                  <a:pos x="146" y="11"/>
                </a:cxn>
                <a:cxn ang="0">
                  <a:pos x="154" y="13"/>
                </a:cxn>
                <a:cxn ang="0">
                  <a:pos x="158" y="15"/>
                </a:cxn>
                <a:cxn ang="0">
                  <a:pos x="163" y="19"/>
                </a:cxn>
                <a:cxn ang="0">
                  <a:pos x="167" y="21"/>
                </a:cxn>
                <a:cxn ang="0">
                  <a:pos x="171" y="26"/>
                </a:cxn>
                <a:cxn ang="0">
                  <a:pos x="173" y="30"/>
                </a:cxn>
                <a:cxn ang="0">
                  <a:pos x="175" y="34"/>
                </a:cxn>
                <a:cxn ang="0">
                  <a:pos x="175" y="38"/>
                </a:cxn>
                <a:cxn ang="0">
                  <a:pos x="175" y="43"/>
                </a:cxn>
                <a:cxn ang="0">
                  <a:pos x="175" y="47"/>
                </a:cxn>
                <a:cxn ang="0">
                  <a:pos x="171" y="51"/>
                </a:cxn>
                <a:cxn ang="0">
                  <a:pos x="169" y="55"/>
                </a:cxn>
                <a:cxn ang="0">
                  <a:pos x="165" y="59"/>
                </a:cxn>
                <a:cxn ang="0">
                  <a:pos x="161" y="62"/>
                </a:cxn>
                <a:cxn ang="0">
                  <a:pos x="156" y="66"/>
                </a:cxn>
                <a:cxn ang="0">
                  <a:pos x="150" y="68"/>
                </a:cxn>
                <a:cxn ang="0">
                  <a:pos x="144" y="70"/>
                </a:cxn>
                <a:cxn ang="0">
                  <a:pos x="137" y="72"/>
                </a:cxn>
                <a:cxn ang="0">
                  <a:pos x="129" y="74"/>
                </a:cxn>
                <a:cxn ang="0">
                  <a:pos x="121" y="76"/>
                </a:cxn>
                <a:cxn ang="0">
                  <a:pos x="113" y="79"/>
                </a:cxn>
                <a:cxn ang="0">
                  <a:pos x="106" y="79"/>
                </a:cxn>
                <a:cxn ang="0">
                  <a:pos x="96" y="79"/>
                </a:cxn>
                <a:cxn ang="0">
                  <a:pos x="89" y="81"/>
                </a:cxn>
                <a:cxn ang="0">
                  <a:pos x="79" y="79"/>
                </a:cxn>
                <a:cxn ang="0">
                  <a:pos x="69" y="79"/>
                </a:cxn>
                <a:cxn ang="0">
                  <a:pos x="62" y="79"/>
                </a:cxn>
                <a:cxn ang="0">
                  <a:pos x="54" y="76"/>
                </a:cxn>
                <a:cxn ang="0">
                  <a:pos x="46" y="74"/>
                </a:cxn>
                <a:cxn ang="0">
                  <a:pos x="39" y="72"/>
                </a:cxn>
                <a:cxn ang="0">
                  <a:pos x="31" y="70"/>
                </a:cxn>
                <a:cxn ang="0">
                  <a:pos x="25" y="68"/>
                </a:cxn>
                <a:cxn ang="0">
                  <a:pos x="19" y="66"/>
                </a:cxn>
                <a:cxn ang="0">
                  <a:pos x="14" y="62"/>
                </a:cxn>
                <a:cxn ang="0">
                  <a:pos x="10" y="59"/>
                </a:cxn>
                <a:cxn ang="0">
                  <a:pos x="6" y="55"/>
                </a:cxn>
                <a:cxn ang="0">
                  <a:pos x="4" y="51"/>
                </a:cxn>
                <a:cxn ang="0">
                  <a:pos x="2" y="47"/>
                </a:cxn>
                <a:cxn ang="0">
                  <a:pos x="0" y="43"/>
                </a:cxn>
                <a:cxn ang="0">
                  <a:pos x="0" y="38"/>
                </a:cxn>
                <a:cxn ang="0">
                  <a:pos x="0" y="34"/>
                </a:cxn>
                <a:cxn ang="0">
                  <a:pos x="2" y="30"/>
                </a:cxn>
                <a:cxn ang="0">
                  <a:pos x="4" y="26"/>
                </a:cxn>
                <a:cxn ang="0">
                  <a:pos x="8" y="21"/>
                </a:cxn>
                <a:cxn ang="0">
                  <a:pos x="12" y="19"/>
                </a:cxn>
                <a:cxn ang="0">
                  <a:pos x="18" y="15"/>
                </a:cxn>
                <a:cxn ang="0">
                  <a:pos x="23" y="13"/>
                </a:cxn>
                <a:cxn ang="0">
                  <a:pos x="29" y="11"/>
                </a:cxn>
                <a:cxn ang="0">
                  <a:pos x="35" y="6"/>
                </a:cxn>
                <a:cxn ang="0">
                  <a:pos x="42" y="4"/>
                </a:cxn>
                <a:cxn ang="0">
                  <a:pos x="50" y="4"/>
                </a:cxn>
                <a:cxn ang="0">
                  <a:pos x="58" y="2"/>
                </a:cxn>
                <a:cxn ang="0">
                  <a:pos x="65" y="0"/>
                </a:cxn>
                <a:cxn ang="0">
                  <a:pos x="75" y="0"/>
                </a:cxn>
                <a:cxn ang="0">
                  <a:pos x="83" y="0"/>
                </a:cxn>
              </a:cxnLst>
              <a:rect l="0" t="0" r="r" b="b"/>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w="9525">
              <a:noFill/>
              <a:round/>
              <a:headEnd/>
              <a:tailEnd/>
            </a:ln>
          </p:spPr>
          <p:txBody>
            <a:bodyPr/>
            <a:lstStyle/>
            <a:p>
              <a:endParaRPr lang="en-US"/>
            </a:p>
          </p:txBody>
        </p:sp>
        <p:sp>
          <p:nvSpPr>
            <p:cNvPr id="346191" name="Freeform 79"/>
            <p:cNvSpPr>
              <a:spLocks/>
            </p:cNvSpPr>
            <p:nvPr/>
          </p:nvSpPr>
          <p:spPr bwMode="auto">
            <a:xfrm>
              <a:off x="2983" y="2594"/>
              <a:ext cx="175" cy="81"/>
            </a:xfrm>
            <a:custGeom>
              <a:avLst/>
              <a:gdLst/>
              <a:ahLst/>
              <a:cxnLst>
                <a:cxn ang="0">
                  <a:pos x="89" y="0"/>
                </a:cxn>
                <a:cxn ang="0">
                  <a:pos x="106" y="0"/>
                </a:cxn>
                <a:cxn ang="0">
                  <a:pos x="121" y="2"/>
                </a:cxn>
                <a:cxn ang="0">
                  <a:pos x="137" y="6"/>
                </a:cxn>
                <a:cxn ang="0">
                  <a:pos x="150" y="11"/>
                </a:cxn>
                <a:cxn ang="0">
                  <a:pos x="161" y="17"/>
                </a:cxn>
                <a:cxn ang="0">
                  <a:pos x="169" y="23"/>
                </a:cxn>
                <a:cxn ang="0">
                  <a:pos x="175" y="32"/>
                </a:cxn>
                <a:cxn ang="0">
                  <a:pos x="175" y="40"/>
                </a:cxn>
                <a:cxn ang="0">
                  <a:pos x="175" y="47"/>
                </a:cxn>
                <a:cxn ang="0">
                  <a:pos x="169" y="55"/>
                </a:cxn>
                <a:cxn ang="0">
                  <a:pos x="161" y="62"/>
                </a:cxn>
                <a:cxn ang="0">
                  <a:pos x="150" y="68"/>
                </a:cxn>
                <a:cxn ang="0">
                  <a:pos x="137" y="72"/>
                </a:cxn>
                <a:cxn ang="0">
                  <a:pos x="121" y="76"/>
                </a:cxn>
                <a:cxn ang="0">
                  <a:pos x="106" y="79"/>
                </a:cxn>
                <a:cxn ang="0">
                  <a:pos x="89" y="81"/>
                </a:cxn>
                <a:cxn ang="0">
                  <a:pos x="69" y="79"/>
                </a:cxn>
                <a:cxn ang="0">
                  <a:pos x="54" y="76"/>
                </a:cxn>
                <a:cxn ang="0">
                  <a:pos x="39" y="72"/>
                </a:cxn>
                <a:cxn ang="0">
                  <a:pos x="25" y="68"/>
                </a:cxn>
                <a:cxn ang="0">
                  <a:pos x="14" y="62"/>
                </a:cxn>
                <a:cxn ang="0">
                  <a:pos x="6" y="55"/>
                </a:cxn>
                <a:cxn ang="0">
                  <a:pos x="2" y="47"/>
                </a:cxn>
                <a:cxn ang="0">
                  <a:pos x="0" y="40"/>
                </a:cxn>
                <a:cxn ang="0">
                  <a:pos x="2" y="32"/>
                </a:cxn>
                <a:cxn ang="0">
                  <a:pos x="6" y="23"/>
                </a:cxn>
                <a:cxn ang="0">
                  <a:pos x="14" y="17"/>
                </a:cxn>
                <a:cxn ang="0">
                  <a:pos x="25" y="11"/>
                </a:cxn>
                <a:cxn ang="0">
                  <a:pos x="39" y="6"/>
                </a:cxn>
                <a:cxn ang="0">
                  <a:pos x="54" y="2"/>
                </a:cxn>
                <a:cxn ang="0">
                  <a:pos x="69" y="0"/>
                </a:cxn>
                <a:cxn ang="0">
                  <a:pos x="89" y="0"/>
                </a:cxn>
              </a:cxnLst>
              <a:rect l="0" t="0" r="r" b="b"/>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prstDash val="solid"/>
              <a:round/>
              <a:headEnd/>
              <a:tailEnd/>
            </a:ln>
          </p:spPr>
          <p:txBody>
            <a:bodyPr/>
            <a:lstStyle/>
            <a:p>
              <a:endParaRPr lang="en-US"/>
            </a:p>
          </p:txBody>
        </p:sp>
        <p:sp>
          <p:nvSpPr>
            <p:cNvPr id="346192" name="Freeform 80"/>
            <p:cNvSpPr>
              <a:spLocks/>
            </p:cNvSpPr>
            <p:nvPr/>
          </p:nvSpPr>
          <p:spPr bwMode="auto">
            <a:xfrm>
              <a:off x="2741" y="2594"/>
              <a:ext cx="177" cy="81"/>
            </a:xfrm>
            <a:custGeom>
              <a:avLst/>
              <a:gdLst/>
              <a:ahLst/>
              <a:cxnLst>
                <a:cxn ang="0">
                  <a:pos x="96" y="0"/>
                </a:cxn>
                <a:cxn ang="0">
                  <a:pos x="110" y="0"/>
                </a:cxn>
                <a:cxn ang="0">
                  <a:pos x="123" y="2"/>
                </a:cxn>
                <a:cxn ang="0">
                  <a:pos x="135" y="4"/>
                </a:cxn>
                <a:cxn ang="0">
                  <a:pos x="144" y="9"/>
                </a:cxn>
                <a:cxn ang="0">
                  <a:pos x="154" y="13"/>
                </a:cxn>
                <a:cxn ang="0">
                  <a:pos x="162" y="17"/>
                </a:cxn>
                <a:cxn ang="0">
                  <a:pos x="167" y="21"/>
                </a:cxn>
                <a:cxn ang="0">
                  <a:pos x="173" y="28"/>
                </a:cxn>
                <a:cxn ang="0">
                  <a:pos x="175" y="34"/>
                </a:cxn>
                <a:cxn ang="0">
                  <a:pos x="177" y="40"/>
                </a:cxn>
                <a:cxn ang="0">
                  <a:pos x="175" y="45"/>
                </a:cxn>
                <a:cxn ang="0">
                  <a:pos x="173" y="51"/>
                </a:cxn>
                <a:cxn ang="0">
                  <a:pos x="167" y="57"/>
                </a:cxn>
                <a:cxn ang="0">
                  <a:pos x="162" y="62"/>
                </a:cxn>
                <a:cxn ang="0">
                  <a:pos x="154" y="66"/>
                </a:cxn>
                <a:cxn ang="0">
                  <a:pos x="144" y="70"/>
                </a:cxn>
                <a:cxn ang="0">
                  <a:pos x="135" y="74"/>
                </a:cxn>
                <a:cxn ang="0">
                  <a:pos x="123" y="76"/>
                </a:cxn>
                <a:cxn ang="0">
                  <a:pos x="110" y="79"/>
                </a:cxn>
                <a:cxn ang="0">
                  <a:pos x="96" y="79"/>
                </a:cxn>
                <a:cxn ang="0">
                  <a:pos x="83" y="79"/>
                </a:cxn>
                <a:cxn ang="0">
                  <a:pos x="71" y="79"/>
                </a:cxn>
                <a:cxn ang="0">
                  <a:pos x="58" y="76"/>
                </a:cxn>
                <a:cxn ang="0">
                  <a:pos x="46" y="74"/>
                </a:cxn>
                <a:cxn ang="0">
                  <a:pos x="35" y="72"/>
                </a:cxn>
                <a:cxn ang="0">
                  <a:pos x="25" y="68"/>
                </a:cxn>
                <a:cxn ang="0">
                  <a:pos x="18" y="64"/>
                </a:cxn>
                <a:cxn ang="0">
                  <a:pos x="10" y="59"/>
                </a:cxn>
                <a:cxn ang="0">
                  <a:pos x="6" y="53"/>
                </a:cxn>
                <a:cxn ang="0">
                  <a:pos x="2" y="47"/>
                </a:cxn>
                <a:cxn ang="0">
                  <a:pos x="0" y="40"/>
                </a:cxn>
                <a:cxn ang="0">
                  <a:pos x="0" y="34"/>
                </a:cxn>
                <a:cxn ang="0">
                  <a:pos x="4" y="28"/>
                </a:cxn>
                <a:cxn ang="0">
                  <a:pos x="8" y="21"/>
                </a:cxn>
                <a:cxn ang="0">
                  <a:pos x="16" y="17"/>
                </a:cxn>
                <a:cxn ang="0">
                  <a:pos x="23" y="13"/>
                </a:cxn>
                <a:cxn ang="0">
                  <a:pos x="33" y="9"/>
                </a:cxn>
                <a:cxn ang="0">
                  <a:pos x="43" y="4"/>
                </a:cxn>
                <a:cxn ang="0">
                  <a:pos x="54" y="2"/>
                </a:cxn>
                <a:cxn ang="0">
                  <a:pos x="66" y="0"/>
                </a:cxn>
                <a:cxn ang="0">
                  <a:pos x="79" y="0"/>
                </a:cxn>
              </a:cxnLst>
              <a:rect l="0" t="0" r="r" b="b"/>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w="9525">
              <a:noFill/>
              <a:round/>
              <a:headEnd/>
              <a:tailEnd/>
            </a:ln>
          </p:spPr>
          <p:txBody>
            <a:bodyPr/>
            <a:lstStyle/>
            <a:p>
              <a:endParaRPr lang="en-US"/>
            </a:p>
          </p:txBody>
        </p:sp>
        <p:sp>
          <p:nvSpPr>
            <p:cNvPr id="346193" name="Freeform 81"/>
            <p:cNvSpPr>
              <a:spLocks/>
            </p:cNvSpPr>
            <p:nvPr/>
          </p:nvSpPr>
          <p:spPr bwMode="auto">
            <a:xfrm>
              <a:off x="2741" y="2594"/>
              <a:ext cx="177" cy="81"/>
            </a:xfrm>
            <a:custGeom>
              <a:avLst/>
              <a:gdLst/>
              <a:ahLst/>
              <a:cxnLst>
                <a:cxn ang="0">
                  <a:pos x="89" y="0"/>
                </a:cxn>
                <a:cxn ang="0">
                  <a:pos x="106" y="0"/>
                </a:cxn>
                <a:cxn ang="0">
                  <a:pos x="123" y="2"/>
                </a:cxn>
                <a:cxn ang="0">
                  <a:pos x="137" y="6"/>
                </a:cxn>
                <a:cxn ang="0">
                  <a:pos x="150" y="11"/>
                </a:cxn>
                <a:cxn ang="0">
                  <a:pos x="162" y="17"/>
                </a:cxn>
                <a:cxn ang="0">
                  <a:pos x="169" y="23"/>
                </a:cxn>
                <a:cxn ang="0">
                  <a:pos x="175" y="32"/>
                </a:cxn>
                <a:cxn ang="0">
                  <a:pos x="177" y="40"/>
                </a:cxn>
                <a:cxn ang="0">
                  <a:pos x="175" y="47"/>
                </a:cxn>
                <a:cxn ang="0">
                  <a:pos x="169" y="55"/>
                </a:cxn>
                <a:cxn ang="0">
                  <a:pos x="162" y="62"/>
                </a:cxn>
                <a:cxn ang="0">
                  <a:pos x="150" y="68"/>
                </a:cxn>
                <a:cxn ang="0">
                  <a:pos x="137" y="72"/>
                </a:cxn>
                <a:cxn ang="0">
                  <a:pos x="123" y="76"/>
                </a:cxn>
                <a:cxn ang="0">
                  <a:pos x="106" y="79"/>
                </a:cxn>
                <a:cxn ang="0">
                  <a:pos x="89" y="81"/>
                </a:cxn>
                <a:cxn ang="0">
                  <a:pos x="71" y="79"/>
                </a:cxn>
                <a:cxn ang="0">
                  <a:pos x="54" y="76"/>
                </a:cxn>
                <a:cxn ang="0">
                  <a:pos x="39" y="72"/>
                </a:cxn>
                <a:cxn ang="0">
                  <a:pos x="25" y="68"/>
                </a:cxn>
                <a:cxn ang="0">
                  <a:pos x="16" y="62"/>
                </a:cxn>
                <a:cxn ang="0">
                  <a:pos x="6" y="55"/>
                </a:cxn>
                <a:cxn ang="0">
                  <a:pos x="2" y="47"/>
                </a:cxn>
                <a:cxn ang="0">
                  <a:pos x="0" y="40"/>
                </a:cxn>
                <a:cxn ang="0">
                  <a:pos x="2" y="32"/>
                </a:cxn>
                <a:cxn ang="0">
                  <a:pos x="6" y="23"/>
                </a:cxn>
                <a:cxn ang="0">
                  <a:pos x="16" y="17"/>
                </a:cxn>
                <a:cxn ang="0">
                  <a:pos x="25" y="11"/>
                </a:cxn>
                <a:cxn ang="0">
                  <a:pos x="39" y="6"/>
                </a:cxn>
                <a:cxn ang="0">
                  <a:pos x="54" y="2"/>
                </a:cxn>
                <a:cxn ang="0">
                  <a:pos x="71" y="0"/>
                </a:cxn>
                <a:cxn ang="0">
                  <a:pos x="89" y="0"/>
                </a:cxn>
              </a:cxnLst>
              <a:rect l="0" t="0" r="r" b="b"/>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prstDash val="solid"/>
              <a:round/>
              <a:headEnd/>
              <a:tailEnd/>
            </a:ln>
          </p:spPr>
          <p:txBody>
            <a:bodyPr/>
            <a:lstStyle/>
            <a:p>
              <a:endParaRPr lang="en-US"/>
            </a:p>
          </p:txBody>
        </p:sp>
        <p:sp>
          <p:nvSpPr>
            <p:cNvPr id="346194" name="Freeform 82"/>
            <p:cNvSpPr>
              <a:spLocks/>
            </p:cNvSpPr>
            <p:nvPr/>
          </p:nvSpPr>
          <p:spPr bwMode="auto">
            <a:xfrm>
              <a:off x="2850" y="2412"/>
              <a:ext cx="177" cy="80"/>
            </a:xfrm>
            <a:custGeom>
              <a:avLst/>
              <a:gdLst/>
              <a:ahLst/>
              <a:cxnLst>
                <a:cxn ang="0">
                  <a:pos x="92" y="0"/>
                </a:cxn>
                <a:cxn ang="0">
                  <a:pos x="102" y="0"/>
                </a:cxn>
                <a:cxn ang="0">
                  <a:pos x="111" y="0"/>
                </a:cxn>
                <a:cxn ang="0">
                  <a:pos x="119" y="2"/>
                </a:cxn>
                <a:cxn ang="0">
                  <a:pos x="127" y="4"/>
                </a:cxn>
                <a:cxn ang="0">
                  <a:pos x="134" y="6"/>
                </a:cxn>
                <a:cxn ang="0">
                  <a:pos x="142" y="8"/>
                </a:cxn>
                <a:cxn ang="0">
                  <a:pos x="148" y="10"/>
                </a:cxn>
                <a:cxn ang="0">
                  <a:pos x="154" y="12"/>
                </a:cxn>
                <a:cxn ang="0">
                  <a:pos x="159" y="15"/>
                </a:cxn>
                <a:cxn ang="0">
                  <a:pos x="163" y="19"/>
                </a:cxn>
                <a:cxn ang="0">
                  <a:pos x="169" y="23"/>
                </a:cxn>
                <a:cxn ang="0">
                  <a:pos x="173" y="27"/>
                </a:cxn>
                <a:cxn ang="0">
                  <a:pos x="175" y="31"/>
                </a:cxn>
                <a:cxn ang="0">
                  <a:pos x="177" y="36"/>
                </a:cxn>
                <a:cxn ang="0">
                  <a:pos x="177" y="40"/>
                </a:cxn>
                <a:cxn ang="0">
                  <a:pos x="177" y="44"/>
                </a:cxn>
                <a:cxn ang="0">
                  <a:pos x="175" y="48"/>
                </a:cxn>
                <a:cxn ang="0">
                  <a:pos x="171" y="53"/>
                </a:cxn>
                <a:cxn ang="0">
                  <a:pos x="169" y="57"/>
                </a:cxn>
                <a:cxn ang="0">
                  <a:pos x="163" y="61"/>
                </a:cxn>
                <a:cxn ang="0">
                  <a:pos x="159" y="63"/>
                </a:cxn>
                <a:cxn ang="0">
                  <a:pos x="154" y="65"/>
                </a:cxn>
                <a:cxn ang="0">
                  <a:pos x="148" y="70"/>
                </a:cxn>
                <a:cxn ang="0">
                  <a:pos x="142" y="72"/>
                </a:cxn>
                <a:cxn ang="0">
                  <a:pos x="134" y="74"/>
                </a:cxn>
                <a:cxn ang="0">
                  <a:pos x="127" y="76"/>
                </a:cxn>
                <a:cxn ang="0">
                  <a:pos x="119" y="78"/>
                </a:cxn>
                <a:cxn ang="0">
                  <a:pos x="111" y="78"/>
                </a:cxn>
                <a:cxn ang="0">
                  <a:pos x="102" y="78"/>
                </a:cxn>
                <a:cxn ang="0">
                  <a:pos x="92" y="80"/>
                </a:cxn>
                <a:cxn ang="0">
                  <a:pos x="84" y="80"/>
                </a:cxn>
                <a:cxn ang="0">
                  <a:pos x="75" y="78"/>
                </a:cxn>
                <a:cxn ang="0">
                  <a:pos x="67" y="78"/>
                </a:cxn>
                <a:cxn ang="0">
                  <a:pos x="58" y="78"/>
                </a:cxn>
                <a:cxn ang="0">
                  <a:pos x="50" y="76"/>
                </a:cxn>
                <a:cxn ang="0">
                  <a:pos x="42" y="74"/>
                </a:cxn>
                <a:cxn ang="0">
                  <a:pos x="36" y="72"/>
                </a:cxn>
                <a:cxn ang="0">
                  <a:pos x="29" y="70"/>
                </a:cxn>
                <a:cxn ang="0">
                  <a:pos x="23" y="65"/>
                </a:cxn>
                <a:cxn ang="0">
                  <a:pos x="17" y="63"/>
                </a:cxn>
                <a:cxn ang="0">
                  <a:pos x="13" y="61"/>
                </a:cxn>
                <a:cxn ang="0">
                  <a:pos x="10" y="57"/>
                </a:cxn>
                <a:cxn ang="0">
                  <a:pos x="6" y="53"/>
                </a:cxn>
                <a:cxn ang="0">
                  <a:pos x="4" y="48"/>
                </a:cxn>
                <a:cxn ang="0">
                  <a:pos x="2" y="46"/>
                </a:cxn>
                <a:cxn ang="0">
                  <a:pos x="0" y="42"/>
                </a:cxn>
                <a:cxn ang="0">
                  <a:pos x="0" y="38"/>
                </a:cxn>
                <a:cxn ang="0">
                  <a:pos x="2" y="34"/>
                </a:cxn>
                <a:cxn ang="0">
                  <a:pos x="4" y="29"/>
                </a:cxn>
                <a:cxn ang="0">
                  <a:pos x="6" y="25"/>
                </a:cxn>
                <a:cxn ang="0">
                  <a:pos x="10" y="23"/>
                </a:cxn>
                <a:cxn ang="0">
                  <a:pos x="13" y="19"/>
                </a:cxn>
                <a:cxn ang="0">
                  <a:pos x="17" y="15"/>
                </a:cxn>
                <a:cxn ang="0">
                  <a:pos x="23" y="12"/>
                </a:cxn>
                <a:cxn ang="0">
                  <a:pos x="29" y="10"/>
                </a:cxn>
                <a:cxn ang="0">
                  <a:pos x="36" y="8"/>
                </a:cxn>
                <a:cxn ang="0">
                  <a:pos x="42" y="6"/>
                </a:cxn>
                <a:cxn ang="0">
                  <a:pos x="50" y="4"/>
                </a:cxn>
                <a:cxn ang="0">
                  <a:pos x="58" y="2"/>
                </a:cxn>
                <a:cxn ang="0">
                  <a:pos x="67" y="0"/>
                </a:cxn>
                <a:cxn ang="0">
                  <a:pos x="75" y="0"/>
                </a:cxn>
                <a:cxn ang="0">
                  <a:pos x="84" y="0"/>
                </a:cxn>
              </a:cxnLst>
              <a:rect l="0" t="0" r="r" b="b"/>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w="9525">
              <a:noFill/>
              <a:round/>
              <a:headEnd/>
              <a:tailEnd/>
            </a:ln>
          </p:spPr>
          <p:txBody>
            <a:bodyPr/>
            <a:lstStyle/>
            <a:p>
              <a:endParaRPr lang="en-US"/>
            </a:p>
          </p:txBody>
        </p:sp>
        <p:sp>
          <p:nvSpPr>
            <p:cNvPr id="346195" name="Freeform 83"/>
            <p:cNvSpPr>
              <a:spLocks/>
            </p:cNvSpPr>
            <p:nvPr/>
          </p:nvSpPr>
          <p:spPr bwMode="auto">
            <a:xfrm>
              <a:off x="2847" y="2410"/>
              <a:ext cx="177" cy="80"/>
            </a:xfrm>
            <a:custGeom>
              <a:avLst/>
              <a:gdLst/>
              <a:ahLst/>
              <a:cxnLst>
                <a:cxn ang="0">
                  <a:pos x="88" y="0"/>
                </a:cxn>
                <a:cxn ang="0">
                  <a:pos x="106" y="0"/>
                </a:cxn>
                <a:cxn ang="0">
                  <a:pos x="123" y="2"/>
                </a:cxn>
                <a:cxn ang="0">
                  <a:pos x="138" y="6"/>
                </a:cxn>
                <a:cxn ang="0">
                  <a:pos x="152" y="10"/>
                </a:cxn>
                <a:cxn ang="0">
                  <a:pos x="161" y="17"/>
                </a:cxn>
                <a:cxn ang="0">
                  <a:pos x="169" y="23"/>
                </a:cxn>
                <a:cxn ang="0">
                  <a:pos x="175" y="31"/>
                </a:cxn>
                <a:cxn ang="0">
                  <a:pos x="177" y="40"/>
                </a:cxn>
                <a:cxn ang="0">
                  <a:pos x="175" y="48"/>
                </a:cxn>
                <a:cxn ang="0">
                  <a:pos x="169" y="55"/>
                </a:cxn>
                <a:cxn ang="0">
                  <a:pos x="161" y="61"/>
                </a:cxn>
                <a:cxn ang="0">
                  <a:pos x="152" y="68"/>
                </a:cxn>
                <a:cxn ang="0">
                  <a:pos x="138" y="72"/>
                </a:cxn>
                <a:cxn ang="0">
                  <a:pos x="123" y="76"/>
                </a:cxn>
                <a:cxn ang="0">
                  <a:pos x="106" y="78"/>
                </a:cxn>
                <a:cxn ang="0">
                  <a:pos x="88" y="80"/>
                </a:cxn>
                <a:cxn ang="0">
                  <a:pos x="71" y="78"/>
                </a:cxn>
                <a:cxn ang="0">
                  <a:pos x="54" y="76"/>
                </a:cxn>
                <a:cxn ang="0">
                  <a:pos x="38" y="72"/>
                </a:cxn>
                <a:cxn ang="0">
                  <a:pos x="27" y="68"/>
                </a:cxn>
                <a:cxn ang="0">
                  <a:pos x="15" y="61"/>
                </a:cxn>
                <a:cxn ang="0">
                  <a:pos x="8" y="55"/>
                </a:cxn>
                <a:cxn ang="0">
                  <a:pos x="2" y="48"/>
                </a:cxn>
                <a:cxn ang="0">
                  <a:pos x="0" y="40"/>
                </a:cxn>
                <a:cxn ang="0">
                  <a:pos x="2" y="31"/>
                </a:cxn>
                <a:cxn ang="0">
                  <a:pos x="8" y="23"/>
                </a:cxn>
                <a:cxn ang="0">
                  <a:pos x="15" y="17"/>
                </a:cxn>
                <a:cxn ang="0">
                  <a:pos x="27" y="10"/>
                </a:cxn>
                <a:cxn ang="0">
                  <a:pos x="38" y="6"/>
                </a:cxn>
                <a:cxn ang="0">
                  <a:pos x="54" y="2"/>
                </a:cxn>
                <a:cxn ang="0">
                  <a:pos x="71" y="0"/>
                </a:cxn>
                <a:cxn ang="0">
                  <a:pos x="88" y="0"/>
                </a:cxn>
              </a:cxnLst>
              <a:rect l="0" t="0" r="r" b="b"/>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prstDash val="solid"/>
              <a:round/>
              <a:headEnd/>
              <a:tailEnd/>
            </a:ln>
          </p:spPr>
          <p:txBody>
            <a:bodyPr/>
            <a:lstStyle/>
            <a:p>
              <a:endParaRPr lang="en-US"/>
            </a:p>
          </p:txBody>
        </p:sp>
        <p:sp>
          <p:nvSpPr>
            <p:cNvPr id="346196" name="Line 84"/>
            <p:cNvSpPr>
              <a:spLocks noChangeShapeType="1"/>
            </p:cNvSpPr>
            <p:nvPr/>
          </p:nvSpPr>
          <p:spPr bwMode="auto">
            <a:xfrm flipV="1">
              <a:off x="2816" y="2497"/>
              <a:ext cx="85" cy="108"/>
            </a:xfrm>
            <a:prstGeom prst="line">
              <a:avLst/>
            </a:prstGeom>
            <a:noFill/>
            <a:ln w="3175">
              <a:solidFill>
                <a:srgbClr val="000000"/>
              </a:solidFill>
              <a:round/>
              <a:headEnd/>
              <a:tailEnd/>
            </a:ln>
          </p:spPr>
          <p:txBody>
            <a:bodyPr/>
            <a:lstStyle/>
            <a:p>
              <a:endParaRPr lang="en-US"/>
            </a:p>
          </p:txBody>
        </p:sp>
        <p:sp>
          <p:nvSpPr>
            <p:cNvPr id="346197" name="Freeform 85"/>
            <p:cNvSpPr>
              <a:spLocks/>
            </p:cNvSpPr>
            <p:nvPr/>
          </p:nvSpPr>
          <p:spPr bwMode="auto">
            <a:xfrm>
              <a:off x="2868" y="2492"/>
              <a:ext cx="37" cy="41"/>
            </a:xfrm>
            <a:custGeom>
              <a:avLst/>
              <a:gdLst/>
              <a:ahLst/>
              <a:cxnLst>
                <a:cxn ang="0">
                  <a:pos x="0" y="11"/>
                </a:cxn>
                <a:cxn ang="0">
                  <a:pos x="37" y="0"/>
                </a:cxn>
                <a:cxn ang="0">
                  <a:pos x="31" y="41"/>
                </a:cxn>
              </a:cxnLst>
              <a:rect l="0" t="0" r="r" b="b"/>
              <a:pathLst>
                <a:path w="37" h="41">
                  <a:moveTo>
                    <a:pt x="0" y="11"/>
                  </a:moveTo>
                  <a:lnTo>
                    <a:pt x="37" y="0"/>
                  </a:lnTo>
                  <a:lnTo>
                    <a:pt x="31" y="41"/>
                  </a:lnTo>
                </a:path>
              </a:pathLst>
            </a:custGeom>
            <a:noFill/>
            <a:ln w="3175">
              <a:solidFill>
                <a:srgbClr val="000000"/>
              </a:solidFill>
              <a:prstDash val="solid"/>
              <a:round/>
              <a:headEnd/>
              <a:tailEnd/>
            </a:ln>
          </p:spPr>
          <p:txBody>
            <a:bodyPr/>
            <a:lstStyle/>
            <a:p>
              <a:endParaRPr lang="en-US"/>
            </a:p>
          </p:txBody>
        </p:sp>
        <p:sp>
          <p:nvSpPr>
            <p:cNvPr id="346198" name="Freeform 86"/>
            <p:cNvSpPr>
              <a:spLocks/>
            </p:cNvSpPr>
            <p:nvPr/>
          </p:nvSpPr>
          <p:spPr bwMode="auto">
            <a:xfrm>
              <a:off x="2980" y="2589"/>
              <a:ext cx="176" cy="81"/>
            </a:xfrm>
            <a:custGeom>
              <a:avLst/>
              <a:gdLst/>
              <a:ahLst/>
              <a:cxnLst>
                <a:cxn ang="0">
                  <a:pos x="98" y="0"/>
                </a:cxn>
                <a:cxn ang="0">
                  <a:pos x="109" y="2"/>
                </a:cxn>
                <a:cxn ang="0">
                  <a:pos x="123" y="4"/>
                </a:cxn>
                <a:cxn ang="0">
                  <a:pos x="134" y="7"/>
                </a:cxn>
                <a:cxn ang="0">
                  <a:pos x="144" y="9"/>
                </a:cxn>
                <a:cxn ang="0">
                  <a:pos x="153" y="13"/>
                </a:cxn>
                <a:cxn ang="0">
                  <a:pos x="161" y="17"/>
                </a:cxn>
                <a:cxn ang="0">
                  <a:pos x="167" y="23"/>
                </a:cxn>
                <a:cxn ang="0">
                  <a:pos x="173" y="28"/>
                </a:cxn>
                <a:cxn ang="0">
                  <a:pos x="175" y="34"/>
                </a:cxn>
                <a:cxn ang="0">
                  <a:pos x="176" y="40"/>
                </a:cxn>
                <a:cxn ang="0">
                  <a:pos x="175" y="47"/>
                </a:cxn>
                <a:cxn ang="0">
                  <a:pos x="173" y="53"/>
                </a:cxn>
                <a:cxn ang="0">
                  <a:pos x="167" y="57"/>
                </a:cxn>
                <a:cxn ang="0">
                  <a:pos x="161" y="64"/>
                </a:cxn>
                <a:cxn ang="0">
                  <a:pos x="153" y="68"/>
                </a:cxn>
                <a:cxn ang="0">
                  <a:pos x="144" y="72"/>
                </a:cxn>
                <a:cxn ang="0">
                  <a:pos x="134" y="74"/>
                </a:cxn>
                <a:cxn ang="0">
                  <a:pos x="123" y="76"/>
                </a:cxn>
                <a:cxn ang="0">
                  <a:pos x="109" y="79"/>
                </a:cxn>
                <a:cxn ang="0">
                  <a:pos x="98" y="81"/>
                </a:cxn>
                <a:cxn ang="0">
                  <a:pos x="84" y="81"/>
                </a:cxn>
                <a:cxn ang="0">
                  <a:pos x="71" y="81"/>
                </a:cxn>
                <a:cxn ang="0">
                  <a:pos x="57" y="79"/>
                </a:cxn>
                <a:cxn ang="0">
                  <a:pos x="46" y="76"/>
                </a:cxn>
                <a:cxn ang="0">
                  <a:pos x="36" y="72"/>
                </a:cxn>
                <a:cxn ang="0">
                  <a:pos x="27" y="68"/>
                </a:cxn>
                <a:cxn ang="0">
                  <a:pos x="17" y="64"/>
                </a:cxn>
                <a:cxn ang="0">
                  <a:pos x="11" y="60"/>
                </a:cxn>
                <a:cxn ang="0">
                  <a:pos x="6" y="55"/>
                </a:cxn>
                <a:cxn ang="0">
                  <a:pos x="2" y="49"/>
                </a:cxn>
                <a:cxn ang="0">
                  <a:pos x="0" y="43"/>
                </a:cxn>
                <a:cxn ang="0">
                  <a:pos x="0" y="36"/>
                </a:cxn>
                <a:cxn ang="0">
                  <a:pos x="2" y="30"/>
                </a:cxn>
                <a:cxn ang="0">
                  <a:pos x="8" y="26"/>
                </a:cxn>
                <a:cxn ang="0">
                  <a:pos x="13" y="19"/>
                </a:cxn>
                <a:cxn ang="0">
                  <a:pos x="21" y="15"/>
                </a:cxn>
                <a:cxn ang="0">
                  <a:pos x="29" y="11"/>
                </a:cxn>
                <a:cxn ang="0">
                  <a:pos x="38" y="7"/>
                </a:cxn>
                <a:cxn ang="0">
                  <a:pos x="50" y="4"/>
                </a:cxn>
                <a:cxn ang="0">
                  <a:pos x="61" y="2"/>
                </a:cxn>
                <a:cxn ang="0">
                  <a:pos x="75" y="0"/>
                </a:cxn>
                <a:cxn ang="0">
                  <a:pos x="88" y="0"/>
                </a:cxn>
              </a:cxnLst>
              <a:rect l="0" t="0" r="r" b="b"/>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w="9525">
              <a:noFill/>
              <a:round/>
              <a:headEnd/>
              <a:tailEnd/>
            </a:ln>
          </p:spPr>
          <p:txBody>
            <a:bodyPr/>
            <a:lstStyle/>
            <a:p>
              <a:endParaRPr lang="en-US"/>
            </a:p>
          </p:txBody>
        </p:sp>
        <p:sp>
          <p:nvSpPr>
            <p:cNvPr id="346199" name="Freeform 87"/>
            <p:cNvSpPr>
              <a:spLocks/>
            </p:cNvSpPr>
            <p:nvPr/>
          </p:nvSpPr>
          <p:spPr bwMode="auto">
            <a:xfrm>
              <a:off x="2974" y="2583"/>
              <a:ext cx="176" cy="81"/>
            </a:xfrm>
            <a:custGeom>
              <a:avLst/>
              <a:gdLst/>
              <a:ahLst/>
              <a:cxnLst>
                <a:cxn ang="0">
                  <a:pos x="88" y="0"/>
                </a:cxn>
                <a:cxn ang="0">
                  <a:pos x="105" y="2"/>
                </a:cxn>
                <a:cxn ang="0">
                  <a:pos x="123" y="4"/>
                </a:cxn>
                <a:cxn ang="0">
                  <a:pos x="138" y="7"/>
                </a:cxn>
                <a:cxn ang="0">
                  <a:pos x="150" y="13"/>
                </a:cxn>
                <a:cxn ang="0">
                  <a:pos x="161" y="17"/>
                </a:cxn>
                <a:cxn ang="0">
                  <a:pos x="169" y="26"/>
                </a:cxn>
                <a:cxn ang="0">
                  <a:pos x="175" y="32"/>
                </a:cxn>
                <a:cxn ang="0">
                  <a:pos x="176" y="40"/>
                </a:cxn>
                <a:cxn ang="0">
                  <a:pos x="175" y="49"/>
                </a:cxn>
                <a:cxn ang="0">
                  <a:pos x="169" y="55"/>
                </a:cxn>
                <a:cxn ang="0">
                  <a:pos x="161" y="64"/>
                </a:cxn>
                <a:cxn ang="0">
                  <a:pos x="150" y="68"/>
                </a:cxn>
                <a:cxn ang="0">
                  <a:pos x="138" y="74"/>
                </a:cxn>
                <a:cxn ang="0">
                  <a:pos x="123" y="76"/>
                </a:cxn>
                <a:cxn ang="0">
                  <a:pos x="105" y="81"/>
                </a:cxn>
                <a:cxn ang="0">
                  <a:pos x="88" y="81"/>
                </a:cxn>
                <a:cxn ang="0">
                  <a:pos x="71" y="81"/>
                </a:cxn>
                <a:cxn ang="0">
                  <a:pos x="54" y="76"/>
                </a:cxn>
                <a:cxn ang="0">
                  <a:pos x="38" y="74"/>
                </a:cxn>
                <a:cxn ang="0">
                  <a:pos x="27" y="68"/>
                </a:cxn>
                <a:cxn ang="0">
                  <a:pos x="15" y="64"/>
                </a:cxn>
                <a:cxn ang="0">
                  <a:pos x="8" y="55"/>
                </a:cxn>
                <a:cxn ang="0">
                  <a:pos x="2" y="49"/>
                </a:cxn>
                <a:cxn ang="0">
                  <a:pos x="0" y="40"/>
                </a:cxn>
                <a:cxn ang="0">
                  <a:pos x="2" y="32"/>
                </a:cxn>
                <a:cxn ang="0">
                  <a:pos x="8" y="26"/>
                </a:cxn>
                <a:cxn ang="0">
                  <a:pos x="15" y="17"/>
                </a:cxn>
                <a:cxn ang="0">
                  <a:pos x="27" y="13"/>
                </a:cxn>
                <a:cxn ang="0">
                  <a:pos x="38" y="7"/>
                </a:cxn>
                <a:cxn ang="0">
                  <a:pos x="54" y="4"/>
                </a:cxn>
                <a:cxn ang="0">
                  <a:pos x="71" y="2"/>
                </a:cxn>
                <a:cxn ang="0">
                  <a:pos x="88" y="0"/>
                </a:cxn>
              </a:cxnLst>
              <a:rect l="0" t="0" r="r" b="b"/>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prstDash val="solid"/>
              <a:round/>
              <a:headEnd/>
              <a:tailEnd/>
            </a:ln>
          </p:spPr>
          <p:txBody>
            <a:bodyPr/>
            <a:lstStyle/>
            <a:p>
              <a:endParaRPr lang="en-US"/>
            </a:p>
          </p:txBody>
        </p:sp>
        <p:sp>
          <p:nvSpPr>
            <p:cNvPr id="346200" name="Freeform 88"/>
            <p:cNvSpPr>
              <a:spLocks/>
            </p:cNvSpPr>
            <p:nvPr/>
          </p:nvSpPr>
          <p:spPr bwMode="auto">
            <a:xfrm>
              <a:off x="2748" y="2598"/>
              <a:ext cx="177" cy="81"/>
            </a:xfrm>
            <a:custGeom>
              <a:avLst/>
              <a:gdLst/>
              <a:ahLst/>
              <a:cxnLst>
                <a:cxn ang="0">
                  <a:pos x="98" y="0"/>
                </a:cxn>
                <a:cxn ang="0">
                  <a:pos x="111" y="2"/>
                </a:cxn>
                <a:cxn ang="0">
                  <a:pos x="123" y="4"/>
                </a:cxn>
                <a:cxn ang="0">
                  <a:pos x="134" y="7"/>
                </a:cxn>
                <a:cxn ang="0">
                  <a:pos x="144" y="9"/>
                </a:cxn>
                <a:cxn ang="0">
                  <a:pos x="154" y="13"/>
                </a:cxn>
                <a:cxn ang="0">
                  <a:pos x="161" y="17"/>
                </a:cxn>
                <a:cxn ang="0">
                  <a:pos x="169" y="23"/>
                </a:cxn>
                <a:cxn ang="0">
                  <a:pos x="173" y="28"/>
                </a:cxn>
                <a:cxn ang="0">
                  <a:pos x="177" y="34"/>
                </a:cxn>
                <a:cxn ang="0">
                  <a:pos x="177" y="40"/>
                </a:cxn>
                <a:cxn ang="0">
                  <a:pos x="177" y="47"/>
                </a:cxn>
                <a:cxn ang="0">
                  <a:pos x="173" y="53"/>
                </a:cxn>
                <a:cxn ang="0">
                  <a:pos x="167" y="60"/>
                </a:cxn>
                <a:cxn ang="0">
                  <a:pos x="159" y="64"/>
                </a:cxn>
                <a:cxn ang="0">
                  <a:pos x="152" y="68"/>
                </a:cxn>
                <a:cxn ang="0">
                  <a:pos x="142" y="72"/>
                </a:cxn>
                <a:cxn ang="0">
                  <a:pos x="131" y="76"/>
                </a:cxn>
                <a:cxn ang="0">
                  <a:pos x="119" y="79"/>
                </a:cxn>
                <a:cxn ang="0">
                  <a:pos x="106" y="81"/>
                </a:cxn>
                <a:cxn ang="0">
                  <a:pos x="94" y="81"/>
                </a:cxn>
                <a:cxn ang="0">
                  <a:pos x="81" y="81"/>
                </a:cxn>
                <a:cxn ang="0">
                  <a:pos x="67" y="79"/>
                </a:cxn>
                <a:cxn ang="0">
                  <a:pos x="54" y="76"/>
                </a:cxn>
                <a:cxn ang="0">
                  <a:pos x="42" y="74"/>
                </a:cxn>
                <a:cxn ang="0">
                  <a:pos x="33" y="72"/>
                </a:cxn>
                <a:cxn ang="0">
                  <a:pos x="23" y="68"/>
                </a:cxn>
                <a:cxn ang="0">
                  <a:pos x="15" y="64"/>
                </a:cxn>
                <a:cxn ang="0">
                  <a:pos x="10" y="57"/>
                </a:cxn>
                <a:cxn ang="0">
                  <a:pos x="4" y="53"/>
                </a:cxn>
                <a:cxn ang="0">
                  <a:pos x="2" y="47"/>
                </a:cxn>
                <a:cxn ang="0">
                  <a:pos x="0" y="40"/>
                </a:cxn>
                <a:cxn ang="0">
                  <a:pos x="2" y="34"/>
                </a:cxn>
                <a:cxn ang="0">
                  <a:pos x="4" y="28"/>
                </a:cxn>
                <a:cxn ang="0">
                  <a:pos x="10" y="23"/>
                </a:cxn>
                <a:cxn ang="0">
                  <a:pos x="15" y="17"/>
                </a:cxn>
                <a:cxn ang="0">
                  <a:pos x="23" y="13"/>
                </a:cxn>
                <a:cxn ang="0">
                  <a:pos x="33" y="9"/>
                </a:cxn>
                <a:cxn ang="0">
                  <a:pos x="42" y="7"/>
                </a:cxn>
                <a:cxn ang="0">
                  <a:pos x="54" y="4"/>
                </a:cxn>
                <a:cxn ang="0">
                  <a:pos x="67" y="2"/>
                </a:cxn>
                <a:cxn ang="0">
                  <a:pos x="81" y="0"/>
                </a:cxn>
              </a:cxnLst>
              <a:rect l="0" t="0" r="r" b="b"/>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w="9525">
              <a:noFill/>
              <a:round/>
              <a:headEnd/>
              <a:tailEnd/>
            </a:ln>
          </p:spPr>
          <p:txBody>
            <a:bodyPr/>
            <a:lstStyle/>
            <a:p>
              <a:endParaRPr lang="en-US"/>
            </a:p>
          </p:txBody>
        </p:sp>
        <p:sp>
          <p:nvSpPr>
            <p:cNvPr id="346201" name="Freeform 89"/>
            <p:cNvSpPr>
              <a:spLocks/>
            </p:cNvSpPr>
            <p:nvPr/>
          </p:nvSpPr>
          <p:spPr bwMode="auto">
            <a:xfrm>
              <a:off x="2736" y="2592"/>
              <a:ext cx="177" cy="81"/>
            </a:xfrm>
            <a:custGeom>
              <a:avLst/>
              <a:gdLst/>
              <a:ahLst/>
              <a:cxnLst>
                <a:cxn ang="0">
                  <a:pos x="88" y="0"/>
                </a:cxn>
                <a:cxn ang="0">
                  <a:pos x="106" y="2"/>
                </a:cxn>
                <a:cxn ang="0">
                  <a:pos x="123" y="4"/>
                </a:cxn>
                <a:cxn ang="0">
                  <a:pos x="138" y="7"/>
                </a:cxn>
                <a:cxn ang="0">
                  <a:pos x="152" y="13"/>
                </a:cxn>
                <a:cxn ang="0">
                  <a:pos x="161" y="17"/>
                </a:cxn>
                <a:cxn ang="0">
                  <a:pos x="171" y="26"/>
                </a:cxn>
                <a:cxn ang="0">
                  <a:pos x="175" y="32"/>
                </a:cxn>
                <a:cxn ang="0">
                  <a:pos x="177" y="40"/>
                </a:cxn>
                <a:cxn ang="0">
                  <a:pos x="175" y="49"/>
                </a:cxn>
                <a:cxn ang="0">
                  <a:pos x="171" y="55"/>
                </a:cxn>
                <a:cxn ang="0">
                  <a:pos x="161" y="64"/>
                </a:cxn>
                <a:cxn ang="0">
                  <a:pos x="152" y="68"/>
                </a:cxn>
                <a:cxn ang="0">
                  <a:pos x="138" y="74"/>
                </a:cxn>
                <a:cxn ang="0">
                  <a:pos x="123" y="76"/>
                </a:cxn>
                <a:cxn ang="0">
                  <a:pos x="106" y="81"/>
                </a:cxn>
                <a:cxn ang="0">
                  <a:pos x="88" y="81"/>
                </a:cxn>
                <a:cxn ang="0">
                  <a:pos x="71" y="81"/>
                </a:cxn>
                <a:cxn ang="0">
                  <a:pos x="54" y="76"/>
                </a:cxn>
                <a:cxn ang="0">
                  <a:pos x="40" y="74"/>
                </a:cxn>
                <a:cxn ang="0">
                  <a:pos x="27" y="68"/>
                </a:cxn>
                <a:cxn ang="0">
                  <a:pos x="15" y="64"/>
                </a:cxn>
                <a:cxn ang="0">
                  <a:pos x="8" y="55"/>
                </a:cxn>
                <a:cxn ang="0">
                  <a:pos x="2" y="49"/>
                </a:cxn>
                <a:cxn ang="0">
                  <a:pos x="0" y="40"/>
                </a:cxn>
                <a:cxn ang="0">
                  <a:pos x="2" y="32"/>
                </a:cxn>
                <a:cxn ang="0">
                  <a:pos x="8" y="26"/>
                </a:cxn>
                <a:cxn ang="0">
                  <a:pos x="15" y="17"/>
                </a:cxn>
                <a:cxn ang="0">
                  <a:pos x="27" y="13"/>
                </a:cxn>
                <a:cxn ang="0">
                  <a:pos x="40" y="7"/>
                </a:cxn>
                <a:cxn ang="0">
                  <a:pos x="54" y="4"/>
                </a:cxn>
                <a:cxn ang="0">
                  <a:pos x="71" y="2"/>
                </a:cxn>
                <a:cxn ang="0">
                  <a:pos x="88" y="0"/>
                </a:cxn>
              </a:cxnLst>
              <a:rect l="0" t="0" r="r" b="b"/>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prstDash val="solid"/>
              <a:round/>
              <a:headEnd/>
              <a:tailEnd/>
            </a:ln>
          </p:spPr>
          <p:txBody>
            <a:bodyPr/>
            <a:lstStyle/>
            <a:p>
              <a:endParaRPr lang="en-US"/>
            </a:p>
          </p:txBody>
        </p:sp>
        <p:sp>
          <p:nvSpPr>
            <p:cNvPr id="346202" name="Line 90"/>
            <p:cNvSpPr>
              <a:spLocks noChangeShapeType="1"/>
            </p:cNvSpPr>
            <p:nvPr/>
          </p:nvSpPr>
          <p:spPr bwMode="auto">
            <a:xfrm>
              <a:off x="2870" y="2503"/>
              <a:ext cx="29" cy="30"/>
            </a:xfrm>
            <a:prstGeom prst="line">
              <a:avLst/>
            </a:prstGeom>
            <a:noFill/>
            <a:ln w="3175">
              <a:solidFill>
                <a:srgbClr val="000000"/>
              </a:solidFill>
              <a:round/>
              <a:headEnd/>
              <a:tailEnd/>
            </a:ln>
          </p:spPr>
          <p:txBody>
            <a:bodyPr/>
            <a:lstStyle/>
            <a:p>
              <a:endParaRPr lang="en-US"/>
            </a:p>
          </p:txBody>
        </p:sp>
        <p:sp>
          <p:nvSpPr>
            <p:cNvPr id="346203" name="Line 91"/>
            <p:cNvSpPr>
              <a:spLocks noChangeShapeType="1"/>
            </p:cNvSpPr>
            <p:nvPr/>
          </p:nvSpPr>
          <p:spPr bwMode="auto">
            <a:xfrm flipH="1">
              <a:off x="2974" y="2501"/>
              <a:ext cx="30" cy="30"/>
            </a:xfrm>
            <a:prstGeom prst="line">
              <a:avLst/>
            </a:prstGeom>
            <a:noFill/>
            <a:ln w="3175">
              <a:solidFill>
                <a:srgbClr val="000000"/>
              </a:solidFill>
              <a:round/>
              <a:headEnd/>
              <a:tailEnd/>
            </a:ln>
          </p:spPr>
          <p:txBody>
            <a:bodyPr/>
            <a:lstStyle/>
            <a:p>
              <a:endParaRPr lang="en-US"/>
            </a:p>
          </p:txBody>
        </p:sp>
        <p:sp>
          <p:nvSpPr>
            <p:cNvPr id="346204" name="Freeform 92"/>
            <p:cNvSpPr>
              <a:spLocks/>
            </p:cNvSpPr>
            <p:nvPr/>
          </p:nvSpPr>
          <p:spPr bwMode="auto">
            <a:xfrm>
              <a:off x="2876" y="2499"/>
              <a:ext cx="23" cy="23"/>
            </a:xfrm>
            <a:custGeom>
              <a:avLst/>
              <a:gdLst/>
              <a:ahLst/>
              <a:cxnLst>
                <a:cxn ang="0">
                  <a:pos x="0" y="6"/>
                </a:cxn>
                <a:cxn ang="0">
                  <a:pos x="23" y="0"/>
                </a:cxn>
                <a:cxn ang="0">
                  <a:pos x="19" y="23"/>
                </a:cxn>
                <a:cxn ang="0">
                  <a:pos x="0" y="6"/>
                </a:cxn>
              </a:cxnLst>
              <a:rect l="0" t="0" r="r" b="b"/>
              <a:pathLst>
                <a:path w="23" h="23">
                  <a:moveTo>
                    <a:pt x="0" y="6"/>
                  </a:moveTo>
                  <a:lnTo>
                    <a:pt x="23" y="0"/>
                  </a:lnTo>
                  <a:lnTo>
                    <a:pt x="19" y="23"/>
                  </a:lnTo>
                  <a:lnTo>
                    <a:pt x="0" y="6"/>
                  </a:lnTo>
                  <a:close/>
                </a:path>
              </a:pathLst>
            </a:custGeom>
            <a:solidFill>
              <a:srgbClr val="FFFFFF"/>
            </a:solidFill>
            <a:ln w="9525">
              <a:noFill/>
              <a:round/>
              <a:headEnd/>
              <a:tailEnd/>
            </a:ln>
          </p:spPr>
          <p:txBody>
            <a:bodyPr/>
            <a:lstStyle/>
            <a:p>
              <a:endParaRPr lang="en-US"/>
            </a:p>
          </p:txBody>
        </p:sp>
        <p:sp>
          <p:nvSpPr>
            <p:cNvPr id="346205" name="Freeform 93"/>
            <p:cNvSpPr>
              <a:spLocks/>
            </p:cNvSpPr>
            <p:nvPr/>
          </p:nvSpPr>
          <p:spPr bwMode="auto">
            <a:xfrm>
              <a:off x="2876" y="2499"/>
              <a:ext cx="23" cy="23"/>
            </a:xfrm>
            <a:custGeom>
              <a:avLst/>
              <a:gdLst/>
              <a:ahLst/>
              <a:cxnLst>
                <a:cxn ang="0">
                  <a:pos x="0" y="6"/>
                </a:cxn>
                <a:cxn ang="0">
                  <a:pos x="23" y="0"/>
                </a:cxn>
                <a:cxn ang="0">
                  <a:pos x="19" y="23"/>
                </a:cxn>
                <a:cxn ang="0">
                  <a:pos x="0" y="6"/>
                </a:cxn>
              </a:cxnLst>
              <a:rect l="0" t="0" r="r" b="b"/>
              <a:pathLst>
                <a:path w="23" h="23">
                  <a:moveTo>
                    <a:pt x="0" y="6"/>
                  </a:moveTo>
                  <a:lnTo>
                    <a:pt x="23" y="0"/>
                  </a:lnTo>
                  <a:lnTo>
                    <a:pt x="19" y="23"/>
                  </a:lnTo>
                  <a:lnTo>
                    <a:pt x="0" y="6"/>
                  </a:lnTo>
                </a:path>
              </a:pathLst>
            </a:custGeom>
            <a:noFill/>
            <a:ln w="3175">
              <a:solidFill>
                <a:srgbClr val="FFFFFF"/>
              </a:solidFill>
              <a:prstDash val="solid"/>
              <a:round/>
              <a:headEnd/>
              <a:tailEnd/>
            </a:ln>
          </p:spPr>
          <p:txBody>
            <a:bodyPr/>
            <a:lstStyle/>
            <a:p>
              <a:endParaRPr lang="en-US"/>
            </a:p>
          </p:txBody>
        </p:sp>
        <p:sp>
          <p:nvSpPr>
            <p:cNvPr id="346206" name="Freeform 94"/>
            <p:cNvSpPr>
              <a:spLocks/>
            </p:cNvSpPr>
            <p:nvPr/>
          </p:nvSpPr>
          <p:spPr bwMode="auto">
            <a:xfrm>
              <a:off x="2903" y="2511"/>
              <a:ext cx="15" cy="34"/>
            </a:xfrm>
            <a:custGeom>
              <a:avLst/>
              <a:gdLst/>
              <a:ahLst/>
              <a:cxnLst>
                <a:cxn ang="0">
                  <a:pos x="3" y="5"/>
                </a:cxn>
                <a:cxn ang="0">
                  <a:pos x="15" y="0"/>
                </a:cxn>
                <a:cxn ang="0">
                  <a:pos x="11" y="34"/>
                </a:cxn>
                <a:cxn ang="0">
                  <a:pos x="0" y="26"/>
                </a:cxn>
                <a:cxn ang="0">
                  <a:pos x="3" y="5"/>
                </a:cxn>
              </a:cxnLst>
              <a:rect l="0" t="0" r="r" b="b"/>
              <a:pathLst>
                <a:path w="15" h="34">
                  <a:moveTo>
                    <a:pt x="3" y="5"/>
                  </a:moveTo>
                  <a:lnTo>
                    <a:pt x="15" y="0"/>
                  </a:lnTo>
                  <a:lnTo>
                    <a:pt x="11" y="34"/>
                  </a:lnTo>
                  <a:lnTo>
                    <a:pt x="0" y="26"/>
                  </a:lnTo>
                  <a:lnTo>
                    <a:pt x="3" y="5"/>
                  </a:lnTo>
                  <a:close/>
                </a:path>
              </a:pathLst>
            </a:custGeom>
            <a:solidFill>
              <a:srgbClr val="CCCCCC"/>
            </a:solidFill>
            <a:ln w="9525">
              <a:noFill/>
              <a:round/>
              <a:headEnd/>
              <a:tailEnd/>
            </a:ln>
          </p:spPr>
          <p:txBody>
            <a:bodyPr/>
            <a:lstStyle/>
            <a:p>
              <a:endParaRPr lang="en-US"/>
            </a:p>
          </p:txBody>
        </p:sp>
        <p:sp>
          <p:nvSpPr>
            <p:cNvPr id="346207" name="Freeform 95"/>
            <p:cNvSpPr>
              <a:spLocks/>
            </p:cNvSpPr>
            <p:nvPr/>
          </p:nvSpPr>
          <p:spPr bwMode="auto">
            <a:xfrm>
              <a:off x="2903" y="2511"/>
              <a:ext cx="15" cy="34"/>
            </a:xfrm>
            <a:custGeom>
              <a:avLst/>
              <a:gdLst/>
              <a:ahLst/>
              <a:cxnLst>
                <a:cxn ang="0">
                  <a:pos x="3" y="5"/>
                </a:cxn>
                <a:cxn ang="0">
                  <a:pos x="15" y="0"/>
                </a:cxn>
                <a:cxn ang="0">
                  <a:pos x="11" y="34"/>
                </a:cxn>
                <a:cxn ang="0">
                  <a:pos x="0" y="26"/>
                </a:cxn>
                <a:cxn ang="0">
                  <a:pos x="3" y="5"/>
                </a:cxn>
              </a:cxnLst>
              <a:rect l="0" t="0" r="r" b="b"/>
              <a:pathLst>
                <a:path w="15" h="34">
                  <a:moveTo>
                    <a:pt x="3" y="5"/>
                  </a:moveTo>
                  <a:lnTo>
                    <a:pt x="15" y="0"/>
                  </a:lnTo>
                  <a:lnTo>
                    <a:pt x="11" y="34"/>
                  </a:lnTo>
                  <a:lnTo>
                    <a:pt x="0" y="26"/>
                  </a:lnTo>
                  <a:lnTo>
                    <a:pt x="3" y="5"/>
                  </a:lnTo>
                </a:path>
              </a:pathLst>
            </a:custGeom>
            <a:noFill/>
            <a:ln w="3175">
              <a:solidFill>
                <a:srgbClr val="CCCCCC"/>
              </a:solidFill>
              <a:prstDash val="solid"/>
              <a:round/>
              <a:headEnd/>
              <a:tailEnd/>
            </a:ln>
          </p:spPr>
          <p:txBody>
            <a:bodyPr/>
            <a:lstStyle/>
            <a:p>
              <a:endParaRPr lang="en-US"/>
            </a:p>
          </p:txBody>
        </p:sp>
        <p:sp>
          <p:nvSpPr>
            <p:cNvPr id="346208" name="Freeform 96"/>
            <p:cNvSpPr>
              <a:spLocks/>
            </p:cNvSpPr>
            <p:nvPr/>
          </p:nvSpPr>
          <p:spPr bwMode="auto">
            <a:xfrm>
              <a:off x="2985" y="2514"/>
              <a:ext cx="33" cy="31"/>
            </a:xfrm>
            <a:custGeom>
              <a:avLst/>
              <a:gdLst/>
              <a:ahLst/>
              <a:cxnLst>
                <a:cxn ang="0">
                  <a:pos x="12" y="0"/>
                </a:cxn>
                <a:cxn ang="0">
                  <a:pos x="0" y="12"/>
                </a:cxn>
                <a:cxn ang="0">
                  <a:pos x="4" y="31"/>
                </a:cxn>
                <a:cxn ang="0">
                  <a:pos x="33" y="4"/>
                </a:cxn>
                <a:cxn ang="0">
                  <a:pos x="12" y="0"/>
                </a:cxn>
              </a:cxnLst>
              <a:rect l="0" t="0" r="r" b="b"/>
              <a:pathLst>
                <a:path w="33" h="31">
                  <a:moveTo>
                    <a:pt x="12" y="0"/>
                  </a:moveTo>
                  <a:lnTo>
                    <a:pt x="0" y="12"/>
                  </a:lnTo>
                  <a:lnTo>
                    <a:pt x="4" y="31"/>
                  </a:lnTo>
                  <a:lnTo>
                    <a:pt x="33" y="4"/>
                  </a:lnTo>
                  <a:lnTo>
                    <a:pt x="12" y="0"/>
                  </a:lnTo>
                  <a:close/>
                </a:path>
              </a:pathLst>
            </a:custGeom>
            <a:solidFill>
              <a:srgbClr val="CCCCCC"/>
            </a:solidFill>
            <a:ln w="9525">
              <a:noFill/>
              <a:round/>
              <a:headEnd/>
              <a:tailEnd/>
            </a:ln>
          </p:spPr>
          <p:txBody>
            <a:bodyPr/>
            <a:lstStyle/>
            <a:p>
              <a:endParaRPr lang="en-US"/>
            </a:p>
          </p:txBody>
        </p:sp>
        <p:sp>
          <p:nvSpPr>
            <p:cNvPr id="346209" name="Freeform 97"/>
            <p:cNvSpPr>
              <a:spLocks/>
            </p:cNvSpPr>
            <p:nvPr/>
          </p:nvSpPr>
          <p:spPr bwMode="auto">
            <a:xfrm>
              <a:off x="2985" y="2514"/>
              <a:ext cx="33" cy="31"/>
            </a:xfrm>
            <a:custGeom>
              <a:avLst/>
              <a:gdLst/>
              <a:ahLst/>
              <a:cxnLst>
                <a:cxn ang="0">
                  <a:pos x="12" y="0"/>
                </a:cxn>
                <a:cxn ang="0">
                  <a:pos x="0" y="12"/>
                </a:cxn>
                <a:cxn ang="0">
                  <a:pos x="4" y="31"/>
                </a:cxn>
                <a:cxn ang="0">
                  <a:pos x="33" y="4"/>
                </a:cxn>
                <a:cxn ang="0">
                  <a:pos x="12" y="0"/>
                </a:cxn>
              </a:cxnLst>
              <a:rect l="0" t="0" r="r" b="b"/>
              <a:pathLst>
                <a:path w="33" h="31">
                  <a:moveTo>
                    <a:pt x="12" y="0"/>
                  </a:moveTo>
                  <a:lnTo>
                    <a:pt x="0" y="12"/>
                  </a:lnTo>
                  <a:lnTo>
                    <a:pt x="4" y="31"/>
                  </a:lnTo>
                  <a:lnTo>
                    <a:pt x="33" y="4"/>
                  </a:lnTo>
                  <a:lnTo>
                    <a:pt x="12" y="0"/>
                  </a:lnTo>
                </a:path>
              </a:pathLst>
            </a:custGeom>
            <a:noFill/>
            <a:ln w="3175">
              <a:solidFill>
                <a:srgbClr val="CCCCCC"/>
              </a:solidFill>
              <a:prstDash val="solid"/>
              <a:round/>
              <a:headEnd/>
              <a:tailEnd/>
            </a:ln>
          </p:spPr>
          <p:txBody>
            <a:bodyPr/>
            <a:lstStyle/>
            <a:p>
              <a:endParaRPr lang="en-US"/>
            </a:p>
          </p:txBody>
        </p:sp>
        <p:sp>
          <p:nvSpPr>
            <p:cNvPr id="346210" name="Line 98"/>
            <p:cNvSpPr>
              <a:spLocks noChangeShapeType="1"/>
            </p:cNvSpPr>
            <p:nvPr/>
          </p:nvSpPr>
          <p:spPr bwMode="auto">
            <a:xfrm flipH="1" flipV="1">
              <a:off x="2974" y="2497"/>
              <a:ext cx="63" cy="80"/>
            </a:xfrm>
            <a:prstGeom prst="line">
              <a:avLst/>
            </a:prstGeom>
            <a:noFill/>
            <a:ln w="3175">
              <a:solidFill>
                <a:srgbClr val="000000"/>
              </a:solidFill>
              <a:round/>
              <a:headEnd/>
              <a:tailEnd/>
            </a:ln>
          </p:spPr>
          <p:txBody>
            <a:bodyPr/>
            <a:lstStyle/>
            <a:p>
              <a:endParaRPr lang="en-US"/>
            </a:p>
          </p:txBody>
        </p:sp>
        <p:sp>
          <p:nvSpPr>
            <p:cNvPr id="346211" name="Freeform 99"/>
            <p:cNvSpPr>
              <a:spLocks/>
            </p:cNvSpPr>
            <p:nvPr/>
          </p:nvSpPr>
          <p:spPr bwMode="auto">
            <a:xfrm>
              <a:off x="2970" y="2492"/>
              <a:ext cx="36" cy="41"/>
            </a:xfrm>
            <a:custGeom>
              <a:avLst/>
              <a:gdLst/>
              <a:ahLst/>
              <a:cxnLst>
                <a:cxn ang="0">
                  <a:pos x="6" y="41"/>
                </a:cxn>
                <a:cxn ang="0">
                  <a:pos x="0" y="0"/>
                </a:cxn>
                <a:cxn ang="0">
                  <a:pos x="36" y="11"/>
                </a:cxn>
              </a:cxnLst>
              <a:rect l="0" t="0" r="r" b="b"/>
              <a:pathLst>
                <a:path w="36" h="41">
                  <a:moveTo>
                    <a:pt x="6" y="41"/>
                  </a:moveTo>
                  <a:lnTo>
                    <a:pt x="0" y="0"/>
                  </a:lnTo>
                  <a:lnTo>
                    <a:pt x="36" y="11"/>
                  </a:lnTo>
                </a:path>
              </a:pathLst>
            </a:custGeom>
            <a:noFill/>
            <a:ln w="3175">
              <a:solidFill>
                <a:srgbClr val="000000"/>
              </a:solidFill>
              <a:prstDash val="solid"/>
              <a:round/>
              <a:headEnd/>
              <a:tailEnd/>
            </a:ln>
          </p:spPr>
          <p:txBody>
            <a:bodyPr/>
            <a:lstStyle/>
            <a:p>
              <a:endParaRPr lang="en-US"/>
            </a:p>
          </p:txBody>
        </p:sp>
        <p:sp>
          <p:nvSpPr>
            <p:cNvPr id="346212" name="Freeform 100"/>
            <p:cNvSpPr>
              <a:spLocks/>
            </p:cNvSpPr>
            <p:nvPr/>
          </p:nvSpPr>
          <p:spPr bwMode="auto">
            <a:xfrm>
              <a:off x="2974" y="2499"/>
              <a:ext cx="21" cy="23"/>
            </a:xfrm>
            <a:custGeom>
              <a:avLst/>
              <a:gdLst/>
              <a:ahLst/>
              <a:cxnLst>
                <a:cxn ang="0">
                  <a:pos x="0" y="0"/>
                </a:cxn>
                <a:cxn ang="0">
                  <a:pos x="3" y="23"/>
                </a:cxn>
                <a:cxn ang="0">
                  <a:pos x="21" y="6"/>
                </a:cxn>
                <a:cxn ang="0">
                  <a:pos x="0" y="0"/>
                </a:cxn>
              </a:cxnLst>
              <a:rect l="0" t="0" r="r" b="b"/>
              <a:pathLst>
                <a:path w="21" h="23">
                  <a:moveTo>
                    <a:pt x="0" y="0"/>
                  </a:moveTo>
                  <a:lnTo>
                    <a:pt x="3" y="23"/>
                  </a:lnTo>
                  <a:lnTo>
                    <a:pt x="21" y="6"/>
                  </a:lnTo>
                  <a:lnTo>
                    <a:pt x="0" y="0"/>
                  </a:lnTo>
                  <a:close/>
                </a:path>
              </a:pathLst>
            </a:custGeom>
            <a:solidFill>
              <a:srgbClr val="FFFFFF"/>
            </a:solidFill>
            <a:ln w="9525">
              <a:noFill/>
              <a:round/>
              <a:headEnd/>
              <a:tailEnd/>
            </a:ln>
          </p:spPr>
          <p:txBody>
            <a:bodyPr/>
            <a:lstStyle/>
            <a:p>
              <a:endParaRPr lang="en-US"/>
            </a:p>
          </p:txBody>
        </p:sp>
        <p:sp>
          <p:nvSpPr>
            <p:cNvPr id="346213" name="Freeform 101"/>
            <p:cNvSpPr>
              <a:spLocks/>
            </p:cNvSpPr>
            <p:nvPr/>
          </p:nvSpPr>
          <p:spPr bwMode="auto">
            <a:xfrm>
              <a:off x="2974" y="2499"/>
              <a:ext cx="21" cy="23"/>
            </a:xfrm>
            <a:custGeom>
              <a:avLst/>
              <a:gdLst/>
              <a:ahLst/>
              <a:cxnLst>
                <a:cxn ang="0">
                  <a:pos x="0" y="0"/>
                </a:cxn>
                <a:cxn ang="0">
                  <a:pos x="3" y="23"/>
                </a:cxn>
                <a:cxn ang="0">
                  <a:pos x="21" y="6"/>
                </a:cxn>
                <a:cxn ang="0">
                  <a:pos x="0" y="0"/>
                </a:cxn>
              </a:cxnLst>
              <a:rect l="0" t="0" r="r" b="b"/>
              <a:pathLst>
                <a:path w="21" h="23">
                  <a:moveTo>
                    <a:pt x="0" y="0"/>
                  </a:moveTo>
                  <a:lnTo>
                    <a:pt x="3" y="23"/>
                  </a:lnTo>
                  <a:lnTo>
                    <a:pt x="21" y="6"/>
                  </a:lnTo>
                  <a:lnTo>
                    <a:pt x="0" y="0"/>
                  </a:lnTo>
                </a:path>
              </a:pathLst>
            </a:custGeom>
            <a:noFill/>
            <a:ln w="3175">
              <a:solidFill>
                <a:srgbClr val="FFFFFF"/>
              </a:solidFill>
              <a:prstDash val="solid"/>
              <a:round/>
              <a:headEnd/>
              <a:tailEnd/>
            </a:ln>
          </p:spPr>
          <p:txBody>
            <a:bodyPr/>
            <a:lstStyle/>
            <a:p>
              <a:endParaRPr lang="en-US"/>
            </a:p>
          </p:txBody>
        </p:sp>
      </p:grpSp>
      <p:sp>
        <p:nvSpPr>
          <p:cNvPr id="346214" name="Rectangle 102"/>
          <p:cNvSpPr>
            <a:spLocks noChangeArrowheads="1"/>
          </p:cNvSpPr>
          <p:nvPr/>
        </p:nvSpPr>
        <p:spPr bwMode="auto">
          <a:xfrm>
            <a:off x="4913313" y="1847850"/>
            <a:ext cx="1762125" cy="212725"/>
          </a:xfrm>
          <a:prstGeom prst="rect">
            <a:avLst/>
          </a:prstGeom>
          <a:noFill/>
          <a:ln w="9525">
            <a:noFill/>
            <a:miter lim="800000"/>
            <a:headEnd/>
            <a:tailEnd/>
          </a:ln>
        </p:spPr>
        <p:txBody>
          <a:bodyPr wrap="none" lIns="0" tIns="0" rIns="0" bIns="0">
            <a:spAutoFit/>
          </a:bodyPr>
          <a:lstStyle/>
          <a:p>
            <a:r>
              <a:rPr lang="en-US" sz="1400" b="1">
                <a:solidFill>
                  <a:srgbClr val="000000"/>
                </a:solidFill>
              </a:rPr>
              <a:t>Implementation View</a:t>
            </a:r>
            <a:endParaRPr lang="en-US"/>
          </a:p>
        </p:txBody>
      </p:sp>
      <p:sp>
        <p:nvSpPr>
          <p:cNvPr id="346215" name="Rectangle 103"/>
          <p:cNvSpPr>
            <a:spLocks noChangeArrowheads="1"/>
          </p:cNvSpPr>
          <p:nvPr/>
        </p:nvSpPr>
        <p:spPr bwMode="auto">
          <a:xfrm>
            <a:off x="4195763" y="3262313"/>
            <a:ext cx="608012" cy="168275"/>
          </a:xfrm>
          <a:prstGeom prst="rect">
            <a:avLst/>
          </a:prstGeom>
          <a:noFill/>
          <a:ln w="9525">
            <a:noFill/>
            <a:miter lim="800000"/>
            <a:headEnd/>
            <a:tailEnd/>
          </a:ln>
        </p:spPr>
        <p:txBody>
          <a:bodyPr wrap="none" lIns="0" tIns="0" rIns="0" bIns="0">
            <a:spAutoFit/>
          </a:bodyPr>
          <a:lstStyle/>
          <a:p>
            <a:r>
              <a:rPr lang="en-US" sz="1100" b="1">
                <a:solidFill>
                  <a:srgbClr val="FF3300"/>
                </a:solidFill>
              </a:rPr>
              <a:t>End-user</a:t>
            </a:r>
            <a:endParaRPr lang="en-US"/>
          </a:p>
        </p:txBody>
      </p:sp>
      <p:sp>
        <p:nvSpPr>
          <p:cNvPr id="346216" name="Rectangle 104"/>
          <p:cNvSpPr>
            <a:spLocks noChangeArrowheads="1"/>
          </p:cNvSpPr>
          <p:nvPr/>
        </p:nvSpPr>
        <p:spPr bwMode="auto">
          <a:xfrm>
            <a:off x="4033838" y="3471863"/>
            <a:ext cx="868362" cy="169862"/>
          </a:xfrm>
          <a:prstGeom prst="rect">
            <a:avLst/>
          </a:prstGeom>
          <a:noFill/>
          <a:ln w="9525">
            <a:noFill/>
            <a:miter lim="800000"/>
            <a:headEnd/>
            <a:tailEnd/>
          </a:ln>
        </p:spPr>
        <p:txBody>
          <a:bodyPr wrap="none" lIns="0" tIns="0" rIns="0" bIns="0">
            <a:spAutoFit/>
          </a:bodyPr>
          <a:lstStyle/>
          <a:p>
            <a:r>
              <a:rPr lang="en-US" sz="1100" b="1" i="1">
                <a:solidFill>
                  <a:srgbClr val="000000"/>
                </a:solidFill>
              </a:rPr>
              <a:t>Functionality</a:t>
            </a:r>
            <a:endParaRPr lang="en-US"/>
          </a:p>
        </p:txBody>
      </p:sp>
      <p:sp>
        <p:nvSpPr>
          <p:cNvPr id="346217" name="Rectangle 105"/>
          <p:cNvSpPr>
            <a:spLocks noChangeArrowheads="1"/>
          </p:cNvSpPr>
          <p:nvPr/>
        </p:nvSpPr>
        <p:spPr bwMode="auto">
          <a:xfrm>
            <a:off x="6702425" y="2447925"/>
            <a:ext cx="909638" cy="168275"/>
          </a:xfrm>
          <a:prstGeom prst="rect">
            <a:avLst/>
          </a:prstGeom>
          <a:noFill/>
          <a:ln w="9525">
            <a:noFill/>
            <a:miter lim="800000"/>
            <a:headEnd/>
            <a:tailEnd/>
          </a:ln>
        </p:spPr>
        <p:txBody>
          <a:bodyPr wrap="none" lIns="0" tIns="0" rIns="0" bIns="0">
            <a:spAutoFit/>
          </a:bodyPr>
          <a:lstStyle/>
          <a:p>
            <a:r>
              <a:rPr lang="en-US" sz="1100" b="1">
                <a:solidFill>
                  <a:srgbClr val="FF3300"/>
                </a:solidFill>
              </a:rPr>
              <a:t>Programmers</a:t>
            </a:r>
            <a:endParaRPr lang="en-US"/>
          </a:p>
        </p:txBody>
      </p:sp>
      <p:sp>
        <p:nvSpPr>
          <p:cNvPr id="346218" name="Rectangle 106"/>
          <p:cNvSpPr>
            <a:spLocks noChangeArrowheads="1"/>
          </p:cNvSpPr>
          <p:nvPr/>
        </p:nvSpPr>
        <p:spPr bwMode="auto">
          <a:xfrm>
            <a:off x="5638800" y="2641600"/>
            <a:ext cx="2189702" cy="209288"/>
          </a:xfrm>
          <a:prstGeom prst="rect">
            <a:avLst/>
          </a:prstGeom>
          <a:noFill/>
          <a:ln w="9525">
            <a:noFill/>
            <a:miter lim="800000"/>
            <a:headEnd/>
            <a:tailEnd/>
          </a:ln>
        </p:spPr>
        <p:txBody>
          <a:bodyPr wrap="none" lIns="0" tIns="0" rIns="0" bIns="0">
            <a:spAutoFit/>
          </a:bodyPr>
          <a:lstStyle/>
          <a:p>
            <a:r>
              <a:rPr lang="en-US" sz="1600" b="1" i="1" dirty="0">
                <a:solidFill>
                  <a:srgbClr val="000000"/>
                </a:solidFill>
              </a:rPr>
              <a:t>Software management</a:t>
            </a:r>
            <a:endParaRPr lang="en-US" sz="1600" dirty="0"/>
          </a:p>
        </p:txBody>
      </p:sp>
      <p:sp>
        <p:nvSpPr>
          <p:cNvPr id="346219" name="Rectangle 107"/>
          <p:cNvSpPr>
            <a:spLocks noChangeArrowheads="1"/>
          </p:cNvSpPr>
          <p:nvPr/>
        </p:nvSpPr>
        <p:spPr bwMode="auto">
          <a:xfrm>
            <a:off x="1408113" y="4737100"/>
            <a:ext cx="3104761" cy="183127"/>
          </a:xfrm>
          <a:prstGeom prst="rect">
            <a:avLst/>
          </a:prstGeom>
          <a:noFill/>
          <a:ln w="9525">
            <a:noFill/>
            <a:miter lim="800000"/>
            <a:headEnd/>
            <a:tailEnd/>
          </a:ln>
        </p:spPr>
        <p:txBody>
          <a:bodyPr wrap="none" lIns="0" tIns="0" rIns="0" bIns="0">
            <a:spAutoFit/>
          </a:bodyPr>
          <a:lstStyle/>
          <a:p>
            <a:r>
              <a:rPr lang="en-US" sz="1400" b="1" i="1" dirty="0">
                <a:solidFill>
                  <a:srgbClr val="000000"/>
                </a:solidFill>
              </a:rPr>
              <a:t>Performance, scalability, throughput</a:t>
            </a:r>
          </a:p>
        </p:txBody>
      </p:sp>
      <p:sp>
        <p:nvSpPr>
          <p:cNvPr id="346220" name="Rectangle 108"/>
          <p:cNvSpPr>
            <a:spLocks noChangeArrowheads="1"/>
          </p:cNvSpPr>
          <p:nvPr/>
        </p:nvSpPr>
        <p:spPr bwMode="auto">
          <a:xfrm>
            <a:off x="1408113" y="4506913"/>
            <a:ext cx="1263650" cy="169862"/>
          </a:xfrm>
          <a:prstGeom prst="rect">
            <a:avLst/>
          </a:prstGeom>
          <a:noFill/>
          <a:ln w="9525">
            <a:noFill/>
            <a:miter lim="800000"/>
            <a:headEnd/>
            <a:tailEnd/>
          </a:ln>
        </p:spPr>
        <p:txBody>
          <a:bodyPr wrap="none" lIns="0" tIns="0" rIns="0" bIns="0">
            <a:spAutoFit/>
          </a:bodyPr>
          <a:lstStyle/>
          <a:p>
            <a:r>
              <a:rPr lang="en-US" sz="1100" b="1" dirty="0">
                <a:solidFill>
                  <a:srgbClr val="FF3300"/>
                </a:solidFill>
              </a:rPr>
              <a:t>System integrators</a:t>
            </a:r>
            <a:endParaRPr lang="en-US" dirty="0"/>
          </a:p>
        </p:txBody>
      </p:sp>
      <p:sp>
        <p:nvSpPr>
          <p:cNvPr id="346221" name="Rectangle 109"/>
          <p:cNvSpPr>
            <a:spLocks noChangeArrowheads="1"/>
          </p:cNvSpPr>
          <p:nvPr/>
        </p:nvSpPr>
        <p:spPr bwMode="auto">
          <a:xfrm>
            <a:off x="4668838" y="4548188"/>
            <a:ext cx="2943225" cy="455509"/>
          </a:xfrm>
          <a:prstGeom prst="rect">
            <a:avLst/>
          </a:prstGeom>
          <a:noFill/>
          <a:ln w="9525">
            <a:noFill/>
            <a:miter lim="800000"/>
            <a:headEnd/>
            <a:tailEnd/>
          </a:ln>
        </p:spPr>
        <p:txBody>
          <a:bodyPr lIns="0" tIns="0" rIns="0" bIns="0">
            <a:spAutoFit/>
          </a:bodyPr>
          <a:lstStyle/>
          <a:p>
            <a:pPr algn="r"/>
            <a:r>
              <a:rPr lang="en-US" sz="1600" b="1" i="1" dirty="0">
                <a:solidFill>
                  <a:srgbClr val="000000"/>
                </a:solidFill>
              </a:rPr>
              <a:t>System topology, delivery, </a:t>
            </a:r>
          </a:p>
          <a:p>
            <a:pPr algn="r"/>
            <a:r>
              <a:rPr lang="en-US" sz="1600" b="1" i="1" dirty="0">
                <a:solidFill>
                  <a:srgbClr val="000000"/>
                </a:solidFill>
              </a:rPr>
              <a:t>installation, communication</a:t>
            </a:r>
            <a:endParaRPr lang="en-US" sz="1600" dirty="0"/>
          </a:p>
        </p:txBody>
      </p:sp>
      <p:sp>
        <p:nvSpPr>
          <p:cNvPr id="346222" name="Rectangle 110"/>
          <p:cNvSpPr>
            <a:spLocks noChangeArrowheads="1"/>
          </p:cNvSpPr>
          <p:nvPr/>
        </p:nvSpPr>
        <p:spPr bwMode="auto">
          <a:xfrm>
            <a:off x="6284913" y="4330700"/>
            <a:ext cx="1327150" cy="168275"/>
          </a:xfrm>
          <a:prstGeom prst="rect">
            <a:avLst/>
          </a:prstGeom>
          <a:noFill/>
          <a:ln w="9525">
            <a:noFill/>
            <a:miter lim="800000"/>
            <a:headEnd/>
            <a:tailEnd/>
          </a:ln>
        </p:spPr>
        <p:txBody>
          <a:bodyPr wrap="none" lIns="0" tIns="0" rIns="0" bIns="0">
            <a:spAutoFit/>
          </a:bodyPr>
          <a:lstStyle/>
          <a:p>
            <a:r>
              <a:rPr lang="en-US" sz="1100" b="1">
                <a:solidFill>
                  <a:srgbClr val="FF3300"/>
                </a:solidFill>
              </a:rPr>
              <a:t>System engineering</a:t>
            </a:r>
            <a:endParaRPr lang="en-US"/>
          </a:p>
        </p:txBody>
      </p:sp>
      <p:sp>
        <p:nvSpPr>
          <p:cNvPr id="346290" name="Rectangle 178"/>
          <p:cNvSpPr>
            <a:spLocks noChangeArrowheads="1"/>
          </p:cNvSpPr>
          <p:nvPr/>
        </p:nvSpPr>
        <p:spPr bwMode="auto">
          <a:xfrm>
            <a:off x="1431925" y="2447925"/>
            <a:ext cx="1296988" cy="168275"/>
          </a:xfrm>
          <a:prstGeom prst="rect">
            <a:avLst/>
          </a:prstGeom>
          <a:noFill/>
          <a:ln w="9525">
            <a:noFill/>
            <a:miter lim="800000"/>
            <a:headEnd/>
            <a:tailEnd/>
          </a:ln>
        </p:spPr>
        <p:txBody>
          <a:bodyPr wrap="none" lIns="0" tIns="0" rIns="0" bIns="0">
            <a:spAutoFit/>
          </a:bodyPr>
          <a:lstStyle/>
          <a:p>
            <a:r>
              <a:rPr lang="en-US" sz="1100" b="1">
                <a:solidFill>
                  <a:srgbClr val="FF0033"/>
                </a:solidFill>
              </a:rPr>
              <a:t>Analysts/Designers</a:t>
            </a:r>
            <a:endParaRPr lang="en-US"/>
          </a:p>
        </p:txBody>
      </p:sp>
      <p:sp>
        <p:nvSpPr>
          <p:cNvPr id="346291" name="Rectangle 179"/>
          <p:cNvSpPr>
            <a:spLocks noChangeArrowheads="1"/>
          </p:cNvSpPr>
          <p:nvPr/>
        </p:nvSpPr>
        <p:spPr bwMode="auto">
          <a:xfrm>
            <a:off x="1395413" y="2690813"/>
            <a:ext cx="1139736" cy="261610"/>
          </a:xfrm>
          <a:prstGeom prst="rect">
            <a:avLst/>
          </a:prstGeom>
          <a:noFill/>
          <a:ln w="9525">
            <a:noFill/>
            <a:miter lim="800000"/>
            <a:headEnd/>
            <a:tailEnd/>
          </a:ln>
        </p:spPr>
        <p:txBody>
          <a:bodyPr wrap="none" lIns="0" tIns="0" rIns="0" bIns="0">
            <a:spAutoFit/>
          </a:bodyPr>
          <a:lstStyle/>
          <a:p>
            <a:r>
              <a:rPr lang="en-US" sz="2000" b="1" i="1" dirty="0">
                <a:solidFill>
                  <a:srgbClr val="000000"/>
                </a:solidFill>
              </a:rPr>
              <a:t>Structure</a:t>
            </a:r>
            <a:endParaRPr lang="en-US" dirty="0"/>
          </a:p>
        </p:txBody>
      </p:sp>
      <p:sp>
        <p:nvSpPr>
          <p:cNvPr id="346292" name="Line 180"/>
          <p:cNvSpPr>
            <a:spLocks noChangeShapeType="1"/>
          </p:cNvSpPr>
          <p:nvPr/>
        </p:nvSpPr>
        <p:spPr bwMode="auto">
          <a:xfrm>
            <a:off x="3910013" y="2708275"/>
            <a:ext cx="188912" cy="0"/>
          </a:xfrm>
          <a:prstGeom prst="line">
            <a:avLst/>
          </a:prstGeom>
          <a:noFill/>
          <a:ln w="9525">
            <a:solidFill>
              <a:schemeClr val="bg2"/>
            </a:solidFill>
            <a:round/>
            <a:headEnd/>
            <a:tailEnd/>
          </a:ln>
          <a:effectLst/>
        </p:spPr>
        <p:txBody>
          <a:bodyPr lIns="107950" tIns="53975" rIns="107950" bIns="53975"/>
          <a:lstStyle/>
          <a:p>
            <a:endParaRPr lang="en-US"/>
          </a:p>
        </p:txBody>
      </p:sp>
      <p:grpSp>
        <p:nvGrpSpPr>
          <p:cNvPr id="6" name="Group 306"/>
          <p:cNvGrpSpPr>
            <a:grpSpLocks/>
          </p:cNvGrpSpPr>
          <p:nvPr/>
        </p:nvGrpSpPr>
        <p:grpSpPr bwMode="auto">
          <a:xfrm>
            <a:off x="1552575" y="3451225"/>
            <a:ext cx="808038" cy="563563"/>
            <a:chOff x="924" y="2546"/>
            <a:chExt cx="509" cy="355"/>
          </a:xfrm>
        </p:grpSpPr>
        <p:sp>
          <p:nvSpPr>
            <p:cNvPr id="346419" name="Line 307"/>
            <p:cNvSpPr>
              <a:spLocks noChangeShapeType="1"/>
            </p:cNvSpPr>
            <p:nvPr/>
          </p:nvSpPr>
          <p:spPr bwMode="auto">
            <a:xfrm flipV="1">
              <a:off x="1026" y="2587"/>
              <a:ext cx="139" cy="57"/>
            </a:xfrm>
            <a:prstGeom prst="line">
              <a:avLst/>
            </a:prstGeom>
            <a:noFill/>
            <a:ln w="3175">
              <a:solidFill>
                <a:srgbClr val="000000"/>
              </a:solidFill>
              <a:round/>
              <a:headEnd/>
              <a:tailEnd/>
            </a:ln>
          </p:spPr>
          <p:txBody>
            <a:bodyPr/>
            <a:lstStyle/>
            <a:p>
              <a:endParaRPr lang="en-US"/>
            </a:p>
          </p:txBody>
        </p:sp>
        <p:sp>
          <p:nvSpPr>
            <p:cNvPr id="346420" name="Line 308"/>
            <p:cNvSpPr>
              <a:spLocks noChangeShapeType="1"/>
            </p:cNvSpPr>
            <p:nvPr/>
          </p:nvSpPr>
          <p:spPr bwMode="auto">
            <a:xfrm flipH="1">
              <a:off x="1184" y="2644"/>
              <a:ext cx="32" cy="159"/>
            </a:xfrm>
            <a:prstGeom prst="line">
              <a:avLst/>
            </a:prstGeom>
            <a:noFill/>
            <a:ln w="3175">
              <a:solidFill>
                <a:srgbClr val="000000"/>
              </a:solidFill>
              <a:round/>
              <a:headEnd/>
              <a:tailEnd/>
            </a:ln>
          </p:spPr>
          <p:txBody>
            <a:bodyPr/>
            <a:lstStyle/>
            <a:p>
              <a:endParaRPr lang="en-US"/>
            </a:p>
          </p:txBody>
        </p:sp>
        <p:sp>
          <p:nvSpPr>
            <p:cNvPr id="346421" name="Line 309"/>
            <p:cNvSpPr>
              <a:spLocks noChangeShapeType="1"/>
            </p:cNvSpPr>
            <p:nvPr/>
          </p:nvSpPr>
          <p:spPr bwMode="auto">
            <a:xfrm>
              <a:off x="984" y="2708"/>
              <a:ext cx="123" cy="99"/>
            </a:xfrm>
            <a:prstGeom prst="line">
              <a:avLst/>
            </a:prstGeom>
            <a:noFill/>
            <a:ln w="3175">
              <a:solidFill>
                <a:srgbClr val="000000"/>
              </a:solidFill>
              <a:round/>
              <a:headEnd/>
              <a:tailEnd/>
            </a:ln>
          </p:spPr>
          <p:txBody>
            <a:bodyPr/>
            <a:lstStyle/>
            <a:p>
              <a:endParaRPr lang="en-US"/>
            </a:p>
          </p:txBody>
        </p:sp>
        <p:sp>
          <p:nvSpPr>
            <p:cNvPr id="346422" name="Line 310"/>
            <p:cNvSpPr>
              <a:spLocks noChangeShapeType="1"/>
            </p:cNvSpPr>
            <p:nvPr/>
          </p:nvSpPr>
          <p:spPr bwMode="auto">
            <a:xfrm flipV="1">
              <a:off x="1219" y="2814"/>
              <a:ext cx="120" cy="59"/>
            </a:xfrm>
            <a:prstGeom prst="line">
              <a:avLst/>
            </a:prstGeom>
            <a:noFill/>
            <a:ln w="3175">
              <a:solidFill>
                <a:srgbClr val="000000"/>
              </a:solidFill>
              <a:round/>
              <a:headEnd/>
              <a:tailEnd/>
            </a:ln>
          </p:spPr>
          <p:txBody>
            <a:bodyPr/>
            <a:lstStyle/>
            <a:p>
              <a:endParaRPr lang="en-US"/>
            </a:p>
          </p:txBody>
        </p:sp>
        <p:sp>
          <p:nvSpPr>
            <p:cNvPr id="346423" name="Rectangle 311"/>
            <p:cNvSpPr>
              <a:spLocks noChangeArrowheads="1"/>
            </p:cNvSpPr>
            <p:nvPr/>
          </p:nvSpPr>
          <p:spPr bwMode="auto">
            <a:xfrm>
              <a:off x="924" y="2614"/>
              <a:ext cx="78" cy="76"/>
            </a:xfrm>
            <a:prstGeom prst="rect">
              <a:avLst/>
            </a:prstGeom>
            <a:solidFill>
              <a:srgbClr val="669999"/>
            </a:solidFill>
            <a:ln w="9525">
              <a:noFill/>
              <a:miter lim="800000"/>
              <a:headEnd/>
              <a:tailEnd/>
            </a:ln>
          </p:spPr>
          <p:txBody>
            <a:bodyPr/>
            <a:lstStyle/>
            <a:p>
              <a:endParaRPr lang="en-US"/>
            </a:p>
          </p:txBody>
        </p:sp>
        <p:sp>
          <p:nvSpPr>
            <p:cNvPr id="346424" name="Rectangle 312"/>
            <p:cNvSpPr>
              <a:spLocks noChangeArrowheads="1"/>
            </p:cNvSpPr>
            <p:nvPr/>
          </p:nvSpPr>
          <p:spPr bwMode="auto">
            <a:xfrm>
              <a:off x="924" y="2614"/>
              <a:ext cx="78" cy="76"/>
            </a:xfrm>
            <a:prstGeom prst="rect">
              <a:avLst/>
            </a:prstGeom>
            <a:noFill/>
            <a:ln w="3175">
              <a:solidFill>
                <a:srgbClr val="000000"/>
              </a:solidFill>
              <a:miter lim="800000"/>
              <a:headEnd/>
              <a:tailEnd/>
            </a:ln>
          </p:spPr>
          <p:txBody>
            <a:bodyPr/>
            <a:lstStyle/>
            <a:p>
              <a:endParaRPr lang="en-US"/>
            </a:p>
          </p:txBody>
        </p:sp>
        <p:sp>
          <p:nvSpPr>
            <p:cNvPr id="346425" name="Line 313"/>
            <p:cNvSpPr>
              <a:spLocks noChangeShapeType="1"/>
            </p:cNvSpPr>
            <p:nvPr/>
          </p:nvSpPr>
          <p:spPr bwMode="auto">
            <a:xfrm>
              <a:off x="924" y="2643"/>
              <a:ext cx="78" cy="1"/>
            </a:xfrm>
            <a:prstGeom prst="line">
              <a:avLst/>
            </a:prstGeom>
            <a:noFill/>
            <a:ln w="3175">
              <a:solidFill>
                <a:srgbClr val="000000"/>
              </a:solidFill>
              <a:round/>
              <a:headEnd/>
              <a:tailEnd/>
            </a:ln>
          </p:spPr>
          <p:txBody>
            <a:bodyPr/>
            <a:lstStyle/>
            <a:p>
              <a:endParaRPr lang="en-US"/>
            </a:p>
          </p:txBody>
        </p:sp>
        <p:sp>
          <p:nvSpPr>
            <p:cNvPr id="346426" name="Line 314"/>
            <p:cNvSpPr>
              <a:spLocks noChangeShapeType="1"/>
            </p:cNvSpPr>
            <p:nvPr/>
          </p:nvSpPr>
          <p:spPr bwMode="auto">
            <a:xfrm>
              <a:off x="924" y="2662"/>
              <a:ext cx="78" cy="1"/>
            </a:xfrm>
            <a:prstGeom prst="line">
              <a:avLst/>
            </a:prstGeom>
            <a:noFill/>
            <a:ln w="3175">
              <a:solidFill>
                <a:srgbClr val="000000"/>
              </a:solidFill>
              <a:round/>
              <a:headEnd/>
              <a:tailEnd/>
            </a:ln>
          </p:spPr>
          <p:txBody>
            <a:bodyPr/>
            <a:lstStyle/>
            <a:p>
              <a:endParaRPr lang="en-US"/>
            </a:p>
          </p:txBody>
        </p:sp>
        <p:sp>
          <p:nvSpPr>
            <p:cNvPr id="346427" name="Rectangle 315"/>
            <p:cNvSpPr>
              <a:spLocks noChangeArrowheads="1"/>
            </p:cNvSpPr>
            <p:nvPr/>
          </p:nvSpPr>
          <p:spPr bwMode="auto">
            <a:xfrm>
              <a:off x="1350" y="2767"/>
              <a:ext cx="83" cy="76"/>
            </a:xfrm>
            <a:prstGeom prst="rect">
              <a:avLst/>
            </a:prstGeom>
            <a:solidFill>
              <a:srgbClr val="669999"/>
            </a:solidFill>
            <a:ln w="9525">
              <a:noFill/>
              <a:miter lim="800000"/>
              <a:headEnd/>
              <a:tailEnd/>
            </a:ln>
          </p:spPr>
          <p:txBody>
            <a:bodyPr/>
            <a:lstStyle/>
            <a:p>
              <a:endParaRPr lang="en-US"/>
            </a:p>
          </p:txBody>
        </p:sp>
        <p:sp>
          <p:nvSpPr>
            <p:cNvPr id="346428" name="Rectangle 316"/>
            <p:cNvSpPr>
              <a:spLocks noChangeArrowheads="1"/>
            </p:cNvSpPr>
            <p:nvPr/>
          </p:nvSpPr>
          <p:spPr bwMode="auto">
            <a:xfrm>
              <a:off x="1350" y="2767"/>
              <a:ext cx="83" cy="76"/>
            </a:xfrm>
            <a:prstGeom prst="rect">
              <a:avLst/>
            </a:prstGeom>
            <a:noFill/>
            <a:ln w="3175">
              <a:solidFill>
                <a:srgbClr val="000000"/>
              </a:solidFill>
              <a:miter lim="800000"/>
              <a:headEnd/>
              <a:tailEnd/>
            </a:ln>
          </p:spPr>
          <p:txBody>
            <a:bodyPr/>
            <a:lstStyle/>
            <a:p>
              <a:endParaRPr lang="en-US"/>
            </a:p>
          </p:txBody>
        </p:sp>
        <p:sp>
          <p:nvSpPr>
            <p:cNvPr id="346429" name="Line 317"/>
            <p:cNvSpPr>
              <a:spLocks noChangeShapeType="1"/>
            </p:cNvSpPr>
            <p:nvPr/>
          </p:nvSpPr>
          <p:spPr bwMode="auto">
            <a:xfrm>
              <a:off x="1350" y="2798"/>
              <a:ext cx="83" cy="1"/>
            </a:xfrm>
            <a:prstGeom prst="line">
              <a:avLst/>
            </a:prstGeom>
            <a:noFill/>
            <a:ln w="3175">
              <a:solidFill>
                <a:srgbClr val="000000"/>
              </a:solidFill>
              <a:round/>
              <a:headEnd/>
              <a:tailEnd/>
            </a:ln>
          </p:spPr>
          <p:txBody>
            <a:bodyPr/>
            <a:lstStyle/>
            <a:p>
              <a:endParaRPr lang="en-US"/>
            </a:p>
          </p:txBody>
        </p:sp>
        <p:sp>
          <p:nvSpPr>
            <p:cNvPr id="346430" name="Line 318"/>
            <p:cNvSpPr>
              <a:spLocks noChangeShapeType="1"/>
            </p:cNvSpPr>
            <p:nvPr/>
          </p:nvSpPr>
          <p:spPr bwMode="auto">
            <a:xfrm>
              <a:off x="1350" y="2814"/>
              <a:ext cx="83" cy="2"/>
            </a:xfrm>
            <a:prstGeom prst="line">
              <a:avLst/>
            </a:prstGeom>
            <a:noFill/>
            <a:ln w="3175">
              <a:solidFill>
                <a:srgbClr val="000000"/>
              </a:solidFill>
              <a:round/>
              <a:headEnd/>
              <a:tailEnd/>
            </a:ln>
          </p:spPr>
          <p:txBody>
            <a:bodyPr/>
            <a:lstStyle/>
            <a:p>
              <a:endParaRPr lang="en-US"/>
            </a:p>
          </p:txBody>
        </p:sp>
        <p:sp>
          <p:nvSpPr>
            <p:cNvPr id="346431" name="Rectangle 319"/>
            <p:cNvSpPr>
              <a:spLocks noChangeArrowheads="1"/>
            </p:cNvSpPr>
            <p:nvPr/>
          </p:nvSpPr>
          <p:spPr bwMode="auto">
            <a:xfrm>
              <a:off x="1121" y="2822"/>
              <a:ext cx="81" cy="79"/>
            </a:xfrm>
            <a:prstGeom prst="rect">
              <a:avLst/>
            </a:prstGeom>
            <a:solidFill>
              <a:srgbClr val="669999"/>
            </a:solidFill>
            <a:ln w="9525">
              <a:noFill/>
              <a:miter lim="800000"/>
              <a:headEnd/>
              <a:tailEnd/>
            </a:ln>
          </p:spPr>
          <p:txBody>
            <a:bodyPr/>
            <a:lstStyle/>
            <a:p>
              <a:endParaRPr lang="en-US"/>
            </a:p>
          </p:txBody>
        </p:sp>
        <p:sp>
          <p:nvSpPr>
            <p:cNvPr id="346432" name="Rectangle 320"/>
            <p:cNvSpPr>
              <a:spLocks noChangeArrowheads="1"/>
            </p:cNvSpPr>
            <p:nvPr/>
          </p:nvSpPr>
          <p:spPr bwMode="auto">
            <a:xfrm>
              <a:off x="1121" y="2822"/>
              <a:ext cx="81" cy="79"/>
            </a:xfrm>
            <a:prstGeom prst="rect">
              <a:avLst/>
            </a:prstGeom>
            <a:noFill/>
            <a:ln w="3175">
              <a:solidFill>
                <a:srgbClr val="000000"/>
              </a:solidFill>
              <a:miter lim="800000"/>
              <a:headEnd/>
              <a:tailEnd/>
            </a:ln>
          </p:spPr>
          <p:txBody>
            <a:bodyPr/>
            <a:lstStyle/>
            <a:p>
              <a:endParaRPr lang="en-US"/>
            </a:p>
          </p:txBody>
        </p:sp>
        <p:sp>
          <p:nvSpPr>
            <p:cNvPr id="346433" name="Line 321"/>
            <p:cNvSpPr>
              <a:spLocks noChangeShapeType="1"/>
            </p:cNvSpPr>
            <p:nvPr/>
          </p:nvSpPr>
          <p:spPr bwMode="auto">
            <a:xfrm>
              <a:off x="1121" y="2850"/>
              <a:ext cx="81" cy="2"/>
            </a:xfrm>
            <a:prstGeom prst="line">
              <a:avLst/>
            </a:prstGeom>
            <a:noFill/>
            <a:ln w="3175">
              <a:solidFill>
                <a:srgbClr val="000000"/>
              </a:solidFill>
              <a:round/>
              <a:headEnd/>
              <a:tailEnd/>
            </a:ln>
          </p:spPr>
          <p:txBody>
            <a:bodyPr/>
            <a:lstStyle/>
            <a:p>
              <a:endParaRPr lang="en-US"/>
            </a:p>
          </p:txBody>
        </p:sp>
        <p:sp>
          <p:nvSpPr>
            <p:cNvPr id="346434" name="Line 322"/>
            <p:cNvSpPr>
              <a:spLocks noChangeShapeType="1"/>
            </p:cNvSpPr>
            <p:nvPr/>
          </p:nvSpPr>
          <p:spPr bwMode="auto">
            <a:xfrm>
              <a:off x="1121" y="2869"/>
              <a:ext cx="81" cy="1"/>
            </a:xfrm>
            <a:prstGeom prst="line">
              <a:avLst/>
            </a:prstGeom>
            <a:noFill/>
            <a:ln w="3175">
              <a:solidFill>
                <a:srgbClr val="000000"/>
              </a:solidFill>
              <a:round/>
              <a:headEnd/>
              <a:tailEnd/>
            </a:ln>
          </p:spPr>
          <p:txBody>
            <a:bodyPr/>
            <a:lstStyle/>
            <a:p>
              <a:endParaRPr lang="en-US"/>
            </a:p>
          </p:txBody>
        </p:sp>
        <p:sp>
          <p:nvSpPr>
            <p:cNvPr id="346435" name="Rectangle 323"/>
            <p:cNvSpPr>
              <a:spLocks noChangeArrowheads="1"/>
            </p:cNvSpPr>
            <p:nvPr/>
          </p:nvSpPr>
          <p:spPr bwMode="auto">
            <a:xfrm>
              <a:off x="1181" y="2546"/>
              <a:ext cx="81" cy="78"/>
            </a:xfrm>
            <a:prstGeom prst="rect">
              <a:avLst/>
            </a:prstGeom>
            <a:solidFill>
              <a:srgbClr val="669999"/>
            </a:solidFill>
            <a:ln w="9525">
              <a:noFill/>
              <a:miter lim="800000"/>
              <a:headEnd/>
              <a:tailEnd/>
            </a:ln>
          </p:spPr>
          <p:txBody>
            <a:bodyPr/>
            <a:lstStyle/>
            <a:p>
              <a:endParaRPr lang="en-US"/>
            </a:p>
          </p:txBody>
        </p:sp>
        <p:sp>
          <p:nvSpPr>
            <p:cNvPr id="346436" name="Rectangle 324"/>
            <p:cNvSpPr>
              <a:spLocks noChangeArrowheads="1"/>
            </p:cNvSpPr>
            <p:nvPr/>
          </p:nvSpPr>
          <p:spPr bwMode="auto">
            <a:xfrm>
              <a:off x="1181" y="2546"/>
              <a:ext cx="81" cy="78"/>
            </a:xfrm>
            <a:prstGeom prst="rect">
              <a:avLst/>
            </a:prstGeom>
            <a:noFill/>
            <a:ln w="3175">
              <a:solidFill>
                <a:srgbClr val="000000"/>
              </a:solidFill>
              <a:miter lim="800000"/>
              <a:headEnd/>
              <a:tailEnd/>
            </a:ln>
          </p:spPr>
          <p:txBody>
            <a:bodyPr/>
            <a:lstStyle/>
            <a:p>
              <a:endParaRPr lang="en-US"/>
            </a:p>
          </p:txBody>
        </p:sp>
        <p:sp>
          <p:nvSpPr>
            <p:cNvPr id="346437" name="Line 325"/>
            <p:cNvSpPr>
              <a:spLocks noChangeShapeType="1"/>
            </p:cNvSpPr>
            <p:nvPr/>
          </p:nvSpPr>
          <p:spPr bwMode="auto">
            <a:xfrm>
              <a:off x="1181" y="2577"/>
              <a:ext cx="81" cy="1"/>
            </a:xfrm>
            <a:prstGeom prst="line">
              <a:avLst/>
            </a:prstGeom>
            <a:noFill/>
            <a:ln w="3175">
              <a:solidFill>
                <a:srgbClr val="000000"/>
              </a:solidFill>
              <a:round/>
              <a:headEnd/>
              <a:tailEnd/>
            </a:ln>
          </p:spPr>
          <p:txBody>
            <a:bodyPr/>
            <a:lstStyle/>
            <a:p>
              <a:endParaRPr lang="en-US"/>
            </a:p>
          </p:txBody>
        </p:sp>
        <p:sp>
          <p:nvSpPr>
            <p:cNvPr id="346438" name="Line 326"/>
            <p:cNvSpPr>
              <a:spLocks noChangeShapeType="1"/>
            </p:cNvSpPr>
            <p:nvPr/>
          </p:nvSpPr>
          <p:spPr bwMode="auto">
            <a:xfrm>
              <a:off x="1181" y="2596"/>
              <a:ext cx="81" cy="1"/>
            </a:xfrm>
            <a:prstGeom prst="line">
              <a:avLst/>
            </a:prstGeom>
            <a:noFill/>
            <a:ln w="3175">
              <a:solidFill>
                <a:srgbClr val="000000"/>
              </a:solidFill>
              <a:round/>
              <a:headEnd/>
              <a:tailEnd/>
            </a:ln>
          </p:spPr>
          <p:txBody>
            <a:bodyPr/>
            <a:lstStyle/>
            <a:p>
              <a:endParaRPr lang="en-US"/>
            </a:p>
          </p:txBody>
        </p:sp>
      </p:grpSp>
      <p:grpSp>
        <p:nvGrpSpPr>
          <p:cNvPr id="7" name="Group 327"/>
          <p:cNvGrpSpPr>
            <a:grpSpLocks/>
          </p:cNvGrpSpPr>
          <p:nvPr/>
        </p:nvGrpSpPr>
        <p:grpSpPr bwMode="auto">
          <a:xfrm>
            <a:off x="1552575" y="1336675"/>
            <a:ext cx="808038" cy="561975"/>
            <a:chOff x="924" y="1214"/>
            <a:chExt cx="509" cy="354"/>
          </a:xfrm>
        </p:grpSpPr>
        <p:sp>
          <p:nvSpPr>
            <p:cNvPr id="346440" name="Line 328"/>
            <p:cNvSpPr>
              <a:spLocks noChangeShapeType="1"/>
            </p:cNvSpPr>
            <p:nvPr/>
          </p:nvSpPr>
          <p:spPr bwMode="auto">
            <a:xfrm flipV="1">
              <a:off x="1026" y="1255"/>
              <a:ext cx="139" cy="57"/>
            </a:xfrm>
            <a:prstGeom prst="line">
              <a:avLst/>
            </a:prstGeom>
            <a:noFill/>
            <a:ln w="3175">
              <a:solidFill>
                <a:srgbClr val="000000"/>
              </a:solidFill>
              <a:round/>
              <a:headEnd/>
              <a:tailEnd/>
            </a:ln>
          </p:spPr>
          <p:txBody>
            <a:bodyPr/>
            <a:lstStyle/>
            <a:p>
              <a:endParaRPr lang="en-US"/>
            </a:p>
          </p:txBody>
        </p:sp>
        <p:sp>
          <p:nvSpPr>
            <p:cNvPr id="346441" name="Line 329"/>
            <p:cNvSpPr>
              <a:spLocks noChangeShapeType="1"/>
            </p:cNvSpPr>
            <p:nvPr/>
          </p:nvSpPr>
          <p:spPr bwMode="auto">
            <a:xfrm flipH="1">
              <a:off x="1184" y="1308"/>
              <a:ext cx="32" cy="163"/>
            </a:xfrm>
            <a:prstGeom prst="line">
              <a:avLst/>
            </a:prstGeom>
            <a:noFill/>
            <a:ln w="3175">
              <a:solidFill>
                <a:srgbClr val="000000"/>
              </a:solidFill>
              <a:round/>
              <a:headEnd/>
              <a:tailEnd/>
            </a:ln>
          </p:spPr>
          <p:txBody>
            <a:bodyPr/>
            <a:lstStyle/>
            <a:p>
              <a:endParaRPr lang="en-US"/>
            </a:p>
          </p:txBody>
        </p:sp>
        <p:sp>
          <p:nvSpPr>
            <p:cNvPr id="346442" name="Line 330"/>
            <p:cNvSpPr>
              <a:spLocks noChangeShapeType="1"/>
            </p:cNvSpPr>
            <p:nvPr/>
          </p:nvSpPr>
          <p:spPr bwMode="auto">
            <a:xfrm>
              <a:off x="987" y="1376"/>
              <a:ext cx="120" cy="98"/>
            </a:xfrm>
            <a:prstGeom prst="line">
              <a:avLst/>
            </a:prstGeom>
            <a:noFill/>
            <a:ln w="3175">
              <a:solidFill>
                <a:srgbClr val="000000"/>
              </a:solidFill>
              <a:round/>
              <a:headEnd/>
              <a:tailEnd/>
            </a:ln>
          </p:spPr>
          <p:txBody>
            <a:bodyPr/>
            <a:lstStyle/>
            <a:p>
              <a:endParaRPr lang="en-US"/>
            </a:p>
          </p:txBody>
        </p:sp>
        <p:sp>
          <p:nvSpPr>
            <p:cNvPr id="346443" name="Line 331"/>
            <p:cNvSpPr>
              <a:spLocks noChangeShapeType="1"/>
            </p:cNvSpPr>
            <p:nvPr/>
          </p:nvSpPr>
          <p:spPr bwMode="auto">
            <a:xfrm flipV="1">
              <a:off x="1218" y="1482"/>
              <a:ext cx="121" cy="55"/>
            </a:xfrm>
            <a:prstGeom prst="line">
              <a:avLst/>
            </a:prstGeom>
            <a:noFill/>
            <a:ln w="3175">
              <a:solidFill>
                <a:srgbClr val="000000"/>
              </a:solidFill>
              <a:round/>
              <a:headEnd/>
              <a:tailEnd/>
            </a:ln>
          </p:spPr>
          <p:txBody>
            <a:bodyPr/>
            <a:lstStyle/>
            <a:p>
              <a:endParaRPr lang="en-US"/>
            </a:p>
          </p:txBody>
        </p:sp>
        <p:sp>
          <p:nvSpPr>
            <p:cNvPr id="346444" name="Rectangle 332"/>
            <p:cNvSpPr>
              <a:spLocks noChangeArrowheads="1"/>
            </p:cNvSpPr>
            <p:nvPr/>
          </p:nvSpPr>
          <p:spPr bwMode="auto">
            <a:xfrm>
              <a:off x="924" y="1282"/>
              <a:ext cx="78" cy="76"/>
            </a:xfrm>
            <a:prstGeom prst="rect">
              <a:avLst/>
            </a:prstGeom>
            <a:solidFill>
              <a:srgbClr val="669999"/>
            </a:solidFill>
            <a:ln w="9525">
              <a:noFill/>
              <a:miter lim="800000"/>
              <a:headEnd/>
              <a:tailEnd/>
            </a:ln>
          </p:spPr>
          <p:txBody>
            <a:bodyPr/>
            <a:lstStyle/>
            <a:p>
              <a:endParaRPr lang="en-US"/>
            </a:p>
          </p:txBody>
        </p:sp>
        <p:sp>
          <p:nvSpPr>
            <p:cNvPr id="346445" name="Rectangle 333"/>
            <p:cNvSpPr>
              <a:spLocks noChangeArrowheads="1"/>
            </p:cNvSpPr>
            <p:nvPr/>
          </p:nvSpPr>
          <p:spPr bwMode="auto">
            <a:xfrm>
              <a:off x="924" y="1282"/>
              <a:ext cx="78" cy="76"/>
            </a:xfrm>
            <a:prstGeom prst="rect">
              <a:avLst/>
            </a:prstGeom>
            <a:noFill/>
            <a:ln w="3175">
              <a:solidFill>
                <a:srgbClr val="000000"/>
              </a:solidFill>
              <a:miter lim="800000"/>
              <a:headEnd/>
              <a:tailEnd/>
            </a:ln>
          </p:spPr>
          <p:txBody>
            <a:bodyPr/>
            <a:lstStyle/>
            <a:p>
              <a:endParaRPr lang="en-US"/>
            </a:p>
          </p:txBody>
        </p:sp>
        <p:sp>
          <p:nvSpPr>
            <p:cNvPr id="346446" name="Line 334"/>
            <p:cNvSpPr>
              <a:spLocks noChangeShapeType="1"/>
            </p:cNvSpPr>
            <p:nvPr/>
          </p:nvSpPr>
          <p:spPr bwMode="auto">
            <a:xfrm>
              <a:off x="924" y="1311"/>
              <a:ext cx="78" cy="1"/>
            </a:xfrm>
            <a:prstGeom prst="line">
              <a:avLst/>
            </a:prstGeom>
            <a:noFill/>
            <a:ln w="3175">
              <a:solidFill>
                <a:srgbClr val="000000"/>
              </a:solidFill>
              <a:round/>
              <a:headEnd/>
              <a:tailEnd/>
            </a:ln>
          </p:spPr>
          <p:txBody>
            <a:bodyPr/>
            <a:lstStyle/>
            <a:p>
              <a:endParaRPr lang="en-US"/>
            </a:p>
          </p:txBody>
        </p:sp>
        <p:sp>
          <p:nvSpPr>
            <p:cNvPr id="346447" name="Line 335"/>
            <p:cNvSpPr>
              <a:spLocks noChangeShapeType="1"/>
            </p:cNvSpPr>
            <p:nvPr/>
          </p:nvSpPr>
          <p:spPr bwMode="auto">
            <a:xfrm>
              <a:off x="924" y="1329"/>
              <a:ext cx="78" cy="1"/>
            </a:xfrm>
            <a:prstGeom prst="line">
              <a:avLst/>
            </a:prstGeom>
            <a:noFill/>
            <a:ln w="3175">
              <a:solidFill>
                <a:srgbClr val="000000"/>
              </a:solidFill>
              <a:round/>
              <a:headEnd/>
              <a:tailEnd/>
            </a:ln>
          </p:spPr>
          <p:txBody>
            <a:bodyPr/>
            <a:lstStyle/>
            <a:p>
              <a:endParaRPr lang="en-US"/>
            </a:p>
          </p:txBody>
        </p:sp>
        <p:sp>
          <p:nvSpPr>
            <p:cNvPr id="346448" name="Rectangle 336"/>
            <p:cNvSpPr>
              <a:spLocks noChangeArrowheads="1"/>
            </p:cNvSpPr>
            <p:nvPr/>
          </p:nvSpPr>
          <p:spPr bwMode="auto">
            <a:xfrm>
              <a:off x="1350" y="1435"/>
              <a:ext cx="83" cy="75"/>
            </a:xfrm>
            <a:prstGeom prst="rect">
              <a:avLst/>
            </a:prstGeom>
            <a:solidFill>
              <a:srgbClr val="669999"/>
            </a:solidFill>
            <a:ln w="9525">
              <a:noFill/>
              <a:miter lim="800000"/>
              <a:headEnd/>
              <a:tailEnd/>
            </a:ln>
          </p:spPr>
          <p:txBody>
            <a:bodyPr/>
            <a:lstStyle/>
            <a:p>
              <a:endParaRPr lang="en-US"/>
            </a:p>
          </p:txBody>
        </p:sp>
        <p:sp>
          <p:nvSpPr>
            <p:cNvPr id="346449" name="Rectangle 337"/>
            <p:cNvSpPr>
              <a:spLocks noChangeArrowheads="1"/>
            </p:cNvSpPr>
            <p:nvPr/>
          </p:nvSpPr>
          <p:spPr bwMode="auto">
            <a:xfrm>
              <a:off x="1350" y="1435"/>
              <a:ext cx="83" cy="75"/>
            </a:xfrm>
            <a:prstGeom prst="rect">
              <a:avLst/>
            </a:prstGeom>
            <a:noFill/>
            <a:ln w="3175">
              <a:solidFill>
                <a:srgbClr val="000000"/>
              </a:solidFill>
              <a:miter lim="800000"/>
              <a:headEnd/>
              <a:tailEnd/>
            </a:ln>
          </p:spPr>
          <p:txBody>
            <a:bodyPr/>
            <a:lstStyle/>
            <a:p>
              <a:endParaRPr lang="en-US"/>
            </a:p>
          </p:txBody>
        </p:sp>
        <p:sp>
          <p:nvSpPr>
            <p:cNvPr id="346450" name="Line 338"/>
            <p:cNvSpPr>
              <a:spLocks noChangeShapeType="1"/>
            </p:cNvSpPr>
            <p:nvPr/>
          </p:nvSpPr>
          <p:spPr bwMode="auto">
            <a:xfrm>
              <a:off x="1350" y="1466"/>
              <a:ext cx="83" cy="1"/>
            </a:xfrm>
            <a:prstGeom prst="line">
              <a:avLst/>
            </a:prstGeom>
            <a:noFill/>
            <a:ln w="3175">
              <a:solidFill>
                <a:srgbClr val="000000"/>
              </a:solidFill>
              <a:round/>
              <a:headEnd/>
              <a:tailEnd/>
            </a:ln>
          </p:spPr>
          <p:txBody>
            <a:bodyPr/>
            <a:lstStyle/>
            <a:p>
              <a:endParaRPr lang="en-US"/>
            </a:p>
          </p:txBody>
        </p:sp>
        <p:sp>
          <p:nvSpPr>
            <p:cNvPr id="346451" name="Line 339"/>
            <p:cNvSpPr>
              <a:spLocks noChangeShapeType="1"/>
            </p:cNvSpPr>
            <p:nvPr/>
          </p:nvSpPr>
          <p:spPr bwMode="auto">
            <a:xfrm>
              <a:off x="1350" y="1482"/>
              <a:ext cx="83" cy="1"/>
            </a:xfrm>
            <a:prstGeom prst="line">
              <a:avLst/>
            </a:prstGeom>
            <a:noFill/>
            <a:ln w="3175">
              <a:solidFill>
                <a:srgbClr val="000000"/>
              </a:solidFill>
              <a:round/>
              <a:headEnd/>
              <a:tailEnd/>
            </a:ln>
          </p:spPr>
          <p:txBody>
            <a:bodyPr/>
            <a:lstStyle/>
            <a:p>
              <a:endParaRPr lang="en-US"/>
            </a:p>
          </p:txBody>
        </p:sp>
        <p:sp>
          <p:nvSpPr>
            <p:cNvPr id="346452" name="Rectangle 340"/>
            <p:cNvSpPr>
              <a:spLocks noChangeArrowheads="1"/>
            </p:cNvSpPr>
            <p:nvPr/>
          </p:nvSpPr>
          <p:spPr bwMode="auto">
            <a:xfrm>
              <a:off x="1121" y="1489"/>
              <a:ext cx="81" cy="79"/>
            </a:xfrm>
            <a:prstGeom prst="rect">
              <a:avLst/>
            </a:prstGeom>
            <a:solidFill>
              <a:srgbClr val="669999"/>
            </a:solidFill>
            <a:ln w="9525">
              <a:noFill/>
              <a:miter lim="800000"/>
              <a:headEnd/>
              <a:tailEnd/>
            </a:ln>
          </p:spPr>
          <p:txBody>
            <a:bodyPr/>
            <a:lstStyle/>
            <a:p>
              <a:endParaRPr lang="en-US"/>
            </a:p>
          </p:txBody>
        </p:sp>
        <p:sp>
          <p:nvSpPr>
            <p:cNvPr id="346453" name="Rectangle 341"/>
            <p:cNvSpPr>
              <a:spLocks noChangeArrowheads="1"/>
            </p:cNvSpPr>
            <p:nvPr/>
          </p:nvSpPr>
          <p:spPr bwMode="auto">
            <a:xfrm>
              <a:off x="1121" y="1489"/>
              <a:ext cx="81" cy="79"/>
            </a:xfrm>
            <a:prstGeom prst="rect">
              <a:avLst/>
            </a:prstGeom>
            <a:noFill/>
            <a:ln w="3175">
              <a:solidFill>
                <a:srgbClr val="000000"/>
              </a:solidFill>
              <a:miter lim="800000"/>
              <a:headEnd/>
              <a:tailEnd/>
            </a:ln>
          </p:spPr>
          <p:txBody>
            <a:bodyPr/>
            <a:lstStyle/>
            <a:p>
              <a:endParaRPr lang="en-US"/>
            </a:p>
          </p:txBody>
        </p:sp>
        <p:sp>
          <p:nvSpPr>
            <p:cNvPr id="346454" name="Line 342"/>
            <p:cNvSpPr>
              <a:spLocks noChangeShapeType="1"/>
            </p:cNvSpPr>
            <p:nvPr/>
          </p:nvSpPr>
          <p:spPr bwMode="auto">
            <a:xfrm>
              <a:off x="1121" y="1518"/>
              <a:ext cx="81" cy="1"/>
            </a:xfrm>
            <a:prstGeom prst="line">
              <a:avLst/>
            </a:prstGeom>
            <a:noFill/>
            <a:ln w="3175">
              <a:solidFill>
                <a:srgbClr val="000000"/>
              </a:solidFill>
              <a:round/>
              <a:headEnd/>
              <a:tailEnd/>
            </a:ln>
          </p:spPr>
          <p:txBody>
            <a:bodyPr/>
            <a:lstStyle/>
            <a:p>
              <a:endParaRPr lang="en-US"/>
            </a:p>
          </p:txBody>
        </p:sp>
        <p:sp>
          <p:nvSpPr>
            <p:cNvPr id="346455" name="Line 343"/>
            <p:cNvSpPr>
              <a:spLocks noChangeShapeType="1"/>
            </p:cNvSpPr>
            <p:nvPr/>
          </p:nvSpPr>
          <p:spPr bwMode="auto">
            <a:xfrm>
              <a:off x="1121" y="1536"/>
              <a:ext cx="81" cy="1"/>
            </a:xfrm>
            <a:prstGeom prst="line">
              <a:avLst/>
            </a:prstGeom>
            <a:noFill/>
            <a:ln w="3175">
              <a:solidFill>
                <a:srgbClr val="000000"/>
              </a:solidFill>
              <a:round/>
              <a:headEnd/>
              <a:tailEnd/>
            </a:ln>
          </p:spPr>
          <p:txBody>
            <a:bodyPr/>
            <a:lstStyle/>
            <a:p>
              <a:endParaRPr lang="en-US"/>
            </a:p>
          </p:txBody>
        </p:sp>
        <p:sp>
          <p:nvSpPr>
            <p:cNvPr id="346456" name="Rectangle 344"/>
            <p:cNvSpPr>
              <a:spLocks noChangeArrowheads="1"/>
            </p:cNvSpPr>
            <p:nvPr/>
          </p:nvSpPr>
          <p:spPr bwMode="auto">
            <a:xfrm>
              <a:off x="1181" y="1214"/>
              <a:ext cx="81" cy="78"/>
            </a:xfrm>
            <a:prstGeom prst="rect">
              <a:avLst/>
            </a:prstGeom>
            <a:solidFill>
              <a:srgbClr val="669999"/>
            </a:solidFill>
            <a:ln w="9525">
              <a:noFill/>
              <a:miter lim="800000"/>
              <a:headEnd/>
              <a:tailEnd/>
            </a:ln>
          </p:spPr>
          <p:txBody>
            <a:bodyPr/>
            <a:lstStyle/>
            <a:p>
              <a:endParaRPr lang="en-US"/>
            </a:p>
          </p:txBody>
        </p:sp>
        <p:sp>
          <p:nvSpPr>
            <p:cNvPr id="346457" name="Rectangle 345"/>
            <p:cNvSpPr>
              <a:spLocks noChangeArrowheads="1"/>
            </p:cNvSpPr>
            <p:nvPr/>
          </p:nvSpPr>
          <p:spPr bwMode="auto">
            <a:xfrm>
              <a:off x="1181" y="1214"/>
              <a:ext cx="81" cy="78"/>
            </a:xfrm>
            <a:prstGeom prst="rect">
              <a:avLst/>
            </a:prstGeom>
            <a:noFill/>
            <a:ln w="3175">
              <a:solidFill>
                <a:srgbClr val="000000"/>
              </a:solidFill>
              <a:miter lim="800000"/>
              <a:headEnd/>
              <a:tailEnd/>
            </a:ln>
          </p:spPr>
          <p:txBody>
            <a:bodyPr/>
            <a:lstStyle/>
            <a:p>
              <a:endParaRPr lang="en-US"/>
            </a:p>
          </p:txBody>
        </p:sp>
        <p:sp>
          <p:nvSpPr>
            <p:cNvPr id="346458" name="Line 346"/>
            <p:cNvSpPr>
              <a:spLocks noChangeShapeType="1"/>
            </p:cNvSpPr>
            <p:nvPr/>
          </p:nvSpPr>
          <p:spPr bwMode="auto">
            <a:xfrm>
              <a:off x="1181" y="1245"/>
              <a:ext cx="81" cy="1"/>
            </a:xfrm>
            <a:prstGeom prst="line">
              <a:avLst/>
            </a:prstGeom>
            <a:noFill/>
            <a:ln w="3175">
              <a:solidFill>
                <a:srgbClr val="000000"/>
              </a:solidFill>
              <a:round/>
              <a:headEnd/>
              <a:tailEnd/>
            </a:ln>
          </p:spPr>
          <p:txBody>
            <a:bodyPr/>
            <a:lstStyle/>
            <a:p>
              <a:endParaRPr lang="en-US"/>
            </a:p>
          </p:txBody>
        </p:sp>
        <p:sp>
          <p:nvSpPr>
            <p:cNvPr id="346459" name="Line 347"/>
            <p:cNvSpPr>
              <a:spLocks noChangeShapeType="1"/>
            </p:cNvSpPr>
            <p:nvPr/>
          </p:nvSpPr>
          <p:spPr bwMode="auto">
            <a:xfrm>
              <a:off x="1181" y="1264"/>
              <a:ext cx="81" cy="1"/>
            </a:xfrm>
            <a:prstGeom prst="line">
              <a:avLst/>
            </a:prstGeom>
            <a:noFill/>
            <a:ln w="3175">
              <a:solidFill>
                <a:srgbClr val="000000"/>
              </a:solidFill>
              <a:round/>
              <a:headEnd/>
              <a:tailEnd/>
            </a:ln>
          </p:spPr>
          <p:txBody>
            <a:bodyPr/>
            <a:lstStyle/>
            <a:p>
              <a:endParaRPr lang="en-US"/>
            </a:p>
          </p:txBody>
        </p:sp>
      </p:grpSp>
      <p:grpSp>
        <p:nvGrpSpPr>
          <p:cNvPr id="8" name="Group 348"/>
          <p:cNvGrpSpPr>
            <a:grpSpLocks/>
          </p:cNvGrpSpPr>
          <p:nvPr/>
        </p:nvGrpSpPr>
        <p:grpSpPr bwMode="auto">
          <a:xfrm>
            <a:off x="6678613" y="3348038"/>
            <a:ext cx="785812" cy="615950"/>
            <a:chOff x="4255" y="2481"/>
            <a:chExt cx="495" cy="388"/>
          </a:xfrm>
        </p:grpSpPr>
        <p:sp>
          <p:nvSpPr>
            <p:cNvPr id="346461" name="Line 349"/>
            <p:cNvSpPr>
              <a:spLocks noChangeShapeType="1"/>
            </p:cNvSpPr>
            <p:nvPr/>
          </p:nvSpPr>
          <p:spPr bwMode="auto">
            <a:xfrm flipV="1">
              <a:off x="4397" y="2527"/>
              <a:ext cx="106" cy="42"/>
            </a:xfrm>
            <a:prstGeom prst="line">
              <a:avLst/>
            </a:prstGeom>
            <a:noFill/>
            <a:ln w="3175">
              <a:solidFill>
                <a:srgbClr val="000000"/>
              </a:solidFill>
              <a:round/>
              <a:headEnd/>
              <a:tailEnd/>
            </a:ln>
          </p:spPr>
          <p:txBody>
            <a:bodyPr/>
            <a:lstStyle/>
            <a:p>
              <a:endParaRPr lang="en-US"/>
            </a:p>
          </p:txBody>
        </p:sp>
        <p:sp>
          <p:nvSpPr>
            <p:cNvPr id="346462" name="Line 350"/>
            <p:cNvSpPr>
              <a:spLocks noChangeShapeType="1"/>
            </p:cNvSpPr>
            <p:nvPr/>
          </p:nvSpPr>
          <p:spPr bwMode="auto">
            <a:xfrm flipH="1">
              <a:off x="4522" y="2593"/>
              <a:ext cx="30" cy="150"/>
            </a:xfrm>
            <a:prstGeom prst="line">
              <a:avLst/>
            </a:prstGeom>
            <a:noFill/>
            <a:ln w="3175">
              <a:solidFill>
                <a:srgbClr val="000000"/>
              </a:solidFill>
              <a:round/>
              <a:headEnd/>
              <a:tailEnd/>
            </a:ln>
          </p:spPr>
          <p:txBody>
            <a:bodyPr/>
            <a:lstStyle/>
            <a:p>
              <a:endParaRPr lang="en-US"/>
            </a:p>
          </p:txBody>
        </p:sp>
        <p:sp>
          <p:nvSpPr>
            <p:cNvPr id="346463" name="Line 351"/>
            <p:cNvSpPr>
              <a:spLocks noChangeShapeType="1"/>
            </p:cNvSpPr>
            <p:nvPr/>
          </p:nvSpPr>
          <p:spPr bwMode="auto">
            <a:xfrm>
              <a:off x="4355" y="2673"/>
              <a:ext cx="90" cy="74"/>
            </a:xfrm>
            <a:prstGeom prst="line">
              <a:avLst/>
            </a:prstGeom>
            <a:noFill/>
            <a:ln w="3175">
              <a:solidFill>
                <a:srgbClr val="000000"/>
              </a:solidFill>
              <a:round/>
              <a:headEnd/>
              <a:tailEnd/>
            </a:ln>
          </p:spPr>
          <p:txBody>
            <a:bodyPr/>
            <a:lstStyle/>
            <a:p>
              <a:endParaRPr lang="en-US"/>
            </a:p>
          </p:txBody>
        </p:sp>
        <p:sp>
          <p:nvSpPr>
            <p:cNvPr id="346464" name="Line 352"/>
            <p:cNvSpPr>
              <a:spLocks noChangeShapeType="1"/>
            </p:cNvSpPr>
            <p:nvPr/>
          </p:nvSpPr>
          <p:spPr bwMode="auto">
            <a:xfrm flipV="1">
              <a:off x="4567" y="2762"/>
              <a:ext cx="92" cy="45"/>
            </a:xfrm>
            <a:prstGeom prst="line">
              <a:avLst/>
            </a:prstGeom>
            <a:noFill/>
            <a:ln w="3175">
              <a:solidFill>
                <a:srgbClr val="000000"/>
              </a:solidFill>
              <a:round/>
              <a:headEnd/>
              <a:tailEnd/>
            </a:ln>
          </p:spPr>
          <p:txBody>
            <a:bodyPr/>
            <a:lstStyle/>
            <a:p>
              <a:endParaRPr lang="en-US"/>
            </a:p>
          </p:txBody>
        </p:sp>
        <p:sp>
          <p:nvSpPr>
            <p:cNvPr id="346465" name="Rectangle 353"/>
            <p:cNvSpPr>
              <a:spLocks noChangeArrowheads="1"/>
            </p:cNvSpPr>
            <p:nvPr/>
          </p:nvSpPr>
          <p:spPr bwMode="auto">
            <a:xfrm>
              <a:off x="4255" y="2573"/>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346466" name="Rectangle 354"/>
            <p:cNvSpPr>
              <a:spLocks noChangeArrowheads="1"/>
            </p:cNvSpPr>
            <p:nvPr/>
          </p:nvSpPr>
          <p:spPr bwMode="auto">
            <a:xfrm>
              <a:off x="4429" y="2775"/>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346467" name="Rectangle 355"/>
            <p:cNvSpPr>
              <a:spLocks noChangeArrowheads="1"/>
            </p:cNvSpPr>
            <p:nvPr/>
          </p:nvSpPr>
          <p:spPr bwMode="auto">
            <a:xfrm>
              <a:off x="4519" y="2481"/>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346468" name="Rectangle 356"/>
            <p:cNvSpPr>
              <a:spLocks noChangeArrowheads="1"/>
            </p:cNvSpPr>
            <p:nvPr/>
          </p:nvSpPr>
          <p:spPr bwMode="auto">
            <a:xfrm>
              <a:off x="4669" y="2663"/>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grpSp>
      <p:grpSp>
        <p:nvGrpSpPr>
          <p:cNvPr id="9" name="Group 357"/>
          <p:cNvGrpSpPr>
            <a:grpSpLocks/>
          </p:cNvGrpSpPr>
          <p:nvPr/>
        </p:nvGrpSpPr>
        <p:grpSpPr bwMode="auto">
          <a:xfrm>
            <a:off x="6667500" y="1274763"/>
            <a:ext cx="808038" cy="563562"/>
            <a:chOff x="4248" y="1194"/>
            <a:chExt cx="509" cy="355"/>
          </a:xfrm>
        </p:grpSpPr>
        <p:sp>
          <p:nvSpPr>
            <p:cNvPr id="346470" name="Line 358"/>
            <p:cNvSpPr>
              <a:spLocks noChangeShapeType="1"/>
            </p:cNvSpPr>
            <p:nvPr/>
          </p:nvSpPr>
          <p:spPr bwMode="auto">
            <a:xfrm flipV="1">
              <a:off x="4343" y="1235"/>
              <a:ext cx="146" cy="58"/>
            </a:xfrm>
            <a:prstGeom prst="line">
              <a:avLst/>
            </a:prstGeom>
            <a:noFill/>
            <a:ln w="3175">
              <a:solidFill>
                <a:srgbClr val="000000"/>
              </a:solidFill>
              <a:round/>
              <a:headEnd/>
              <a:tailEnd/>
            </a:ln>
          </p:spPr>
          <p:txBody>
            <a:bodyPr/>
            <a:lstStyle/>
            <a:p>
              <a:endParaRPr lang="en-US"/>
            </a:p>
          </p:txBody>
        </p:sp>
        <p:sp>
          <p:nvSpPr>
            <p:cNvPr id="346471" name="Line 359"/>
            <p:cNvSpPr>
              <a:spLocks noChangeShapeType="1"/>
            </p:cNvSpPr>
            <p:nvPr/>
          </p:nvSpPr>
          <p:spPr bwMode="auto">
            <a:xfrm flipH="1">
              <a:off x="4508" y="1289"/>
              <a:ext cx="32" cy="162"/>
            </a:xfrm>
            <a:prstGeom prst="line">
              <a:avLst/>
            </a:prstGeom>
            <a:noFill/>
            <a:ln w="3175">
              <a:solidFill>
                <a:srgbClr val="000000"/>
              </a:solidFill>
              <a:round/>
              <a:headEnd/>
              <a:tailEnd/>
            </a:ln>
          </p:spPr>
          <p:txBody>
            <a:bodyPr/>
            <a:lstStyle/>
            <a:p>
              <a:endParaRPr lang="en-US"/>
            </a:p>
          </p:txBody>
        </p:sp>
        <p:sp>
          <p:nvSpPr>
            <p:cNvPr id="346472" name="Line 360"/>
            <p:cNvSpPr>
              <a:spLocks noChangeShapeType="1"/>
            </p:cNvSpPr>
            <p:nvPr/>
          </p:nvSpPr>
          <p:spPr bwMode="auto">
            <a:xfrm>
              <a:off x="4307" y="1353"/>
              <a:ext cx="124" cy="102"/>
            </a:xfrm>
            <a:prstGeom prst="line">
              <a:avLst/>
            </a:prstGeom>
            <a:noFill/>
            <a:ln w="3175">
              <a:solidFill>
                <a:srgbClr val="000000"/>
              </a:solidFill>
              <a:round/>
              <a:headEnd/>
              <a:tailEnd/>
            </a:ln>
          </p:spPr>
          <p:txBody>
            <a:bodyPr/>
            <a:lstStyle/>
            <a:p>
              <a:endParaRPr lang="en-US"/>
            </a:p>
          </p:txBody>
        </p:sp>
        <p:sp>
          <p:nvSpPr>
            <p:cNvPr id="346473" name="Line 361"/>
            <p:cNvSpPr>
              <a:spLocks noChangeShapeType="1"/>
            </p:cNvSpPr>
            <p:nvPr/>
          </p:nvSpPr>
          <p:spPr bwMode="auto">
            <a:xfrm flipV="1">
              <a:off x="4543" y="1462"/>
              <a:ext cx="120" cy="57"/>
            </a:xfrm>
            <a:prstGeom prst="line">
              <a:avLst/>
            </a:prstGeom>
            <a:noFill/>
            <a:ln w="3175">
              <a:solidFill>
                <a:srgbClr val="000000"/>
              </a:solidFill>
              <a:round/>
              <a:headEnd/>
              <a:tailEnd/>
            </a:ln>
          </p:spPr>
          <p:txBody>
            <a:bodyPr/>
            <a:lstStyle/>
            <a:p>
              <a:endParaRPr lang="en-US"/>
            </a:p>
          </p:txBody>
        </p:sp>
        <p:sp>
          <p:nvSpPr>
            <p:cNvPr id="346474" name="Rectangle 362"/>
            <p:cNvSpPr>
              <a:spLocks noChangeArrowheads="1"/>
            </p:cNvSpPr>
            <p:nvPr/>
          </p:nvSpPr>
          <p:spPr bwMode="auto">
            <a:xfrm>
              <a:off x="4248" y="1262"/>
              <a:ext cx="78" cy="76"/>
            </a:xfrm>
            <a:prstGeom prst="rect">
              <a:avLst/>
            </a:prstGeom>
            <a:solidFill>
              <a:srgbClr val="669999"/>
            </a:solidFill>
            <a:ln w="9525">
              <a:noFill/>
              <a:miter lim="800000"/>
              <a:headEnd/>
              <a:tailEnd/>
            </a:ln>
          </p:spPr>
          <p:txBody>
            <a:bodyPr/>
            <a:lstStyle/>
            <a:p>
              <a:endParaRPr lang="en-US"/>
            </a:p>
          </p:txBody>
        </p:sp>
        <p:sp>
          <p:nvSpPr>
            <p:cNvPr id="346475" name="Rectangle 363"/>
            <p:cNvSpPr>
              <a:spLocks noChangeArrowheads="1"/>
            </p:cNvSpPr>
            <p:nvPr/>
          </p:nvSpPr>
          <p:spPr bwMode="auto">
            <a:xfrm>
              <a:off x="4248" y="1262"/>
              <a:ext cx="78" cy="76"/>
            </a:xfrm>
            <a:prstGeom prst="rect">
              <a:avLst/>
            </a:prstGeom>
            <a:noFill/>
            <a:ln w="3175">
              <a:solidFill>
                <a:srgbClr val="000000"/>
              </a:solidFill>
              <a:miter lim="800000"/>
              <a:headEnd/>
              <a:tailEnd/>
            </a:ln>
          </p:spPr>
          <p:txBody>
            <a:bodyPr/>
            <a:lstStyle/>
            <a:p>
              <a:endParaRPr lang="en-US"/>
            </a:p>
          </p:txBody>
        </p:sp>
        <p:sp>
          <p:nvSpPr>
            <p:cNvPr id="346476" name="Rectangle 364"/>
            <p:cNvSpPr>
              <a:spLocks noChangeArrowheads="1"/>
            </p:cNvSpPr>
            <p:nvPr/>
          </p:nvSpPr>
          <p:spPr bwMode="auto">
            <a:xfrm>
              <a:off x="4674" y="1415"/>
              <a:ext cx="83" cy="76"/>
            </a:xfrm>
            <a:prstGeom prst="rect">
              <a:avLst/>
            </a:prstGeom>
            <a:solidFill>
              <a:srgbClr val="669999"/>
            </a:solidFill>
            <a:ln w="9525">
              <a:noFill/>
              <a:miter lim="800000"/>
              <a:headEnd/>
              <a:tailEnd/>
            </a:ln>
          </p:spPr>
          <p:txBody>
            <a:bodyPr/>
            <a:lstStyle/>
            <a:p>
              <a:endParaRPr lang="en-US"/>
            </a:p>
          </p:txBody>
        </p:sp>
        <p:sp>
          <p:nvSpPr>
            <p:cNvPr id="346477" name="Rectangle 365"/>
            <p:cNvSpPr>
              <a:spLocks noChangeArrowheads="1"/>
            </p:cNvSpPr>
            <p:nvPr/>
          </p:nvSpPr>
          <p:spPr bwMode="auto">
            <a:xfrm>
              <a:off x="4674" y="1415"/>
              <a:ext cx="83" cy="76"/>
            </a:xfrm>
            <a:prstGeom prst="rect">
              <a:avLst/>
            </a:prstGeom>
            <a:noFill/>
            <a:ln w="3175">
              <a:solidFill>
                <a:srgbClr val="000000"/>
              </a:solidFill>
              <a:miter lim="800000"/>
              <a:headEnd/>
              <a:tailEnd/>
            </a:ln>
          </p:spPr>
          <p:txBody>
            <a:bodyPr/>
            <a:lstStyle/>
            <a:p>
              <a:endParaRPr lang="en-US"/>
            </a:p>
          </p:txBody>
        </p:sp>
        <p:sp>
          <p:nvSpPr>
            <p:cNvPr id="346478" name="Rectangle 366"/>
            <p:cNvSpPr>
              <a:spLocks noChangeArrowheads="1"/>
            </p:cNvSpPr>
            <p:nvPr/>
          </p:nvSpPr>
          <p:spPr bwMode="auto">
            <a:xfrm>
              <a:off x="4445" y="1470"/>
              <a:ext cx="81" cy="79"/>
            </a:xfrm>
            <a:prstGeom prst="rect">
              <a:avLst/>
            </a:prstGeom>
            <a:solidFill>
              <a:srgbClr val="669999"/>
            </a:solidFill>
            <a:ln w="9525">
              <a:noFill/>
              <a:miter lim="800000"/>
              <a:headEnd/>
              <a:tailEnd/>
            </a:ln>
          </p:spPr>
          <p:txBody>
            <a:bodyPr/>
            <a:lstStyle/>
            <a:p>
              <a:endParaRPr lang="en-US"/>
            </a:p>
          </p:txBody>
        </p:sp>
        <p:sp>
          <p:nvSpPr>
            <p:cNvPr id="346479" name="Rectangle 367"/>
            <p:cNvSpPr>
              <a:spLocks noChangeArrowheads="1"/>
            </p:cNvSpPr>
            <p:nvPr/>
          </p:nvSpPr>
          <p:spPr bwMode="auto">
            <a:xfrm>
              <a:off x="4445" y="1470"/>
              <a:ext cx="81" cy="79"/>
            </a:xfrm>
            <a:prstGeom prst="rect">
              <a:avLst/>
            </a:prstGeom>
            <a:noFill/>
            <a:ln w="3175">
              <a:solidFill>
                <a:srgbClr val="000000"/>
              </a:solidFill>
              <a:miter lim="800000"/>
              <a:headEnd/>
              <a:tailEnd/>
            </a:ln>
          </p:spPr>
          <p:txBody>
            <a:bodyPr/>
            <a:lstStyle/>
            <a:p>
              <a:endParaRPr lang="en-US"/>
            </a:p>
          </p:txBody>
        </p:sp>
        <p:sp>
          <p:nvSpPr>
            <p:cNvPr id="346480" name="Rectangle 368"/>
            <p:cNvSpPr>
              <a:spLocks noChangeArrowheads="1"/>
            </p:cNvSpPr>
            <p:nvPr/>
          </p:nvSpPr>
          <p:spPr bwMode="auto">
            <a:xfrm>
              <a:off x="4505" y="1194"/>
              <a:ext cx="81" cy="78"/>
            </a:xfrm>
            <a:prstGeom prst="rect">
              <a:avLst/>
            </a:prstGeom>
            <a:solidFill>
              <a:srgbClr val="669999"/>
            </a:solidFill>
            <a:ln w="9525">
              <a:noFill/>
              <a:miter lim="800000"/>
              <a:headEnd/>
              <a:tailEnd/>
            </a:ln>
          </p:spPr>
          <p:txBody>
            <a:bodyPr/>
            <a:lstStyle/>
            <a:p>
              <a:endParaRPr lang="en-US"/>
            </a:p>
          </p:txBody>
        </p:sp>
        <p:sp>
          <p:nvSpPr>
            <p:cNvPr id="346481" name="Rectangle 369"/>
            <p:cNvSpPr>
              <a:spLocks noChangeArrowheads="1"/>
            </p:cNvSpPr>
            <p:nvPr/>
          </p:nvSpPr>
          <p:spPr bwMode="auto">
            <a:xfrm>
              <a:off x="4505" y="1194"/>
              <a:ext cx="81" cy="78"/>
            </a:xfrm>
            <a:prstGeom prst="rect">
              <a:avLst/>
            </a:prstGeom>
            <a:noFill/>
            <a:ln w="3175">
              <a:solidFill>
                <a:srgbClr val="000000"/>
              </a:solidFill>
              <a:miter lim="800000"/>
              <a:headEnd/>
              <a:tailEnd/>
            </a:ln>
          </p:spPr>
          <p:txBody>
            <a:bodyPr/>
            <a:lstStyle/>
            <a:p>
              <a:endParaRPr lang="en-US"/>
            </a:p>
          </p:txBody>
        </p:sp>
      </p:grpSp>
    </p:spTree>
    <p:extLst>
      <p:ext uri="{BB962C8B-B14F-4D97-AF65-F5344CB8AC3E}">
        <p14:creationId xmlns:p14="http://schemas.microsoft.com/office/powerpoint/2010/main" val="401502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0" name="Rectangle 10"/>
          <p:cNvSpPr>
            <a:spLocks noChangeArrowheads="1"/>
          </p:cNvSpPr>
          <p:nvPr/>
        </p:nvSpPr>
        <p:spPr bwMode="auto">
          <a:xfrm>
            <a:off x="5334000" y="1147763"/>
            <a:ext cx="3238500" cy="48133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48162" name="Rectangle 2"/>
          <p:cNvSpPr>
            <a:spLocks noGrp="1" noChangeArrowheads="1"/>
          </p:cNvSpPr>
          <p:nvPr>
            <p:ph type="title"/>
          </p:nvPr>
        </p:nvSpPr>
        <p:spPr>
          <a:xfrm>
            <a:off x="252470" y="296537"/>
            <a:ext cx="8999538" cy="533400"/>
          </a:xfrm>
        </p:spPr>
        <p:txBody>
          <a:bodyPr>
            <a:normAutofit fontScale="90000"/>
          </a:bodyPr>
          <a:lstStyle/>
          <a:p>
            <a:r>
              <a:rPr lang="en-US" altLang="zh-CN" dirty="0">
                <a:ea typeface="宋体" charset="-122"/>
              </a:rPr>
              <a:t>What Is Concurrency?</a:t>
            </a:r>
          </a:p>
        </p:txBody>
      </p:sp>
      <p:sp>
        <p:nvSpPr>
          <p:cNvPr id="348163" name="Rectangle 3"/>
          <p:cNvSpPr>
            <a:spLocks noGrp="1" noChangeArrowheads="1"/>
          </p:cNvSpPr>
          <p:nvPr>
            <p:ph type="body" sz="half" idx="1"/>
          </p:nvPr>
        </p:nvSpPr>
        <p:spPr/>
        <p:txBody>
          <a:bodyPr/>
          <a:lstStyle/>
          <a:p>
            <a:r>
              <a:rPr lang="en-US" altLang="zh-CN" sz="2800" dirty="0">
                <a:ea typeface="宋体" charset="-122"/>
              </a:rPr>
              <a:t>Example of concurrency at work:</a:t>
            </a:r>
          </a:p>
          <a:p>
            <a:pPr lvl="1" fontAlgn="t"/>
            <a:r>
              <a:rPr lang="en-US" altLang="zh-CN" sz="2400" dirty="0">
                <a:ea typeface="宋体" charset="-122"/>
              </a:rPr>
              <a:t>Parallel roads require little coordination </a:t>
            </a:r>
          </a:p>
          <a:p>
            <a:pPr lvl="1" fontAlgn="t"/>
            <a:r>
              <a:rPr lang="en-US" altLang="zh-CN" sz="2400" dirty="0">
                <a:ea typeface="宋体" charset="-122"/>
              </a:rPr>
              <a:t>Two-way roads require some coordination for safe interaction</a:t>
            </a:r>
          </a:p>
          <a:p>
            <a:pPr lvl="1" fontAlgn="t"/>
            <a:r>
              <a:rPr lang="en-US" altLang="zh-CN" sz="2400" dirty="0">
                <a:ea typeface="宋体" charset="-122"/>
              </a:rPr>
              <a:t>Intersections require careful coordination</a:t>
            </a:r>
          </a:p>
          <a:p>
            <a:pPr lvl="1"/>
            <a:endParaRPr lang="en-US" altLang="zh-CN" sz="2400" dirty="0">
              <a:ea typeface="宋体" charset="-122"/>
            </a:endParaRPr>
          </a:p>
        </p:txBody>
      </p:sp>
      <p:pic>
        <p:nvPicPr>
          <p:cNvPr id="348169" name="Picture 9" descr="co_cncr1"/>
          <p:cNvPicPr>
            <a:picLocks noChangeAspect="1" noChangeArrowheads="1"/>
          </p:cNvPicPr>
          <p:nvPr/>
        </p:nvPicPr>
        <p:blipFill>
          <a:blip r:embed="rId3">
            <a:extLst>
              <a:ext uri="{28A0092B-C50C-407E-A947-70E740481C1C}">
                <a14:useLocalDpi xmlns:a14="http://schemas.microsoft.com/office/drawing/2010/main" val="0"/>
              </a:ext>
            </a:extLst>
          </a:blip>
          <a:srcRect l="5612" t="934" r="5988" b="84125"/>
          <a:stretch>
            <a:fillRect/>
          </a:stretch>
        </p:blipFill>
        <p:spPr bwMode="auto">
          <a:xfrm>
            <a:off x="5451475" y="1262063"/>
            <a:ext cx="300037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71" name="Text Box 11"/>
          <p:cNvSpPr txBox="1">
            <a:spLocks noChangeArrowheads="1"/>
          </p:cNvSpPr>
          <p:nvPr/>
        </p:nvSpPr>
        <p:spPr bwMode="auto">
          <a:xfrm>
            <a:off x="5384800" y="1765300"/>
            <a:ext cx="20955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zh-CN" sz="1400">
                <a:solidFill>
                  <a:schemeClr val="bg2"/>
                </a:solidFill>
                <a:ea typeface="宋体" charset="-122"/>
              </a:rPr>
              <a:t>Parallel</a:t>
            </a:r>
          </a:p>
        </p:txBody>
      </p:sp>
      <p:sp>
        <p:nvSpPr>
          <p:cNvPr id="348172" name="Text Box 12"/>
          <p:cNvSpPr txBox="1">
            <a:spLocks noChangeArrowheads="1"/>
          </p:cNvSpPr>
          <p:nvPr/>
        </p:nvSpPr>
        <p:spPr bwMode="auto">
          <a:xfrm>
            <a:off x="5384800" y="2679700"/>
            <a:ext cx="20955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zh-CN" sz="1400">
                <a:solidFill>
                  <a:schemeClr val="bg2"/>
                </a:solidFill>
                <a:ea typeface="宋体" charset="-122"/>
              </a:rPr>
              <a:t>Two-way</a:t>
            </a:r>
          </a:p>
        </p:txBody>
      </p:sp>
      <p:pic>
        <p:nvPicPr>
          <p:cNvPr id="348174" name="Picture 14" descr="crossroad"/>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453063" y="3040063"/>
            <a:ext cx="3065462" cy="282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173" name="Text Box 13"/>
          <p:cNvSpPr txBox="1">
            <a:spLocks noChangeArrowheads="1"/>
          </p:cNvSpPr>
          <p:nvPr/>
        </p:nvSpPr>
        <p:spPr bwMode="auto">
          <a:xfrm>
            <a:off x="5384800" y="5562600"/>
            <a:ext cx="1371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zh-CN" sz="1400">
                <a:solidFill>
                  <a:schemeClr val="bg2"/>
                </a:solidFill>
                <a:ea typeface="宋体" charset="-122"/>
              </a:rPr>
              <a:t>Intersections</a:t>
            </a:r>
          </a:p>
        </p:txBody>
      </p:sp>
      <p:pic>
        <p:nvPicPr>
          <p:cNvPr id="348176" name="Picture 16" descr="TwoW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8775" y="2125663"/>
            <a:ext cx="3065463" cy="6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20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192795" y="153453"/>
            <a:ext cx="8785952" cy="1143000"/>
          </a:xfrm>
        </p:spPr>
        <p:txBody>
          <a:bodyPr>
            <a:normAutofit/>
          </a:bodyPr>
          <a:lstStyle/>
          <a:p>
            <a:r>
              <a:rPr lang="en-US" altLang="zh-CN" sz="3600" dirty="0">
                <a:ea typeface="宋体" charset="-122"/>
              </a:rPr>
              <a:t>Why Are We Interested in </a:t>
            </a:r>
            <a:r>
              <a:rPr lang="en-US" altLang="zh-CN" sz="3600" dirty="0" smtClean="0">
                <a:ea typeface="宋体" charset="-122"/>
              </a:rPr>
              <a:t>concurrency</a:t>
            </a:r>
            <a:r>
              <a:rPr lang="en-US" altLang="zh-CN" sz="3600" dirty="0">
                <a:ea typeface="宋体" charset="-122"/>
              </a:rPr>
              <a:t>?</a:t>
            </a:r>
          </a:p>
        </p:txBody>
      </p:sp>
      <p:sp>
        <p:nvSpPr>
          <p:cNvPr id="350211" name="Rectangle 3"/>
          <p:cNvSpPr>
            <a:spLocks noGrp="1" noChangeArrowheads="1"/>
          </p:cNvSpPr>
          <p:nvPr>
            <p:ph type="body" idx="1"/>
          </p:nvPr>
        </p:nvSpPr>
        <p:spPr>
          <a:xfrm>
            <a:off x="395000" y="1224757"/>
            <a:ext cx="5734050" cy="5043487"/>
          </a:xfrm>
        </p:spPr>
        <p:txBody>
          <a:bodyPr/>
          <a:lstStyle/>
          <a:p>
            <a:r>
              <a:rPr lang="en-US" altLang="zh-CN" dirty="0">
                <a:ea typeface="宋体" charset="-122"/>
              </a:rPr>
              <a:t>Software might need to respond to seemingly random externally generated events</a:t>
            </a:r>
          </a:p>
          <a:p>
            <a:r>
              <a:rPr lang="en-US" altLang="zh-CN" dirty="0">
                <a:ea typeface="宋体" charset="-122"/>
              </a:rPr>
              <a:t>Performing tasks in parallel can improve performance if multiple CPUs are available</a:t>
            </a:r>
          </a:p>
          <a:p>
            <a:pPr lvl="1"/>
            <a:r>
              <a:rPr lang="en-US" altLang="zh-CN" dirty="0">
                <a:ea typeface="宋体" charset="-122"/>
              </a:rPr>
              <a:t>Example: Startup of a system</a:t>
            </a:r>
          </a:p>
          <a:p>
            <a:r>
              <a:rPr lang="en-US" altLang="zh-CN" dirty="0">
                <a:ea typeface="宋体" charset="-122"/>
              </a:rPr>
              <a:t>Control of the system can be enhanced through concurrency</a:t>
            </a:r>
          </a:p>
        </p:txBody>
      </p:sp>
      <p:grpSp>
        <p:nvGrpSpPr>
          <p:cNvPr id="350270" name="Group 62"/>
          <p:cNvGrpSpPr>
            <a:grpSpLocks/>
          </p:cNvGrpSpPr>
          <p:nvPr/>
        </p:nvGrpSpPr>
        <p:grpSpPr bwMode="auto">
          <a:xfrm>
            <a:off x="6445250" y="3570288"/>
            <a:ext cx="2390775" cy="2073275"/>
            <a:chOff x="3980" y="2297"/>
            <a:chExt cx="1506" cy="1306"/>
          </a:xfrm>
        </p:grpSpPr>
        <p:sp>
          <p:nvSpPr>
            <p:cNvPr id="350232" name="Freeform 24"/>
            <p:cNvSpPr>
              <a:spLocks/>
            </p:cNvSpPr>
            <p:nvPr/>
          </p:nvSpPr>
          <p:spPr bwMode="auto">
            <a:xfrm>
              <a:off x="4743" y="3038"/>
              <a:ext cx="6" cy="5"/>
            </a:xfrm>
            <a:custGeom>
              <a:avLst/>
              <a:gdLst>
                <a:gd name="T0" fmla="*/ 0 w 14"/>
                <a:gd name="T1" fmla="*/ 12 h 12"/>
                <a:gd name="T2" fmla="*/ 4 w 14"/>
                <a:gd name="T3" fmla="*/ 9 h 12"/>
                <a:gd name="T4" fmla="*/ 7 w 14"/>
                <a:gd name="T5" fmla="*/ 5 h 12"/>
                <a:gd name="T6" fmla="*/ 9 w 14"/>
                <a:gd name="T7" fmla="*/ 4 h 12"/>
                <a:gd name="T8" fmla="*/ 12 w 14"/>
                <a:gd name="T9" fmla="*/ 0 h 12"/>
                <a:gd name="T10" fmla="*/ 14 w 14"/>
                <a:gd name="T11" fmla="*/ 0 h 12"/>
                <a:gd name="T12" fmla="*/ 14 w 14"/>
                <a:gd name="T13" fmla="*/ 0 h 12"/>
                <a:gd name="T14" fmla="*/ 14 w 14"/>
                <a:gd name="T15" fmla="*/ 0 h 12"/>
                <a:gd name="T16" fmla="*/ 14 w 14"/>
                <a:gd name="T17" fmla="*/ 0 h 12"/>
                <a:gd name="T18" fmla="*/ 11 w 14"/>
                <a:gd name="T19" fmla="*/ 4 h 12"/>
                <a:gd name="T20" fmla="*/ 7 w 14"/>
                <a:gd name="T21" fmla="*/ 5 h 12"/>
                <a:gd name="T22" fmla="*/ 4 w 14"/>
                <a:gd name="T23" fmla="*/ 9 h 12"/>
                <a:gd name="T24" fmla="*/ 0 w 14"/>
                <a:gd name="T2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2">
                  <a:moveTo>
                    <a:pt x="0" y="12"/>
                  </a:moveTo>
                  <a:lnTo>
                    <a:pt x="4" y="9"/>
                  </a:lnTo>
                  <a:lnTo>
                    <a:pt x="7" y="5"/>
                  </a:lnTo>
                  <a:lnTo>
                    <a:pt x="9" y="4"/>
                  </a:lnTo>
                  <a:lnTo>
                    <a:pt x="12" y="0"/>
                  </a:lnTo>
                  <a:lnTo>
                    <a:pt x="14" y="0"/>
                  </a:lnTo>
                  <a:lnTo>
                    <a:pt x="14" y="0"/>
                  </a:lnTo>
                  <a:lnTo>
                    <a:pt x="14" y="0"/>
                  </a:lnTo>
                  <a:lnTo>
                    <a:pt x="14" y="0"/>
                  </a:lnTo>
                  <a:lnTo>
                    <a:pt x="11" y="4"/>
                  </a:lnTo>
                  <a:lnTo>
                    <a:pt x="7" y="5"/>
                  </a:lnTo>
                  <a:lnTo>
                    <a:pt x="4" y="9"/>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33" name="Freeform 25"/>
            <p:cNvSpPr>
              <a:spLocks/>
            </p:cNvSpPr>
            <p:nvPr/>
          </p:nvSpPr>
          <p:spPr bwMode="auto">
            <a:xfrm>
              <a:off x="3980" y="2952"/>
              <a:ext cx="1506" cy="651"/>
            </a:xfrm>
            <a:custGeom>
              <a:avLst/>
              <a:gdLst>
                <a:gd name="T0" fmla="*/ 3295 w 3692"/>
                <a:gd name="T1" fmla="*/ 507 h 1595"/>
                <a:gd name="T2" fmla="*/ 2996 w 3692"/>
                <a:gd name="T3" fmla="*/ 439 h 1595"/>
                <a:gd name="T4" fmla="*/ 2693 w 3692"/>
                <a:gd name="T5" fmla="*/ 404 h 1595"/>
                <a:gd name="T6" fmla="*/ 2583 w 3692"/>
                <a:gd name="T7" fmla="*/ 251 h 1595"/>
                <a:gd name="T8" fmla="*/ 2512 w 3692"/>
                <a:gd name="T9" fmla="*/ 102 h 1595"/>
                <a:gd name="T10" fmla="*/ 2396 w 3692"/>
                <a:gd name="T11" fmla="*/ 22 h 1595"/>
                <a:gd name="T12" fmla="*/ 2254 w 3692"/>
                <a:gd name="T13" fmla="*/ 4 h 1595"/>
                <a:gd name="T14" fmla="*/ 2162 w 3692"/>
                <a:gd name="T15" fmla="*/ 32 h 1595"/>
                <a:gd name="T16" fmla="*/ 2047 w 3692"/>
                <a:gd name="T17" fmla="*/ 100 h 1595"/>
                <a:gd name="T18" fmla="*/ 1926 w 3692"/>
                <a:gd name="T19" fmla="*/ 176 h 1595"/>
                <a:gd name="T20" fmla="*/ 1850 w 3692"/>
                <a:gd name="T21" fmla="*/ 244 h 1595"/>
                <a:gd name="T22" fmla="*/ 1764 w 3692"/>
                <a:gd name="T23" fmla="*/ 320 h 1595"/>
                <a:gd name="T24" fmla="*/ 1669 w 3692"/>
                <a:gd name="T25" fmla="*/ 295 h 1595"/>
                <a:gd name="T26" fmla="*/ 1528 w 3692"/>
                <a:gd name="T27" fmla="*/ 279 h 1595"/>
                <a:gd name="T28" fmla="*/ 1287 w 3692"/>
                <a:gd name="T29" fmla="*/ 260 h 1595"/>
                <a:gd name="T30" fmla="*/ 1045 w 3692"/>
                <a:gd name="T31" fmla="*/ 230 h 1595"/>
                <a:gd name="T32" fmla="*/ 802 w 3692"/>
                <a:gd name="T33" fmla="*/ 196 h 1595"/>
                <a:gd name="T34" fmla="*/ 643 w 3692"/>
                <a:gd name="T35" fmla="*/ 167 h 1595"/>
                <a:gd name="T36" fmla="*/ 486 w 3692"/>
                <a:gd name="T37" fmla="*/ 143 h 1595"/>
                <a:gd name="T38" fmla="*/ 328 w 3692"/>
                <a:gd name="T39" fmla="*/ 127 h 1595"/>
                <a:gd name="T40" fmla="*/ 179 w 3692"/>
                <a:gd name="T41" fmla="*/ 148 h 1595"/>
                <a:gd name="T42" fmla="*/ 64 w 3692"/>
                <a:gd name="T43" fmla="*/ 231 h 1595"/>
                <a:gd name="T44" fmla="*/ 3 w 3692"/>
                <a:gd name="T45" fmla="*/ 359 h 1595"/>
                <a:gd name="T46" fmla="*/ 32 w 3692"/>
                <a:gd name="T47" fmla="*/ 521 h 1595"/>
                <a:gd name="T48" fmla="*/ 156 w 3692"/>
                <a:gd name="T49" fmla="*/ 640 h 1595"/>
                <a:gd name="T50" fmla="*/ 273 w 3692"/>
                <a:gd name="T51" fmla="*/ 700 h 1595"/>
                <a:gd name="T52" fmla="*/ 405 w 3692"/>
                <a:gd name="T53" fmla="*/ 732 h 1595"/>
                <a:gd name="T54" fmla="*/ 664 w 3692"/>
                <a:gd name="T55" fmla="*/ 776 h 1595"/>
                <a:gd name="T56" fmla="*/ 912 w 3692"/>
                <a:gd name="T57" fmla="*/ 812 h 1595"/>
                <a:gd name="T58" fmla="*/ 1090 w 3692"/>
                <a:gd name="T59" fmla="*/ 848 h 1595"/>
                <a:gd name="T60" fmla="*/ 971 w 3692"/>
                <a:gd name="T61" fmla="*/ 908 h 1595"/>
                <a:gd name="T62" fmla="*/ 856 w 3692"/>
                <a:gd name="T63" fmla="*/ 967 h 1595"/>
                <a:gd name="T64" fmla="*/ 740 w 3692"/>
                <a:gd name="T65" fmla="*/ 1030 h 1595"/>
                <a:gd name="T66" fmla="*/ 690 w 3692"/>
                <a:gd name="T67" fmla="*/ 1055 h 1595"/>
                <a:gd name="T68" fmla="*/ 563 w 3692"/>
                <a:gd name="T69" fmla="*/ 1300 h 1595"/>
                <a:gd name="T70" fmla="*/ 632 w 3692"/>
                <a:gd name="T71" fmla="*/ 1490 h 1595"/>
                <a:gd name="T72" fmla="*/ 747 w 3692"/>
                <a:gd name="T73" fmla="*/ 1574 h 1595"/>
                <a:gd name="T74" fmla="*/ 886 w 3692"/>
                <a:gd name="T75" fmla="*/ 1593 h 1595"/>
                <a:gd name="T76" fmla="*/ 1042 w 3692"/>
                <a:gd name="T77" fmla="*/ 1535 h 1595"/>
                <a:gd name="T78" fmla="*/ 1216 w 3692"/>
                <a:gd name="T79" fmla="*/ 1448 h 1595"/>
                <a:gd name="T80" fmla="*/ 1390 w 3692"/>
                <a:gd name="T81" fmla="*/ 1357 h 1595"/>
                <a:gd name="T82" fmla="*/ 1562 w 3692"/>
                <a:gd name="T83" fmla="*/ 1252 h 1595"/>
                <a:gd name="T84" fmla="*/ 1715 w 3692"/>
                <a:gd name="T85" fmla="*/ 1146 h 1595"/>
                <a:gd name="T86" fmla="*/ 1859 w 3692"/>
                <a:gd name="T87" fmla="*/ 1032 h 1595"/>
                <a:gd name="T88" fmla="*/ 1995 w 3692"/>
                <a:gd name="T89" fmla="*/ 915 h 1595"/>
                <a:gd name="T90" fmla="*/ 2093 w 3692"/>
                <a:gd name="T91" fmla="*/ 943 h 1595"/>
                <a:gd name="T92" fmla="*/ 2194 w 3692"/>
                <a:gd name="T93" fmla="*/ 959 h 1595"/>
                <a:gd name="T94" fmla="*/ 2295 w 3692"/>
                <a:gd name="T95" fmla="*/ 963 h 1595"/>
                <a:gd name="T96" fmla="*/ 2372 w 3692"/>
                <a:gd name="T97" fmla="*/ 970 h 1595"/>
                <a:gd name="T98" fmla="*/ 2430 w 3692"/>
                <a:gd name="T99" fmla="*/ 975 h 1595"/>
                <a:gd name="T100" fmla="*/ 2702 w 3692"/>
                <a:gd name="T101" fmla="*/ 1011 h 1595"/>
                <a:gd name="T102" fmla="*/ 3037 w 3692"/>
                <a:gd name="T103" fmla="*/ 1068 h 1595"/>
                <a:gd name="T104" fmla="*/ 3273 w 3692"/>
                <a:gd name="T105" fmla="*/ 1139 h 1595"/>
                <a:gd name="T106" fmla="*/ 3417 w 3692"/>
                <a:gd name="T107" fmla="*/ 1165 h 1595"/>
                <a:gd name="T108" fmla="*/ 3552 w 3692"/>
                <a:gd name="T109" fmla="*/ 1123 h 1595"/>
                <a:gd name="T110" fmla="*/ 3652 w 3692"/>
                <a:gd name="T111" fmla="*/ 1020 h 1595"/>
                <a:gd name="T112" fmla="*/ 3675 w 3692"/>
                <a:gd name="T113" fmla="*/ 768 h 1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92" h="1595">
                  <a:moveTo>
                    <a:pt x="3520" y="601"/>
                  </a:moveTo>
                  <a:lnTo>
                    <a:pt x="3465" y="574"/>
                  </a:lnTo>
                  <a:lnTo>
                    <a:pt x="3408" y="549"/>
                  </a:lnTo>
                  <a:lnTo>
                    <a:pt x="3352" y="526"/>
                  </a:lnTo>
                  <a:lnTo>
                    <a:pt x="3295" y="507"/>
                  </a:lnTo>
                  <a:lnTo>
                    <a:pt x="3236" y="491"/>
                  </a:lnTo>
                  <a:lnTo>
                    <a:pt x="3176" y="475"/>
                  </a:lnTo>
                  <a:lnTo>
                    <a:pt x="3117" y="460"/>
                  </a:lnTo>
                  <a:lnTo>
                    <a:pt x="3057" y="450"/>
                  </a:lnTo>
                  <a:lnTo>
                    <a:pt x="2996" y="439"/>
                  </a:lnTo>
                  <a:lnTo>
                    <a:pt x="2936" y="430"/>
                  </a:lnTo>
                  <a:lnTo>
                    <a:pt x="2876" y="423"/>
                  </a:lnTo>
                  <a:lnTo>
                    <a:pt x="2815" y="416"/>
                  </a:lnTo>
                  <a:lnTo>
                    <a:pt x="2753" y="409"/>
                  </a:lnTo>
                  <a:lnTo>
                    <a:pt x="2693" y="404"/>
                  </a:lnTo>
                  <a:lnTo>
                    <a:pt x="2631" y="398"/>
                  </a:lnTo>
                  <a:lnTo>
                    <a:pt x="2570" y="393"/>
                  </a:lnTo>
                  <a:lnTo>
                    <a:pt x="2581" y="347"/>
                  </a:lnTo>
                  <a:lnTo>
                    <a:pt x="2586" y="301"/>
                  </a:lnTo>
                  <a:lnTo>
                    <a:pt x="2583" y="251"/>
                  </a:lnTo>
                  <a:lnTo>
                    <a:pt x="2570" y="203"/>
                  </a:lnTo>
                  <a:lnTo>
                    <a:pt x="2560" y="174"/>
                  </a:lnTo>
                  <a:lnTo>
                    <a:pt x="2546" y="148"/>
                  </a:lnTo>
                  <a:lnTo>
                    <a:pt x="2530" y="125"/>
                  </a:lnTo>
                  <a:lnTo>
                    <a:pt x="2512" y="102"/>
                  </a:lnTo>
                  <a:lnTo>
                    <a:pt x="2492" y="80"/>
                  </a:lnTo>
                  <a:lnTo>
                    <a:pt x="2469" y="63"/>
                  </a:lnTo>
                  <a:lnTo>
                    <a:pt x="2446" y="47"/>
                  </a:lnTo>
                  <a:lnTo>
                    <a:pt x="2421" y="32"/>
                  </a:lnTo>
                  <a:lnTo>
                    <a:pt x="2396" y="22"/>
                  </a:lnTo>
                  <a:lnTo>
                    <a:pt x="2368" y="13"/>
                  </a:lnTo>
                  <a:lnTo>
                    <a:pt x="2341" y="6"/>
                  </a:lnTo>
                  <a:lnTo>
                    <a:pt x="2313" y="2"/>
                  </a:lnTo>
                  <a:lnTo>
                    <a:pt x="2283" y="0"/>
                  </a:lnTo>
                  <a:lnTo>
                    <a:pt x="2254" y="4"/>
                  </a:lnTo>
                  <a:lnTo>
                    <a:pt x="2224" y="8"/>
                  </a:lnTo>
                  <a:lnTo>
                    <a:pt x="2196" y="16"/>
                  </a:lnTo>
                  <a:lnTo>
                    <a:pt x="2189" y="20"/>
                  </a:lnTo>
                  <a:lnTo>
                    <a:pt x="2178" y="25"/>
                  </a:lnTo>
                  <a:lnTo>
                    <a:pt x="2162" y="32"/>
                  </a:lnTo>
                  <a:lnTo>
                    <a:pt x="2144" y="43"/>
                  </a:lnTo>
                  <a:lnTo>
                    <a:pt x="2121" y="56"/>
                  </a:lnTo>
                  <a:lnTo>
                    <a:pt x="2098" y="70"/>
                  </a:lnTo>
                  <a:lnTo>
                    <a:pt x="2073" y="84"/>
                  </a:lnTo>
                  <a:lnTo>
                    <a:pt x="2047" y="100"/>
                  </a:lnTo>
                  <a:lnTo>
                    <a:pt x="2020" y="116"/>
                  </a:lnTo>
                  <a:lnTo>
                    <a:pt x="1995" y="132"/>
                  </a:lnTo>
                  <a:lnTo>
                    <a:pt x="1970" y="148"/>
                  </a:lnTo>
                  <a:lnTo>
                    <a:pt x="1947" y="162"/>
                  </a:lnTo>
                  <a:lnTo>
                    <a:pt x="1926" y="176"/>
                  </a:lnTo>
                  <a:lnTo>
                    <a:pt x="1908" y="190"/>
                  </a:lnTo>
                  <a:lnTo>
                    <a:pt x="1894" y="201"/>
                  </a:lnTo>
                  <a:lnTo>
                    <a:pt x="1883" y="210"/>
                  </a:lnTo>
                  <a:lnTo>
                    <a:pt x="1867" y="228"/>
                  </a:lnTo>
                  <a:lnTo>
                    <a:pt x="1850" y="244"/>
                  </a:lnTo>
                  <a:lnTo>
                    <a:pt x="1834" y="260"/>
                  </a:lnTo>
                  <a:lnTo>
                    <a:pt x="1816" y="274"/>
                  </a:lnTo>
                  <a:lnTo>
                    <a:pt x="1798" y="290"/>
                  </a:lnTo>
                  <a:lnTo>
                    <a:pt x="1780" y="304"/>
                  </a:lnTo>
                  <a:lnTo>
                    <a:pt x="1764" y="320"/>
                  </a:lnTo>
                  <a:lnTo>
                    <a:pt x="1747" y="336"/>
                  </a:lnTo>
                  <a:lnTo>
                    <a:pt x="1729" y="324"/>
                  </a:lnTo>
                  <a:lnTo>
                    <a:pt x="1709" y="313"/>
                  </a:lnTo>
                  <a:lnTo>
                    <a:pt x="1688" y="304"/>
                  </a:lnTo>
                  <a:lnTo>
                    <a:pt x="1669" y="295"/>
                  </a:lnTo>
                  <a:lnTo>
                    <a:pt x="1646" y="290"/>
                  </a:lnTo>
                  <a:lnTo>
                    <a:pt x="1624" y="285"/>
                  </a:lnTo>
                  <a:lnTo>
                    <a:pt x="1601" y="283"/>
                  </a:lnTo>
                  <a:lnTo>
                    <a:pt x="1578" y="281"/>
                  </a:lnTo>
                  <a:lnTo>
                    <a:pt x="1528" y="279"/>
                  </a:lnTo>
                  <a:lnTo>
                    <a:pt x="1480" y="276"/>
                  </a:lnTo>
                  <a:lnTo>
                    <a:pt x="1433" y="272"/>
                  </a:lnTo>
                  <a:lnTo>
                    <a:pt x="1385" y="269"/>
                  </a:lnTo>
                  <a:lnTo>
                    <a:pt x="1335" y="263"/>
                  </a:lnTo>
                  <a:lnTo>
                    <a:pt x="1287" y="260"/>
                  </a:lnTo>
                  <a:lnTo>
                    <a:pt x="1239" y="254"/>
                  </a:lnTo>
                  <a:lnTo>
                    <a:pt x="1191" y="249"/>
                  </a:lnTo>
                  <a:lnTo>
                    <a:pt x="1143" y="242"/>
                  </a:lnTo>
                  <a:lnTo>
                    <a:pt x="1095" y="237"/>
                  </a:lnTo>
                  <a:lnTo>
                    <a:pt x="1045" y="230"/>
                  </a:lnTo>
                  <a:lnTo>
                    <a:pt x="998" y="224"/>
                  </a:lnTo>
                  <a:lnTo>
                    <a:pt x="950" y="217"/>
                  </a:lnTo>
                  <a:lnTo>
                    <a:pt x="900" y="210"/>
                  </a:lnTo>
                  <a:lnTo>
                    <a:pt x="852" y="203"/>
                  </a:lnTo>
                  <a:lnTo>
                    <a:pt x="802" y="196"/>
                  </a:lnTo>
                  <a:lnTo>
                    <a:pt x="770" y="190"/>
                  </a:lnTo>
                  <a:lnTo>
                    <a:pt x="738" y="185"/>
                  </a:lnTo>
                  <a:lnTo>
                    <a:pt x="706" y="180"/>
                  </a:lnTo>
                  <a:lnTo>
                    <a:pt x="674" y="174"/>
                  </a:lnTo>
                  <a:lnTo>
                    <a:pt x="643" y="167"/>
                  </a:lnTo>
                  <a:lnTo>
                    <a:pt x="612" y="162"/>
                  </a:lnTo>
                  <a:lnTo>
                    <a:pt x="580" y="157"/>
                  </a:lnTo>
                  <a:lnTo>
                    <a:pt x="548" y="151"/>
                  </a:lnTo>
                  <a:lnTo>
                    <a:pt x="516" y="146"/>
                  </a:lnTo>
                  <a:lnTo>
                    <a:pt x="486" y="143"/>
                  </a:lnTo>
                  <a:lnTo>
                    <a:pt x="454" y="137"/>
                  </a:lnTo>
                  <a:lnTo>
                    <a:pt x="422" y="134"/>
                  </a:lnTo>
                  <a:lnTo>
                    <a:pt x="392" y="130"/>
                  </a:lnTo>
                  <a:lnTo>
                    <a:pt x="360" y="128"/>
                  </a:lnTo>
                  <a:lnTo>
                    <a:pt x="328" y="127"/>
                  </a:lnTo>
                  <a:lnTo>
                    <a:pt x="296" y="125"/>
                  </a:lnTo>
                  <a:lnTo>
                    <a:pt x="266" y="127"/>
                  </a:lnTo>
                  <a:lnTo>
                    <a:pt x="236" y="130"/>
                  </a:lnTo>
                  <a:lnTo>
                    <a:pt x="208" y="137"/>
                  </a:lnTo>
                  <a:lnTo>
                    <a:pt x="179" y="148"/>
                  </a:lnTo>
                  <a:lnTo>
                    <a:pt x="153" y="160"/>
                  </a:lnTo>
                  <a:lnTo>
                    <a:pt x="128" y="174"/>
                  </a:lnTo>
                  <a:lnTo>
                    <a:pt x="105" y="192"/>
                  </a:lnTo>
                  <a:lnTo>
                    <a:pt x="83" y="210"/>
                  </a:lnTo>
                  <a:lnTo>
                    <a:pt x="64" y="231"/>
                  </a:lnTo>
                  <a:lnTo>
                    <a:pt x="46" y="254"/>
                  </a:lnTo>
                  <a:lnTo>
                    <a:pt x="32" y="279"/>
                  </a:lnTo>
                  <a:lnTo>
                    <a:pt x="19" y="304"/>
                  </a:lnTo>
                  <a:lnTo>
                    <a:pt x="11" y="333"/>
                  </a:lnTo>
                  <a:lnTo>
                    <a:pt x="3" y="359"/>
                  </a:lnTo>
                  <a:lnTo>
                    <a:pt x="0" y="389"/>
                  </a:lnTo>
                  <a:lnTo>
                    <a:pt x="0" y="420"/>
                  </a:lnTo>
                  <a:lnTo>
                    <a:pt x="5" y="455"/>
                  </a:lnTo>
                  <a:lnTo>
                    <a:pt x="16" y="489"/>
                  </a:lnTo>
                  <a:lnTo>
                    <a:pt x="32" y="521"/>
                  </a:lnTo>
                  <a:lnTo>
                    <a:pt x="53" y="549"/>
                  </a:lnTo>
                  <a:lnTo>
                    <a:pt x="76" y="576"/>
                  </a:lnTo>
                  <a:lnTo>
                    <a:pt x="101" y="599"/>
                  </a:lnTo>
                  <a:lnTo>
                    <a:pt x="128" y="622"/>
                  </a:lnTo>
                  <a:lnTo>
                    <a:pt x="156" y="640"/>
                  </a:lnTo>
                  <a:lnTo>
                    <a:pt x="183" y="658"/>
                  </a:lnTo>
                  <a:lnTo>
                    <a:pt x="209" y="672"/>
                  </a:lnTo>
                  <a:lnTo>
                    <a:pt x="234" y="682"/>
                  </a:lnTo>
                  <a:lnTo>
                    <a:pt x="256" y="693"/>
                  </a:lnTo>
                  <a:lnTo>
                    <a:pt x="273" y="700"/>
                  </a:lnTo>
                  <a:lnTo>
                    <a:pt x="287" y="705"/>
                  </a:lnTo>
                  <a:lnTo>
                    <a:pt x="295" y="709"/>
                  </a:lnTo>
                  <a:lnTo>
                    <a:pt x="296" y="709"/>
                  </a:lnTo>
                  <a:lnTo>
                    <a:pt x="351" y="721"/>
                  </a:lnTo>
                  <a:lnTo>
                    <a:pt x="405" y="732"/>
                  </a:lnTo>
                  <a:lnTo>
                    <a:pt x="458" y="743"/>
                  </a:lnTo>
                  <a:lnTo>
                    <a:pt x="511" y="752"/>
                  </a:lnTo>
                  <a:lnTo>
                    <a:pt x="563" y="761"/>
                  </a:lnTo>
                  <a:lnTo>
                    <a:pt x="612" y="769"/>
                  </a:lnTo>
                  <a:lnTo>
                    <a:pt x="664" y="776"/>
                  </a:lnTo>
                  <a:lnTo>
                    <a:pt x="714" y="785"/>
                  </a:lnTo>
                  <a:lnTo>
                    <a:pt x="763" y="792"/>
                  </a:lnTo>
                  <a:lnTo>
                    <a:pt x="813" y="798"/>
                  </a:lnTo>
                  <a:lnTo>
                    <a:pt x="863" y="805"/>
                  </a:lnTo>
                  <a:lnTo>
                    <a:pt x="912" y="812"/>
                  </a:lnTo>
                  <a:lnTo>
                    <a:pt x="962" y="817"/>
                  </a:lnTo>
                  <a:lnTo>
                    <a:pt x="1012" y="823"/>
                  </a:lnTo>
                  <a:lnTo>
                    <a:pt x="1061" y="830"/>
                  </a:lnTo>
                  <a:lnTo>
                    <a:pt x="1113" y="835"/>
                  </a:lnTo>
                  <a:lnTo>
                    <a:pt x="1090" y="848"/>
                  </a:lnTo>
                  <a:lnTo>
                    <a:pt x="1065" y="860"/>
                  </a:lnTo>
                  <a:lnTo>
                    <a:pt x="1042" y="872"/>
                  </a:lnTo>
                  <a:lnTo>
                    <a:pt x="1019" y="885"/>
                  </a:lnTo>
                  <a:lnTo>
                    <a:pt x="996" y="897"/>
                  </a:lnTo>
                  <a:lnTo>
                    <a:pt x="971" y="908"/>
                  </a:lnTo>
                  <a:lnTo>
                    <a:pt x="948" y="920"/>
                  </a:lnTo>
                  <a:lnTo>
                    <a:pt x="925" y="931"/>
                  </a:lnTo>
                  <a:lnTo>
                    <a:pt x="902" y="943"/>
                  </a:lnTo>
                  <a:lnTo>
                    <a:pt x="879" y="954"/>
                  </a:lnTo>
                  <a:lnTo>
                    <a:pt x="856" y="967"/>
                  </a:lnTo>
                  <a:lnTo>
                    <a:pt x="832" y="979"/>
                  </a:lnTo>
                  <a:lnTo>
                    <a:pt x="809" y="991"/>
                  </a:lnTo>
                  <a:lnTo>
                    <a:pt x="786" y="1004"/>
                  </a:lnTo>
                  <a:lnTo>
                    <a:pt x="763" y="1016"/>
                  </a:lnTo>
                  <a:lnTo>
                    <a:pt x="740" y="1030"/>
                  </a:lnTo>
                  <a:lnTo>
                    <a:pt x="740" y="1029"/>
                  </a:lnTo>
                  <a:lnTo>
                    <a:pt x="742" y="1029"/>
                  </a:lnTo>
                  <a:lnTo>
                    <a:pt x="742" y="1029"/>
                  </a:lnTo>
                  <a:lnTo>
                    <a:pt x="744" y="1027"/>
                  </a:lnTo>
                  <a:lnTo>
                    <a:pt x="690" y="1055"/>
                  </a:lnTo>
                  <a:lnTo>
                    <a:pt x="646" y="1093"/>
                  </a:lnTo>
                  <a:lnTo>
                    <a:pt x="611" y="1139"/>
                  </a:lnTo>
                  <a:lnTo>
                    <a:pt x="584" y="1188"/>
                  </a:lnTo>
                  <a:lnTo>
                    <a:pt x="568" y="1244"/>
                  </a:lnTo>
                  <a:lnTo>
                    <a:pt x="563" y="1300"/>
                  </a:lnTo>
                  <a:lnTo>
                    <a:pt x="568" y="1359"/>
                  </a:lnTo>
                  <a:lnTo>
                    <a:pt x="586" y="1416"/>
                  </a:lnTo>
                  <a:lnTo>
                    <a:pt x="598" y="1442"/>
                  </a:lnTo>
                  <a:lnTo>
                    <a:pt x="614" y="1467"/>
                  </a:lnTo>
                  <a:lnTo>
                    <a:pt x="632" y="1490"/>
                  </a:lnTo>
                  <a:lnTo>
                    <a:pt x="651" y="1512"/>
                  </a:lnTo>
                  <a:lnTo>
                    <a:pt x="673" y="1531"/>
                  </a:lnTo>
                  <a:lnTo>
                    <a:pt x="696" y="1547"/>
                  </a:lnTo>
                  <a:lnTo>
                    <a:pt x="721" y="1561"/>
                  </a:lnTo>
                  <a:lnTo>
                    <a:pt x="747" y="1574"/>
                  </a:lnTo>
                  <a:lnTo>
                    <a:pt x="774" y="1583"/>
                  </a:lnTo>
                  <a:lnTo>
                    <a:pt x="801" y="1590"/>
                  </a:lnTo>
                  <a:lnTo>
                    <a:pt x="829" y="1593"/>
                  </a:lnTo>
                  <a:lnTo>
                    <a:pt x="857" y="1595"/>
                  </a:lnTo>
                  <a:lnTo>
                    <a:pt x="886" y="1593"/>
                  </a:lnTo>
                  <a:lnTo>
                    <a:pt x="916" y="1590"/>
                  </a:lnTo>
                  <a:lnTo>
                    <a:pt x="944" y="1583"/>
                  </a:lnTo>
                  <a:lnTo>
                    <a:pt x="973" y="1572"/>
                  </a:lnTo>
                  <a:lnTo>
                    <a:pt x="1008" y="1554"/>
                  </a:lnTo>
                  <a:lnTo>
                    <a:pt x="1042" y="1535"/>
                  </a:lnTo>
                  <a:lnTo>
                    <a:pt x="1077" y="1519"/>
                  </a:lnTo>
                  <a:lnTo>
                    <a:pt x="1113" y="1501"/>
                  </a:lnTo>
                  <a:lnTo>
                    <a:pt x="1147" y="1483"/>
                  </a:lnTo>
                  <a:lnTo>
                    <a:pt x="1182" y="1466"/>
                  </a:lnTo>
                  <a:lnTo>
                    <a:pt x="1216" y="1448"/>
                  </a:lnTo>
                  <a:lnTo>
                    <a:pt x="1251" y="1430"/>
                  </a:lnTo>
                  <a:lnTo>
                    <a:pt x="1287" y="1412"/>
                  </a:lnTo>
                  <a:lnTo>
                    <a:pt x="1321" y="1394"/>
                  </a:lnTo>
                  <a:lnTo>
                    <a:pt x="1356" y="1377"/>
                  </a:lnTo>
                  <a:lnTo>
                    <a:pt x="1390" y="1357"/>
                  </a:lnTo>
                  <a:lnTo>
                    <a:pt x="1425" y="1338"/>
                  </a:lnTo>
                  <a:lnTo>
                    <a:pt x="1461" y="1316"/>
                  </a:lnTo>
                  <a:lnTo>
                    <a:pt x="1495" y="1295"/>
                  </a:lnTo>
                  <a:lnTo>
                    <a:pt x="1530" y="1274"/>
                  </a:lnTo>
                  <a:lnTo>
                    <a:pt x="1562" y="1252"/>
                  </a:lnTo>
                  <a:lnTo>
                    <a:pt x="1592" y="1231"/>
                  </a:lnTo>
                  <a:lnTo>
                    <a:pt x="1624" y="1212"/>
                  </a:lnTo>
                  <a:lnTo>
                    <a:pt x="1654" y="1188"/>
                  </a:lnTo>
                  <a:lnTo>
                    <a:pt x="1685" y="1167"/>
                  </a:lnTo>
                  <a:lnTo>
                    <a:pt x="1715" y="1146"/>
                  </a:lnTo>
                  <a:lnTo>
                    <a:pt x="1743" y="1123"/>
                  </a:lnTo>
                  <a:lnTo>
                    <a:pt x="1773" y="1101"/>
                  </a:lnTo>
                  <a:lnTo>
                    <a:pt x="1802" y="1078"/>
                  </a:lnTo>
                  <a:lnTo>
                    <a:pt x="1830" y="1055"/>
                  </a:lnTo>
                  <a:lnTo>
                    <a:pt x="1859" y="1032"/>
                  </a:lnTo>
                  <a:lnTo>
                    <a:pt x="1885" y="1009"/>
                  </a:lnTo>
                  <a:lnTo>
                    <a:pt x="1914" y="986"/>
                  </a:lnTo>
                  <a:lnTo>
                    <a:pt x="1940" y="963"/>
                  </a:lnTo>
                  <a:lnTo>
                    <a:pt x="1969" y="938"/>
                  </a:lnTo>
                  <a:lnTo>
                    <a:pt x="1995" y="915"/>
                  </a:lnTo>
                  <a:lnTo>
                    <a:pt x="2015" y="922"/>
                  </a:lnTo>
                  <a:lnTo>
                    <a:pt x="2034" y="927"/>
                  </a:lnTo>
                  <a:lnTo>
                    <a:pt x="2054" y="933"/>
                  </a:lnTo>
                  <a:lnTo>
                    <a:pt x="2073" y="938"/>
                  </a:lnTo>
                  <a:lnTo>
                    <a:pt x="2093" y="943"/>
                  </a:lnTo>
                  <a:lnTo>
                    <a:pt x="2112" y="947"/>
                  </a:lnTo>
                  <a:lnTo>
                    <a:pt x="2134" y="951"/>
                  </a:lnTo>
                  <a:lnTo>
                    <a:pt x="2153" y="954"/>
                  </a:lnTo>
                  <a:lnTo>
                    <a:pt x="2173" y="956"/>
                  </a:lnTo>
                  <a:lnTo>
                    <a:pt x="2194" y="959"/>
                  </a:lnTo>
                  <a:lnTo>
                    <a:pt x="2214" y="961"/>
                  </a:lnTo>
                  <a:lnTo>
                    <a:pt x="2235" y="961"/>
                  </a:lnTo>
                  <a:lnTo>
                    <a:pt x="2254" y="963"/>
                  </a:lnTo>
                  <a:lnTo>
                    <a:pt x="2276" y="963"/>
                  </a:lnTo>
                  <a:lnTo>
                    <a:pt x="2295" y="963"/>
                  </a:lnTo>
                  <a:lnTo>
                    <a:pt x="2317" y="963"/>
                  </a:lnTo>
                  <a:lnTo>
                    <a:pt x="2331" y="965"/>
                  </a:lnTo>
                  <a:lnTo>
                    <a:pt x="2345" y="967"/>
                  </a:lnTo>
                  <a:lnTo>
                    <a:pt x="2359" y="968"/>
                  </a:lnTo>
                  <a:lnTo>
                    <a:pt x="2372" y="970"/>
                  </a:lnTo>
                  <a:lnTo>
                    <a:pt x="2384" y="970"/>
                  </a:lnTo>
                  <a:lnTo>
                    <a:pt x="2393" y="972"/>
                  </a:lnTo>
                  <a:lnTo>
                    <a:pt x="2398" y="972"/>
                  </a:lnTo>
                  <a:lnTo>
                    <a:pt x="2398" y="972"/>
                  </a:lnTo>
                  <a:lnTo>
                    <a:pt x="2430" y="975"/>
                  </a:lnTo>
                  <a:lnTo>
                    <a:pt x="2471" y="981"/>
                  </a:lnTo>
                  <a:lnTo>
                    <a:pt x="2521" y="986"/>
                  </a:lnTo>
                  <a:lnTo>
                    <a:pt x="2576" y="993"/>
                  </a:lnTo>
                  <a:lnTo>
                    <a:pt x="2638" y="1000"/>
                  </a:lnTo>
                  <a:lnTo>
                    <a:pt x="2702" y="1011"/>
                  </a:lnTo>
                  <a:lnTo>
                    <a:pt x="2769" y="1020"/>
                  </a:lnTo>
                  <a:lnTo>
                    <a:pt x="2837" y="1030"/>
                  </a:lnTo>
                  <a:lnTo>
                    <a:pt x="2906" y="1043"/>
                  </a:lnTo>
                  <a:lnTo>
                    <a:pt x="2972" y="1055"/>
                  </a:lnTo>
                  <a:lnTo>
                    <a:pt x="3037" y="1068"/>
                  </a:lnTo>
                  <a:lnTo>
                    <a:pt x="3098" y="1082"/>
                  </a:lnTo>
                  <a:lnTo>
                    <a:pt x="3153" y="1096"/>
                  </a:lnTo>
                  <a:lnTo>
                    <a:pt x="3201" y="1110"/>
                  </a:lnTo>
                  <a:lnTo>
                    <a:pt x="3241" y="1125"/>
                  </a:lnTo>
                  <a:lnTo>
                    <a:pt x="3273" y="1139"/>
                  </a:lnTo>
                  <a:lnTo>
                    <a:pt x="3302" y="1149"/>
                  </a:lnTo>
                  <a:lnTo>
                    <a:pt x="3330" y="1158"/>
                  </a:lnTo>
                  <a:lnTo>
                    <a:pt x="3359" y="1164"/>
                  </a:lnTo>
                  <a:lnTo>
                    <a:pt x="3389" y="1165"/>
                  </a:lnTo>
                  <a:lnTo>
                    <a:pt x="3417" y="1165"/>
                  </a:lnTo>
                  <a:lnTo>
                    <a:pt x="3446" y="1162"/>
                  </a:lnTo>
                  <a:lnTo>
                    <a:pt x="3472" y="1157"/>
                  </a:lnTo>
                  <a:lnTo>
                    <a:pt x="3501" y="1148"/>
                  </a:lnTo>
                  <a:lnTo>
                    <a:pt x="3526" y="1137"/>
                  </a:lnTo>
                  <a:lnTo>
                    <a:pt x="3552" y="1123"/>
                  </a:lnTo>
                  <a:lnTo>
                    <a:pt x="3575" y="1107"/>
                  </a:lnTo>
                  <a:lnTo>
                    <a:pt x="3597" y="1089"/>
                  </a:lnTo>
                  <a:lnTo>
                    <a:pt x="3618" y="1068"/>
                  </a:lnTo>
                  <a:lnTo>
                    <a:pt x="3636" y="1045"/>
                  </a:lnTo>
                  <a:lnTo>
                    <a:pt x="3652" y="1020"/>
                  </a:lnTo>
                  <a:lnTo>
                    <a:pt x="3666" y="993"/>
                  </a:lnTo>
                  <a:lnTo>
                    <a:pt x="3685" y="936"/>
                  </a:lnTo>
                  <a:lnTo>
                    <a:pt x="3692" y="879"/>
                  </a:lnTo>
                  <a:lnTo>
                    <a:pt x="3689" y="823"/>
                  </a:lnTo>
                  <a:lnTo>
                    <a:pt x="3675" y="768"/>
                  </a:lnTo>
                  <a:lnTo>
                    <a:pt x="3650" y="716"/>
                  </a:lnTo>
                  <a:lnTo>
                    <a:pt x="3616" y="670"/>
                  </a:lnTo>
                  <a:lnTo>
                    <a:pt x="3572" y="631"/>
                  </a:lnTo>
                  <a:lnTo>
                    <a:pt x="3520" y="601"/>
                  </a:lnTo>
                  <a:close/>
                </a:path>
              </a:pathLst>
            </a:custGeom>
            <a:gradFill rotWithShape="0">
              <a:gsLst>
                <a:gs pos="0">
                  <a:srgbClr val="DDDDDD"/>
                </a:gs>
                <a:gs pos="100000">
                  <a:srgbClr val="CCFFCC"/>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34" name="Freeform 26"/>
            <p:cNvSpPr>
              <a:spLocks/>
            </p:cNvSpPr>
            <p:nvPr/>
          </p:nvSpPr>
          <p:spPr bwMode="auto">
            <a:xfrm>
              <a:off x="4319" y="2297"/>
              <a:ext cx="787" cy="790"/>
            </a:xfrm>
            <a:custGeom>
              <a:avLst/>
              <a:gdLst>
                <a:gd name="T0" fmla="*/ 1665 w 1929"/>
                <a:gd name="T1" fmla="*/ 335 h 1939"/>
                <a:gd name="T2" fmla="*/ 1644 w 1929"/>
                <a:gd name="T3" fmla="*/ 358 h 1939"/>
                <a:gd name="T4" fmla="*/ 1603 w 1929"/>
                <a:gd name="T5" fmla="*/ 371 h 1939"/>
                <a:gd name="T6" fmla="*/ 1558 w 1929"/>
                <a:gd name="T7" fmla="*/ 388 h 1939"/>
                <a:gd name="T8" fmla="*/ 1509 w 1929"/>
                <a:gd name="T9" fmla="*/ 410 h 1939"/>
                <a:gd name="T10" fmla="*/ 1459 w 1929"/>
                <a:gd name="T11" fmla="*/ 431 h 1939"/>
                <a:gd name="T12" fmla="*/ 1502 w 1929"/>
                <a:gd name="T13" fmla="*/ 435 h 1939"/>
                <a:gd name="T14" fmla="*/ 1606 w 1929"/>
                <a:gd name="T15" fmla="*/ 444 h 1939"/>
                <a:gd name="T16" fmla="*/ 1736 w 1929"/>
                <a:gd name="T17" fmla="*/ 454 h 1939"/>
                <a:gd name="T18" fmla="*/ 1853 w 1929"/>
                <a:gd name="T19" fmla="*/ 465 h 1939"/>
                <a:gd name="T20" fmla="*/ 1924 w 1929"/>
                <a:gd name="T21" fmla="*/ 472 h 1939"/>
                <a:gd name="T22" fmla="*/ 1193 w 1929"/>
                <a:gd name="T23" fmla="*/ 694 h 1939"/>
                <a:gd name="T24" fmla="*/ 1180 w 1929"/>
                <a:gd name="T25" fmla="*/ 790 h 1939"/>
                <a:gd name="T26" fmla="*/ 1777 w 1929"/>
                <a:gd name="T27" fmla="*/ 983 h 1939"/>
                <a:gd name="T28" fmla="*/ 1741 w 1929"/>
                <a:gd name="T29" fmla="*/ 1163 h 1939"/>
                <a:gd name="T30" fmla="*/ 1709 w 1929"/>
                <a:gd name="T31" fmla="*/ 1330 h 1939"/>
                <a:gd name="T32" fmla="*/ 1697 w 1929"/>
                <a:gd name="T33" fmla="*/ 1356 h 1939"/>
                <a:gd name="T34" fmla="*/ 1157 w 1929"/>
                <a:gd name="T35" fmla="*/ 1090 h 1939"/>
                <a:gd name="T36" fmla="*/ 1122 w 1929"/>
                <a:gd name="T37" fmla="*/ 1401 h 1939"/>
                <a:gd name="T38" fmla="*/ 1091 w 1929"/>
                <a:gd name="T39" fmla="*/ 1761 h 1939"/>
                <a:gd name="T40" fmla="*/ 1070 w 1929"/>
                <a:gd name="T41" fmla="*/ 1873 h 1939"/>
                <a:gd name="T42" fmla="*/ 1024 w 1929"/>
                <a:gd name="T43" fmla="*/ 1907 h 1939"/>
                <a:gd name="T44" fmla="*/ 974 w 1929"/>
                <a:gd name="T45" fmla="*/ 1932 h 1939"/>
                <a:gd name="T46" fmla="*/ 827 w 1929"/>
                <a:gd name="T47" fmla="*/ 1896 h 1939"/>
                <a:gd name="T48" fmla="*/ 786 w 1929"/>
                <a:gd name="T49" fmla="*/ 1568 h 1939"/>
                <a:gd name="T50" fmla="*/ 742 w 1929"/>
                <a:gd name="T51" fmla="*/ 1230 h 1939"/>
                <a:gd name="T52" fmla="*/ 342 w 1929"/>
                <a:gd name="T53" fmla="*/ 1708 h 1939"/>
                <a:gd name="T54" fmla="*/ 319 w 1929"/>
                <a:gd name="T55" fmla="*/ 1736 h 1939"/>
                <a:gd name="T56" fmla="*/ 296 w 1929"/>
                <a:gd name="T57" fmla="*/ 1761 h 1939"/>
                <a:gd name="T58" fmla="*/ 703 w 1929"/>
                <a:gd name="T59" fmla="*/ 873 h 1939"/>
                <a:gd name="T60" fmla="*/ 692 w 1929"/>
                <a:gd name="T61" fmla="*/ 802 h 1939"/>
                <a:gd name="T62" fmla="*/ 124 w 1929"/>
                <a:gd name="T63" fmla="*/ 1179 h 1939"/>
                <a:gd name="T64" fmla="*/ 57 w 1929"/>
                <a:gd name="T65" fmla="*/ 966 h 1939"/>
                <a:gd name="T66" fmla="*/ 5 w 1929"/>
                <a:gd name="T67" fmla="*/ 753 h 1939"/>
                <a:gd name="T68" fmla="*/ 28 w 1929"/>
                <a:gd name="T69" fmla="*/ 717 h 1939"/>
                <a:gd name="T70" fmla="*/ 149 w 1929"/>
                <a:gd name="T71" fmla="*/ 680 h 1939"/>
                <a:gd name="T72" fmla="*/ 271 w 1929"/>
                <a:gd name="T73" fmla="*/ 642 h 1939"/>
                <a:gd name="T74" fmla="*/ 230 w 1929"/>
                <a:gd name="T75" fmla="*/ 637 h 1939"/>
                <a:gd name="T76" fmla="*/ 191 w 1929"/>
                <a:gd name="T77" fmla="*/ 634 h 1939"/>
                <a:gd name="T78" fmla="*/ 172 w 1929"/>
                <a:gd name="T79" fmla="*/ 527 h 1939"/>
                <a:gd name="T80" fmla="*/ 175 w 1929"/>
                <a:gd name="T81" fmla="*/ 293 h 1939"/>
                <a:gd name="T82" fmla="*/ 639 w 1929"/>
                <a:gd name="T83" fmla="*/ 300 h 1939"/>
                <a:gd name="T84" fmla="*/ 626 w 1929"/>
                <a:gd name="T85" fmla="*/ 253 h 1939"/>
                <a:gd name="T86" fmla="*/ 667 w 1929"/>
                <a:gd name="T87" fmla="*/ 236 h 1939"/>
                <a:gd name="T88" fmla="*/ 738 w 1929"/>
                <a:gd name="T89" fmla="*/ 213 h 1939"/>
                <a:gd name="T90" fmla="*/ 818 w 1929"/>
                <a:gd name="T91" fmla="*/ 191 h 1939"/>
                <a:gd name="T92" fmla="*/ 882 w 1929"/>
                <a:gd name="T93" fmla="*/ 177 h 1939"/>
                <a:gd name="T94" fmla="*/ 909 w 1929"/>
                <a:gd name="T95" fmla="*/ 170 h 1939"/>
                <a:gd name="T96" fmla="*/ 1221 w 1929"/>
                <a:gd name="T97" fmla="*/ 213 h 1939"/>
                <a:gd name="T98" fmla="*/ 1237 w 1929"/>
                <a:gd name="T99" fmla="*/ 234 h 1939"/>
                <a:gd name="T100" fmla="*/ 1258 w 1929"/>
                <a:gd name="T101" fmla="*/ 255 h 1939"/>
                <a:gd name="T102" fmla="*/ 1294 w 1929"/>
                <a:gd name="T103" fmla="*/ 232 h 1939"/>
                <a:gd name="T104" fmla="*/ 1379 w 1929"/>
                <a:gd name="T105" fmla="*/ 174 h 1939"/>
                <a:gd name="T106" fmla="*/ 1486 w 1929"/>
                <a:gd name="T107" fmla="*/ 103 h 1939"/>
                <a:gd name="T108" fmla="*/ 1585 w 1929"/>
                <a:gd name="T109" fmla="*/ 39 h 1939"/>
                <a:gd name="T110" fmla="*/ 1644 w 1929"/>
                <a:gd name="T111" fmla="*/ 1 h 1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29" h="1939">
                  <a:moveTo>
                    <a:pt x="1649" y="0"/>
                  </a:moveTo>
                  <a:lnTo>
                    <a:pt x="1661" y="319"/>
                  </a:lnTo>
                  <a:lnTo>
                    <a:pt x="1665" y="335"/>
                  </a:lnTo>
                  <a:lnTo>
                    <a:pt x="1663" y="348"/>
                  </a:lnTo>
                  <a:lnTo>
                    <a:pt x="1654" y="355"/>
                  </a:lnTo>
                  <a:lnTo>
                    <a:pt x="1644" y="358"/>
                  </a:lnTo>
                  <a:lnTo>
                    <a:pt x="1629" y="362"/>
                  </a:lnTo>
                  <a:lnTo>
                    <a:pt x="1615" y="365"/>
                  </a:lnTo>
                  <a:lnTo>
                    <a:pt x="1603" y="371"/>
                  </a:lnTo>
                  <a:lnTo>
                    <a:pt x="1592" y="378"/>
                  </a:lnTo>
                  <a:lnTo>
                    <a:pt x="1576" y="383"/>
                  </a:lnTo>
                  <a:lnTo>
                    <a:pt x="1558" y="388"/>
                  </a:lnTo>
                  <a:lnTo>
                    <a:pt x="1542" y="396"/>
                  </a:lnTo>
                  <a:lnTo>
                    <a:pt x="1526" y="403"/>
                  </a:lnTo>
                  <a:lnTo>
                    <a:pt x="1509" y="410"/>
                  </a:lnTo>
                  <a:lnTo>
                    <a:pt x="1493" y="417"/>
                  </a:lnTo>
                  <a:lnTo>
                    <a:pt x="1475" y="424"/>
                  </a:lnTo>
                  <a:lnTo>
                    <a:pt x="1459" y="431"/>
                  </a:lnTo>
                  <a:lnTo>
                    <a:pt x="1464" y="431"/>
                  </a:lnTo>
                  <a:lnTo>
                    <a:pt x="1478" y="433"/>
                  </a:lnTo>
                  <a:lnTo>
                    <a:pt x="1502" y="435"/>
                  </a:lnTo>
                  <a:lnTo>
                    <a:pt x="1532" y="436"/>
                  </a:lnTo>
                  <a:lnTo>
                    <a:pt x="1567" y="440"/>
                  </a:lnTo>
                  <a:lnTo>
                    <a:pt x="1606" y="444"/>
                  </a:lnTo>
                  <a:lnTo>
                    <a:pt x="1649" y="445"/>
                  </a:lnTo>
                  <a:lnTo>
                    <a:pt x="1692" y="449"/>
                  </a:lnTo>
                  <a:lnTo>
                    <a:pt x="1736" y="454"/>
                  </a:lnTo>
                  <a:lnTo>
                    <a:pt x="1778" y="458"/>
                  </a:lnTo>
                  <a:lnTo>
                    <a:pt x="1818" y="461"/>
                  </a:lnTo>
                  <a:lnTo>
                    <a:pt x="1853" y="465"/>
                  </a:lnTo>
                  <a:lnTo>
                    <a:pt x="1883" y="467"/>
                  </a:lnTo>
                  <a:lnTo>
                    <a:pt x="1908" y="470"/>
                  </a:lnTo>
                  <a:lnTo>
                    <a:pt x="1924" y="472"/>
                  </a:lnTo>
                  <a:lnTo>
                    <a:pt x="1929" y="474"/>
                  </a:lnTo>
                  <a:lnTo>
                    <a:pt x="1903" y="824"/>
                  </a:lnTo>
                  <a:lnTo>
                    <a:pt x="1193" y="694"/>
                  </a:lnTo>
                  <a:lnTo>
                    <a:pt x="1189" y="726"/>
                  </a:lnTo>
                  <a:lnTo>
                    <a:pt x="1184" y="760"/>
                  </a:lnTo>
                  <a:lnTo>
                    <a:pt x="1180" y="790"/>
                  </a:lnTo>
                  <a:lnTo>
                    <a:pt x="1182" y="820"/>
                  </a:lnTo>
                  <a:lnTo>
                    <a:pt x="1784" y="959"/>
                  </a:lnTo>
                  <a:lnTo>
                    <a:pt x="1777" y="983"/>
                  </a:lnTo>
                  <a:lnTo>
                    <a:pt x="1768" y="1031"/>
                  </a:lnTo>
                  <a:lnTo>
                    <a:pt x="1754" y="1093"/>
                  </a:lnTo>
                  <a:lnTo>
                    <a:pt x="1741" y="1163"/>
                  </a:lnTo>
                  <a:lnTo>
                    <a:pt x="1727" y="1232"/>
                  </a:lnTo>
                  <a:lnTo>
                    <a:pt x="1716" y="1289"/>
                  </a:lnTo>
                  <a:lnTo>
                    <a:pt x="1709" y="1330"/>
                  </a:lnTo>
                  <a:lnTo>
                    <a:pt x="1706" y="1346"/>
                  </a:lnTo>
                  <a:lnTo>
                    <a:pt x="1702" y="1351"/>
                  </a:lnTo>
                  <a:lnTo>
                    <a:pt x="1697" y="1356"/>
                  </a:lnTo>
                  <a:lnTo>
                    <a:pt x="1692" y="1363"/>
                  </a:lnTo>
                  <a:lnTo>
                    <a:pt x="1686" y="1369"/>
                  </a:lnTo>
                  <a:lnTo>
                    <a:pt x="1157" y="1090"/>
                  </a:lnTo>
                  <a:lnTo>
                    <a:pt x="1147" y="1168"/>
                  </a:lnTo>
                  <a:lnTo>
                    <a:pt x="1134" y="1275"/>
                  </a:lnTo>
                  <a:lnTo>
                    <a:pt x="1122" y="1401"/>
                  </a:lnTo>
                  <a:lnTo>
                    <a:pt x="1111" y="1532"/>
                  </a:lnTo>
                  <a:lnTo>
                    <a:pt x="1100" y="1656"/>
                  </a:lnTo>
                  <a:lnTo>
                    <a:pt x="1091" y="1761"/>
                  </a:lnTo>
                  <a:lnTo>
                    <a:pt x="1086" y="1832"/>
                  </a:lnTo>
                  <a:lnTo>
                    <a:pt x="1084" y="1859"/>
                  </a:lnTo>
                  <a:lnTo>
                    <a:pt x="1070" y="1873"/>
                  </a:lnTo>
                  <a:lnTo>
                    <a:pt x="1056" y="1885"/>
                  </a:lnTo>
                  <a:lnTo>
                    <a:pt x="1040" y="1896"/>
                  </a:lnTo>
                  <a:lnTo>
                    <a:pt x="1024" y="1907"/>
                  </a:lnTo>
                  <a:lnTo>
                    <a:pt x="1008" y="1916"/>
                  </a:lnTo>
                  <a:lnTo>
                    <a:pt x="992" y="1923"/>
                  </a:lnTo>
                  <a:lnTo>
                    <a:pt x="974" y="1932"/>
                  </a:lnTo>
                  <a:lnTo>
                    <a:pt x="958" y="1939"/>
                  </a:lnTo>
                  <a:lnTo>
                    <a:pt x="831" y="1926"/>
                  </a:lnTo>
                  <a:lnTo>
                    <a:pt x="827" y="1896"/>
                  </a:lnTo>
                  <a:lnTo>
                    <a:pt x="816" y="1814"/>
                  </a:lnTo>
                  <a:lnTo>
                    <a:pt x="802" y="1699"/>
                  </a:lnTo>
                  <a:lnTo>
                    <a:pt x="786" y="1568"/>
                  </a:lnTo>
                  <a:lnTo>
                    <a:pt x="768" y="1434"/>
                  </a:lnTo>
                  <a:lnTo>
                    <a:pt x="754" y="1315"/>
                  </a:lnTo>
                  <a:lnTo>
                    <a:pt x="742" y="1230"/>
                  </a:lnTo>
                  <a:lnTo>
                    <a:pt x="735" y="1193"/>
                  </a:lnTo>
                  <a:lnTo>
                    <a:pt x="353" y="1701"/>
                  </a:lnTo>
                  <a:lnTo>
                    <a:pt x="342" y="1708"/>
                  </a:lnTo>
                  <a:lnTo>
                    <a:pt x="335" y="1717"/>
                  </a:lnTo>
                  <a:lnTo>
                    <a:pt x="326" y="1726"/>
                  </a:lnTo>
                  <a:lnTo>
                    <a:pt x="319" y="1736"/>
                  </a:lnTo>
                  <a:lnTo>
                    <a:pt x="312" y="1745"/>
                  </a:lnTo>
                  <a:lnTo>
                    <a:pt x="303" y="1754"/>
                  </a:lnTo>
                  <a:lnTo>
                    <a:pt x="296" y="1761"/>
                  </a:lnTo>
                  <a:lnTo>
                    <a:pt x="286" y="1765"/>
                  </a:lnTo>
                  <a:lnTo>
                    <a:pt x="152" y="1326"/>
                  </a:lnTo>
                  <a:lnTo>
                    <a:pt x="703" y="873"/>
                  </a:lnTo>
                  <a:lnTo>
                    <a:pt x="701" y="848"/>
                  </a:lnTo>
                  <a:lnTo>
                    <a:pt x="697" y="825"/>
                  </a:lnTo>
                  <a:lnTo>
                    <a:pt x="692" y="802"/>
                  </a:lnTo>
                  <a:lnTo>
                    <a:pt x="687" y="779"/>
                  </a:lnTo>
                  <a:lnTo>
                    <a:pt x="140" y="1200"/>
                  </a:lnTo>
                  <a:lnTo>
                    <a:pt x="124" y="1179"/>
                  </a:lnTo>
                  <a:lnTo>
                    <a:pt x="104" y="1125"/>
                  </a:lnTo>
                  <a:lnTo>
                    <a:pt x="81" y="1051"/>
                  </a:lnTo>
                  <a:lnTo>
                    <a:pt x="57" y="966"/>
                  </a:lnTo>
                  <a:lnTo>
                    <a:pt x="35" y="880"/>
                  </a:lnTo>
                  <a:lnTo>
                    <a:pt x="17" y="806"/>
                  </a:lnTo>
                  <a:lnTo>
                    <a:pt x="5" y="753"/>
                  </a:lnTo>
                  <a:lnTo>
                    <a:pt x="0" y="733"/>
                  </a:lnTo>
                  <a:lnTo>
                    <a:pt x="5" y="726"/>
                  </a:lnTo>
                  <a:lnTo>
                    <a:pt x="28" y="717"/>
                  </a:lnTo>
                  <a:lnTo>
                    <a:pt x="62" y="705"/>
                  </a:lnTo>
                  <a:lnTo>
                    <a:pt x="104" y="692"/>
                  </a:lnTo>
                  <a:lnTo>
                    <a:pt x="149" y="680"/>
                  </a:lnTo>
                  <a:lnTo>
                    <a:pt x="195" y="665"/>
                  </a:lnTo>
                  <a:lnTo>
                    <a:pt x="238" y="653"/>
                  </a:lnTo>
                  <a:lnTo>
                    <a:pt x="271" y="642"/>
                  </a:lnTo>
                  <a:lnTo>
                    <a:pt x="257" y="639"/>
                  </a:lnTo>
                  <a:lnTo>
                    <a:pt x="245" y="637"/>
                  </a:lnTo>
                  <a:lnTo>
                    <a:pt x="230" y="637"/>
                  </a:lnTo>
                  <a:lnTo>
                    <a:pt x="216" y="637"/>
                  </a:lnTo>
                  <a:lnTo>
                    <a:pt x="204" y="635"/>
                  </a:lnTo>
                  <a:lnTo>
                    <a:pt x="191" y="634"/>
                  </a:lnTo>
                  <a:lnTo>
                    <a:pt x="181" y="628"/>
                  </a:lnTo>
                  <a:lnTo>
                    <a:pt x="172" y="621"/>
                  </a:lnTo>
                  <a:lnTo>
                    <a:pt x="172" y="527"/>
                  </a:lnTo>
                  <a:lnTo>
                    <a:pt x="174" y="419"/>
                  </a:lnTo>
                  <a:lnTo>
                    <a:pt x="175" y="330"/>
                  </a:lnTo>
                  <a:lnTo>
                    <a:pt x="175" y="293"/>
                  </a:lnTo>
                  <a:lnTo>
                    <a:pt x="637" y="341"/>
                  </a:lnTo>
                  <a:lnTo>
                    <a:pt x="641" y="319"/>
                  </a:lnTo>
                  <a:lnTo>
                    <a:pt x="639" y="300"/>
                  </a:lnTo>
                  <a:lnTo>
                    <a:pt x="632" y="278"/>
                  </a:lnTo>
                  <a:lnTo>
                    <a:pt x="625" y="259"/>
                  </a:lnTo>
                  <a:lnTo>
                    <a:pt x="626" y="253"/>
                  </a:lnTo>
                  <a:lnTo>
                    <a:pt x="635" y="248"/>
                  </a:lnTo>
                  <a:lnTo>
                    <a:pt x="649" y="243"/>
                  </a:lnTo>
                  <a:lnTo>
                    <a:pt x="667" y="236"/>
                  </a:lnTo>
                  <a:lnTo>
                    <a:pt x="688" y="229"/>
                  </a:lnTo>
                  <a:lnTo>
                    <a:pt x="713" y="220"/>
                  </a:lnTo>
                  <a:lnTo>
                    <a:pt x="738" y="213"/>
                  </a:lnTo>
                  <a:lnTo>
                    <a:pt x="765" y="206"/>
                  </a:lnTo>
                  <a:lnTo>
                    <a:pt x="791" y="198"/>
                  </a:lnTo>
                  <a:lnTo>
                    <a:pt x="818" y="191"/>
                  </a:lnTo>
                  <a:lnTo>
                    <a:pt x="841" y="186"/>
                  </a:lnTo>
                  <a:lnTo>
                    <a:pt x="864" y="181"/>
                  </a:lnTo>
                  <a:lnTo>
                    <a:pt x="882" y="177"/>
                  </a:lnTo>
                  <a:lnTo>
                    <a:pt x="896" y="174"/>
                  </a:lnTo>
                  <a:lnTo>
                    <a:pt x="905" y="170"/>
                  </a:lnTo>
                  <a:lnTo>
                    <a:pt x="909" y="170"/>
                  </a:lnTo>
                  <a:lnTo>
                    <a:pt x="1202" y="214"/>
                  </a:lnTo>
                  <a:lnTo>
                    <a:pt x="1212" y="211"/>
                  </a:lnTo>
                  <a:lnTo>
                    <a:pt x="1221" y="213"/>
                  </a:lnTo>
                  <a:lnTo>
                    <a:pt x="1228" y="218"/>
                  </a:lnTo>
                  <a:lnTo>
                    <a:pt x="1233" y="225"/>
                  </a:lnTo>
                  <a:lnTo>
                    <a:pt x="1237" y="234"/>
                  </a:lnTo>
                  <a:lnTo>
                    <a:pt x="1242" y="241"/>
                  </a:lnTo>
                  <a:lnTo>
                    <a:pt x="1249" y="250"/>
                  </a:lnTo>
                  <a:lnTo>
                    <a:pt x="1258" y="255"/>
                  </a:lnTo>
                  <a:lnTo>
                    <a:pt x="1262" y="252"/>
                  </a:lnTo>
                  <a:lnTo>
                    <a:pt x="1274" y="245"/>
                  </a:lnTo>
                  <a:lnTo>
                    <a:pt x="1294" y="232"/>
                  </a:lnTo>
                  <a:lnTo>
                    <a:pt x="1319" y="214"/>
                  </a:lnTo>
                  <a:lnTo>
                    <a:pt x="1347" y="195"/>
                  </a:lnTo>
                  <a:lnTo>
                    <a:pt x="1379" y="174"/>
                  </a:lnTo>
                  <a:lnTo>
                    <a:pt x="1415" y="150"/>
                  </a:lnTo>
                  <a:lnTo>
                    <a:pt x="1450" y="126"/>
                  </a:lnTo>
                  <a:lnTo>
                    <a:pt x="1486" y="103"/>
                  </a:lnTo>
                  <a:lnTo>
                    <a:pt x="1521" y="79"/>
                  </a:lnTo>
                  <a:lnTo>
                    <a:pt x="1555" y="58"/>
                  </a:lnTo>
                  <a:lnTo>
                    <a:pt x="1585" y="39"/>
                  </a:lnTo>
                  <a:lnTo>
                    <a:pt x="1610" y="23"/>
                  </a:lnTo>
                  <a:lnTo>
                    <a:pt x="1629" y="10"/>
                  </a:lnTo>
                  <a:lnTo>
                    <a:pt x="1644" y="1"/>
                  </a:lnTo>
                  <a:lnTo>
                    <a:pt x="1649" y="0"/>
                  </a:lnTo>
                  <a:close/>
                </a:path>
              </a:pathLst>
            </a:custGeom>
            <a:solidFill>
              <a:srgbClr val="996633"/>
            </a:solidFill>
            <a:ln w="9525">
              <a:solidFill>
                <a:srgbClr val="663300"/>
              </a:solidFill>
              <a:round/>
              <a:headEnd/>
              <a:tailEnd/>
            </a:ln>
          </p:spPr>
          <p:txBody>
            <a:bodyPr/>
            <a:lstStyle/>
            <a:p>
              <a:endParaRPr lang="zh-CN" altLang="en-US"/>
            </a:p>
          </p:txBody>
        </p:sp>
        <p:sp>
          <p:nvSpPr>
            <p:cNvPr id="350235" name="Freeform 27"/>
            <p:cNvSpPr>
              <a:spLocks/>
            </p:cNvSpPr>
            <p:nvPr/>
          </p:nvSpPr>
          <p:spPr bwMode="auto">
            <a:xfrm>
              <a:off x="4818" y="2316"/>
              <a:ext cx="167" cy="154"/>
            </a:xfrm>
            <a:custGeom>
              <a:avLst/>
              <a:gdLst>
                <a:gd name="T0" fmla="*/ 408 w 408"/>
                <a:gd name="T1" fmla="*/ 284 h 378"/>
                <a:gd name="T2" fmla="*/ 175 w 408"/>
                <a:gd name="T3" fmla="*/ 378 h 378"/>
                <a:gd name="T4" fmla="*/ 0 w 408"/>
                <a:gd name="T5" fmla="*/ 364 h 378"/>
                <a:gd name="T6" fmla="*/ 3 w 408"/>
                <a:gd name="T7" fmla="*/ 263 h 378"/>
                <a:gd name="T8" fmla="*/ 28 w 408"/>
                <a:gd name="T9" fmla="*/ 245 h 378"/>
                <a:gd name="T10" fmla="*/ 51 w 408"/>
                <a:gd name="T11" fmla="*/ 229 h 378"/>
                <a:gd name="T12" fmla="*/ 76 w 408"/>
                <a:gd name="T13" fmla="*/ 211 h 378"/>
                <a:gd name="T14" fmla="*/ 101 w 408"/>
                <a:gd name="T15" fmla="*/ 195 h 378"/>
                <a:gd name="T16" fmla="*/ 126 w 408"/>
                <a:gd name="T17" fmla="*/ 177 h 378"/>
                <a:gd name="T18" fmla="*/ 151 w 408"/>
                <a:gd name="T19" fmla="*/ 161 h 378"/>
                <a:gd name="T20" fmla="*/ 174 w 408"/>
                <a:gd name="T21" fmla="*/ 145 h 378"/>
                <a:gd name="T22" fmla="*/ 198 w 408"/>
                <a:gd name="T23" fmla="*/ 128 h 378"/>
                <a:gd name="T24" fmla="*/ 223 w 408"/>
                <a:gd name="T25" fmla="*/ 112 h 378"/>
                <a:gd name="T26" fmla="*/ 248 w 408"/>
                <a:gd name="T27" fmla="*/ 96 h 378"/>
                <a:gd name="T28" fmla="*/ 273 w 408"/>
                <a:gd name="T29" fmla="*/ 80 h 378"/>
                <a:gd name="T30" fmla="*/ 298 w 408"/>
                <a:gd name="T31" fmla="*/ 64 h 378"/>
                <a:gd name="T32" fmla="*/ 323 w 408"/>
                <a:gd name="T33" fmla="*/ 48 h 378"/>
                <a:gd name="T34" fmla="*/ 348 w 408"/>
                <a:gd name="T35" fmla="*/ 32 h 378"/>
                <a:gd name="T36" fmla="*/ 372 w 408"/>
                <a:gd name="T37" fmla="*/ 16 h 378"/>
                <a:gd name="T38" fmla="*/ 397 w 408"/>
                <a:gd name="T39" fmla="*/ 0 h 378"/>
                <a:gd name="T40" fmla="*/ 403 w 408"/>
                <a:gd name="T41" fmla="*/ 69 h 378"/>
                <a:gd name="T42" fmla="*/ 404 w 408"/>
                <a:gd name="T43" fmla="*/ 140 h 378"/>
                <a:gd name="T44" fmla="*/ 404 w 408"/>
                <a:gd name="T45" fmla="*/ 213 h 378"/>
                <a:gd name="T46" fmla="*/ 408 w 408"/>
                <a:gd name="T47" fmla="*/ 284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8" h="378">
                  <a:moveTo>
                    <a:pt x="408" y="284"/>
                  </a:moveTo>
                  <a:lnTo>
                    <a:pt x="175" y="378"/>
                  </a:lnTo>
                  <a:lnTo>
                    <a:pt x="0" y="364"/>
                  </a:lnTo>
                  <a:lnTo>
                    <a:pt x="3" y="263"/>
                  </a:lnTo>
                  <a:lnTo>
                    <a:pt x="28" y="245"/>
                  </a:lnTo>
                  <a:lnTo>
                    <a:pt x="51" y="229"/>
                  </a:lnTo>
                  <a:lnTo>
                    <a:pt x="76" y="211"/>
                  </a:lnTo>
                  <a:lnTo>
                    <a:pt x="101" y="195"/>
                  </a:lnTo>
                  <a:lnTo>
                    <a:pt x="126" y="177"/>
                  </a:lnTo>
                  <a:lnTo>
                    <a:pt x="151" y="161"/>
                  </a:lnTo>
                  <a:lnTo>
                    <a:pt x="174" y="145"/>
                  </a:lnTo>
                  <a:lnTo>
                    <a:pt x="198" y="128"/>
                  </a:lnTo>
                  <a:lnTo>
                    <a:pt x="223" y="112"/>
                  </a:lnTo>
                  <a:lnTo>
                    <a:pt x="248" y="96"/>
                  </a:lnTo>
                  <a:lnTo>
                    <a:pt x="273" y="80"/>
                  </a:lnTo>
                  <a:lnTo>
                    <a:pt x="298" y="64"/>
                  </a:lnTo>
                  <a:lnTo>
                    <a:pt x="323" y="48"/>
                  </a:lnTo>
                  <a:lnTo>
                    <a:pt x="348" y="32"/>
                  </a:lnTo>
                  <a:lnTo>
                    <a:pt x="372" y="16"/>
                  </a:lnTo>
                  <a:lnTo>
                    <a:pt x="397" y="0"/>
                  </a:lnTo>
                  <a:lnTo>
                    <a:pt x="403" y="69"/>
                  </a:lnTo>
                  <a:lnTo>
                    <a:pt x="404" y="140"/>
                  </a:lnTo>
                  <a:lnTo>
                    <a:pt x="404" y="213"/>
                  </a:lnTo>
                  <a:lnTo>
                    <a:pt x="408" y="2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36" name="Freeform 28"/>
            <p:cNvSpPr>
              <a:spLocks/>
            </p:cNvSpPr>
            <p:nvPr/>
          </p:nvSpPr>
          <p:spPr bwMode="auto">
            <a:xfrm>
              <a:off x="4841" y="2376"/>
              <a:ext cx="124" cy="64"/>
            </a:xfrm>
            <a:custGeom>
              <a:avLst/>
              <a:gdLst>
                <a:gd name="T0" fmla="*/ 305 w 305"/>
                <a:gd name="T1" fmla="*/ 11 h 160"/>
                <a:gd name="T2" fmla="*/ 303 w 305"/>
                <a:gd name="T3" fmla="*/ 27 h 160"/>
                <a:gd name="T4" fmla="*/ 296 w 305"/>
                <a:gd name="T5" fmla="*/ 41 h 160"/>
                <a:gd name="T6" fmla="*/ 287 w 305"/>
                <a:gd name="T7" fmla="*/ 55 h 160"/>
                <a:gd name="T8" fmla="*/ 277 w 305"/>
                <a:gd name="T9" fmla="*/ 66 h 160"/>
                <a:gd name="T10" fmla="*/ 264 w 305"/>
                <a:gd name="T11" fmla="*/ 78 h 160"/>
                <a:gd name="T12" fmla="*/ 252 w 305"/>
                <a:gd name="T13" fmla="*/ 89 h 160"/>
                <a:gd name="T14" fmla="*/ 243 w 305"/>
                <a:gd name="T15" fmla="*/ 100 h 160"/>
                <a:gd name="T16" fmla="*/ 234 w 305"/>
                <a:gd name="T17" fmla="*/ 112 h 160"/>
                <a:gd name="T18" fmla="*/ 227 w 305"/>
                <a:gd name="T19" fmla="*/ 114 h 160"/>
                <a:gd name="T20" fmla="*/ 222 w 305"/>
                <a:gd name="T21" fmla="*/ 112 h 160"/>
                <a:gd name="T22" fmla="*/ 214 w 305"/>
                <a:gd name="T23" fmla="*/ 107 h 160"/>
                <a:gd name="T24" fmla="*/ 213 w 305"/>
                <a:gd name="T25" fmla="*/ 100 h 160"/>
                <a:gd name="T26" fmla="*/ 216 w 305"/>
                <a:gd name="T27" fmla="*/ 89 h 160"/>
                <a:gd name="T28" fmla="*/ 223 w 305"/>
                <a:gd name="T29" fmla="*/ 82 h 160"/>
                <a:gd name="T30" fmla="*/ 230 w 305"/>
                <a:gd name="T31" fmla="*/ 75 h 160"/>
                <a:gd name="T32" fmla="*/ 236 w 305"/>
                <a:gd name="T33" fmla="*/ 66 h 160"/>
                <a:gd name="T34" fmla="*/ 204 w 305"/>
                <a:gd name="T35" fmla="*/ 68 h 160"/>
                <a:gd name="T36" fmla="*/ 174 w 305"/>
                <a:gd name="T37" fmla="*/ 78 h 160"/>
                <a:gd name="T38" fmla="*/ 145 w 305"/>
                <a:gd name="T39" fmla="*/ 94 h 160"/>
                <a:gd name="T40" fmla="*/ 119 w 305"/>
                <a:gd name="T41" fmla="*/ 114 h 160"/>
                <a:gd name="T42" fmla="*/ 92 w 305"/>
                <a:gd name="T43" fmla="*/ 133 h 160"/>
                <a:gd name="T44" fmla="*/ 64 w 305"/>
                <a:gd name="T45" fmla="*/ 151 h 160"/>
                <a:gd name="T46" fmla="*/ 33 w 305"/>
                <a:gd name="T47" fmla="*/ 160 h 160"/>
                <a:gd name="T48" fmla="*/ 0 w 305"/>
                <a:gd name="T49" fmla="*/ 160 h 160"/>
                <a:gd name="T50" fmla="*/ 1 w 305"/>
                <a:gd name="T51" fmla="*/ 148 h 160"/>
                <a:gd name="T52" fmla="*/ 7 w 305"/>
                <a:gd name="T53" fmla="*/ 139 h 160"/>
                <a:gd name="T54" fmla="*/ 16 w 305"/>
                <a:gd name="T55" fmla="*/ 132 h 160"/>
                <a:gd name="T56" fmla="*/ 28 w 305"/>
                <a:gd name="T57" fmla="*/ 128 h 160"/>
                <a:gd name="T58" fmla="*/ 42 w 305"/>
                <a:gd name="T59" fmla="*/ 124 h 160"/>
                <a:gd name="T60" fmla="*/ 55 w 305"/>
                <a:gd name="T61" fmla="*/ 121 h 160"/>
                <a:gd name="T62" fmla="*/ 69 w 305"/>
                <a:gd name="T63" fmla="*/ 117 h 160"/>
                <a:gd name="T64" fmla="*/ 80 w 305"/>
                <a:gd name="T65" fmla="*/ 112 h 160"/>
                <a:gd name="T66" fmla="*/ 96 w 305"/>
                <a:gd name="T67" fmla="*/ 100 h 160"/>
                <a:gd name="T68" fmla="*/ 111 w 305"/>
                <a:gd name="T69" fmla="*/ 89 h 160"/>
                <a:gd name="T70" fmla="*/ 127 w 305"/>
                <a:gd name="T71" fmla="*/ 78 h 160"/>
                <a:gd name="T72" fmla="*/ 145 w 305"/>
                <a:gd name="T73" fmla="*/ 68 h 160"/>
                <a:gd name="T74" fmla="*/ 161 w 305"/>
                <a:gd name="T75" fmla="*/ 59 h 160"/>
                <a:gd name="T76" fmla="*/ 179 w 305"/>
                <a:gd name="T77" fmla="*/ 50 h 160"/>
                <a:gd name="T78" fmla="*/ 197 w 305"/>
                <a:gd name="T79" fmla="*/ 41 h 160"/>
                <a:gd name="T80" fmla="*/ 214 w 305"/>
                <a:gd name="T81" fmla="*/ 34 h 160"/>
                <a:gd name="T82" fmla="*/ 206 w 305"/>
                <a:gd name="T83" fmla="*/ 32 h 160"/>
                <a:gd name="T84" fmla="*/ 195 w 305"/>
                <a:gd name="T85" fmla="*/ 32 h 160"/>
                <a:gd name="T86" fmla="*/ 184 w 305"/>
                <a:gd name="T87" fmla="*/ 30 h 160"/>
                <a:gd name="T88" fmla="*/ 177 w 305"/>
                <a:gd name="T89" fmla="*/ 20 h 160"/>
                <a:gd name="T90" fmla="*/ 177 w 305"/>
                <a:gd name="T91" fmla="*/ 9 h 160"/>
                <a:gd name="T92" fmla="*/ 193 w 305"/>
                <a:gd name="T93" fmla="*/ 7 h 160"/>
                <a:gd name="T94" fmla="*/ 209 w 305"/>
                <a:gd name="T95" fmla="*/ 4 h 160"/>
                <a:gd name="T96" fmla="*/ 225 w 305"/>
                <a:gd name="T97" fmla="*/ 2 h 160"/>
                <a:gd name="T98" fmla="*/ 241 w 305"/>
                <a:gd name="T99" fmla="*/ 2 h 160"/>
                <a:gd name="T100" fmla="*/ 257 w 305"/>
                <a:gd name="T101" fmla="*/ 0 h 160"/>
                <a:gd name="T102" fmla="*/ 273 w 305"/>
                <a:gd name="T103" fmla="*/ 2 h 160"/>
                <a:gd name="T104" fmla="*/ 289 w 305"/>
                <a:gd name="T105" fmla="*/ 5 h 160"/>
                <a:gd name="T106" fmla="*/ 305 w 305"/>
                <a:gd name="T107"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5" h="160">
                  <a:moveTo>
                    <a:pt x="305" y="11"/>
                  </a:moveTo>
                  <a:lnTo>
                    <a:pt x="303" y="27"/>
                  </a:lnTo>
                  <a:lnTo>
                    <a:pt x="296" y="41"/>
                  </a:lnTo>
                  <a:lnTo>
                    <a:pt x="287" y="55"/>
                  </a:lnTo>
                  <a:lnTo>
                    <a:pt x="277" y="66"/>
                  </a:lnTo>
                  <a:lnTo>
                    <a:pt x="264" y="78"/>
                  </a:lnTo>
                  <a:lnTo>
                    <a:pt x="252" y="89"/>
                  </a:lnTo>
                  <a:lnTo>
                    <a:pt x="243" y="100"/>
                  </a:lnTo>
                  <a:lnTo>
                    <a:pt x="234" y="112"/>
                  </a:lnTo>
                  <a:lnTo>
                    <a:pt x="227" y="114"/>
                  </a:lnTo>
                  <a:lnTo>
                    <a:pt x="222" y="112"/>
                  </a:lnTo>
                  <a:lnTo>
                    <a:pt x="214" y="107"/>
                  </a:lnTo>
                  <a:lnTo>
                    <a:pt x="213" y="100"/>
                  </a:lnTo>
                  <a:lnTo>
                    <a:pt x="216" y="89"/>
                  </a:lnTo>
                  <a:lnTo>
                    <a:pt x="223" y="82"/>
                  </a:lnTo>
                  <a:lnTo>
                    <a:pt x="230" y="75"/>
                  </a:lnTo>
                  <a:lnTo>
                    <a:pt x="236" y="66"/>
                  </a:lnTo>
                  <a:lnTo>
                    <a:pt x="204" y="68"/>
                  </a:lnTo>
                  <a:lnTo>
                    <a:pt x="174" y="78"/>
                  </a:lnTo>
                  <a:lnTo>
                    <a:pt x="145" y="94"/>
                  </a:lnTo>
                  <a:lnTo>
                    <a:pt x="119" y="114"/>
                  </a:lnTo>
                  <a:lnTo>
                    <a:pt x="92" y="133"/>
                  </a:lnTo>
                  <a:lnTo>
                    <a:pt x="64" y="151"/>
                  </a:lnTo>
                  <a:lnTo>
                    <a:pt x="33" y="160"/>
                  </a:lnTo>
                  <a:lnTo>
                    <a:pt x="0" y="160"/>
                  </a:lnTo>
                  <a:lnTo>
                    <a:pt x="1" y="148"/>
                  </a:lnTo>
                  <a:lnTo>
                    <a:pt x="7" y="139"/>
                  </a:lnTo>
                  <a:lnTo>
                    <a:pt x="16" y="132"/>
                  </a:lnTo>
                  <a:lnTo>
                    <a:pt x="28" y="128"/>
                  </a:lnTo>
                  <a:lnTo>
                    <a:pt x="42" y="124"/>
                  </a:lnTo>
                  <a:lnTo>
                    <a:pt x="55" y="121"/>
                  </a:lnTo>
                  <a:lnTo>
                    <a:pt x="69" y="117"/>
                  </a:lnTo>
                  <a:lnTo>
                    <a:pt x="80" y="112"/>
                  </a:lnTo>
                  <a:lnTo>
                    <a:pt x="96" y="100"/>
                  </a:lnTo>
                  <a:lnTo>
                    <a:pt x="111" y="89"/>
                  </a:lnTo>
                  <a:lnTo>
                    <a:pt x="127" y="78"/>
                  </a:lnTo>
                  <a:lnTo>
                    <a:pt x="145" y="68"/>
                  </a:lnTo>
                  <a:lnTo>
                    <a:pt x="161" y="59"/>
                  </a:lnTo>
                  <a:lnTo>
                    <a:pt x="179" y="50"/>
                  </a:lnTo>
                  <a:lnTo>
                    <a:pt x="197" y="41"/>
                  </a:lnTo>
                  <a:lnTo>
                    <a:pt x="214" y="34"/>
                  </a:lnTo>
                  <a:lnTo>
                    <a:pt x="206" y="32"/>
                  </a:lnTo>
                  <a:lnTo>
                    <a:pt x="195" y="32"/>
                  </a:lnTo>
                  <a:lnTo>
                    <a:pt x="184" y="30"/>
                  </a:lnTo>
                  <a:lnTo>
                    <a:pt x="177" y="20"/>
                  </a:lnTo>
                  <a:lnTo>
                    <a:pt x="177" y="9"/>
                  </a:lnTo>
                  <a:lnTo>
                    <a:pt x="193" y="7"/>
                  </a:lnTo>
                  <a:lnTo>
                    <a:pt x="209" y="4"/>
                  </a:lnTo>
                  <a:lnTo>
                    <a:pt x="225" y="2"/>
                  </a:lnTo>
                  <a:lnTo>
                    <a:pt x="241" y="2"/>
                  </a:lnTo>
                  <a:lnTo>
                    <a:pt x="257" y="0"/>
                  </a:lnTo>
                  <a:lnTo>
                    <a:pt x="273" y="2"/>
                  </a:lnTo>
                  <a:lnTo>
                    <a:pt x="289" y="5"/>
                  </a:lnTo>
                  <a:lnTo>
                    <a:pt x="305" y="1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37" name="Freeform 29"/>
            <p:cNvSpPr>
              <a:spLocks/>
            </p:cNvSpPr>
            <p:nvPr/>
          </p:nvSpPr>
          <p:spPr bwMode="auto">
            <a:xfrm>
              <a:off x="4626" y="2381"/>
              <a:ext cx="148" cy="18"/>
            </a:xfrm>
            <a:custGeom>
              <a:avLst/>
              <a:gdLst>
                <a:gd name="T0" fmla="*/ 364 w 364"/>
                <a:gd name="T1" fmla="*/ 19 h 44"/>
                <a:gd name="T2" fmla="*/ 343 w 364"/>
                <a:gd name="T3" fmla="*/ 24 h 44"/>
                <a:gd name="T4" fmla="*/ 320 w 364"/>
                <a:gd name="T5" fmla="*/ 28 h 44"/>
                <a:gd name="T6" fmla="*/ 299 w 364"/>
                <a:gd name="T7" fmla="*/ 32 h 44"/>
                <a:gd name="T8" fmla="*/ 276 w 364"/>
                <a:gd name="T9" fmla="*/ 35 h 44"/>
                <a:gd name="T10" fmla="*/ 254 w 364"/>
                <a:gd name="T11" fmla="*/ 37 h 44"/>
                <a:gd name="T12" fmla="*/ 231 w 364"/>
                <a:gd name="T13" fmla="*/ 40 h 44"/>
                <a:gd name="T14" fmla="*/ 208 w 364"/>
                <a:gd name="T15" fmla="*/ 42 h 44"/>
                <a:gd name="T16" fmla="*/ 185 w 364"/>
                <a:gd name="T17" fmla="*/ 42 h 44"/>
                <a:gd name="T18" fmla="*/ 162 w 364"/>
                <a:gd name="T19" fmla="*/ 44 h 44"/>
                <a:gd name="T20" fmla="*/ 139 w 364"/>
                <a:gd name="T21" fmla="*/ 44 h 44"/>
                <a:gd name="T22" fmla="*/ 116 w 364"/>
                <a:gd name="T23" fmla="*/ 44 h 44"/>
                <a:gd name="T24" fmla="*/ 93 w 364"/>
                <a:gd name="T25" fmla="*/ 44 h 44"/>
                <a:gd name="T26" fmla="*/ 70 w 364"/>
                <a:gd name="T27" fmla="*/ 42 h 44"/>
                <a:gd name="T28" fmla="*/ 47 w 364"/>
                <a:gd name="T29" fmla="*/ 40 h 44"/>
                <a:gd name="T30" fmla="*/ 23 w 364"/>
                <a:gd name="T31" fmla="*/ 39 h 44"/>
                <a:gd name="T32" fmla="*/ 0 w 364"/>
                <a:gd name="T33" fmla="*/ 35 h 44"/>
                <a:gd name="T34" fmla="*/ 20 w 364"/>
                <a:gd name="T35" fmla="*/ 26 h 44"/>
                <a:gd name="T36" fmla="*/ 41 w 364"/>
                <a:gd name="T37" fmla="*/ 17 h 44"/>
                <a:gd name="T38" fmla="*/ 63 w 364"/>
                <a:gd name="T39" fmla="*/ 10 h 44"/>
                <a:gd name="T40" fmla="*/ 86 w 364"/>
                <a:gd name="T41" fmla="*/ 7 h 44"/>
                <a:gd name="T42" fmla="*/ 107 w 364"/>
                <a:gd name="T43" fmla="*/ 3 h 44"/>
                <a:gd name="T44" fmla="*/ 130 w 364"/>
                <a:gd name="T45" fmla="*/ 0 h 44"/>
                <a:gd name="T46" fmla="*/ 153 w 364"/>
                <a:gd name="T47" fmla="*/ 0 h 44"/>
                <a:gd name="T48" fmla="*/ 178 w 364"/>
                <a:gd name="T49" fmla="*/ 0 h 44"/>
                <a:gd name="T50" fmla="*/ 201 w 364"/>
                <a:gd name="T51" fmla="*/ 0 h 44"/>
                <a:gd name="T52" fmla="*/ 224 w 364"/>
                <a:gd name="T53" fmla="*/ 1 h 44"/>
                <a:gd name="T54" fmla="*/ 247 w 364"/>
                <a:gd name="T55" fmla="*/ 3 h 44"/>
                <a:gd name="T56" fmla="*/ 272 w 364"/>
                <a:gd name="T57" fmla="*/ 7 h 44"/>
                <a:gd name="T58" fmla="*/ 295 w 364"/>
                <a:gd name="T59" fmla="*/ 8 h 44"/>
                <a:gd name="T60" fmla="*/ 318 w 364"/>
                <a:gd name="T61" fmla="*/ 12 h 44"/>
                <a:gd name="T62" fmla="*/ 341 w 364"/>
                <a:gd name="T63" fmla="*/ 16 h 44"/>
                <a:gd name="T64" fmla="*/ 364 w 364"/>
                <a:gd name="T6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4" h="44">
                  <a:moveTo>
                    <a:pt x="364" y="19"/>
                  </a:moveTo>
                  <a:lnTo>
                    <a:pt x="343" y="24"/>
                  </a:lnTo>
                  <a:lnTo>
                    <a:pt x="320" y="28"/>
                  </a:lnTo>
                  <a:lnTo>
                    <a:pt x="299" y="32"/>
                  </a:lnTo>
                  <a:lnTo>
                    <a:pt x="276" y="35"/>
                  </a:lnTo>
                  <a:lnTo>
                    <a:pt x="254" y="37"/>
                  </a:lnTo>
                  <a:lnTo>
                    <a:pt x="231" y="40"/>
                  </a:lnTo>
                  <a:lnTo>
                    <a:pt x="208" y="42"/>
                  </a:lnTo>
                  <a:lnTo>
                    <a:pt x="185" y="42"/>
                  </a:lnTo>
                  <a:lnTo>
                    <a:pt x="162" y="44"/>
                  </a:lnTo>
                  <a:lnTo>
                    <a:pt x="139" y="44"/>
                  </a:lnTo>
                  <a:lnTo>
                    <a:pt x="116" y="44"/>
                  </a:lnTo>
                  <a:lnTo>
                    <a:pt x="93" y="44"/>
                  </a:lnTo>
                  <a:lnTo>
                    <a:pt x="70" y="42"/>
                  </a:lnTo>
                  <a:lnTo>
                    <a:pt x="47" y="40"/>
                  </a:lnTo>
                  <a:lnTo>
                    <a:pt x="23" y="39"/>
                  </a:lnTo>
                  <a:lnTo>
                    <a:pt x="0" y="35"/>
                  </a:lnTo>
                  <a:lnTo>
                    <a:pt x="20" y="26"/>
                  </a:lnTo>
                  <a:lnTo>
                    <a:pt x="41" y="17"/>
                  </a:lnTo>
                  <a:lnTo>
                    <a:pt x="63" y="10"/>
                  </a:lnTo>
                  <a:lnTo>
                    <a:pt x="86" y="7"/>
                  </a:lnTo>
                  <a:lnTo>
                    <a:pt x="107" y="3"/>
                  </a:lnTo>
                  <a:lnTo>
                    <a:pt x="130" y="0"/>
                  </a:lnTo>
                  <a:lnTo>
                    <a:pt x="153" y="0"/>
                  </a:lnTo>
                  <a:lnTo>
                    <a:pt x="178" y="0"/>
                  </a:lnTo>
                  <a:lnTo>
                    <a:pt x="201" y="0"/>
                  </a:lnTo>
                  <a:lnTo>
                    <a:pt x="224" y="1"/>
                  </a:lnTo>
                  <a:lnTo>
                    <a:pt x="247" y="3"/>
                  </a:lnTo>
                  <a:lnTo>
                    <a:pt x="272" y="7"/>
                  </a:lnTo>
                  <a:lnTo>
                    <a:pt x="295" y="8"/>
                  </a:lnTo>
                  <a:lnTo>
                    <a:pt x="318" y="12"/>
                  </a:lnTo>
                  <a:lnTo>
                    <a:pt x="341" y="16"/>
                  </a:lnTo>
                  <a:lnTo>
                    <a:pt x="364" y="19"/>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38" name="Freeform 30"/>
            <p:cNvSpPr>
              <a:spLocks/>
            </p:cNvSpPr>
            <p:nvPr/>
          </p:nvSpPr>
          <p:spPr bwMode="auto">
            <a:xfrm>
              <a:off x="4589" y="2407"/>
              <a:ext cx="110" cy="667"/>
            </a:xfrm>
            <a:custGeom>
              <a:avLst/>
              <a:gdLst>
                <a:gd name="T0" fmla="*/ 243 w 270"/>
                <a:gd name="T1" fmla="*/ 16 h 1638"/>
                <a:gd name="T2" fmla="*/ 254 w 270"/>
                <a:gd name="T3" fmla="*/ 286 h 1638"/>
                <a:gd name="T4" fmla="*/ 263 w 270"/>
                <a:gd name="T5" fmla="*/ 842 h 1638"/>
                <a:gd name="T6" fmla="*/ 268 w 270"/>
                <a:gd name="T7" fmla="*/ 1389 h 1638"/>
                <a:gd name="T8" fmla="*/ 270 w 270"/>
                <a:gd name="T9" fmla="*/ 1638 h 1638"/>
                <a:gd name="T10" fmla="*/ 257 w 270"/>
                <a:gd name="T11" fmla="*/ 1634 h 1638"/>
                <a:gd name="T12" fmla="*/ 245 w 270"/>
                <a:gd name="T13" fmla="*/ 1634 h 1638"/>
                <a:gd name="T14" fmla="*/ 229 w 270"/>
                <a:gd name="T15" fmla="*/ 1636 h 1638"/>
                <a:gd name="T16" fmla="*/ 216 w 270"/>
                <a:gd name="T17" fmla="*/ 1636 h 1638"/>
                <a:gd name="T18" fmla="*/ 204 w 270"/>
                <a:gd name="T19" fmla="*/ 1636 h 1638"/>
                <a:gd name="T20" fmla="*/ 195 w 270"/>
                <a:gd name="T21" fmla="*/ 1631 h 1638"/>
                <a:gd name="T22" fmla="*/ 192 w 270"/>
                <a:gd name="T23" fmla="*/ 1620 h 1638"/>
                <a:gd name="T24" fmla="*/ 192 w 270"/>
                <a:gd name="T25" fmla="*/ 1602 h 1638"/>
                <a:gd name="T26" fmla="*/ 97 w 270"/>
                <a:gd name="T27" fmla="*/ 894 h 1638"/>
                <a:gd name="T28" fmla="*/ 110 w 270"/>
                <a:gd name="T29" fmla="*/ 878 h 1638"/>
                <a:gd name="T30" fmla="*/ 122 w 270"/>
                <a:gd name="T31" fmla="*/ 862 h 1638"/>
                <a:gd name="T32" fmla="*/ 135 w 270"/>
                <a:gd name="T33" fmla="*/ 846 h 1638"/>
                <a:gd name="T34" fmla="*/ 147 w 270"/>
                <a:gd name="T35" fmla="*/ 828 h 1638"/>
                <a:gd name="T36" fmla="*/ 158 w 270"/>
                <a:gd name="T37" fmla="*/ 812 h 1638"/>
                <a:gd name="T38" fmla="*/ 170 w 270"/>
                <a:gd name="T39" fmla="*/ 798 h 1638"/>
                <a:gd name="T40" fmla="*/ 183 w 270"/>
                <a:gd name="T41" fmla="*/ 784 h 1638"/>
                <a:gd name="T42" fmla="*/ 195 w 270"/>
                <a:gd name="T43" fmla="*/ 769 h 1638"/>
                <a:gd name="T44" fmla="*/ 193 w 270"/>
                <a:gd name="T45" fmla="*/ 725 h 1638"/>
                <a:gd name="T46" fmla="*/ 184 w 270"/>
                <a:gd name="T47" fmla="*/ 640 h 1638"/>
                <a:gd name="T48" fmla="*/ 177 w 270"/>
                <a:gd name="T49" fmla="*/ 558 h 1638"/>
                <a:gd name="T50" fmla="*/ 174 w 270"/>
                <a:gd name="T51" fmla="*/ 521 h 1638"/>
                <a:gd name="T52" fmla="*/ 170 w 270"/>
                <a:gd name="T53" fmla="*/ 515 h 1638"/>
                <a:gd name="T54" fmla="*/ 165 w 270"/>
                <a:gd name="T55" fmla="*/ 512 h 1638"/>
                <a:gd name="T56" fmla="*/ 160 w 270"/>
                <a:gd name="T57" fmla="*/ 508 h 1638"/>
                <a:gd name="T58" fmla="*/ 153 w 270"/>
                <a:gd name="T59" fmla="*/ 510 h 1638"/>
                <a:gd name="T60" fmla="*/ 64 w 270"/>
                <a:gd name="T61" fmla="*/ 583 h 1638"/>
                <a:gd name="T62" fmla="*/ 53 w 270"/>
                <a:gd name="T63" fmla="*/ 492 h 1638"/>
                <a:gd name="T64" fmla="*/ 179 w 270"/>
                <a:gd name="T65" fmla="*/ 400 h 1638"/>
                <a:gd name="T66" fmla="*/ 179 w 270"/>
                <a:gd name="T67" fmla="*/ 386 h 1638"/>
                <a:gd name="T68" fmla="*/ 172 w 270"/>
                <a:gd name="T69" fmla="*/ 359 h 1638"/>
                <a:gd name="T70" fmla="*/ 165 w 270"/>
                <a:gd name="T71" fmla="*/ 324 h 1638"/>
                <a:gd name="T72" fmla="*/ 154 w 270"/>
                <a:gd name="T73" fmla="*/ 285 h 1638"/>
                <a:gd name="T74" fmla="*/ 144 w 270"/>
                <a:gd name="T75" fmla="*/ 246 h 1638"/>
                <a:gd name="T76" fmla="*/ 133 w 270"/>
                <a:gd name="T77" fmla="*/ 212 h 1638"/>
                <a:gd name="T78" fmla="*/ 126 w 270"/>
                <a:gd name="T79" fmla="*/ 189 h 1638"/>
                <a:gd name="T80" fmla="*/ 124 w 270"/>
                <a:gd name="T81" fmla="*/ 180 h 1638"/>
                <a:gd name="T82" fmla="*/ 21 w 270"/>
                <a:gd name="T83" fmla="*/ 217 h 1638"/>
                <a:gd name="T84" fmla="*/ 0 w 270"/>
                <a:gd name="T85" fmla="*/ 0 h 1638"/>
                <a:gd name="T86" fmla="*/ 243 w 270"/>
                <a:gd name="T87" fmla="*/ 16 h 1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0" h="1638">
                  <a:moveTo>
                    <a:pt x="243" y="16"/>
                  </a:moveTo>
                  <a:lnTo>
                    <a:pt x="254" y="286"/>
                  </a:lnTo>
                  <a:lnTo>
                    <a:pt x="263" y="842"/>
                  </a:lnTo>
                  <a:lnTo>
                    <a:pt x="268" y="1389"/>
                  </a:lnTo>
                  <a:lnTo>
                    <a:pt x="270" y="1638"/>
                  </a:lnTo>
                  <a:lnTo>
                    <a:pt x="257" y="1634"/>
                  </a:lnTo>
                  <a:lnTo>
                    <a:pt x="245" y="1634"/>
                  </a:lnTo>
                  <a:lnTo>
                    <a:pt x="229" y="1636"/>
                  </a:lnTo>
                  <a:lnTo>
                    <a:pt x="216" y="1636"/>
                  </a:lnTo>
                  <a:lnTo>
                    <a:pt x="204" y="1636"/>
                  </a:lnTo>
                  <a:lnTo>
                    <a:pt x="195" y="1631"/>
                  </a:lnTo>
                  <a:lnTo>
                    <a:pt x="192" y="1620"/>
                  </a:lnTo>
                  <a:lnTo>
                    <a:pt x="192" y="1602"/>
                  </a:lnTo>
                  <a:lnTo>
                    <a:pt x="97" y="894"/>
                  </a:lnTo>
                  <a:lnTo>
                    <a:pt x="110" y="878"/>
                  </a:lnTo>
                  <a:lnTo>
                    <a:pt x="122" y="862"/>
                  </a:lnTo>
                  <a:lnTo>
                    <a:pt x="135" y="846"/>
                  </a:lnTo>
                  <a:lnTo>
                    <a:pt x="147" y="828"/>
                  </a:lnTo>
                  <a:lnTo>
                    <a:pt x="158" y="812"/>
                  </a:lnTo>
                  <a:lnTo>
                    <a:pt x="170" y="798"/>
                  </a:lnTo>
                  <a:lnTo>
                    <a:pt x="183" y="784"/>
                  </a:lnTo>
                  <a:lnTo>
                    <a:pt x="195" y="769"/>
                  </a:lnTo>
                  <a:lnTo>
                    <a:pt x="193" y="725"/>
                  </a:lnTo>
                  <a:lnTo>
                    <a:pt x="184" y="640"/>
                  </a:lnTo>
                  <a:lnTo>
                    <a:pt x="177" y="558"/>
                  </a:lnTo>
                  <a:lnTo>
                    <a:pt x="174" y="521"/>
                  </a:lnTo>
                  <a:lnTo>
                    <a:pt x="170" y="515"/>
                  </a:lnTo>
                  <a:lnTo>
                    <a:pt x="165" y="512"/>
                  </a:lnTo>
                  <a:lnTo>
                    <a:pt x="160" y="508"/>
                  </a:lnTo>
                  <a:lnTo>
                    <a:pt x="153" y="510"/>
                  </a:lnTo>
                  <a:lnTo>
                    <a:pt x="64" y="583"/>
                  </a:lnTo>
                  <a:lnTo>
                    <a:pt x="53" y="492"/>
                  </a:lnTo>
                  <a:lnTo>
                    <a:pt x="179" y="400"/>
                  </a:lnTo>
                  <a:lnTo>
                    <a:pt x="179" y="386"/>
                  </a:lnTo>
                  <a:lnTo>
                    <a:pt x="172" y="359"/>
                  </a:lnTo>
                  <a:lnTo>
                    <a:pt x="165" y="324"/>
                  </a:lnTo>
                  <a:lnTo>
                    <a:pt x="154" y="285"/>
                  </a:lnTo>
                  <a:lnTo>
                    <a:pt x="144" y="246"/>
                  </a:lnTo>
                  <a:lnTo>
                    <a:pt x="133" y="212"/>
                  </a:lnTo>
                  <a:lnTo>
                    <a:pt x="126" y="189"/>
                  </a:lnTo>
                  <a:lnTo>
                    <a:pt x="124" y="180"/>
                  </a:lnTo>
                  <a:lnTo>
                    <a:pt x="21" y="217"/>
                  </a:lnTo>
                  <a:lnTo>
                    <a:pt x="0" y="0"/>
                  </a:lnTo>
                  <a:lnTo>
                    <a:pt x="243" y="1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39" name="Freeform 31"/>
            <p:cNvSpPr>
              <a:spLocks/>
            </p:cNvSpPr>
            <p:nvPr/>
          </p:nvSpPr>
          <p:spPr bwMode="auto">
            <a:xfrm>
              <a:off x="4399" y="2427"/>
              <a:ext cx="191" cy="120"/>
            </a:xfrm>
            <a:custGeom>
              <a:avLst/>
              <a:gdLst>
                <a:gd name="T0" fmla="*/ 442 w 467"/>
                <a:gd name="T1" fmla="*/ 50 h 293"/>
                <a:gd name="T2" fmla="*/ 451 w 467"/>
                <a:gd name="T3" fmla="*/ 80 h 293"/>
                <a:gd name="T4" fmla="*/ 452 w 467"/>
                <a:gd name="T5" fmla="*/ 112 h 293"/>
                <a:gd name="T6" fmla="*/ 454 w 467"/>
                <a:gd name="T7" fmla="*/ 144 h 293"/>
                <a:gd name="T8" fmla="*/ 467 w 467"/>
                <a:gd name="T9" fmla="*/ 172 h 293"/>
                <a:gd name="T10" fmla="*/ 142 w 467"/>
                <a:gd name="T11" fmla="*/ 293 h 293"/>
                <a:gd name="T12" fmla="*/ 3 w 467"/>
                <a:gd name="T13" fmla="*/ 288 h 293"/>
                <a:gd name="T14" fmla="*/ 5 w 467"/>
                <a:gd name="T15" fmla="*/ 217 h 293"/>
                <a:gd name="T16" fmla="*/ 5 w 467"/>
                <a:gd name="T17" fmla="*/ 142 h 293"/>
                <a:gd name="T18" fmla="*/ 3 w 467"/>
                <a:gd name="T19" fmla="*/ 69 h 293"/>
                <a:gd name="T20" fmla="*/ 0 w 467"/>
                <a:gd name="T21" fmla="*/ 0 h 293"/>
                <a:gd name="T22" fmla="*/ 28 w 467"/>
                <a:gd name="T23" fmla="*/ 2 h 293"/>
                <a:gd name="T24" fmla="*/ 57 w 467"/>
                <a:gd name="T25" fmla="*/ 5 h 293"/>
                <a:gd name="T26" fmla="*/ 85 w 467"/>
                <a:gd name="T27" fmla="*/ 7 h 293"/>
                <a:gd name="T28" fmla="*/ 112 w 467"/>
                <a:gd name="T29" fmla="*/ 11 h 293"/>
                <a:gd name="T30" fmla="*/ 140 w 467"/>
                <a:gd name="T31" fmla="*/ 14 h 293"/>
                <a:gd name="T32" fmla="*/ 167 w 467"/>
                <a:gd name="T33" fmla="*/ 18 h 293"/>
                <a:gd name="T34" fmla="*/ 193 w 467"/>
                <a:gd name="T35" fmla="*/ 20 h 293"/>
                <a:gd name="T36" fmla="*/ 222 w 467"/>
                <a:gd name="T37" fmla="*/ 23 h 293"/>
                <a:gd name="T38" fmla="*/ 248 w 467"/>
                <a:gd name="T39" fmla="*/ 27 h 293"/>
                <a:gd name="T40" fmla="*/ 275 w 467"/>
                <a:gd name="T41" fmla="*/ 30 h 293"/>
                <a:gd name="T42" fmla="*/ 302 w 467"/>
                <a:gd name="T43" fmla="*/ 34 h 293"/>
                <a:gd name="T44" fmla="*/ 330 w 467"/>
                <a:gd name="T45" fmla="*/ 37 h 293"/>
                <a:gd name="T46" fmla="*/ 357 w 467"/>
                <a:gd name="T47" fmla="*/ 41 h 293"/>
                <a:gd name="T48" fmla="*/ 385 w 467"/>
                <a:gd name="T49" fmla="*/ 43 h 293"/>
                <a:gd name="T50" fmla="*/ 413 w 467"/>
                <a:gd name="T51" fmla="*/ 46 h 293"/>
                <a:gd name="T52" fmla="*/ 442 w 467"/>
                <a:gd name="T53" fmla="*/ 5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7" h="293">
                  <a:moveTo>
                    <a:pt x="442" y="50"/>
                  </a:moveTo>
                  <a:lnTo>
                    <a:pt x="451" y="80"/>
                  </a:lnTo>
                  <a:lnTo>
                    <a:pt x="452" y="112"/>
                  </a:lnTo>
                  <a:lnTo>
                    <a:pt x="454" y="144"/>
                  </a:lnTo>
                  <a:lnTo>
                    <a:pt x="467" y="172"/>
                  </a:lnTo>
                  <a:lnTo>
                    <a:pt x="142" y="293"/>
                  </a:lnTo>
                  <a:lnTo>
                    <a:pt x="3" y="288"/>
                  </a:lnTo>
                  <a:lnTo>
                    <a:pt x="5" y="217"/>
                  </a:lnTo>
                  <a:lnTo>
                    <a:pt x="5" y="142"/>
                  </a:lnTo>
                  <a:lnTo>
                    <a:pt x="3" y="69"/>
                  </a:lnTo>
                  <a:lnTo>
                    <a:pt x="0" y="0"/>
                  </a:lnTo>
                  <a:lnTo>
                    <a:pt x="28" y="2"/>
                  </a:lnTo>
                  <a:lnTo>
                    <a:pt x="57" y="5"/>
                  </a:lnTo>
                  <a:lnTo>
                    <a:pt x="85" y="7"/>
                  </a:lnTo>
                  <a:lnTo>
                    <a:pt x="112" y="11"/>
                  </a:lnTo>
                  <a:lnTo>
                    <a:pt x="140" y="14"/>
                  </a:lnTo>
                  <a:lnTo>
                    <a:pt x="167" y="18"/>
                  </a:lnTo>
                  <a:lnTo>
                    <a:pt x="193" y="20"/>
                  </a:lnTo>
                  <a:lnTo>
                    <a:pt x="222" y="23"/>
                  </a:lnTo>
                  <a:lnTo>
                    <a:pt x="248" y="27"/>
                  </a:lnTo>
                  <a:lnTo>
                    <a:pt x="275" y="30"/>
                  </a:lnTo>
                  <a:lnTo>
                    <a:pt x="302" y="34"/>
                  </a:lnTo>
                  <a:lnTo>
                    <a:pt x="330" y="37"/>
                  </a:lnTo>
                  <a:lnTo>
                    <a:pt x="357" y="41"/>
                  </a:lnTo>
                  <a:lnTo>
                    <a:pt x="385" y="43"/>
                  </a:lnTo>
                  <a:lnTo>
                    <a:pt x="413" y="46"/>
                  </a:lnTo>
                  <a:lnTo>
                    <a:pt x="442"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40" name="Freeform 32"/>
            <p:cNvSpPr>
              <a:spLocks/>
            </p:cNvSpPr>
            <p:nvPr/>
          </p:nvSpPr>
          <p:spPr bwMode="auto">
            <a:xfrm>
              <a:off x="4412" y="2456"/>
              <a:ext cx="145" cy="49"/>
            </a:xfrm>
            <a:custGeom>
              <a:avLst/>
              <a:gdLst>
                <a:gd name="T0" fmla="*/ 115 w 355"/>
                <a:gd name="T1" fmla="*/ 23 h 119"/>
                <a:gd name="T2" fmla="*/ 104 w 355"/>
                <a:gd name="T3" fmla="*/ 29 h 119"/>
                <a:gd name="T4" fmla="*/ 96 w 355"/>
                <a:gd name="T5" fmla="*/ 36 h 119"/>
                <a:gd name="T6" fmla="*/ 87 w 355"/>
                <a:gd name="T7" fmla="*/ 41 h 119"/>
                <a:gd name="T8" fmla="*/ 78 w 355"/>
                <a:gd name="T9" fmla="*/ 50 h 119"/>
                <a:gd name="T10" fmla="*/ 90 w 355"/>
                <a:gd name="T11" fmla="*/ 55 h 119"/>
                <a:gd name="T12" fmla="*/ 104 w 355"/>
                <a:gd name="T13" fmla="*/ 61 h 119"/>
                <a:gd name="T14" fmla="*/ 119 w 355"/>
                <a:gd name="T15" fmla="*/ 64 h 119"/>
                <a:gd name="T16" fmla="*/ 135 w 355"/>
                <a:gd name="T17" fmla="*/ 68 h 119"/>
                <a:gd name="T18" fmla="*/ 151 w 355"/>
                <a:gd name="T19" fmla="*/ 68 h 119"/>
                <a:gd name="T20" fmla="*/ 165 w 355"/>
                <a:gd name="T21" fmla="*/ 66 h 119"/>
                <a:gd name="T22" fmla="*/ 179 w 355"/>
                <a:gd name="T23" fmla="*/ 61 h 119"/>
                <a:gd name="T24" fmla="*/ 191 w 355"/>
                <a:gd name="T25" fmla="*/ 50 h 119"/>
                <a:gd name="T26" fmla="*/ 211 w 355"/>
                <a:gd name="T27" fmla="*/ 52 h 119"/>
                <a:gd name="T28" fmla="*/ 229 w 355"/>
                <a:gd name="T29" fmla="*/ 55 h 119"/>
                <a:gd name="T30" fmla="*/ 248 w 355"/>
                <a:gd name="T31" fmla="*/ 57 h 119"/>
                <a:gd name="T32" fmla="*/ 268 w 355"/>
                <a:gd name="T33" fmla="*/ 59 h 119"/>
                <a:gd name="T34" fmla="*/ 287 w 355"/>
                <a:gd name="T35" fmla="*/ 61 h 119"/>
                <a:gd name="T36" fmla="*/ 307 w 355"/>
                <a:gd name="T37" fmla="*/ 62 h 119"/>
                <a:gd name="T38" fmla="*/ 325 w 355"/>
                <a:gd name="T39" fmla="*/ 64 h 119"/>
                <a:gd name="T40" fmla="*/ 344 w 355"/>
                <a:gd name="T41" fmla="*/ 64 h 119"/>
                <a:gd name="T42" fmla="*/ 349 w 355"/>
                <a:gd name="T43" fmla="*/ 71 h 119"/>
                <a:gd name="T44" fmla="*/ 353 w 355"/>
                <a:gd name="T45" fmla="*/ 78 h 119"/>
                <a:gd name="T46" fmla="*/ 355 w 355"/>
                <a:gd name="T47" fmla="*/ 87 h 119"/>
                <a:gd name="T48" fmla="*/ 355 w 355"/>
                <a:gd name="T49" fmla="*/ 94 h 119"/>
                <a:gd name="T50" fmla="*/ 332 w 355"/>
                <a:gd name="T51" fmla="*/ 96 h 119"/>
                <a:gd name="T52" fmla="*/ 307 w 355"/>
                <a:gd name="T53" fmla="*/ 94 h 119"/>
                <a:gd name="T54" fmla="*/ 284 w 355"/>
                <a:gd name="T55" fmla="*/ 91 h 119"/>
                <a:gd name="T56" fmla="*/ 261 w 355"/>
                <a:gd name="T57" fmla="*/ 85 h 119"/>
                <a:gd name="T58" fmla="*/ 236 w 355"/>
                <a:gd name="T59" fmla="*/ 82 h 119"/>
                <a:gd name="T60" fmla="*/ 215 w 355"/>
                <a:gd name="T61" fmla="*/ 82 h 119"/>
                <a:gd name="T62" fmla="*/ 191 w 355"/>
                <a:gd name="T63" fmla="*/ 85 h 119"/>
                <a:gd name="T64" fmla="*/ 170 w 355"/>
                <a:gd name="T65" fmla="*/ 94 h 119"/>
                <a:gd name="T66" fmla="*/ 104 w 355"/>
                <a:gd name="T67" fmla="*/ 89 h 119"/>
                <a:gd name="T68" fmla="*/ 97 w 355"/>
                <a:gd name="T69" fmla="*/ 119 h 119"/>
                <a:gd name="T70" fmla="*/ 85 w 355"/>
                <a:gd name="T71" fmla="*/ 114 h 119"/>
                <a:gd name="T72" fmla="*/ 72 w 355"/>
                <a:gd name="T73" fmla="*/ 107 h 119"/>
                <a:gd name="T74" fmla="*/ 60 w 355"/>
                <a:gd name="T75" fmla="*/ 100 h 119"/>
                <a:gd name="T76" fmla="*/ 48 w 355"/>
                <a:gd name="T77" fmla="*/ 93 h 119"/>
                <a:gd name="T78" fmla="*/ 35 w 355"/>
                <a:gd name="T79" fmla="*/ 85 h 119"/>
                <a:gd name="T80" fmla="*/ 25 w 355"/>
                <a:gd name="T81" fmla="*/ 77 h 119"/>
                <a:gd name="T82" fmla="*/ 12 w 355"/>
                <a:gd name="T83" fmla="*/ 69 h 119"/>
                <a:gd name="T84" fmla="*/ 0 w 355"/>
                <a:gd name="T85" fmla="*/ 61 h 119"/>
                <a:gd name="T86" fmla="*/ 1 w 355"/>
                <a:gd name="T87" fmla="*/ 46 h 119"/>
                <a:gd name="T88" fmla="*/ 99 w 355"/>
                <a:gd name="T89" fmla="*/ 0 h 119"/>
                <a:gd name="T90" fmla="*/ 106 w 355"/>
                <a:gd name="T91" fmla="*/ 4 h 119"/>
                <a:gd name="T92" fmla="*/ 110 w 355"/>
                <a:gd name="T93" fmla="*/ 9 h 119"/>
                <a:gd name="T94" fmla="*/ 113 w 355"/>
                <a:gd name="T95" fmla="*/ 16 h 119"/>
                <a:gd name="T96" fmla="*/ 115 w 355"/>
                <a:gd name="T97" fmla="*/ 2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5" h="119">
                  <a:moveTo>
                    <a:pt x="115" y="23"/>
                  </a:moveTo>
                  <a:lnTo>
                    <a:pt x="104" y="29"/>
                  </a:lnTo>
                  <a:lnTo>
                    <a:pt x="96" y="36"/>
                  </a:lnTo>
                  <a:lnTo>
                    <a:pt x="87" y="41"/>
                  </a:lnTo>
                  <a:lnTo>
                    <a:pt x="78" y="50"/>
                  </a:lnTo>
                  <a:lnTo>
                    <a:pt x="90" y="55"/>
                  </a:lnTo>
                  <a:lnTo>
                    <a:pt x="104" y="61"/>
                  </a:lnTo>
                  <a:lnTo>
                    <a:pt x="119" y="64"/>
                  </a:lnTo>
                  <a:lnTo>
                    <a:pt x="135" y="68"/>
                  </a:lnTo>
                  <a:lnTo>
                    <a:pt x="151" y="68"/>
                  </a:lnTo>
                  <a:lnTo>
                    <a:pt x="165" y="66"/>
                  </a:lnTo>
                  <a:lnTo>
                    <a:pt x="179" y="61"/>
                  </a:lnTo>
                  <a:lnTo>
                    <a:pt x="191" y="50"/>
                  </a:lnTo>
                  <a:lnTo>
                    <a:pt x="211" y="52"/>
                  </a:lnTo>
                  <a:lnTo>
                    <a:pt x="229" y="55"/>
                  </a:lnTo>
                  <a:lnTo>
                    <a:pt x="248" y="57"/>
                  </a:lnTo>
                  <a:lnTo>
                    <a:pt x="268" y="59"/>
                  </a:lnTo>
                  <a:lnTo>
                    <a:pt x="287" y="61"/>
                  </a:lnTo>
                  <a:lnTo>
                    <a:pt x="307" y="62"/>
                  </a:lnTo>
                  <a:lnTo>
                    <a:pt x="325" y="64"/>
                  </a:lnTo>
                  <a:lnTo>
                    <a:pt x="344" y="64"/>
                  </a:lnTo>
                  <a:lnTo>
                    <a:pt x="349" y="71"/>
                  </a:lnTo>
                  <a:lnTo>
                    <a:pt x="353" y="78"/>
                  </a:lnTo>
                  <a:lnTo>
                    <a:pt x="355" y="87"/>
                  </a:lnTo>
                  <a:lnTo>
                    <a:pt x="355" y="94"/>
                  </a:lnTo>
                  <a:lnTo>
                    <a:pt x="332" y="96"/>
                  </a:lnTo>
                  <a:lnTo>
                    <a:pt x="307" y="94"/>
                  </a:lnTo>
                  <a:lnTo>
                    <a:pt x="284" y="91"/>
                  </a:lnTo>
                  <a:lnTo>
                    <a:pt x="261" y="85"/>
                  </a:lnTo>
                  <a:lnTo>
                    <a:pt x="236" y="82"/>
                  </a:lnTo>
                  <a:lnTo>
                    <a:pt x="215" y="82"/>
                  </a:lnTo>
                  <a:lnTo>
                    <a:pt x="191" y="85"/>
                  </a:lnTo>
                  <a:lnTo>
                    <a:pt x="170" y="94"/>
                  </a:lnTo>
                  <a:lnTo>
                    <a:pt x="104" y="89"/>
                  </a:lnTo>
                  <a:lnTo>
                    <a:pt x="97" y="119"/>
                  </a:lnTo>
                  <a:lnTo>
                    <a:pt x="85" y="114"/>
                  </a:lnTo>
                  <a:lnTo>
                    <a:pt x="72" y="107"/>
                  </a:lnTo>
                  <a:lnTo>
                    <a:pt x="60" y="100"/>
                  </a:lnTo>
                  <a:lnTo>
                    <a:pt x="48" y="93"/>
                  </a:lnTo>
                  <a:lnTo>
                    <a:pt x="35" y="85"/>
                  </a:lnTo>
                  <a:lnTo>
                    <a:pt x="25" y="77"/>
                  </a:lnTo>
                  <a:lnTo>
                    <a:pt x="12" y="69"/>
                  </a:lnTo>
                  <a:lnTo>
                    <a:pt x="0" y="61"/>
                  </a:lnTo>
                  <a:lnTo>
                    <a:pt x="1" y="46"/>
                  </a:lnTo>
                  <a:lnTo>
                    <a:pt x="99" y="0"/>
                  </a:lnTo>
                  <a:lnTo>
                    <a:pt x="106" y="4"/>
                  </a:lnTo>
                  <a:lnTo>
                    <a:pt x="110" y="9"/>
                  </a:lnTo>
                  <a:lnTo>
                    <a:pt x="113" y="16"/>
                  </a:lnTo>
                  <a:lnTo>
                    <a:pt x="115" y="23"/>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41" name="Freeform 33"/>
            <p:cNvSpPr>
              <a:spLocks/>
            </p:cNvSpPr>
            <p:nvPr/>
          </p:nvSpPr>
          <p:spPr bwMode="auto">
            <a:xfrm>
              <a:off x="4759" y="2471"/>
              <a:ext cx="332" cy="149"/>
            </a:xfrm>
            <a:custGeom>
              <a:avLst/>
              <a:gdLst>
                <a:gd name="T0" fmla="*/ 813 w 813"/>
                <a:gd name="T1" fmla="*/ 73 h 366"/>
                <a:gd name="T2" fmla="*/ 811 w 813"/>
                <a:gd name="T3" fmla="*/ 145 h 366"/>
                <a:gd name="T4" fmla="*/ 806 w 813"/>
                <a:gd name="T5" fmla="*/ 220 h 366"/>
                <a:gd name="T6" fmla="*/ 799 w 813"/>
                <a:gd name="T7" fmla="*/ 293 h 366"/>
                <a:gd name="T8" fmla="*/ 790 w 813"/>
                <a:gd name="T9" fmla="*/ 366 h 366"/>
                <a:gd name="T10" fmla="*/ 4 w 813"/>
                <a:gd name="T11" fmla="*/ 220 h 366"/>
                <a:gd name="T12" fmla="*/ 2 w 813"/>
                <a:gd name="T13" fmla="*/ 195 h 366"/>
                <a:gd name="T14" fmla="*/ 0 w 813"/>
                <a:gd name="T15" fmla="*/ 136 h 366"/>
                <a:gd name="T16" fmla="*/ 0 w 813"/>
                <a:gd name="T17" fmla="*/ 65 h 366"/>
                <a:gd name="T18" fmla="*/ 5 w 813"/>
                <a:gd name="T19" fmla="*/ 0 h 366"/>
                <a:gd name="T20" fmla="*/ 813 w 813"/>
                <a:gd name="T21" fmla="*/ 73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3" h="366">
                  <a:moveTo>
                    <a:pt x="813" y="73"/>
                  </a:moveTo>
                  <a:lnTo>
                    <a:pt x="811" y="145"/>
                  </a:lnTo>
                  <a:lnTo>
                    <a:pt x="806" y="220"/>
                  </a:lnTo>
                  <a:lnTo>
                    <a:pt x="799" y="293"/>
                  </a:lnTo>
                  <a:lnTo>
                    <a:pt x="790" y="366"/>
                  </a:lnTo>
                  <a:lnTo>
                    <a:pt x="4" y="220"/>
                  </a:lnTo>
                  <a:lnTo>
                    <a:pt x="2" y="195"/>
                  </a:lnTo>
                  <a:lnTo>
                    <a:pt x="0" y="136"/>
                  </a:lnTo>
                  <a:lnTo>
                    <a:pt x="0" y="65"/>
                  </a:lnTo>
                  <a:lnTo>
                    <a:pt x="5" y="0"/>
                  </a:lnTo>
                  <a:lnTo>
                    <a:pt x="813"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42" name="Freeform 34"/>
            <p:cNvSpPr>
              <a:spLocks/>
            </p:cNvSpPr>
            <p:nvPr/>
          </p:nvSpPr>
          <p:spPr bwMode="auto">
            <a:xfrm>
              <a:off x="4336" y="2493"/>
              <a:ext cx="311" cy="275"/>
            </a:xfrm>
            <a:custGeom>
              <a:avLst/>
              <a:gdLst>
                <a:gd name="T0" fmla="*/ 110 w 762"/>
                <a:gd name="T1" fmla="*/ 673 h 673"/>
                <a:gd name="T2" fmla="*/ 0 w 762"/>
                <a:gd name="T3" fmla="*/ 273 h 673"/>
                <a:gd name="T4" fmla="*/ 735 w 762"/>
                <a:gd name="T5" fmla="*/ 0 h 673"/>
                <a:gd name="T6" fmla="*/ 762 w 762"/>
                <a:gd name="T7" fmla="*/ 172 h 673"/>
                <a:gd name="T8" fmla="*/ 755 w 762"/>
                <a:gd name="T9" fmla="*/ 177 h 673"/>
                <a:gd name="T10" fmla="*/ 737 w 762"/>
                <a:gd name="T11" fmla="*/ 191 h 673"/>
                <a:gd name="T12" fmla="*/ 707 w 762"/>
                <a:gd name="T13" fmla="*/ 213 h 673"/>
                <a:gd name="T14" fmla="*/ 670 w 762"/>
                <a:gd name="T15" fmla="*/ 243 h 673"/>
                <a:gd name="T16" fmla="*/ 623 w 762"/>
                <a:gd name="T17" fmla="*/ 277 h 673"/>
                <a:gd name="T18" fmla="*/ 572 w 762"/>
                <a:gd name="T19" fmla="*/ 316 h 673"/>
                <a:gd name="T20" fmla="*/ 517 w 762"/>
                <a:gd name="T21" fmla="*/ 358 h 673"/>
                <a:gd name="T22" fmla="*/ 460 w 762"/>
                <a:gd name="T23" fmla="*/ 403 h 673"/>
                <a:gd name="T24" fmla="*/ 402 w 762"/>
                <a:gd name="T25" fmla="*/ 447 h 673"/>
                <a:gd name="T26" fmla="*/ 345 w 762"/>
                <a:gd name="T27" fmla="*/ 491 h 673"/>
                <a:gd name="T28" fmla="*/ 290 w 762"/>
                <a:gd name="T29" fmla="*/ 532 h 673"/>
                <a:gd name="T30" fmla="*/ 238 w 762"/>
                <a:gd name="T31" fmla="*/ 571 h 673"/>
                <a:gd name="T32" fmla="*/ 194 w 762"/>
                <a:gd name="T33" fmla="*/ 607 h 673"/>
                <a:gd name="T34" fmla="*/ 157 w 762"/>
                <a:gd name="T35" fmla="*/ 635 h 673"/>
                <a:gd name="T36" fmla="*/ 128 w 762"/>
                <a:gd name="T37" fmla="*/ 658 h 673"/>
                <a:gd name="T38" fmla="*/ 110 w 762"/>
                <a:gd name="T39" fmla="*/ 673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2" h="673">
                  <a:moveTo>
                    <a:pt x="110" y="673"/>
                  </a:moveTo>
                  <a:lnTo>
                    <a:pt x="0" y="273"/>
                  </a:lnTo>
                  <a:lnTo>
                    <a:pt x="735" y="0"/>
                  </a:lnTo>
                  <a:lnTo>
                    <a:pt x="762" y="172"/>
                  </a:lnTo>
                  <a:lnTo>
                    <a:pt x="755" y="177"/>
                  </a:lnTo>
                  <a:lnTo>
                    <a:pt x="737" y="191"/>
                  </a:lnTo>
                  <a:lnTo>
                    <a:pt x="707" y="213"/>
                  </a:lnTo>
                  <a:lnTo>
                    <a:pt x="670" y="243"/>
                  </a:lnTo>
                  <a:lnTo>
                    <a:pt x="623" y="277"/>
                  </a:lnTo>
                  <a:lnTo>
                    <a:pt x="572" y="316"/>
                  </a:lnTo>
                  <a:lnTo>
                    <a:pt x="517" y="358"/>
                  </a:lnTo>
                  <a:lnTo>
                    <a:pt x="460" y="403"/>
                  </a:lnTo>
                  <a:lnTo>
                    <a:pt x="402" y="447"/>
                  </a:lnTo>
                  <a:lnTo>
                    <a:pt x="345" y="491"/>
                  </a:lnTo>
                  <a:lnTo>
                    <a:pt x="290" y="532"/>
                  </a:lnTo>
                  <a:lnTo>
                    <a:pt x="238" y="571"/>
                  </a:lnTo>
                  <a:lnTo>
                    <a:pt x="194" y="607"/>
                  </a:lnTo>
                  <a:lnTo>
                    <a:pt x="157" y="635"/>
                  </a:lnTo>
                  <a:lnTo>
                    <a:pt x="128" y="658"/>
                  </a:lnTo>
                  <a:lnTo>
                    <a:pt x="110" y="6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43" name="Freeform 35"/>
            <p:cNvSpPr>
              <a:spLocks/>
            </p:cNvSpPr>
            <p:nvPr/>
          </p:nvSpPr>
          <p:spPr bwMode="auto">
            <a:xfrm>
              <a:off x="4789" y="2515"/>
              <a:ext cx="270" cy="62"/>
            </a:xfrm>
            <a:custGeom>
              <a:avLst/>
              <a:gdLst>
                <a:gd name="T0" fmla="*/ 543 w 662"/>
                <a:gd name="T1" fmla="*/ 147 h 151"/>
                <a:gd name="T2" fmla="*/ 555 w 662"/>
                <a:gd name="T3" fmla="*/ 135 h 151"/>
                <a:gd name="T4" fmla="*/ 579 w 662"/>
                <a:gd name="T5" fmla="*/ 121 h 151"/>
                <a:gd name="T6" fmla="*/ 603 w 662"/>
                <a:gd name="T7" fmla="*/ 108 h 151"/>
                <a:gd name="T8" fmla="*/ 609 w 662"/>
                <a:gd name="T9" fmla="*/ 98 h 151"/>
                <a:gd name="T10" fmla="*/ 595 w 662"/>
                <a:gd name="T11" fmla="*/ 101 h 151"/>
                <a:gd name="T12" fmla="*/ 392 w 662"/>
                <a:gd name="T13" fmla="*/ 67 h 151"/>
                <a:gd name="T14" fmla="*/ 337 w 662"/>
                <a:gd name="T15" fmla="*/ 87 h 151"/>
                <a:gd name="T16" fmla="*/ 291 w 662"/>
                <a:gd name="T17" fmla="*/ 82 h 151"/>
                <a:gd name="T18" fmla="*/ 245 w 662"/>
                <a:gd name="T19" fmla="*/ 74 h 151"/>
                <a:gd name="T20" fmla="*/ 200 w 662"/>
                <a:gd name="T21" fmla="*/ 67 h 151"/>
                <a:gd name="T22" fmla="*/ 154 w 662"/>
                <a:gd name="T23" fmla="*/ 58 h 151"/>
                <a:gd name="T24" fmla="*/ 110 w 662"/>
                <a:gd name="T25" fmla="*/ 51 h 151"/>
                <a:gd name="T26" fmla="*/ 66 w 662"/>
                <a:gd name="T27" fmla="*/ 42 h 151"/>
                <a:gd name="T28" fmla="*/ 21 w 662"/>
                <a:gd name="T29" fmla="*/ 34 h 151"/>
                <a:gd name="T30" fmla="*/ 2 w 662"/>
                <a:gd name="T31" fmla="*/ 0 h 151"/>
                <a:gd name="T32" fmla="*/ 42 w 662"/>
                <a:gd name="T33" fmla="*/ 12 h 151"/>
                <a:gd name="T34" fmla="*/ 85 w 662"/>
                <a:gd name="T35" fmla="*/ 23 h 151"/>
                <a:gd name="T36" fmla="*/ 129 w 662"/>
                <a:gd name="T37" fmla="*/ 32 h 151"/>
                <a:gd name="T38" fmla="*/ 172 w 662"/>
                <a:gd name="T39" fmla="*/ 41 h 151"/>
                <a:gd name="T40" fmla="*/ 216 w 662"/>
                <a:gd name="T41" fmla="*/ 48 h 151"/>
                <a:gd name="T42" fmla="*/ 261 w 662"/>
                <a:gd name="T43" fmla="*/ 55 h 151"/>
                <a:gd name="T44" fmla="*/ 305 w 662"/>
                <a:gd name="T45" fmla="*/ 60 h 151"/>
                <a:gd name="T46" fmla="*/ 350 w 662"/>
                <a:gd name="T47" fmla="*/ 66 h 151"/>
                <a:gd name="T48" fmla="*/ 378 w 662"/>
                <a:gd name="T49" fmla="*/ 46 h 151"/>
                <a:gd name="T50" fmla="*/ 412 w 662"/>
                <a:gd name="T51" fmla="*/ 46 h 151"/>
                <a:gd name="T52" fmla="*/ 447 w 662"/>
                <a:gd name="T53" fmla="*/ 53 h 151"/>
                <a:gd name="T54" fmla="*/ 481 w 662"/>
                <a:gd name="T55" fmla="*/ 60 h 151"/>
                <a:gd name="T56" fmla="*/ 508 w 662"/>
                <a:gd name="T57" fmla="*/ 67 h 151"/>
                <a:gd name="T58" fmla="*/ 536 w 662"/>
                <a:gd name="T59" fmla="*/ 73 h 151"/>
                <a:gd name="T60" fmla="*/ 563 w 662"/>
                <a:gd name="T61" fmla="*/ 76 h 151"/>
                <a:gd name="T62" fmla="*/ 589 w 662"/>
                <a:gd name="T63" fmla="*/ 76 h 151"/>
                <a:gd name="T64" fmla="*/ 577 w 662"/>
                <a:gd name="T65" fmla="*/ 42 h 151"/>
                <a:gd name="T66" fmla="*/ 571 w 662"/>
                <a:gd name="T67" fmla="*/ 21 h 151"/>
                <a:gd name="T68" fmla="*/ 658 w 662"/>
                <a:gd name="T69" fmla="*/ 115 h 151"/>
                <a:gd name="T70" fmla="*/ 634 w 662"/>
                <a:gd name="T71" fmla="*/ 122 h 151"/>
                <a:gd name="T72" fmla="*/ 596 w 662"/>
                <a:gd name="T73" fmla="*/ 135 h 151"/>
                <a:gd name="T74" fmla="*/ 559 w 662"/>
                <a:gd name="T75" fmla="*/ 14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151">
                  <a:moveTo>
                    <a:pt x="543" y="151"/>
                  </a:moveTo>
                  <a:lnTo>
                    <a:pt x="543" y="147"/>
                  </a:lnTo>
                  <a:lnTo>
                    <a:pt x="548" y="142"/>
                  </a:lnTo>
                  <a:lnTo>
                    <a:pt x="555" y="135"/>
                  </a:lnTo>
                  <a:lnTo>
                    <a:pt x="566" y="128"/>
                  </a:lnTo>
                  <a:lnTo>
                    <a:pt x="579" y="121"/>
                  </a:lnTo>
                  <a:lnTo>
                    <a:pt x="591" y="115"/>
                  </a:lnTo>
                  <a:lnTo>
                    <a:pt x="603" y="108"/>
                  </a:lnTo>
                  <a:lnTo>
                    <a:pt x="614" y="105"/>
                  </a:lnTo>
                  <a:lnTo>
                    <a:pt x="609" y="98"/>
                  </a:lnTo>
                  <a:lnTo>
                    <a:pt x="602" y="98"/>
                  </a:lnTo>
                  <a:lnTo>
                    <a:pt x="595" y="101"/>
                  </a:lnTo>
                  <a:lnTo>
                    <a:pt x="587" y="103"/>
                  </a:lnTo>
                  <a:lnTo>
                    <a:pt x="392" y="67"/>
                  </a:lnTo>
                  <a:lnTo>
                    <a:pt x="360" y="90"/>
                  </a:lnTo>
                  <a:lnTo>
                    <a:pt x="337" y="87"/>
                  </a:lnTo>
                  <a:lnTo>
                    <a:pt x="314" y="85"/>
                  </a:lnTo>
                  <a:lnTo>
                    <a:pt x="291" y="82"/>
                  </a:lnTo>
                  <a:lnTo>
                    <a:pt x="268" y="78"/>
                  </a:lnTo>
                  <a:lnTo>
                    <a:pt x="245" y="74"/>
                  </a:lnTo>
                  <a:lnTo>
                    <a:pt x="222" y="71"/>
                  </a:lnTo>
                  <a:lnTo>
                    <a:pt x="200" y="67"/>
                  </a:lnTo>
                  <a:lnTo>
                    <a:pt x="177" y="64"/>
                  </a:lnTo>
                  <a:lnTo>
                    <a:pt x="154" y="58"/>
                  </a:lnTo>
                  <a:lnTo>
                    <a:pt x="133" y="55"/>
                  </a:lnTo>
                  <a:lnTo>
                    <a:pt x="110" y="51"/>
                  </a:lnTo>
                  <a:lnTo>
                    <a:pt x="89" y="46"/>
                  </a:lnTo>
                  <a:lnTo>
                    <a:pt x="66" y="42"/>
                  </a:lnTo>
                  <a:lnTo>
                    <a:pt x="44" y="37"/>
                  </a:lnTo>
                  <a:lnTo>
                    <a:pt x="21" y="34"/>
                  </a:lnTo>
                  <a:lnTo>
                    <a:pt x="0" y="28"/>
                  </a:lnTo>
                  <a:lnTo>
                    <a:pt x="2" y="0"/>
                  </a:lnTo>
                  <a:lnTo>
                    <a:pt x="23" y="5"/>
                  </a:lnTo>
                  <a:lnTo>
                    <a:pt x="42" y="12"/>
                  </a:lnTo>
                  <a:lnTo>
                    <a:pt x="64" y="18"/>
                  </a:lnTo>
                  <a:lnTo>
                    <a:pt x="85" y="23"/>
                  </a:lnTo>
                  <a:lnTo>
                    <a:pt x="106" y="26"/>
                  </a:lnTo>
                  <a:lnTo>
                    <a:pt x="129" y="32"/>
                  </a:lnTo>
                  <a:lnTo>
                    <a:pt x="151" y="35"/>
                  </a:lnTo>
                  <a:lnTo>
                    <a:pt x="172" y="41"/>
                  </a:lnTo>
                  <a:lnTo>
                    <a:pt x="193" y="44"/>
                  </a:lnTo>
                  <a:lnTo>
                    <a:pt x="216" y="48"/>
                  </a:lnTo>
                  <a:lnTo>
                    <a:pt x="238" y="51"/>
                  </a:lnTo>
                  <a:lnTo>
                    <a:pt x="261" y="55"/>
                  </a:lnTo>
                  <a:lnTo>
                    <a:pt x="282" y="57"/>
                  </a:lnTo>
                  <a:lnTo>
                    <a:pt x="305" y="60"/>
                  </a:lnTo>
                  <a:lnTo>
                    <a:pt x="326" y="62"/>
                  </a:lnTo>
                  <a:lnTo>
                    <a:pt x="350" y="66"/>
                  </a:lnTo>
                  <a:lnTo>
                    <a:pt x="362" y="53"/>
                  </a:lnTo>
                  <a:lnTo>
                    <a:pt x="378" y="46"/>
                  </a:lnTo>
                  <a:lnTo>
                    <a:pt x="394" y="44"/>
                  </a:lnTo>
                  <a:lnTo>
                    <a:pt x="412" y="46"/>
                  </a:lnTo>
                  <a:lnTo>
                    <a:pt x="429" y="50"/>
                  </a:lnTo>
                  <a:lnTo>
                    <a:pt x="447" y="53"/>
                  </a:lnTo>
                  <a:lnTo>
                    <a:pt x="465" y="58"/>
                  </a:lnTo>
                  <a:lnTo>
                    <a:pt x="481" y="60"/>
                  </a:lnTo>
                  <a:lnTo>
                    <a:pt x="493" y="64"/>
                  </a:lnTo>
                  <a:lnTo>
                    <a:pt x="508" y="67"/>
                  </a:lnTo>
                  <a:lnTo>
                    <a:pt x="522" y="71"/>
                  </a:lnTo>
                  <a:lnTo>
                    <a:pt x="536" y="73"/>
                  </a:lnTo>
                  <a:lnTo>
                    <a:pt x="548" y="74"/>
                  </a:lnTo>
                  <a:lnTo>
                    <a:pt x="563" y="76"/>
                  </a:lnTo>
                  <a:lnTo>
                    <a:pt x="577" y="76"/>
                  </a:lnTo>
                  <a:lnTo>
                    <a:pt x="589" y="76"/>
                  </a:lnTo>
                  <a:lnTo>
                    <a:pt x="582" y="60"/>
                  </a:lnTo>
                  <a:lnTo>
                    <a:pt x="577" y="42"/>
                  </a:lnTo>
                  <a:lnTo>
                    <a:pt x="573" y="28"/>
                  </a:lnTo>
                  <a:lnTo>
                    <a:pt x="571" y="21"/>
                  </a:lnTo>
                  <a:lnTo>
                    <a:pt x="662" y="114"/>
                  </a:lnTo>
                  <a:lnTo>
                    <a:pt x="658" y="115"/>
                  </a:lnTo>
                  <a:lnTo>
                    <a:pt x="648" y="117"/>
                  </a:lnTo>
                  <a:lnTo>
                    <a:pt x="634" y="122"/>
                  </a:lnTo>
                  <a:lnTo>
                    <a:pt x="616" y="128"/>
                  </a:lnTo>
                  <a:lnTo>
                    <a:pt x="596" y="135"/>
                  </a:lnTo>
                  <a:lnTo>
                    <a:pt x="577" y="140"/>
                  </a:lnTo>
                  <a:lnTo>
                    <a:pt x="559" y="145"/>
                  </a:lnTo>
                  <a:lnTo>
                    <a:pt x="543" y="151"/>
                  </a:lnTo>
                  <a:close/>
                </a:path>
              </a:pathLst>
            </a:custGeom>
            <a:solidFill>
              <a:srgbClr val="FF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44" name="Freeform 36"/>
            <p:cNvSpPr>
              <a:spLocks/>
            </p:cNvSpPr>
            <p:nvPr/>
          </p:nvSpPr>
          <p:spPr bwMode="auto">
            <a:xfrm>
              <a:off x="4382" y="2546"/>
              <a:ext cx="232" cy="130"/>
            </a:xfrm>
            <a:custGeom>
              <a:avLst/>
              <a:gdLst>
                <a:gd name="T0" fmla="*/ 563 w 568"/>
                <a:gd name="T1" fmla="*/ 15 h 320"/>
                <a:gd name="T2" fmla="*/ 545 w 568"/>
                <a:gd name="T3" fmla="*/ 32 h 320"/>
                <a:gd name="T4" fmla="*/ 524 w 568"/>
                <a:gd name="T5" fmla="*/ 43 h 320"/>
                <a:gd name="T6" fmla="*/ 501 w 568"/>
                <a:gd name="T7" fmla="*/ 54 h 320"/>
                <a:gd name="T8" fmla="*/ 467 w 568"/>
                <a:gd name="T9" fmla="*/ 64 h 320"/>
                <a:gd name="T10" fmla="*/ 426 w 568"/>
                <a:gd name="T11" fmla="*/ 82 h 320"/>
                <a:gd name="T12" fmla="*/ 387 w 568"/>
                <a:gd name="T13" fmla="*/ 105 h 320"/>
                <a:gd name="T14" fmla="*/ 348 w 568"/>
                <a:gd name="T15" fmla="*/ 132 h 320"/>
                <a:gd name="T16" fmla="*/ 313 w 568"/>
                <a:gd name="T17" fmla="*/ 160 h 320"/>
                <a:gd name="T18" fmla="*/ 274 w 568"/>
                <a:gd name="T19" fmla="*/ 187 h 320"/>
                <a:gd name="T20" fmla="*/ 234 w 568"/>
                <a:gd name="T21" fmla="*/ 210 h 320"/>
                <a:gd name="T22" fmla="*/ 194 w 568"/>
                <a:gd name="T23" fmla="*/ 226 h 320"/>
                <a:gd name="T24" fmla="*/ 160 w 568"/>
                <a:gd name="T25" fmla="*/ 240 h 320"/>
                <a:gd name="T26" fmla="*/ 137 w 568"/>
                <a:gd name="T27" fmla="*/ 254 h 320"/>
                <a:gd name="T28" fmla="*/ 112 w 568"/>
                <a:gd name="T29" fmla="*/ 269 h 320"/>
                <a:gd name="T30" fmla="*/ 89 w 568"/>
                <a:gd name="T31" fmla="*/ 281 h 320"/>
                <a:gd name="T32" fmla="*/ 92 w 568"/>
                <a:gd name="T33" fmla="*/ 293 h 320"/>
                <a:gd name="T34" fmla="*/ 123 w 568"/>
                <a:gd name="T35" fmla="*/ 302 h 320"/>
                <a:gd name="T36" fmla="*/ 116 w 568"/>
                <a:gd name="T37" fmla="*/ 318 h 320"/>
                <a:gd name="T38" fmla="*/ 85 w 568"/>
                <a:gd name="T39" fmla="*/ 320 h 320"/>
                <a:gd name="T40" fmla="*/ 50 w 568"/>
                <a:gd name="T41" fmla="*/ 318 h 320"/>
                <a:gd name="T42" fmla="*/ 20 w 568"/>
                <a:gd name="T43" fmla="*/ 317 h 320"/>
                <a:gd name="T44" fmla="*/ 2 w 568"/>
                <a:gd name="T45" fmla="*/ 311 h 320"/>
                <a:gd name="T46" fmla="*/ 2 w 568"/>
                <a:gd name="T47" fmla="*/ 301 h 320"/>
                <a:gd name="T48" fmla="*/ 16 w 568"/>
                <a:gd name="T49" fmla="*/ 285 h 320"/>
                <a:gd name="T50" fmla="*/ 37 w 568"/>
                <a:gd name="T51" fmla="*/ 260 h 320"/>
                <a:gd name="T52" fmla="*/ 55 w 568"/>
                <a:gd name="T53" fmla="*/ 233 h 320"/>
                <a:gd name="T54" fmla="*/ 73 w 568"/>
                <a:gd name="T55" fmla="*/ 206 h 320"/>
                <a:gd name="T56" fmla="*/ 89 w 568"/>
                <a:gd name="T57" fmla="*/ 194 h 320"/>
                <a:gd name="T58" fmla="*/ 100 w 568"/>
                <a:gd name="T59" fmla="*/ 198 h 320"/>
                <a:gd name="T60" fmla="*/ 98 w 568"/>
                <a:gd name="T61" fmla="*/ 217 h 320"/>
                <a:gd name="T62" fmla="*/ 84 w 568"/>
                <a:gd name="T63" fmla="*/ 242 h 320"/>
                <a:gd name="T64" fmla="*/ 112 w 568"/>
                <a:gd name="T65" fmla="*/ 231 h 320"/>
                <a:gd name="T66" fmla="*/ 181 w 568"/>
                <a:gd name="T67" fmla="*/ 198 h 320"/>
                <a:gd name="T68" fmla="*/ 254 w 568"/>
                <a:gd name="T69" fmla="*/ 167 h 320"/>
                <a:gd name="T70" fmla="*/ 318 w 568"/>
                <a:gd name="T71" fmla="*/ 128 h 320"/>
                <a:gd name="T72" fmla="*/ 371 w 568"/>
                <a:gd name="T73" fmla="*/ 89 h 320"/>
                <a:gd name="T74" fmla="*/ 423 w 568"/>
                <a:gd name="T75" fmla="*/ 66 h 320"/>
                <a:gd name="T76" fmla="*/ 474 w 568"/>
                <a:gd name="T77" fmla="*/ 45 h 320"/>
                <a:gd name="T78" fmla="*/ 524 w 568"/>
                <a:gd name="T79" fmla="*/ 16 h 320"/>
                <a:gd name="T80" fmla="*/ 554 w 568"/>
                <a:gd name="T81" fmla="*/ 0 h 320"/>
                <a:gd name="T82" fmla="*/ 563 w 568"/>
                <a:gd name="T83" fmla="*/ 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8" h="320">
                  <a:moveTo>
                    <a:pt x="568" y="4"/>
                  </a:moveTo>
                  <a:lnTo>
                    <a:pt x="563" y="15"/>
                  </a:lnTo>
                  <a:lnTo>
                    <a:pt x="554" y="24"/>
                  </a:lnTo>
                  <a:lnTo>
                    <a:pt x="545" y="32"/>
                  </a:lnTo>
                  <a:lnTo>
                    <a:pt x="534" y="38"/>
                  </a:lnTo>
                  <a:lnTo>
                    <a:pt x="524" y="43"/>
                  </a:lnTo>
                  <a:lnTo>
                    <a:pt x="511" y="48"/>
                  </a:lnTo>
                  <a:lnTo>
                    <a:pt x="501" y="54"/>
                  </a:lnTo>
                  <a:lnTo>
                    <a:pt x="490" y="59"/>
                  </a:lnTo>
                  <a:lnTo>
                    <a:pt x="467" y="64"/>
                  </a:lnTo>
                  <a:lnTo>
                    <a:pt x="446" y="71"/>
                  </a:lnTo>
                  <a:lnTo>
                    <a:pt x="426" y="82"/>
                  </a:lnTo>
                  <a:lnTo>
                    <a:pt x="405" y="93"/>
                  </a:lnTo>
                  <a:lnTo>
                    <a:pt x="387" y="105"/>
                  </a:lnTo>
                  <a:lnTo>
                    <a:pt x="368" y="118"/>
                  </a:lnTo>
                  <a:lnTo>
                    <a:pt x="348" y="132"/>
                  </a:lnTo>
                  <a:lnTo>
                    <a:pt x="330" y="146"/>
                  </a:lnTo>
                  <a:lnTo>
                    <a:pt x="313" y="160"/>
                  </a:lnTo>
                  <a:lnTo>
                    <a:pt x="293" y="173"/>
                  </a:lnTo>
                  <a:lnTo>
                    <a:pt x="274" y="187"/>
                  </a:lnTo>
                  <a:lnTo>
                    <a:pt x="256" y="199"/>
                  </a:lnTo>
                  <a:lnTo>
                    <a:pt x="234" y="210"/>
                  </a:lnTo>
                  <a:lnTo>
                    <a:pt x="215" y="219"/>
                  </a:lnTo>
                  <a:lnTo>
                    <a:pt x="194" y="226"/>
                  </a:lnTo>
                  <a:lnTo>
                    <a:pt x="171" y="231"/>
                  </a:lnTo>
                  <a:lnTo>
                    <a:pt x="160" y="240"/>
                  </a:lnTo>
                  <a:lnTo>
                    <a:pt x="147" y="247"/>
                  </a:lnTo>
                  <a:lnTo>
                    <a:pt x="137" y="254"/>
                  </a:lnTo>
                  <a:lnTo>
                    <a:pt x="124" y="261"/>
                  </a:lnTo>
                  <a:lnTo>
                    <a:pt x="112" y="269"/>
                  </a:lnTo>
                  <a:lnTo>
                    <a:pt x="101" y="274"/>
                  </a:lnTo>
                  <a:lnTo>
                    <a:pt x="89" y="281"/>
                  </a:lnTo>
                  <a:lnTo>
                    <a:pt x="78" y="290"/>
                  </a:lnTo>
                  <a:lnTo>
                    <a:pt x="92" y="293"/>
                  </a:lnTo>
                  <a:lnTo>
                    <a:pt x="108" y="297"/>
                  </a:lnTo>
                  <a:lnTo>
                    <a:pt x="123" y="302"/>
                  </a:lnTo>
                  <a:lnTo>
                    <a:pt x="130" y="315"/>
                  </a:lnTo>
                  <a:lnTo>
                    <a:pt x="116" y="318"/>
                  </a:lnTo>
                  <a:lnTo>
                    <a:pt x="101" y="320"/>
                  </a:lnTo>
                  <a:lnTo>
                    <a:pt x="85" y="320"/>
                  </a:lnTo>
                  <a:lnTo>
                    <a:pt x="68" y="320"/>
                  </a:lnTo>
                  <a:lnTo>
                    <a:pt x="50" y="318"/>
                  </a:lnTo>
                  <a:lnTo>
                    <a:pt x="34" y="318"/>
                  </a:lnTo>
                  <a:lnTo>
                    <a:pt x="20" y="317"/>
                  </a:lnTo>
                  <a:lnTo>
                    <a:pt x="5" y="315"/>
                  </a:lnTo>
                  <a:lnTo>
                    <a:pt x="2" y="311"/>
                  </a:lnTo>
                  <a:lnTo>
                    <a:pt x="0" y="306"/>
                  </a:lnTo>
                  <a:lnTo>
                    <a:pt x="2" y="301"/>
                  </a:lnTo>
                  <a:lnTo>
                    <a:pt x="2" y="295"/>
                  </a:lnTo>
                  <a:lnTo>
                    <a:pt x="16" y="285"/>
                  </a:lnTo>
                  <a:lnTo>
                    <a:pt x="27" y="272"/>
                  </a:lnTo>
                  <a:lnTo>
                    <a:pt x="37" y="260"/>
                  </a:lnTo>
                  <a:lnTo>
                    <a:pt x="46" y="247"/>
                  </a:lnTo>
                  <a:lnTo>
                    <a:pt x="55" y="233"/>
                  </a:lnTo>
                  <a:lnTo>
                    <a:pt x="64" y="219"/>
                  </a:lnTo>
                  <a:lnTo>
                    <a:pt x="73" y="206"/>
                  </a:lnTo>
                  <a:lnTo>
                    <a:pt x="82" y="194"/>
                  </a:lnTo>
                  <a:lnTo>
                    <a:pt x="89" y="194"/>
                  </a:lnTo>
                  <a:lnTo>
                    <a:pt x="94" y="194"/>
                  </a:lnTo>
                  <a:lnTo>
                    <a:pt x="100" y="198"/>
                  </a:lnTo>
                  <a:lnTo>
                    <a:pt x="101" y="203"/>
                  </a:lnTo>
                  <a:lnTo>
                    <a:pt x="98" y="217"/>
                  </a:lnTo>
                  <a:lnTo>
                    <a:pt x="91" y="230"/>
                  </a:lnTo>
                  <a:lnTo>
                    <a:pt x="84" y="242"/>
                  </a:lnTo>
                  <a:lnTo>
                    <a:pt x="80" y="254"/>
                  </a:lnTo>
                  <a:lnTo>
                    <a:pt x="112" y="231"/>
                  </a:lnTo>
                  <a:lnTo>
                    <a:pt x="146" y="212"/>
                  </a:lnTo>
                  <a:lnTo>
                    <a:pt x="181" y="198"/>
                  </a:lnTo>
                  <a:lnTo>
                    <a:pt x="218" y="182"/>
                  </a:lnTo>
                  <a:lnTo>
                    <a:pt x="254" y="167"/>
                  </a:lnTo>
                  <a:lnTo>
                    <a:pt x="288" y="150"/>
                  </a:lnTo>
                  <a:lnTo>
                    <a:pt x="318" y="128"/>
                  </a:lnTo>
                  <a:lnTo>
                    <a:pt x="346" y="100"/>
                  </a:lnTo>
                  <a:lnTo>
                    <a:pt x="371" y="89"/>
                  </a:lnTo>
                  <a:lnTo>
                    <a:pt x="398" y="77"/>
                  </a:lnTo>
                  <a:lnTo>
                    <a:pt x="423" y="66"/>
                  </a:lnTo>
                  <a:lnTo>
                    <a:pt x="449" y="55"/>
                  </a:lnTo>
                  <a:lnTo>
                    <a:pt x="474" y="45"/>
                  </a:lnTo>
                  <a:lnTo>
                    <a:pt x="499" y="32"/>
                  </a:lnTo>
                  <a:lnTo>
                    <a:pt x="524" y="16"/>
                  </a:lnTo>
                  <a:lnTo>
                    <a:pt x="549" y="0"/>
                  </a:lnTo>
                  <a:lnTo>
                    <a:pt x="554" y="0"/>
                  </a:lnTo>
                  <a:lnTo>
                    <a:pt x="559" y="0"/>
                  </a:lnTo>
                  <a:lnTo>
                    <a:pt x="563" y="2"/>
                  </a:lnTo>
                  <a:lnTo>
                    <a:pt x="568" y="4"/>
                  </a:lnTo>
                  <a:close/>
                </a:path>
              </a:pathLst>
            </a:custGeom>
            <a:solidFill>
              <a:srgbClr val="CC00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45" name="Freeform 37"/>
            <p:cNvSpPr>
              <a:spLocks/>
            </p:cNvSpPr>
            <p:nvPr/>
          </p:nvSpPr>
          <p:spPr bwMode="auto">
            <a:xfrm>
              <a:off x="4753" y="2629"/>
              <a:ext cx="280" cy="210"/>
            </a:xfrm>
            <a:custGeom>
              <a:avLst/>
              <a:gdLst>
                <a:gd name="T0" fmla="*/ 687 w 689"/>
                <a:gd name="T1" fmla="*/ 161 h 515"/>
                <a:gd name="T2" fmla="*/ 689 w 689"/>
                <a:gd name="T3" fmla="*/ 161 h 515"/>
                <a:gd name="T4" fmla="*/ 616 w 689"/>
                <a:gd name="T5" fmla="*/ 515 h 515"/>
                <a:gd name="T6" fmla="*/ 0 w 689"/>
                <a:gd name="T7" fmla="*/ 199 h 515"/>
                <a:gd name="T8" fmla="*/ 9 w 689"/>
                <a:gd name="T9" fmla="*/ 0 h 515"/>
                <a:gd name="T10" fmla="*/ 687 w 689"/>
                <a:gd name="T11" fmla="*/ 161 h 515"/>
              </a:gdLst>
              <a:ahLst/>
              <a:cxnLst>
                <a:cxn ang="0">
                  <a:pos x="T0" y="T1"/>
                </a:cxn>
                <a:cxn ang="0">
                  <a:pos x="T2" y="T3"/>
                </a:cxn>
                <a:cxn ang="0">
                  <a:pos x="T4" y="T5"/>
                </a:cxn>
                <a:cxn ang="0">
                  <a:pos x="T6" y="T7"/>
                </a:cxn>
                <a:cxn ang="0">
                  <a:pos x="T8" y="T9"/>
                </a:cxn>
                <a:cxn ang="0">
                  <a:pos x="T10" y="T11"/>
                </a:cxn>
              </a:cxnLst>
              <a:rect l="0" t="0" r="r" b="b"/>
              <a:pathLst>
                <a:path w="689" h="515">
                  <a:moveTo>
                    <a:pt x="687" y="161"/>
                  </a:moveTo>
                  <a:lnTo>
                    <a:pt x="689" y="161"/>
                  </a:lnTo>
                  <a:lnTo>
                    <a:pt x="616" y="515"/>
                  </a:lnTo>
                  <a:lnTo>
                    <a:pt x="0" y="199"/>
                  </a:lnTo>
                  <a:lnTo>
                    <a:pt x="9" y="0"/>
                  </a:lnTo>
                  <a:lnTo>
                    <a:pt x="687" y="1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46" name="Freeform 38"/>
            <p:cNvSpPr>
              <a:spLocks/>
            </p:cNvSpPr>
            <p:nvPr/>
          </p:nvSpPr>
          <p:spPr bwMode="auto">
            <a:xfrm>
              <a:off x="4398" y="2633"/>
              <a:ext cx="257" cy="361"/>
            </a:xfrm>
            <a:custGeom>
              <a:avLst/>
              <a:gdLst>
                <a:gd name="T0" fmla="*/ 108 w 628"/>
                <a:gd name="T1" fmla="*/ 886 h 886"/>
                <a:gd name="T2" fmla="*/ 0 w 628"/>
                <a:gd name="T3" fmla="*/ 500 h 886"/>
                <a:gd name="T4" fmla="*/ 614 w 628"/>
                <a:gd name="T5" fmla="*/ 0 h 886"/>
                <a:gd name="T6" fmla="*/ 628 w 628"/>
                <a:gd name="T7" fmla="*/ 206 h 886"/>
                <a:gd name="T8" fmla="*/ 623 w 628"/>
                <a:gd name="T9" fmla="*/ 213 h 886"/>
                <a:gd name="T10" fmla="*/ 607 w 628"/>
                <a:gd name="T11" fmla="*/ 234 h 886"/>
                <a:gd name="T12" fmla="*/ 582 w 628"/>
                <a:gd name="T13" fmla="*/ 266 h 886"/>
                <a:gd name="T14" fmla="*/ 550 w 628"/>
                <a:gd name="T15" fmla="*/ 309 h 886"/>
                <a:gd name="T16" fmla="*/ 513 w 628"/>
                <a:gd name="T17" fmla="*/ 358 h 886"/>
                <a:gd name="T18" fmla="*/ 470 w 628"/>
                <a:gd name="T19" fmla="*/ 413 h 886"/>
                <a:gd name="T20" fmla="*/ 424 w 628"/>
                <a:gd name="T21" fmla="*/ 474 h 886"/>
                <a:gd name="T22" fmla="*/ 378 w 628"/>
                <a:gd name="T23" fmla="*/ 536 h 886"/>
                <a:gd name="T24" fmla="*/ 330 w 628"/>
                <a:gd name="T25" fmla="*/ 598 h 886"/>
                <a:gd name="T26" fmla="*/ 284 w 628"/>
                <a:gd name="T27" fmla="*/ 660 h 886"/>
                <a:gd name="T28" fmla="*/ 240 w 628"/>
                <a:gd name="T29" fmla="*/ 717 h 886"/>
                <a:gd name="T30" fmla="*/ 201 w 628"/>
                <a:gd name="T31" fmla="*/ 768 h 886"/>
                <a:gd name="T32" fmla="*/ 165 w 628"/>
                <a:gd name="T33" fmla="*/ 813 h 886"/>
                <a:gd name="T34" fmla="*/ 138 w 628"/>
                <a:gd name="T35" fmla="*/ 850 h 886"/>
                <a:gd name="T36" fmla="*/ 119 w 628"/>
                <a:gd name="T37" fmla="*/ 873 h 886"/>
                <a:gd name="T38" fmla="*/ 108 w 628"/>
                <a:gd name="T39" fmla="*/ 88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8" h="886">
                  <a:moveTo>
                    <a:pt x="108" y="886"/>
                  </a:moveTo>
                  <a:lnTo>
                    <a:pt x="0" y="500"/>
                  </a:lnTo>
                  <a:lnTo>
                    <a:pt x="614" y="0"/>
                  </a:lnTo>
                  <a:lnTo>
                    <a:pt x="628" y="206"/>
                  </a:lnTo>
                  <a:lnTo>
                    <a:pt x="623" y="213"/>
                  </a:lnTo>
                  <a:lnTo>
                    <a:pt x="607" y="234"/>
                  </a:lnTo>
                  <a:lnTo>
                    <a:pt x="582" y="266"/>
                  </a:lnTo>
                  <a:lnTo>
                    <a:pt x="550" y="309"/>
                  </a:lnTo>
                  <a:lnTo>
                    <a:pt x="513" y="358"/>
                  </a:lnTo>
                  <a:lnTo>
                    <a:pt x="470" y="413"/>
                  </a:lnTo>
                  <a:lnTo>
                    <a:pt x="424" y="474"/>
                  </a:lnTo>
                  <a:lnTo>
                    <a:pt x="378" y="536"/>
                  </a:lnTo>
                  <a:lnTo>
                    <a:pt x="330" y="598"/>
                  </a:lnTo>
                  <a:lnTo>
                    <a:pt x="284" y="660"/>
                  </a:lnTo>
                  <a:lnTo>
                    <a:pt x="240" y="717"/>
                  </a:lnTo>
                  <a:lnTo>
                    <a:pt x="201" y="768"/>
                  </a:lnTo>
                  <a:lnTo>
                    <a:pt x="165" y="813"/>
                  </a:lnTo>
                  <a:lnTo>
                    <a:pt x="138" y="850"/>
                  </a:lnTo>
                  <a:lnTo>
                    <a:pt x="119" y="873"/>
                  </a:lnTo>
                  <a:lnTo>
                    <a:pt x="108" y="8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47" name="Freeform 39"/>
            <p:cNvSpPr>
              <a:spLocks/>
            </p:cNvSpPr>
            <p:nvPr/>
          </p:nvSpPr>
          <p:spPr bwMode="auto">
            <a:xfrm>
              <a:off x="4879" y="2678"/>
              <a:ext cx="57" cy="79"/>
            </a:xfrm>
            <a:custGeom>
              <a:avLst/>
              <a:gdLst>
                <a:gd name="T0" fmla="*/ 112 w 138"/>
                <a:gd name="T1" fmla="*/ 23 h 193"/>
                <a:gd name="T2" fmla="*/ 122 w 138"/>
                <a:gd name="T3" fmla="*/ 37 h 193"/>
                <a:gd name="T4" fmla="*/ 133 w 138"/>
                <a:gd name="T5" fmla="*/ 53 h 193"/>
                <a:gd name="T6" fmla="*/ 138 w 138"/>
                <a:gd name="T7" fmla="*/ 69 h 193"/>
                <a:gd name="T8" fmla="*/ 133 w 138"/>
                <a:gd name="T9" fmla="*/ 87 h 193"/>
                <a:gd name="T10" fmla="*/ 128 w 138"/>
                <a:gd name="T11" fmla="*/ 101 h 193"/>
                <a:gd name="T12" fmla="*/ 117 w 138"/>
                <a:gd name="T13" fmla="*/ 113 h 193"/>
                <a:gd name="T14" fmla="*/ 103 w 138"/>
                <a:gd name="T15" fmla="*/ 122 h 193"/>
                <a:gd name="T16" fmla="*/ 88 w 138"/>
                <a:gd name="T17" fmla="*/ 131 h 193"/>
                <a:gd name="T18" fmla="*/ 76 w 138"/>
                <a:gd name="T19" fmla="*/ 142 h 193"/>
                <a:gd name="T20" fmla="*/ 69 w 138"/>
                <a:gd name="T21" fmla="*/ 151 h 193"/>
                <a:gd name="T22" fmla="*/ 67 w 138"/>
                <a:gd name="T23" fmla="*/ 165 h 193"/>
                <a:gd name="T24" fmla="*/ 74 w 138"/>
                <a:gd name="T25" fmla="*/ 181 h 193"/>
                <a:gd name="T26" fmla="*/ 71 w 138"/>
                <a:gd name="T27" fmla="*/ 184 h 193"/>
                <a:gd name="T28" fmla="*/ 69 w 138"/>
                <a:gd name="T29" fmla="*/ 190 h 193"/>
                <a:gd name="T30" fmla="*/ 65 w 138"/>
                <a:gd name="T31" fmla="*/ 193 h 193"/>
                <a:gd name="T32" fmla="*/ 60 w 138"/>
                <a:gd name="T33" fmla="*/ 191 h 193"/>
                <a:gd name="T34" fmla="*/ 53 w 138"/>
                <a:gd name="T35" fmla="*/ 177 h 193"/>
                <a:gd name="T36" fmla="*/ 49 w 138"/>
                <a:gd name="T37" fmla="*/ 163 h 193"/>
                <a:gd name="T38" fmla="*/ 51 w 138"/>
                <a:gd name="T39" fmla="*/ 147 h 193"/>
                <a:gd name="T40" fmla="*/ 55 w 138"/>
                <a:gd name="T41" fmla="*/ 133 h 193"/>
                <a:gd name="T42" fmla="*/ 62 w 138"/>
                <a:gd name="T43" fmla="*/ 122 h 193"/>
                <a:gd name="T44" fmla="*/ 73 w 138"/>
                <a:gd name="T45" fmla="*/ 113 h 193"/>
                <a:gd name="T46" fmla="*/ 85 w 138"/>
                <a:gd name="T47" fmla="*/ 106 h 193"/>
                <a:gd name="T48" fmla="*/ 97 w 138"/>
                <a:gd name="T49" fmla="*/ 99 h 193"/>
                <a:gd name="T50" fmla="*/ 106 w 138"/>
                <a:gd name="T51" fmla="*/ 92 h 193"/>
                <a:gd name="T52" fmla="*/ 113 w 138"/>
                <a:gd name="T53" fmla="*/ 81 h 193"/>
                <a:gd name="T54" fmla="*/ 117 w 138"/>
                <a:gd name="T55" fmla="*/ 69 h 193"/>
                <a:gd name="T56" fmla="*/ 112 w 138"/>
                <a:gd name="T57" fmla="*/ 53 h 193"/>
                <a:gd name="T58" fmla="*/ 104 w 138"/>
                <a:gd name="T59" fmla="*/ 46 h 193"/>
                <a:gd name="T60" fmla="*/ 97 w 138"/>
                <a:gd name="T61" fmla="*/ 40 h 193"/>
                <a:gd name="T62" fmla="*/ 90 w 138"/>
                <a:gd name="T63" fmla="*/ 35 h 193"/>
                <a:gd name="T64" fmla="*/ 81 w 138"/>
                <a:gd name="T65" fmla="*/ 32 h 193"/>
                <a:gd name="T66" fmla="*/ 73 w 138"/>
                <a:gd name="T67" fmla="*/ 30 h 193"/>
                <a:gd name="T68" fmla="*/ 62 w 138"/>
                <a:gd name="T69" fmla="*/ 28 h 193"/>
                <a:gd name="T70" fmla="*/ 53 w 138"/>
                <a:gd name="T71" fmla="*/ 30 h 193"/>
                <a:gd name="T72" fmla="*/ 42 w 138"/>
                <a:gd name="T73" fmla="*/ 32 h 193"/>
                <a:gd name="T74" fmla="*/ 35 w 138"/>
                <a:gd name="T75" fmla="*/ 44 h 193"/>
                <a:gd name="T76" fmla="*/ 33 w 138"/>
                <a:gd name="T77" fmla="*/ 64 h 193"/>
                <a:gd name="T78" fmla="*/ 30 w 138"/>
                <a:gd name="T79" fmla="*/ 80 h 193"/>
                <a:gd name="T80" fmla="*/ 10 w 138"/>
                <a:gd name="T81" fmla="*/ 85 h 193"/>
                <a:gd name="T82" fmla="*/ 0 w 138"/>
                <a:gd name="T83" fmla="*/ 71 h 193"/>
                <a:gd name="T84" fmla="*/ 0 w 138"/>
                <a:gd name="T85" fmla="*/ 56 h 193"/>
                <a:gd name="T86" fmla="*/ 5 w 138"/>
                <a:gd name="T87" fmla="*/ 40 h 193"/>
                <a:gd name="T88" fmla="*/ 12 w 138"/>
                <a:gd name="T89" fmla="*/ 26 h 193"/>
                <a:gd name="T90" fmla="*/ 23 w 138"/>
                <a:gd name="T91" fmla="*/ 14 h 193"/>
                <a:gd name="T92" fmla="*/ 33 w 138"/>
                <a:gd name="T93" fmla="*/ 7 h 193"/>
                <a:gd name="T94" fmla="*/ 48 w 138"/>
                <a:gd name="T95" fmla="*/ 1 h 193"/>
                <a:gd name="T96" fmla="*/ 62 w 138"/>
                <a:gd name="T97" fmla="*/ 0 h 193"/>
                <a:gd name="T98" fmla="*/ 76 w 138"/>
                <a:gd name="T99" fmla="*/ 1 h 193"/>
                <a:gd name="T100" fmla="*/ 88 w 138"/>
                <a:gd name="T101" fmla="*/ 7 h 193"/>
                <a:gd name="T102" fmla="*/ 101 w 138"/>
                <a:gd name="T103" fmla="*/ 14 h 193"/>
                <a:gd name="T104" fmla="*/ 112 w 138"/>
                <a:gd name="T105" fmla="*/ 2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8" h="193">
                  <a:moveTo>
                    <a:pt x="112" y="23"/>
                  </a:moveTo>
                  <a:lnTo>
                    <a:pt x="122" y="37"/>
                  </a:lnTo>
                  <a:lnTo>
                    <a:pt x="133" y="53"/>
                  </a:lnTo>
                  <a:lnTo>
                    <a:pt x="138" y="69"/>
                  </a:lnTo>
                  <a:lnTo>
                    <a:pt x="133" y="87"/>
                  </a:lnTo>
                  <a:lnTo>
                    <a:pt x="128" y="101"/>
                  </a:lnTo>
                  <a:lnTo>
                    <a:pt x="117" y="113"/>
                  </a:lnTo>
                  <a:lnTo>
                    <a:pt x="103" y="122"/>
                  </a:lnTo>
                  <a:lnTo>
                    <a:pt x="88" y="131"/>
                  </a:lnTo>
                  <a:lnTo>
                    <a:pt x="76" y="142"/>
                  </a:lnTo>
                  <a:lnTo>
                    <a:pt x="69" y="151"/>
                  </a:lnTo>
                  <a:lnTo>
                    <a:pt x="67" y="165"/>
                  </a:lnTo>
                  <a:lnTo>
                    <a:pt x="74" y="181"/>
                  </a:lnTo>
                  <a:lnTo>
                    <a:pt x="71" y="184"/>
                  </a:lnTo>
                  <a:lnTo>
                    <a:pt x="69" y="190"/>
                  </a:lnTo>
                  <a:lnTo>
                    <a:pt x="65" y="193"/>
                  </a:lnTo>
                  <a:lnTo>
                    <a:pt x="60" y="191"/>
                  </a:lnTo>
                  <a:lnTo>
                    <a:pt x="53" y="177"/>
                  </a:lnTo>
                  <a:lnTo>
                    <a:pt x="49" y="163"/>
                  </a:lnTo>
                  <a:lnTo>
                    <a:pt x="51" y="147"/>
                  </a:lnTo>
                  <a:lnTo>
                    <a:pt x="55" y="133"/>
                  </a:lnTo>
                  <a:lnTo>
                    <a:pt x="62" y="122"/>
                  </a:lnTo>
                  <a:lnTo>
                    <a:pt x="73" y="113"/>
                  </a:lnTo>
                  <a:lnTo>
                    <a:pt x="85" y="106"/>
                  </a:lnTo>
                  <a:lnTo>
                    <a:pt x="97" y="99"/>
                  </a:lnTo>
                  <a:lnTo>
                    <a:pt x="106" y="92"/>
                  </a:lnTo>
                  <a:lnTo>
                    <a:pt x="113" y="81"/>
                  </a:lnTo>
                  <a:lnTo>
                    <a:pt x="117" y="69"/>
                  </a:lnTo>
                  <a:lnTo>
                    <a:pt x="112" y="53"/>
                  </a:lnTo>
                  <a:lnTo>
                    <a:pt x="104" y="46"/>
                  </a:lnTo>
                  <a:lnTo>
                    <a:pt x="97" y="40"/>
                  </a:lnTo>
                  <a:lnTo>
                    <a:pt x="90" y="35"/>
                  </a:lnTo>
                  <a:lnTo>
                    <a:pt x="81" y="32"/>
                  </a:lnTo>
                  <a:lnTo>
                    <a:pt x="73" y="30"/>
                  </a:lnTo>
                  <a:lnTo>
                    <a:pt x="62" y="28"/>
                  </a:lnTo>
                  <a:lnTo>
                    <a:pt x="53" y="30"/>
                  </a:lnTo>
                  <a:lnTo>
                    <a:pt x="42" y="32"/>
                  </a:lnTo>
                  <a:lnTo>
                    <a:pt x="35" y="44"/>
                  </a:lnTo>
                  <a:lnTo>
                    <a:pt x="33" y="64"/>
                  </a:lnTo>
                  <a:lnTo>
                    <a:pt x="30" y="80"/>
                  </a:lnTo>
                  <a:lnTo>
                    <a:pt x="10" y="85"/>
                  </a:lnTo>
                  <a:lnTo>
                    <a:pt x="0" y="71"/>
                  </a:lnTo>
                  <a:lnTo>
                    <a:pt x="0" y="56"/>
                  </a:lnTo>
                  <a:lnTo>
                    <a:pt x="5" y="40"/>
                  </a:lnTo>
                  <a:lnTo>
                    <a:pt x="12" y="26"/>
                  </a:lnTo>
                  <a:lnTo>
                    <a:pt x="23" y="14"/>
                  </a:lnTo>
                  <a:lnTo>
                    <a:pt x="33" y="7"/>
                  </a:lnTo>
                  <a:lnTo>
                    <a:pt x="48" y="1"/>
                  </a:lnTo>
                  <a:lnTo>
                    <a:pt x="62" y="0"/>
                  </a:lnTo>
                  <a:lnTo>
                    <a:pt x="76" y="1"/>
                  </a:lnTo>
                  <a:lnTo>
                    <a:pt x="88" y="7"/>
                  </a:lnTo>
                  <a:lnTo>
                    <a:pt x="101" y="14"/>
                  </a:lnTo>
                  <a:lnTo>
                    <a:pt x="112" y="23"/>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48" name="Freeform 40"/>
            <p:cNvSpPr>
              <a:spLocks/>
            </p:cNvSpPr>
            <p:nvPr/>
          </p:nvSpPr>
          <p:spPr bwMode="auto">
            <a:xfrm>
              <a:off x="4437" y="2715"/>
              <a:ext cx="186" cy="174"/>
            </a:xfrm>
            <a:custGeom>
              <a:avLst/>
              <a:gdLst>
                <a:gd name="T0" fmla="*/ 454 w 454"/>
                <a:gd name="T1" fmla="*/ 20 h 426"/>
                <a:gd name="T2" fmla="*/ 408 w 454"/>
                <a:gd name="T3" fmla="*/ 51 h 426"/>
                <a:gd name="T4" fmla="*/ 364 w 454"/>
                <a:gd name="T5" fmla="*/ 85 h 426"/>
                <a:gd name="T6" fmla="*/ 321 w 454"/>
                <a:gd name="T7" fmla="*/ 123 h 426"/>
                <a:gd name="T8" fmla="*/ 286 w 454"/>
                <a:gd name="T9" fmla="*/ 167 h 426"/>
                <a:gd name="T10" fmla="*/ 264 w 454"/>
                <a:gd name="T11" fmla="*/ 188 h 426"/>
                <a:gd name="T12" fmla="*/ 241 w 454"/>
                <a:gd name="T13" fmla="*/ 202 h 426"/>
                <a:gd name="T14" fmla="*/ 216 w 454"/>
                <a:gd name="T15" fmla="*/ 215 h 426"/>
                <a:gd name="T16" fmla="*/ 193 w 454"/>
                <a:gd name="T17" fmla="*/ 227 h 426"/>
                <a:gd name="T18" fmla="*/ 160 w 454"/>
                <a:gd name="T19" fmla="*/ 265 h 426"/>
                <a:gd name="T20" fmla="*/ 124 w 454"/>
                <a:gd name="T21" fmla="*/ 300 h 426"/>
                <a:gd name="T22" fmla="*/ 90 w 454"/>
                <a:gd name="T23" fmla="*/ 336 h 426"/>
                <a:gd name="T24" fmla="*/ 60 w 454"/>
                <a:gd name="T25" fmla="*/ 373 h 426"/>
                <a:gd name="T26" fmla="*/ 85 w 454"/>
                <a:gd name="T27" fmla="*/ 376 h 426"/>
                <a:gd name="T28" fmla="*/ 112 w 454"/>
                <a:gd name="T29" fmla="*/ 371 h 426"/>
                <a:gd name="T30" fmla="*/ 135 w 454"/>
                <a:gd name="T31" fmla="*/ 368 h 426"/>
                <a:gd name="T32" fmla="*/ 156 w 454"/>
                <a:gd name="T33" fmla="*/ 380 h 426"/>
                <a:gd name="T34" fmla="*/ 135 w 454"/>
                <a:gd name="T35" fmla="*/ 394 h 426"/>
                <a:gd name="T36" fmla="*/ 103 w 454"/>
                <a:gd name="T37" fmla="*/ 400 h 426"/>
                <a:gd name="T38" fmla="*/ 73 w 454"/>
                <a:gd name="T39" fmla="*/ 408 h 426"/>
                <a:gd name="T40" fmla="*/ 42 w 454"/>
                <a:gd name="T41" fmla="*/ 421 h 426"/>
                <a:gd name="T42" fmla="*/ 14 w 454"/>
                <a:gd name="T43" fmla="*/ 426 h 426"/>
                <a:gd name="T44" fmla="*/ 0 w 454"/>
                <a:gd name="T45" fmla="*/ 407 h 426"/>
                <a:gd name="T46" fmla="*/ 16 w 454"/>
                <a:gd name="T47" fmla="*/ 382 h 426"/>
                <a:gd name="T48" fmla="*/ 26 w 454"/>
                <a:gd name="T49" fmla="*/ 352 h 426"/>
                <a:gd name="T50" fmla="*/ 34 w 454"/>
                <a:gd name="T51" fmla="*/ 321 h 426"/>
                <a:gd name="T52" fmla="*/ 46 w 454"/>
                <a:gd name="T53" fmla="*/ 297 h 426"/>
                <a:gd name="T54" fmla="*/ 66 w 454"/>
                <a:gd name="T55" fmla="*/ 295 h 426"/>
                <a:gd name="T56" fmla="*/ 67 w 454"/>
                <a:gd name="T57" fmla="*/ 313 h 426"/>
                <a:gd name="T58" fmla="*/ 94 w 454"/>
                <a:gd name="T59" fmla="*/ 300 h 426"/>
                <a:gd name="T60" fmla="*/ 135 w 454"/>
                <a:gd name="T61" fmla="*/ 256 h 426"/>
                <a:gd name="T62" fmla="*/ 174 w 454"/>
                <a:gd name="T63" fmla="*/ 213 h 426"/>
                <a:gd name="T64" fmla="*/ 220 w 454"/>
                <a:gd name="T65" fmla="*/ 179 h 426"/>
                <a:gd name="T66" fmla="*/ 266 w 454"/>
                <a:gd name="T67" fmla="*/ 144 h 426"/>
                <a:gd name="T68" fmla="*/ 311 w 454"/>
                <a:gd name="T69" fmla="*/ 99 h 426"/>
                <a:gd name="T70" fmla="*/ 360 w 454"/>
                <a:gd name="T71" fmla="*/ 59 h 426"/>
                <a:gd name="T72" fmla="*/ 410 w 454"/>
                <a:gd name="T73" fmla="*/ 20 h 426"/>
                <a:gd name="T74" fmla="*/ 440 w 454"/>
                <a:gd name="T75" fmla="*/ 0 h 426"/>
                <a:gd name="T76" fmla="*/ 451 w 454"/>
                <a:gd name="T77" fmla="*/ 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4" h="426">
                  <a:moveTo>
                    <a:pt x="454" y="7"/>
                  </a:moveTo>
                  <a:lnTo>
                    <a:pt x="454" y="20"/>
                  </a:lnTo>
                  <a:lnTo>
                    <a:pt x="431" y="36"/>
                  </a:lnTo>
                  <a:lnTo>
                    <a:pt x="408" y="51"/>
                  </a:lnTo>
                  <a:lnTo>
                    <a:pt x="387" y="69"/>
                  </a:lnTo>
                  <a:lnTo>
                    <a:pt x="364" y="85"/>
                  </a:lnTo>
                  <a:lnTo>
                    <a:pt x="341" y="105"/>
                  </a:lnTo>
                  <a:lnTo>
                    <a:pt x="321" y="123"/>
                  </a:lnTo>
                  <a:lnTo>
                    <a:pt x="302" y="144"/>
                  </a:lnTo>
                  <a:lnTo>
                    <a:pt x="286" y="167"/>
                  </a:lnTo>
                  <a:lnTo>
                    <a:pt x="275" y="178"/>
                  </a:lnTo>
                  <a:lnTo>
                    <a:pt x="264" y="188"/>
                  </a:lnTo>
                  <a:lnTo>
                    <a:pt x="252" y="195"/>
                  </a:lnTo>
                  <a:lnTo>
                    <a:pt x="241" y="202"/>
                  </a:lnTo>
                  <a:lnTo>
                    <a:pt x="229" y="208"/>
                  </a:lnTo>
                  <a:lnTo>
                    <a:pt x="216" y="215"/>
                  </a:lnTo>
                  <a:lnTo>
                    <a:pt x="206" y="220"/>
                  </a:lnTo>
                  <a:lnTo>
                    <a:pt x="193" y="227"/>
                  </a:lnTo>
                  <a:lnTo>
                    <a:pt x="177" y="247"/>
                  </a:lnTo>
                  <a:lnTo>
                    <a:pt x="160" y="265"/>
                  </a:lnTo>
                  <a:lnTo>
                    <a:pt x="142" y="282"/>
                  </a:lnTo>
                  <a:lnTo>
                    <a:pt x="124" y="300"/>
                  </a:lnTo>
                  <a:lnTo>
                    <a:pt x="106" y="318"/>
                  </a:lnTo>
                  <a:lnTo>
                    <a:pt x="90" y="336"/>
                  </a:lnTo>
                  <a:lnTo>
                    <a:pt x="74" y="353"/>
                  </a:lnTo>
                  <a:lnTo>
                    <a:pt x="60" y="373"/>
                  </a:lnTo>
                  <a:lnTo>
                    <a:pt x="73" y="376"/>
                  </a:lnTo>
                  <a:lnTo>
                    <a:pt x="85" y="376"/>
                  </a:lnTo>
                  <a:lnTo>
                    <a:pt x="97" y="373"/>
                  </a:lnTo>
                  <a:lnTo>
                    <a:pt x="112" y="371"/>
                  </a:lnTo>
                  <a:lnTo>
                    <a:pt x="124" y="368"/>
                  </a:lnTo>
                  <a:lnTo>
                    <a:pt x="135" y="368"/>
                  </a:lnTo>
                  <a:lnTo>
                    <a:pt x="145" y="371"/>
                  </a:lnTo>
                  <a:lnTo>
                    <a:pt x="156" y="380"/>
                  </a:lnTo>
                  <a:lnTo>
                    <a:pt x="151" y="394"/>
                  </a:lnTo>
                  <a:lnTo>
                    <a:pt x="135" y="394"/>
                  </a:lnTo>
                  <a:lnTo>
                    <a:pt x="119" y="398"/>
                  </a:lnTo>
                  <a:lnTo>
                    <a:pt x="103" y="400"/>
                  </a:lnTo>
                  <a:lnTo>
                    <a:pt x="89" y="405"/>
                  </a:lnTo>
                  <a:lnTo>
                    <a:pt x="73" y="408"/>
                  </a:lnTo>
                  <a:lnTo>
                    <a:pt x="57" y="414"/>
                  </a:lnTo>
                  <a:lnTo>
                    <a:pt x="42" y="421"/>
                  </a:lnTo>
                  <a:lnTo>
                    <a:pt x="26" y="426"/>
                  </a:lnTo>
                  <a:lnTo>
                    <a:pt x="14" y="426"/>
                  </a:lnTo>
                  <a:lnTo>
                    <a:pt x="3" y="417"/>
                  </a:lnTo>
                  <a:lnTo>
                    <a:pt x="0" y="407"/>
                  </a:lnTo>
                  <a:lnTo>
                    <a:pt x="5" y="394"/>
                  </a:lnTo>
                  <a:lnTo>
                    <a:pt x="16" y="382"/>
                  </a:lnTo>
                  <a:lnTo>
                    <a:pt x="21" y="368"/>
                  </a:lnTo>
                  <a:lnTo>
                    <a:pt x="26" y="352"/>
                  </a:lnTo>
                  <a:lnTo>
                    <a:pt x="30" y="336"/>
                  </a:lnTo>
                  <a:lnTo>
                    <a:pt x="34" y="321"/>
                  </a:lnTo>
                  <a:lnTo>
                    <a:pt x="39" y="307"/>
                  </a:lnTo>
                  <a:lnTo>
                    <a:pt x="46" y="297"/>
                  </a:lnTo>
                  <a:lnTo>
                    <a:pt x="58" y="288"/>
                  </a:lnTo>
                  <a:lnTo>
                    <a:pt x="66" y="295"/>
                  </a:lnTo>
                  <a:lnTo>
                    <a:pt x="67" y="304"/>
                  </a:lnTo>
                  <a:lnTo>
                    <a:pt x="67" y="313"/>
                  </a:lnTo>
                  <a:lnTo>
                    <a:pt x="71" y="320"/>
                  </a:lnTo>
                  <a:lnTo>
                    <a:pt x="94" y="300"/>
                  </a:lnTo>
                  <a:lnTo>
                    <a:pt x="113" y="277"/>
                  </a:lnTo>
                  <a:lnTo>
                    <a:pt x="135" y="256"/>
                  </a:lnTo>
                  <a:lnTo>
                    <a:pt x="154" y="234"/>
                  </a:lnTo>
                  <a:lnTo>
                    <a:pt x="174" y="213"/>
                  </a:lnTo>
                  <a:lnTo>
                    <a:pt x="195" y="195"/>
                  </a:lnTo>
                  <a:lnTo>
                    <a:pt x="220" y="179"/>
                  </a:lnTo>
                  <a:lnTo>
                    <a:pt x="247" y="169"/>
                  </a:lnTo>
                  <a:lnTo>
                    <a:pt x="266" y="144"/>
                  </a:lnTo>
                  <a:lnTo>
                    <a:pt x="287" y="121"/>
                  </a:lnTo>
                  <a:lnTo>
                    <a:pt x="311" y="99"/>
                  </a:lnTo>
                  <a:lnTo>
                    <a:pt x="335" y="78"/>
                  </a:lnTo>
                  <a:lnTo>
                    <a:pt x="360" y="59"/>
                  </a:lnTo>
                  <a:lnTo>
                    <a:pt x="385" y="39"/>
                  </a:lnTo>
                  <a:lnTo>
                    <a:pt x="410" y="20"/>
                  </a:lnTo>
                  <a:lnTo>
                    <a:pt x="435" y="0"/>
                  </a:lnTo>
                  <a:lnTo>
                    <a:pt x="440" y="0"/>
                  </a:lnTo>
                  <a:lnTo>
                    <a:pt x="445" y="0"/>
                  </a:lnTo>
                  <a:lnTo>
                    <a:pt x="451" y="4"/>
                  </a:lnTo>
                  <a:lnTo>
                    <a:pt x="454" y="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49" name="Freeform 41"/>
            <p:cNvSpPr>
              <a:spLocks/>
            </p:cNvSpPr>
            <p:nvPr/>
          </p:nvSpPr>
          <p:spPr bwMode="auto">
            <a:xfrm>
              <a:off x="4905" y="2763"/>
              <a:ext cx="18" cy="19"/>
            </a:xfrm>
            <a:custGeom>
              <a:avLst/>
              <a:gdLst>
                <a:gd name="T0" fmla="*/ 44 w 44"/>
                <a:gd name="T1" fmla="*/ 23 h 46"/>
                <a:gd name="T2" fmla="*/ 42 w 44"/>
                <a:gd name="T3" fmla="*/ 30 h 46"/>
                <a:gd name="T4" fmla="*/ 40 w 44"/>
                <a:gd name="T5" fmla="*/ 36 h 46"/>
                <a:gd name="T6" fmla="*/ 37 w 44"/>
                <a:gd name="T7" fmla="*/ 41 h 46"/>
                <a:gd name="T8" fmla="*/ 32 w 44"/>
                <a:gd name="T9" fmla="*/ 45 h 46"/>
                <a:gd name="T10" fmla="*/ 21 w 44"/>
                <a:gd name="T11" fmla="*/ 46 h 46"/>
                <a:gd name="T12" fmla="*/ 12 w 44"/>
                <a:gd name="T13" fmla="*/ 41 h 46"/>
                <a:gd name="T14" fmla="*/ 5 w 44"/>
                <a:gd name="T15" fmla="*/ 32 h 46"/>
                <a:gd name="T16" fmla="*/ 0 w 44"/>
                <a:gd name="T17" fmla="*/ 25 h 46"/>
                <a:gd name="T18" fmla="*/ 0 w 44"/>
                <a:gd name="T19" fmla="*/ 14 h 46"/>
                <a:gd name="T20" fmla="*/ 3 w 44"/>
                <a:gd name="T21" fmla="*/ 6 h 46"/>
                <a:gd name="T22" fmla="*/ 10 w 44"/>
                <a:gd name="T23" fmla="*/ 2 h 46"/>
                <a:gd name="T24" fmla="*/ 19 w 44"/>
                <a:gd name="T25" fmla="*/ 0 h 46"/>
                <a:gd name="T26" fmla="*/ 30 w 44"/>
                <a:gd name="T27" fmla="*/ 2 h 46"/>
                <a:gd name="T28" fmla="*/ 37 w 44"/>
                <a:gd name="T29" fmla="*/ 6 h 46"/>
                <a:gd name="T30" fmla="*/ 42 w 44"/>
                <a:gd name="T31" fmla="*/ 13 h 46"/>
                <a:gd name="T32" fmla="*/ 44 w 44"/>
                <a:gd name="T33"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46">
                  <a:moveTo>
                    <a:pt x="44" y="23"/>
                  </a:moveTo>
                  <a:lnTo>
                    <a:pt x="42" y="30"/>
                  </a:lnTo>
                  <a:lnTo>
                    <a:pt x="40" y="36"/>
                  </a:lnTo>
                  <a:lnTo>
                    <a:pt x="37" y="41"/>
                  </a:lnTo>
                  <a:lnTo>
                    <a:pt x="32" y="45"/>
                  </a:lnTo>
                  <a:lnTo>
                    <a:pt x="21" y="46"/>
                  </a:lnTo>
                  <a:lnTo>
                    <a:pt x="12" y="41"/>
                  </a:lnTo>
                  <a:lnTo>
                    <a:pt x="5" y="32"/>
                  </a:lnTo>
                  <a:lnTo>
                    <a:pt x="0" y="25"/>
                  </a:lnTo>
                  <a:lnTo>
                    <a:pt x="0" y="14"/>
                  </a:lnTo>
                  <a:lnTo>
                    <a:pt x="3" y="6"/>
                  </a:lnTo>
                  <a:lnTo>
                    <a:pt x="10" y="2"/>
                  </a:lnTo>
                  <a:lnTo>
                    <a:pt x="19" y="0"/>
                  </a:lnTo>
                  <a:lnTo>
                    <a:pt x="30" y="2"/>
                  </a:lnTo>
                  <a:lnTo>
                    <a:pt x="37" y="6"/>
                  </a:lnTo>
                  <a:lnTo>
                    <a:pt x="42" y="13"/>
                  </a:lnTo>
                  <a:lnTo>
                    <a:pt x="44" y="23"/>
                  </a:lnTo>
                  <a:close/>
                </a:path>
              </a:pathLst>
            </a:custGeom>
            <a:solidFill>
              <a:srgbClr val="FF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50" name="Freeform 42"/>
            <p:cNvSpPr>
              <a:spLocks/>
            </p:cNvSpPr>
            <p:nvPr/>
          </p:nvSpPr>
          <p:spPr bwMode="auto">
            <a:xfrm>
              <a:off x="4060" y="2573"/>
              <a:ext cx="1387" cy="966"/>
            </a:xfrm>
            <a:custGeom>
              <a:avLst/>
              <a:gdLst>
                <a:gd name="T0" fmla="*/ 2908 w 3402"/>
                <a:gd name="T1" fmla="*/ 69 h 2371"/>
                <a:gd name="T2" fmla="*/ 2956 w 3402"/>
                <a:gd name="T3" fmla="*/ 116 h 2371"/>
                <a:gd name="T4" fmla="*/ 2983 w 3402"/>
                <a:gd name="T5" fmla="*/ 194 h 2371"/>
                <a:gd name="T6" fmla="*/ 3020 w 3402"/>
                <a:gd name="T7" fmla="*/ 254 h 2371"/>
                <a:gd name="T8" fmla="*/ 3004 w 3402"/>
                <a:gd name="T9" fmla="*/ 386 h 2371"/>
                <a:gd name="T10" fmla="*/ 2970 w 3402"/>
                <a:gd name="T11" fmla="*/ 526 h 2371"/>
                <a:gd name="T12" fmla="*/ 3055 w 3402"/>
                <a:gd name="T13" fmla="*/ 712 h 2371"/>
                <a:gd name="T14" fmla="*/ 3165 w 3402"/>
                <a:gd name="T15" fmla="*/ 860 h 2371"/>
                <a:gd name="T16" fmla="*/ 3260 w 3402"/>
                <a:gd name="T17" fmla="*/ 998 h 2371"/>
                <a:gd name="T18" fmla="*/ 3212 w 3402"/>
                <a:gd name="T19" fmla="*/ 1099 h 2371"/>
                <a:gd name="T20" fmla="*/ 3167 w 3402"/>
                <a:gd name="T21" fmla="*/ 1201 h 2371"/>
                <a:gd name="T22" fmla="*/ 3267 w 3402"/>
                <a:gd name="T23" fmla="*/ 1265 h 2371"/>
                <a:gd name="T24" fmla="*/ 3402 w 3402"/>
                <a:gd name="T25" fmla="*/ 1298 h 2371"/>
                <a:gd name="T26" fmla="*/ 3352 w 3402"/>
                <a:gd name="T27" fmla="*/ 1698 h 2371"/>
                <a:gd name="T28" fmla="*/ 3291 w 3402"/>
                <a:gd name="T29" fmla="*/ 1751 h 2371"/>
                <a:gd name="T30" fmla="*/ 3194 w 3402"/>
                <a:gd name="T31" fmla="*/ 1772 h 2371"/>
                <a:gd name="T32" fmla="*/ 3068 w 3402"/>
                <a:gd name="T33" fmla="*/ 1760 h 2371"/>
                <a:gd name="T34" fmla="*/ 3098 w 3402"/>
                <a:gd name="T35" fmla="*/ 1959 h 2371"/>
                <a:gd name="T36" fmla="*/ 3185 w 3402"/>
                <a:gd name="T37" fmla="*/ 2048 h 2371"/>
                <a:gd name="T38" fmla="*/ 3240 w 3402"/>
                <a:gd name="T39" fmla="*/ 2131 h 2371"/>
                <a:gd name="T40" fmla="*/ 3204 w 3402"/>
                <a:gd name="T41" fmla="*/ 2277 h 2371"/>
                <a:gd name="T42" fmla="*/ 3126 w 3402"/>
                <a:gd name="T43" fmla="*/ 2302 h 2371"/>
                <a:gd name="T44" fmla="*/ 3048 w 3402"/>
                <a:gd name="T45" fmla="*/ 2300 h 2371"/>
                <a:gd name="T46" fmla="*/ 3050 w 3402"/>
                <a:gd name="T47" fmla="*/ 2254 h 2371"/>
                <a:gd name="T48" fmla="*/ 3096 w 3402"/>
                <a:gd name="T49" fmla="*/ 2195 h 2371"/>
                <a:gd name="T50" fmla="*/ 3015 w 3402"/>
                <a:gd name="T51" fmla="*/ 2126 h 2371"/>
                <a:gd name="T52" fmla="*/ 2951 w 3402"/>
                <a:gd name="T53" fmla="*/ 2149 h 2371"/>
                <a:gd name="T54" fmla="*/ 2919 w 3402"/>
                <a:gd name="T55" fmla="*/ 2263 h 2371"/>
                <a:gd name="T56" fmla="*/ 2912 w 3402"/>
                <a:gd name="T57" fmla="*/ 2350 h 2371"/>
                <a:gd name="T58" fmla="*/ 2736 w 3402"/>
                <a:gd name="T59" fmla="*/ 2364 h 2371"/>
                <a:gd name="T60" fmla="*/ 2631 w 3402"/>
                <a:gd name="T61" fmla="*/ 2341 h 2371"/>
                <a:gd name="T62" fmla="*/ 2707 w 3402"/>
                <a:gd name="T63" fmla="*/ 2300 h 2371"/>
                <a:gd name="T64" fmla="*/ 2786 w 3402"/>
                <a:gd name="T65" fmla="*/ 2231 h 2371"/>
                <a:gd name="T66" fmla="*/ 2693 w 3402"/>
                <a:gd name="T67" fmla="*/ 2112 h 2371"/>
                <a:gd name="T68" fmla="*/ 1172 w 3402"/>
                <a:gd name="T69" fmla="*/ 2371 h 2371"/>
                <a:gd name="T70" fmla="*/ 2553 w 3402"/>
                <a:gd name="T71" fmla="*/ 1927 h 2371"/>
                <a:gd name="T72" fmla="*/ 2517 w 3402"/>
                <a:gd name="T73" fmla="*/ 1767 h 2371"/>
                <a:gd name="T74" fmla="*/ 2470 w 3402"/>
                <a:gd name="T75" fmla="*/ 1559 h 2371"/>
                <a:gd name="T76" fmla="*/ 2399 w 3402"/>
                <a:gd name="T77" fmla="*/ 1522 h 2371"/>
                <a:gd name="T78" fmla="*/ 2368 w 3402"/>
                <a:gd name="T79" fmla="*/ 1423 h 2371"/>
                <a:gd name="T80" fmla="*/ 2306 w 3402"/>
                <a:gd name="T81" fmla="*/ 1415 h 2371"/>
                <a:gd name="T82" fmla="*/ 2340 w 3402"/>
                <a:gd name="T83" fmla="*/ 1355 h 2371"/>
                <a:gd name="T84" fmla="*/ 2439 w 3402"/>
                <a:gd name="T85" fmla="*/ 1266 h 2371"/>
                <a:gd name="T86" fmla="*/ 2482 w 3402"/>
                <a:gd name="T87" fmla="*/ 1153 h 2371"/>
                <a:gd name="T88" fmla="*/ 2482 w 3402"/>
                <a:gd name="T89" fmla="*/ 1041 h 2371"/>
                <a:gd name="T90" fmla="*/ 2457 w 3402"/>
                <a:gd name="T91" fmla="*/ 863 h 2371"/>
                <a:gd name="T92" fmla="*/ 4 w 3402"/>
                <a:gd name="T93" fmla="*/ 1169 h 2371"/>
                <a:gd name="T94" fmla="*/ 2477 w 3402"/>
                <a:gd name="T95" fmla="*/ 734 h 2371"/>
                <a:gd name="T96" fmla="*/ 2555 w 3402"/>
                <a:gd name="T97" fmla="*/ 496 h 2371"/>
                <a:gd name="T98" fmla="*/ 2581 w 3402"/>
                <a:gd name="T99" fmla="*/ 560 h 2371"/>
                <a:gd name="T100" fmla="*/ 2612 w 3402"/>
                <a:gd name="T101" fmla="*/ 629 h 2371"/>
                <a:gd name="T102" fmla="*/ 2571 w 3402"/>
                <a:gd name="T103" fmla="*/ 723 h 2371"/>
                <a:gd name="T104" fmla="*/ 2622 w 3402"/>
                <a:gd name="T105" fmla="*/ 815 h 2371"/>
                <a:gd name="T106" fmla="*/ 2667 w 3402"/>
                <a:gd name="T107" fmla="*/ 716 h 2371"/>
                <a:gd name="T108" fmla="*/ 2734 w 3402"/>
                <a:gd name="T109" fmla="*/ 607 h 2371"/>
                <a:gd name="T110" fmla="*/ 2651 w 3402"/>
                <a:gd name="T111" fmla="*/ 536 h 2371"/>
                <a:gd name="T112" fmla="*/ 2553 w 3402"/>
                <a:gd name="T113" fmla="*/ 433 h 2371"/>
                <a:gd name="T114" fmla="*/ 2544 w 3402"/>
                <a:gd name="T115" fmla="*/ 302 h 2371"/>
                <a:gd name="T116" fmla="*/ 2580 w 3402"/>
                <a:gd name="T117" fmla="*/ 217 h 2371"/>
                <a:gd name="T118" fmla="*/ 2700 w 3402"/>
                <a:gd name="T119" fmla="*/ 132 h 2371"/>
                <a:gd name="T120" fmla="*/ 2725 w 3402"/>
                <a:gd name="T121" fmla="*/ 5 h 2371"/>
                <a:gd name="T122" fmla="*/ 2832 w 3402"/>
                <a:gd name="T123" fmla="*/ 29 h 2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02" h="2371">
                  <a:moveTo>
                    <a:pt x="2858" y="66"/>
                  </a:moveTo>
                  <a:lnTo>
                    <a:pt x="2871" y="66"/>
                  </a:lnTo>
                  <a:lnTo>
                    <a:pt x="2885" y="66"/>
                  </a:lnTo>
                  <a:lnTo>
                    <a:pt x="2897" y="68"/>
                  </a:lnTo>
                  <a:lnTo>
                    <a:pt x="2908" y="69"/>
                  </a:lnTo>
                  <a:lnTo>
                    <a:pt x="2919" y="75"/>
                  </a:lnTo>
                  <a:lnTo>
                    <a:pt x="2929" y="80"/>
                  </a:lnTo>
                  <a:lnTo>
                    <a:pt x="2938" y="89"/>
                  </a:lnTo>
                  <a:lnTo>
                    <a:pt x="2945" y="100"/>
                  </a:lnTo>
                  <a:lnTo>
                    <a:pt x="2956" y="116"/>
                  </a:lnTo>
                  <a:lnTo>
                    <a:pt x="2961" y="132"/>
                  </a:lnTo>
                  <a:lnTo>
                    <a:pt x="2963" y="151"/>
                  </a:lnTo>
                  <a:lnTo>
                    <a:pt x="2961" y="171"/>
                  </a:lnTo>
                  <a:lnTo>
                    <a:pt x="2972" y="181"/>
                  </a:lnTo>
                  <a:lnTo>
                    <a:pt x="2983" y="194"/>
                  </a:lnTo>
                  <a:lnTo>
                    <a:pt x="2993" y="204"/>
                  </a:lnTo>
                  <a:lnTo>
                    <a:pt x="3002" y="215"/>
                  </a:lnTo>
                  <a:lnTo>
                    <a:pt x="3011" y="226"/>
                  </a:lnTo>
                  <a:lnTo>
                    <a:pt x="3018" y="238"/>
                  </a:lnTo>
                  <a:lnTo>
                    <a:pt x="3020" y="254"/>
                  </a:lnTo>
                  <a:lnTo>
                    <a:pt x="3020" y="270"/>
                  </a:lnTo>
                  <a:lnTo>
                    <a:pt x="3020" y="300"/>
                  </a:lnTo>
                  <a:lnTo>
                    <a:pt x="3016" y="330"/>
                  </a:lnTo>
                  <a:lnTo>
                    <a:pt x="3011" y="359"/>
                  </a:lnTo>
                  <a:lnTo>
                    <a:pt x="3004" y="386"/>
                  </a:lnTo>
                  <a:lnTo>
                    <a:pt x="2993" y="412"/>
                  </a:lnTo>
                  <a:lnTo>
                    <a:pt x="2983" y="437"/>
                  </a:lnTo>
                  <a:lnTo>
                    <a:pt x="2970" y="462"/>
                  </a:lnTo>
                  <a:lnTo>
                    <a:pt x="2956" y="487"/>
                  </a:lnTo>
                  <a:lnTo>
                    <a:pt x="2970" y="526"/>
                  </a:lnTo>
                  <a:lnTo>
                    <a:pt x="2984" y="563"/>
                  </a:lnTo>
                  <a:lnTo>
                    <a:pt x="3000" y="602"/>
                  </a:lnTo>
                  <a:lnTo>
                    <a:pt x="3016" y="639"/>
                  </a:lnTo>
                  <a:lnTo>
                    <a:pt x="3034" y="677"/>
                  </a:lnTo>
                  <a:lnTo>
                    <a:pt x="3055" y="712"/>
                  </a:lnTo>
                  <a:lnTo>
                    <a:pt x="3078" y="746"/>
                  </a:lnTo>
                  <a:lnTo>
                    <a:pt x="3107" y="780"/>
                  </a:lnTo>
                  <a:lnTo>
                    <a:pt x="3125" y="806"/>
                  </a:lnTo>
                  <a:lnTo>
                    <a:pt x="3144" y="833"/>
                  </a:lnTo>
                  <a:lnTo>
                    <a:pt x="3165" y="860"/>
                  </a:lnTo>
                  <a:lnTo>
                    <a:pt x="3187" y="886"/>
                  </a:lnTo>
                  <a:lnTo>
                    <a:pt x="3208" y="913"/>
                  </a:lnTo>
                  <a:lnTo>
                    <a:pt x="3229" y="941"/>
                  </a:lnTo>
                  <a:lnTo>
                    <a:pt x="3245" y="968"/>
                  </a:lnTo>
                  <a:lnTo>
                    <a:pt x="3260" y="998"/>
                  </a:lnTo>
                  <a:lnTo>
                    <a:pt x="3258" y="1021"/>
                  </a:lnTo>
                  <a:lnTo>
                    <a:pt x="3251" y="1044"/>
                  </a:lnTo>
                  <a:lnTo>
                    <a:pt x="3240" y="1064"/>
                  </a:lnTo>
                  <a:lnTo>
                    <a:pt x="3228" y="1082"/>
                  </a:lnTo>
                  <a:lnTo>
                    <a:pt x="3212" y="1099"/>
                  </a:lnTo>
                  <a:lnTo>
                    <a:pt x="3197" y="1117"/>
                  </a:lnTo>
                  <a:lnTo>
                    <a:pt x="3181" y="1133"/>
                  </a:lnTo>
                  <a:lnTo>
                    <a:pt x="3165" y="1149"/>
                  </a:lnTo>
                  <a:lnTo>
                    <a:pt x="3165" y="1174"/>
                  </a:lnTo>
                  <a:lnTo>
                    <a:pt x="3167" y="1201"/>
                  </a:lnTo>
                  <a:lnTo>
                    <a:pt x="3171" y="1225"/>
                  </a:lnTo>
                  <a:lnTo>
                    <a:pt x="3183" y="1247"/>
                  </a:lnTo>
                  <a:lnTo>
                    <a:pt x="3212" y="1252"/>
                  </a:lnTo>
                  <a:lnTo>
                    <a:pt x="3238" y="1257"/>
                  </a:lnTo>
                  <a:lnTo>
                    <a:pt x="3267" y="1265"/>
                  </a:lnTo>
                  <a:lnTo>
                    <a:pt x="3293" y="1270"/>
                  </a:lnTo>
                  <a:lnTo>
                    <a:pt x="3320" y="1277"/>
                  </a:lnTo>
                  <a:lnTo>
                    <a:pt x="3346" y="1284"/>
                  </a:lnTo>
                  <a:lnTo>
                    <a:pt x="3375" y="1291"/>
                  </a:lnTo>
                  <a:lnTo>
                    <a:pt x="3402" y="1298"/>
                  </a:lnTo>
                  <a:lnTo>
                    <a:pt x="3384" y="1394"/>
                  </a:lnTo>
                  <a:lnTo>
                    <a:pt x="3371" y="1511"/>
                  </a:lnTo>
                  <a:lnTo>
                    <a:pt x="3362" y="1618"/>
                  </a:lnTo>
                  <a:lnTo>
                    <a:pt x="3362" y="1685"/>
                  </a:lnTo>
                  <a:lnTo>
                    <a:pt x="3352" y="1698"/>
                  </a:lnTo>
                  <a:lnTo>
                    <a:pt x="3341" y="1708"/>
                  </a:lnTo>
                  <a:lnTo>
                    <a:pt x="3329" y="1719"/>
                  </a:lnTo>
                  <a:lnTo>
                    <a:pt x="3316" y="1730"/>
                  </a:lnTo>
                  <a:lnTo>
                    <a:pt x="3302" y="1740"/>
                  </a:lnTo>
                  <a:lnTo>
                    <a:pt x="3291" y="1751"/>
                  </a:lnTo>
                  <a:lnTo>
                    <a:pt x="3281" y="1764"/>
                  </a:lnTo>
                  <a:lnTo>
                    <a:pt x="3274" y="1776"/>
                  </a:lnTo>
                  <a:lnTo>
                    <a:pt x="3254" y="1776"/>
                  </a:lnTo>
                  <a:lnTo>
                    <a:pt x="3226" y="1776"/>
                  </a:lnTo>
                  <a:lnTo>
                    <a:pt x="3194" y="1772"/>
                  </a:lnTo>
                  <a:lnTo>
                    <a:pt x="3160" y="1771"/>
                  </a:lnTo>
                  <a:lnTo>
                    <a:pt x="3128" y="1767"/>
                  </a:lnTo>
                  <a:lnTo>
                    <a:pt x="3100" y="1764"/>
                  </a:lnTo>
                  <a:lnTo>
                    <a:pt x="3078" y="1762"/>
                  </a:lnTo>
                  <a:lnTo>
                    <a:pt x="3068" y="1760"/>
                  </a:lnTo>
                  <a:lnTo>
                    <a:pt x="3070" y="1804"/>
                  </a:lnTo>
                  <a:lnTo>
                    <a:pt x="3070" y="1851"/>
                  </a:lnTo>
                  <a:lnTo>
                    <a:pt x="3071" y="1899"/>
                  </a:lnTo>
                  <a:lnTo>
                    <a:pt x="3078" y="1943"/>
                  </a:lnTo>
                  <a:lnTo>
                    <a:pt x="3098" y="1959"/>
                  </a:lnTo>
                  <a:lnTo>
                    <a:pt x="3117" y="1975"/>
                  </a:lnTo>
                  <a:lnTo>
                    <a:pt x="3137" y="1993"/>
                  </a:lnTo>
                  <a:lnTo>
                    <a:pt x="3155" y="2010"/>
                  </a:lnTo>
                  <a:lnTo>
                    <a:pt x="3171" y="2028"/>
                  </a:lnTo>
                  <a:lnTo>
                    <a:pt x="3185" y="2048"/>
                  </a:lnTo>
                  <a:lnTo>
                    <a:pt x="3197" y="2071"/>
                  </a:lnTo>
                  <a:lnTo>
                    <a:pt x="3204" y="2094"/>
                  </a:lnTo>
                  <a:lnTo>
                    <a:pt x="3222" y="2103"/>
                  </a:lnTo>
                  <a:lnTo>
                    <a:pt x="3233" y="2115"/>
                  </a:lnTo>
                  <a:lnTo>
                    <a:pt x="3240" y="2131"/>
                  </a:lnTo>
                  <a:lnTo>
                    <a:pt x="3242" y="2151"/>
                  </a:lnTo>
                  <a:lnTo>
                    <a:pt x="3231" y="2181"/>
                  </a:lnTo>
                  <a:lnTo>
                    <a:pt x="3220" y="2211"/>
                  </a:lnTo>
                  <a:lnTo>
                    <a:pt x="3212" y="2243"/>
                  </a:lnTo>
                  <a:lnTo>
                    <a:pt x="3204" y="2277"/>
                  </a:lnTo>
                  <a:lnTo>
                    <a:pt x="3190" y="2286"/>
                  </a:lnTo>
                  <a:lnTo>
                    <a:pt x="3176" y="2293"/>
                  </a:lnTo>
                  <a:lnTo>
                    <a:pt x="3160" y="2298"/>
                  </a:lnTo>
                  <a:lnTo>
                    <a:pt x="3144" y="2300"/>
                  </a:lnTo>
                  <a:lnTo>
                    <a:pt x="3126" y="2302"/>
                  </a:lnTo>
                  <a:lnTo>
                    <a:pt x="3109" y="2303"/>
                  </a:lnTo>
                  <a:lnTo>
                    <a:pt x="3091" y="2303"/>
                  </a:lnTo>
                  <a:lnTo>
                    <a:pt x="3073" y="2303"/>
                  </a:lnTo>
                  <a:lnTo>
                    <a:pt x="3062" y="2302"/>
                  </a:lnTo>
                  <a:lnTo>
                    <a:pt x="3048" y="2300"/>
                  </a:lnTo>
                  <a:lnTo>
                    <a:pt x="3034" y="2296"/>
                  </a:lnTo>
                  <a:lnTo>
                    <a:pt x="3025" y="2291"/>
                  </a:lnTo>
                  <a:lnTo>
                    <a:pt x="3032" y="2279"/>
                  </a:lnTo>
                  <a:lnTo>
                    <a:pt x="3041" y="2266"/>
                  </a:lnTo>
                  <a:lnTo>
                    <a:pt x="3050" y="2254"/>
                  </a:lnTo>
                  <a:lnTo>
                    <a:pt x="3059" y="2243"/>
                  </a:lnTo>
                  <a:lnTo>
                    <a:pt x="3070" y="2231"/>
                  </a:lnTo>
                  <a:lnTo>
                    <a:pt x="3078" y="2220"/>
                  </a:lnTo>
                  <a:lnTo>
                    <a:pt x="3087" y="2208"/>
                  </a:lnTo>
                  <a:lnTo>
                    <a:pt x="3096" y="2195"/>
                  </a:lnTo>
                  <a:lnTo>
                    <a:pt x="3082" y="2179"/>
                  </a:lnTo>
                  <a:lnTo>
                    <a:pt x="3066" y="2163"/>
                  </a:lnTo>
                  <a:lnTo>
                    <a:pt x="3050" y="2149"/>
                  </a:lnTo>
                  <a:lnTo>
                    <a:pt x="3032" y="2136"/>
                  </a:lnTo>
                  <a:lnTo>
                    <a:pt x="3015" y="2126"/>
                  </a:lnTo>
                  <a:lnTo>
                    <a:pt x="2995" y="2115"/>
                  </a:lnTo>
                  <a:lnTo>
                    <a:pt x="2975" y="2106"/>
                  </a:lnTo>
                  <a:lnTo>
                    <a:pt x="2956" y="2099"/>
                  </a:lnTo>
                  <a:lnTo>
                    <a:pt x="2956" y="2124"/>
                  </a:lnTo>
                  <a:lnTo>
                    <a:pt x="2951" y="2149"/>
                  </a:lnTo>
                  <a:lnTo>
                    <a:pt x="2944" y="2172"/>
                  </a:lnTo>
                  <a:lnTo>
                    <a:pt x="2935" y="2195"/>
                  </a:lnTo>
                  <a:lnTo>
                    <a:pt x="2926" y="2216"/>
                  </a:lnTo>
                  <a:lnTo>
                    <a:pt x="2920" y="2239"/>
                  </a:lnTo>
                  <a:lnTo>
                    <a:pt x="2919" y="2263"/>
                  </a:lnTo>
                  <a:lnTo>
                    <a:pt x="2922" y="2287"/>
                  </a:lnTo>
                  <a:lnTo>
                    <a:pt x="2919" y="2302"/>
                  </a:lnTo>
                  <a:lnTo>
                    <a:pt x="2915" y="2316"/>
                  </a:lnTo>
                  <a:lnTo>
                    <a:pt x="2912" y="2332"/>
                  </a:lnTo>
                  <a:lnTo>
                    <a:pt x="2912" y="2350"/>
                  </a:lnTo>
                  <a:lnTo>
                    <a:pt x="2876" y="2348"/>
                  </a:lnTo>
                  <a:lnTo>
                    <a:pt x="2841" y="2350"/>
                  </a:lnTo>
                  <a:lnTo>
                    <a:pt x="2805" y="2355"/>
                  </a:lnTo>
                  <a:lnTo>
                    <a:pt x="2770" y="2358"/>
                  </a:lnTo>
                  <a:lnTo>
                    <a:pt x="2736" y="2364"/>
                  </a:lnTo>
                  <a:lnTo>
                    <a:pt x="2702" y="2366"/>
                  </a:lnTo>
                  <a:lnTo>
                    <a:pt x="2667" y="2366"/>
                  </a:lnTo>
                  <a:lnTo>
                    <a:pt x="2633" y="2360"/>
                  </a:lnTo>
                  <a:lnTo>
                    <a:pt x="2626" y="2351"/>
                  </a:lnTo>
                  <a:lnTo>
                    <a:pt x="2631" y="2341"/>
                  </a:lnTo>
                  <a:lnTo>
                    <a:pt x="2640" y="2332"/>
                  </a:lnTo>
                  <a:lnTo>
                    <a:pt x="2651" y="2325"/>
                  </a:lnTo>
                  <a:lnTo>
                    <a:pt x="2670" y="2319"/>
                  </a:lnTo>
                  <a:lnTo>
                    <a:pt x="2688" y="2311"/>
                  </a:lnTo>
                  <a:lnTo>
                    <a:pt x="2707" y="2300"/>
                  </a:lnTo>
                  <a:lnTo>
                    <a:pt x="2723" y="2287"/>
                  </a:lnTo>
                  <a:lnTo>
                    <a:pt x="2741" y="2275"/>
                  </a:lnTo>
                  <a:lnTo>
                    <a:pt x="2757" y="2261"/>
                  </a:lnTo>
                  <a:lnTo>
                    <a:pt x="2771" y="2247"/>
                  </a:lnTo>
                  <a:lnTo>
                    <a:pt x="2786" y="2231"/>
                  </a:lnTo>
                  <a:lnTo>
                    <a:pt x="2759" y="2213"/>
                  </a:lnTo>
                  <a:lnTo>
                    <a:pt x="2738" y="2192"/>
                  </a:lnTo>
                  <a:lnTo>
                    <a:pt x="2720" y="2167"/>
                  </a:lnTo>
                  <a:lnTo>
                    <a:pt x="2706" y="2140"/>
                  </a:lnTo>
                  <a:lnTo>
                    <a:pt x="2693" y="2112"/>
                  </a:lnTo>
                  <a:lnTo>
                    <a:pt x="2681" y="2083"/>
                  </a:lnTo>
                  <a:lnTo>
                    <a:pt x="2667" y="2055"/>
                  </a:lnTo>
                  <a:lnTo>
                    <a:pt x="2651" y="2028"/>
                  </a:lnTo>
                  <a:lnTo>
                    <a:pt x="1788" y="1852"/>
                  </a:lnTo>
                  <a:lnTo>
                    <a:pt x="1172" y="2371"/>
                  </a:lnTo>
                  <a:lnTo>
                    <a:pt x="1122" y="2364"/>
                  </a:lnTo>
                  <a:lnTo>
                    <a:pt x="1770" y="1820"/>
                  </a:lnTo>
                  <a:lnTo>
                    <a:pt x="2588" y="1982"/>
                  </a:lnTo>
                  <a:lnTo>
                    <a:pt x="2567" y="1955"/>
                  </a:lnTo>
                  <a:lnTo>
                    <a:pt x="2553" y="1927"/>
                  </a:lnTo>
                  <a:lnTo>
                    <a:pt x="2541" y="1897"/>
                  </a:lnTo>
                  <a:lnTo>
                    <a:pt x="2533" y="1867"/>
                  </a:lnTo>
                  <a:lnTo>
                    <a:pt x="2526" y="1833"/>
                  </a:lnTo>
                  <a:lnTo>
                    <a:pt x="2523" y="1801"/>
                  </a:lnTo>
                  <a:lnTo>
                    <a:pt x="2517" y="1767"/>
                  </a:lnTo>
                  <a:lnTo>
                    <a:pt x="2514" y="1735"/>
                  </a:lnTo>
                  <a:lnTo>
                    <a:pt x="2512" y="1581"/>
                  </a:lnTo>
                  <a:lnTo>
                    <a:pt x="2500" y="1572"/>
                  </a:lnTo>
                  <a:lnTo>
                    <a:pt x="2486" y="1565"/>
                  </a:lnTo>
                  <a:lnTo>
                    <a:pt x="2470" y="1559"/>
                  </a:lnTo>
                  <a:lnTo>
                    <a:pt x="2455" y="1554"/>
                  </a:lnTo>
                  <a:lnTo>
                    <a:pt x="2439" y="1547"/>
                  </a:lnTo>
                  <a:lnTo>
                    <a:pt x="2425" y="1542"/>
                  </a:lnTo>
                  <a:lnTo>
                    <a:pt x="2411" y="1533"/>
                  </a:lnTo>
                  <a:lnTo>
                    <a:pt x="2399" y="1522"/>
                  </a:lnTo>
                  <a:lnTo>
                    <a:pt x="2399" y="1494"/>
                  </a:lnTo>
                  <a:lnTo>
                    <a:pt x="2402" y="1463"/>
                  </a:lnTo>
                  <a:lnTo>
                    <a:pt x="2400" y="1439"/>
                  </a:lnTo>
                  <a:lnTo>
                    <a:pt x="2381" y="1424"/>
                  </a:lnTo>
                  <a:lnTo>
                    <a:pt x="2368" y="1423"/>
                  </a:lnTo>
                  <a:lnTo>
                    <a:pt x="2356" y="1421"/>
                  </a:lnTo>
                  <a:lnTo>
                    <a:pt x="2343" y="1421"/>
                  </a:lnTo>
                  <a:lnTo>
                    <a:pt x="2331" y="1419"/>
                  </a:lnTo>
                  <a:lnTo>
                    <a:pt x="2319" y="1419"/>
                  </a:lnTo>
                  <a:lnTo>
                    <a:pt x="2306" y="1415"/>
                  </a:lnTo>
                  <a:lnTo>
                    <a:pt x="2296" y="1414"/>
                  </a:lnTo>
                  <a:lnTo>
                    <a:pt x="2285" y="1408"/>
                  </a:lnTo>
                  <a:lnTo>
                    <a:pt x="2301" y="1389"/>
                  </a:lnTo>
                  <a:lnTo>
                    <a:pt x="2319" y="1371"/>
                  </a:lnTo>
                  <a:lnTo>
                    <a:pt x="2340" y="1355"/>
                  </a:lnTo>
                  <a:lnTo>
                    <a:pt x="2359" y="1339"/>
                  </a:lnTo>
                  <a:lnTo>
                    <a:pt x="2381" y="1321"/>
                  </a:lnTo>
                  <a:lnTo>
                    <a:pt x="2402" y="1305"/>
                  </a:lnTo>
                  <a:lnTo>
                    <a:pt x="2422" y="1286"/>
                  </a:lnTo>
                  <a:lnTo>
                    <a:pt x="2439" y="1266"/>
                  </a:lnTo>
                  <a:lnTo>
                    <a:pt x="2446" y="1245"/>
                  </a:lnTo>
                  <a:lnTo>
                    <a:pt x="2455" y="1222"/>
                  </a:lnTo>
                  <a:lnTo>
                    <a:pt x="2464" y="1199"/>
                  </a:lnTo>
                  <a:lnTo>
                    <a:pt x="2475" y="1176"/>
                  </a:lnTo>
                  <a:lnTo>
                    <a:pt x="2482" y="1153"/>
                  </a:lnTo>
                  <a:lnTo>
                    <a:pt x="2489" y="1130"/>
                  </a:lnTo>
                  <a:lnTo>
                    <a:pt x="2494" y="1106"/>
                  </a:lnTo>
                  <a:lnTo>
                    <a:pt x="2498" y="1083"/>
                  </a:lnTo>
                  <a:lnTo>
                    <a:pt x="2489" y="1064"/>
                  </a:lnTo>
                  <a:lnTo>
                    <a:pt x="2482" y="1041"/>
                  </a:lnTo>
                  <a:lnTo>
                    <a:pt x="2475" y="1011"/>
                  </a:lnTo>
                  <a:lnTo>
                    <a:pt x="2464" y="972"/>
                  </a:lnTo>
                  <a:lnTo>
                    <a:pt x="2459" y="936"/>
                  </a:lnTo>
                  <a:lnTo>
                    <a:pt x="2457" y="900"/>
                  </a:lnTo>
                  <a:lnTo>
                    <a:pt x="2457" y="863"/>
                  </a:lnTo>
                  <a:lnTo>
                    <a:pt x="2459" y="828"/>
                  </a:lnTo>
                  <a:lnTo>
                    <a:pt x="1644" y="1352"/>
                  </a:lnTo>
                  <a:lnTo>
                    <a:pt x="0" y="1181"/>
                  </a:lnTo>
                  <a:lnTo>
                    <a:pt x="2" y="1174"/>
                  </a:lnTo>
                  <a:lnTo>
                    <a:pt x="4" y="1169"/>
                  </a:lnTo>
                  <a:lnTo>
                    <a:pt x="5" y="1165"/>
                  </a:lnTo>
                  <a:lnTo>
                    <a:pt x="9" y="1162"/>
                  </a:lnTo>
                  <a:lnTo>
                    <a:pt x="1637" y="1323"/>
                  </a:lnTo>
                  <a:lnTo>
                    <a:pt x="2468" y="787"/>
                  </a:lnTo>
                  <a:lnTo>
                    <a:pt x="2477" y="734"/>
                  </a:lnTo>
                  <a:lnTo>
                    <a:pt x="2480" y="679"/>
                  </a:lnTo>
                  <a:lnTo>
                    <a:pt x="2484" y="625"/>
                  </a:lnTo>
                  <a:lnTo>
                    <a:pt x="2494" y="572"/>
                  </a:lnTo>
                  <a:lnTo>
                    <a:pt x="2542" y="488"/>
                  </a:lnTo>
                  <a:lnTo>
                    <a:pt x="2555" y="496"/>
                  </a:lnTo>
                  <a:lnTo>
                    <a:pt x="2562" y="508"/>
                  </a:lnTo>
                  <a:lnTo>
                    <a:pt x="2567" y="522"/>
                  </a:lnTo>
                  <a:lnTo>
                    <a:pt x="2571" y="536"/>
                  </a:lnTo>
                  <a:lnTo>
                    <a:pt x="2574" y="549"/>
                  </a:lnTo>
                  <a:lnTo>
                    <a:pt x="2581" y="560"/>
                  </a:lnTo>
                  <a:lnTo>
                    <a:pt x="2594" y="563"/>
                  </a:lnTo>
                  <a:lnTo>
                    <a:pt x="2613" y="558"/>
                  </a:lnTo>
                  <a:lnTo>
                    <a:pt x="2619" y="579"/>
                  </a:lnTo>
                  <a:lnTo>
                    <a:pt x="2617" y="604"/>
                  </a:lnTo>
                  <a:lnTo>
                    <a:pt x="2612" y="629"/>
                  </a:lnTo>
                  <a:lnTo>
                    <a:pt x="2606" y="654"/>
                  </a:lnTo>
                  <a:lnTo>
                    <a:pt x="2599" y="671"/>
                  </a:lnTo>
                  <a:lnTo>
                    <a:pt x="2592" y="689"/>
                  </a:lnTo>
                  <a:lnTo>
                    <a:pt x="2583" y="707"/>
                  </a:lnTo>
                  <a:lnTo>
                    <a:pt x="2571" y="723"/>
                  </a:lnTo>
                  <a:lnTo>
                    <a:pt x="2576" y="748"/>
                  </a:lnTo>
                  <a:lnTo>
                    <a:pt x="2583" y="773"/>
                  </a:lnTo>
                  <a:lnTo>
                    <a:pt x="2592" y="796"/>
                  </a:lnTo>
                  <a:lnTo>
                    <a:pt x="2603" y="821"/>
                  </a:lnTo>
                  <a:lnTo>
                    <a:pt x="2622" y="815"/>
                  </a:lnTo>
                  <a:lnTo>
                    <a:pt x="2629" y="797"/>
                  </a:lnTo>
                  <a:lnTo>
                    <a:pt x="2633" y="776"/>
                  </a:lnTo>
                  <a:lnTo>
                    <a:pt x="2640" y="758"/>
                  </a:lnTo>
                  <a:lnTo>
                    <a:pt x="2654" y="737"/>
                  </a:lnTo>
                  <a:lnTo>
                    <a:pt x="2667" y="716"/>
                  </a:lnTo>
                  <a:lnTo>
                    <a:pt x="2681" y="693"/>
                  </a:lnTo>
                  <a:lnTo>
                    <a:pt x="2693" y="671"/>
                  </a:lnTo>
                  <a:lnTo>
                    <a:pt x="2706" y="650"/>
                  </a:lnTo>
                  <a:lnTo>
                    <a:pt x="2720" y="629"/>
                  </a:lnTo>
                  <a:lnTo>
                    <a:pt x="2734" y="607"/>
                  </a:lnTo>
                  <a:lnTo>
                    <a:pt x="2750" y="586"/>
                  </a:lnTo>
                  <a:lnTo>
                    <a:pt x="2730" y="565"/>
                  </a:lnTo>
                  <a:lnTo>
                    <a:pt x="2707" y="551"/>
                  </a:lnTo>
                  <a:lnTo>
                    <a:pt x="2679" y="544"/>
                  </a:lnTo>
                  <a:lnTo>
                    <a:pt x="2651" y="536"/>
                  </a:lnTo>
                  <a:lnTo>
                    <a:pt x="2622" y="529"/>
                  </a:lnTo>
                  <a:lnTo>
                    <a:pt x="2597" y="517"/>
                  </a:lnTo>
                  <a:lnTo>
                    <a:pt x="2576" y="499"/>
                  </a:lnTo>
                  <a:lnTo>
                    <a:pt x="2562" y="471"/>
                  </a:lnTo>
                  <a:lnTo>
                    <a:pt x="2553" y="433"/>
                  </a:lnTo>
                  <a:lnTo>
                    <a:pt x="2557" y="393"/>
                  </a:lnTo>
                  <a:lnTo>
                    <a:pt x="2562" y="354"/>
                  </a:lnTo>
                  <a:lnTo>
                    <a:pt x="2564" y="311"/>
                  </a:lnTo>
                  <a:lnTo>
                    <a:pt x="2553" y="307"/>
                  </a:lnTo>
                  <a:lnTo>
                    <a:pt x="2544" y="302"/>
                  </a:lnTo>
                  <a:lnTo>
                    <a:pt x="2533" y="297"/>
                  </a:lnTo>
                  <a:lnTo>
                    <a:pt x="2528" y="288"/>
                  </a:lnTo>
                  <a:lnTo>
                    <a:pt x="2542" y="263"/>
                  </a:lnTo>
                  <a:lnTo>
                    <a:pt x="2560" y="238"/>
                  </a:lnTo>
                  <a:lnTo>
                    <a:pt x="2580" y="217"/>
                  </a:lnTo>
                  <a:lnTo>
                    <a:pt x="2603" y="195"/>
                  </a:lnTo>
                  <a:lnTo>
                    <a:pt x="2626" y="176"/>
                  </a:lnTo>
                  <a:lnTo>
                    <a:pt x="2651" y="160"/>
                  </a:lnTo>
                  <a:lnTo>
                    <a:pt x="2675" y="144"/>
                  </a:lnTo>
                  <a:lnTo>
                    <a:pt x="2700" y="132"/>
                  </a:lnTo>
                  <a:lnTo>
                    <a:pt x="2690" y="103"/>
                  </a:lnTo>
                  <a:lnTo>
                    <a:pt x="2688" y="73"/>
                  </a:lnTo>
                  <a:lnTo>
                    <a:pt x="2693" y="43"/>
                  </a:lnTo>
                  <a:lnTo>
                    <a:pt x="2706" y="16"/>
                  </a:lnTo>
                  <a:lnTo>
                    <a:pt x="2725" y="5"/>
                  </a:lnTo>
                  <a:lnTo>
                    <a:pt x="2748" y="0"/>
                  </a:lnTo>
                  <a:lnTo>
                    <a:pt x="2770" y="0"/>
                  </a:lnTo>
                  <a:lnTo>
                    <a:pt x="2793" y="5"/>
                  </a:lnTo>
                  <a:lnTo>
                    <a:pt x="2812" y="14"/>
                  </a:lnTo>
                  <a:lnTo>
                    <a:pt x="2832" y="29"/>
                  </a:lnTo>
                  <a:lnTo>
                    <a:pt x="2846" y="46"/>
                  </a:lnTo>
                  <a:lnTo>
                    <a:pt x="2858"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51" name="Freeform 43"/>
            <p:cNvSpPr>
              <a:spLocks/>
            </p:cNvSpPr>
            <p:nvPr/>
          </p:nvSpPr>
          <p:spPr bwMode="auto">
            <a:xfrm>
              <a:off x="5171" y="2583"/>
              <a:ext cx="109" cy="160"/>
            </a:xfrm>
            <a:custGeom>
              <a:avLst/>
              <a:gdLst>
                <a:gd name="T0" fmla="*/ 85 w 264"/>
                <a:gd name="T1" fmla="*/ 43 h 392"/>
                <a:gd name="T2" fmla="*/ 87 w 264"/>
                <a:gd name="T3" fmla="*/ 52 h 392"/>
                <a:gd name="T4" fmla="*/ 92 w 264"/>
                <a:gd name="T5" fmla="*/ 60 h 392"/>
                <a:gd name="T6" fmla="*/ 96 w 264"/>
                <a:gd name="T7" fmla="*/ 67 h 392"/>
                <a:gd name="T8" fmla="*/ 103 w 264"/>
                <a:gd name="T9" fmla="*/ 73 h 392"/>
                <a:gd name="T10" fmla="*/ 115 w 264"/>
                <a:gd name="T11" fmla="*/ 75 h 392"/>
                <a:gd name="T12" fmla="*/ 128 w 264"/>
                <a:gd name="T13" fmla="*/ 73 h 392"/>
                <a:gd name="T14" fmla="*/ 142 w 264"/>
                <a:gd name="T15" fmla="*/ 71 h 392"/>
                <a:gd name="T16" fmla="*/ 153 w 264"/>
                <a:gd name="T17" fmla="*/ 71 h 392"/>
                <a:gd name="T18" fmla="*/ 165 w 264"/>
                <a:gd name="T19" fmla="*/ 71 h 392"/>
                <a:gd name="T20" fmla="*/ 176 w 264"/>
                <a:gd name="T21" fmla="*/ 75 h 392"/>
                <a:gd name="T22" fmla="*/ 185 w 264"/>
                <a:gd name="T23" fmla="*/ 82 h 392"/>
                <a:gd name="T24" fmla="*/ 192 w 264"/>
                <a:gd name="T25" fmla="*/ 96 h 392"/>
                <a:gd name="T26" fmla="*/ 193 w 264"/>
                <a:gd name="T27" fmla="*/ 121 h 392"/>
                <a:gd name="T28" fmla="*/ 193 w 264"/>
                <a:gd name="T29" fmla="*/ 146 h 392"/>
                <a:gd name="T30" fmla="*/ 199 w 264"/>
                <a:gd name="T31" fmla="*/ 169 h 392"/>
                <a:gd name="T32" fmla="*/ 222 w 264"/>
                <a:gd name="T33" fmla="*/ 179 h 392"/>
                <a:gd name="T34" fmla="*/ 250 w 264"/>
                <a:gd name="T35" fmla="*/ 210 h 392"/>
                <a:gd name="T36" fmla="*/ 263 w 264"/>
                <a:gd name="T37" fmla="*/ 247 h 392"/>
                <a:gd name="T38" fmla="*/ 264 w 264"/>
                <a:gd name="T39" fmla="*/ 286 h 392"/>
                <a:gd name="T40" fmla="*/ 263 w 264"/>
                <a:gd name="T41" fmla="*/ 323 h 392"/>
                <a:gd name="T42" fmla="*/ 218 w 264"/>
                <a:gd name="T43" fmla="*/ 392 h 392"/>
                <a:gd name="T44" fmla="*/ 211 w 264"/>
                <a:gd name="T45" fmla="*/ 385 h 392"/>
                <a:gd name="T46" fmla="*/ 211 w 264"/>
                <a:gd name="T47" fmla="*/ 375 h 392"/>
                <a:gd name="T48" fmla="*/ 217 w 264"/>
                <a:gd name="T49" fmla="*/ 362 h 392"/>
                <a:gd name="T50" fmla="*/ 224 w 264"/>
                <a:gd name="T51" fmla="*/ 348 h 392"/>
                <a:gd name="T52" fmla="*/ 231 w 264"/>
                <a:gd name="T53" fmla="*/ 334 h 392"/>
                <a:gd name="T54" fmla="*/ 238 w 264"/>
                <a:gd name="T55" fmla="*/ 318 h 392"/>
                <a:gd name="T56" fmla="*/ 240 w 264"/>
                <a:gd name="T57" fmla="*/ 302 h 392"/>
                <a:gd name="T58" fmla="*/ 234 w 264"/>
                <a:gd name="T59" fmla="*/ 288 h 392"/>
                <a:gd name="T60" fmla="*/ 227 w 264"/>
                <a:gd name="T61" fmla="*/ 277 h 392"/>
                <a:gd name="T62" fmla="*/ 218 w 264"/>
                <a:gd name="T63" fmla="*/ 270 h 392"/>
                <a:gd name="T64" fmla="*/ 209 w 264"/>
                <a:gd name="T65" fmla="*/ 265 h 392"/>
                <a:gd name="T66" fmla="*/ 201 w 264"/>
                <a:gd name="T67" fmla="*/ 259 h 392"/>
                <a:gd name="T68" fmla="*/ 190 w 264"/>
                <a:gd name="T69" fmla="*/ 256 h 392"/>
                <a:gd name="T70" fmla="*/ 179 w 264"/>
                <a:gd name="T71" fmla="*/ 250 h 392"/>
                <a:gd name="T72" fmla="*/ 170 w 264"/>
                <a:gd name="T73" fmla="*/ 247 h 392"/>
                <a:gd name="T74" fmla="*/ 161 w 264"/>
                <a:gd name="T75" fmla="*/ 242 h 392"/>
                <a:gd name="T76" fmla="*/ 144 w 264"/>
                <a:gd name="T77" fmla="*/ 220 h 392"/>
                <a:gd name="T78" fmla="*/ 124 w 264"/>
                <a:gd name="T79" fmla="*/ 201 h 392"/>
                <a:gd name="T80" fmla="*/ 103 w 264"/>
                <a:gd name="T81" fmla="*/ 181 h 392"/>
                <a:gd name="T82" fmla="*/ 83 w 264"/>
                <a:gd name="T83" fmla="*/ 162 h 392"/>
                <a:gd name="T84" fmla="*/ 62 w 264"/>
                <a:gd name="T85" fmla="*/ 142 h 392"/>
                <a:gd name="T86" fmla="*/ 43 w 264"/>
                <a:gd name="T87" fmla="*/ 123 h 392"/>
                <a:gd name="T88" fmla="*/ 21 w 264"/>
                <a:gd name="T89" fmla="*/ 105 h 392"/>
                <a:gd name="T90" fmla="*/ 2 w 264"/>
                <a:gd name="T91" fmla="*/ 85 h 392"/>
                <a:gd name="T92" fmla="*/ 0 w 264"/>
                <a:gd name="T93" fmla="*/ 62 h 392"/>
                <a:gd name="T94" fmla="*/ 3 w 264"/>
                <a:gd name="T95" fmla="*/ 39 h 392"/>
                <a:gd name="T96" fmla="*/ 11 w 264"/>
                <a:gd name="T97" fmla="*/ 20 h 392"/>
                <a:gd name="T98" fmla="*/ 25 w 264"/>
                <a:gd name="T99" fmla="*/ 2 h 392"/>
                <a:gd name="T100" fmla="*/ 35 w 264"/>
                <a:gd name="T101" fmla="*/ 0 h 392"/>
                <a:gd name="T102" fmla="*/ 46 w 264"/>
                <a:gd name="T103" fmla="*/ 0 h 392"/>
                <a:gd name="T104" fmla="*/ 55 w 264"/>
                <a:gd name="T105" fmla="*/ 4 h 392"/>
                <a:gd name="T106" fmla="*/ 64 w 264"/>
                <a:gd name="T107" fmla="*/ 11 h 392"/>
                <a:gd name="T108" fmla="*/ 71 w 264"/>
                <a:gd name="T109" fmla="*/ 18 h 392"/>
                <a:gd name="T110" fmla="*/ 76 w 264"/>
                <a:gd name="T111" fmla="*/ 27 h 392"/>
                <a:gd name="T112" fmla="*/ 82 w 264"/>
                <a:gd name="T113" fmla="*/ 36 h 392"/>
                <a:gd name="T114" fmla="*/ 85 w 264"/>
                <a:gd name="T115" fmla="*/ 43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4" h="392">
                  <a:moveTo>
                    <a:pt x="85" y="43"/>
                  </a:moveTo>
                  <a:lnTo>
                    <a:pt x="87" y="52"/>
                  </a:lnTo>
                  <a:lnTo>
                    <a:pt x="92" y="60"/>
                  </a:lnTo>
                  <a:lnTo>
                    <a:pt x="96" y="67"/>
                  </a:lnTo>
                  <a:lnTo>
                    <a:pt x="103" y="73"/>
                  </a:lnTo>
                  <a:lnTo>
                    <a:pt x="115" y="75"/>
                  </a:lnTo>
                  <a:lnTo>
                    <a:pt x="128" y="73"/>
                  </a:lnTo>
                  <a:lnTo>
                    <a:pt x="142" y="71"/>
                  </a:lnTo>
                  <a:lnTo>
                    <a:pt x="153" y="71"/>
                  </a:lnTo>
                  <a:lnTo>
                    <a:pt x="165" y="71"/>
                  </a:lnTo>
                  <a:lnTo>
                    <a:pt x="176" y="75"/>
                  </a:lnTo>
                  <a:lnTo>
                    <a:pt x="185" y="82"/>
                  </a:lnTo>
                  <a:lnTo>
                    <a:pt x="192" y="96"/>
                  </a:lnTo>
                  <a:lnTo>
                    <a:pt x="193" y="121"/>
                  </a:lnTo>
                  <a:lnTo>
                    <a:pt x="193" y="146"/>
                  </a:lnTo>
                  <a:lnTo>
                    <a:pt x="199" y="169"/>
                  </a:lnTo>
                  <a:lnTo>
                    <a:pt x="222" y="179"/>
                  </a:lnTo>
                  <a:lnTo>
                    <a:pt x="250" y="210"/>
                  </a:lnTo>
                  <a:lnTo>
                    <a:pt x="263" y="247"/>
                  </a:lnTo>
                  <a:lnTo>
                    <a:pt x="264" y="286"/>
                  </a:lnTo>
                  <a:lnTo>
                    <a:pt x="263" y="323"/>
                  </a:lnTo>
                  <a:lnTo>
                    <a:pt x="218" y="392"/>
                  </a:lnTo>
                  <a:lnTo>
                    <a:pt x="211" y="385"/>
                  </a:lnTo>
                  <a:lnTo>
                    <a:pt x="211" y="375"/>
                  </a:lnTo>
                  <a:lnTo>
                    <a:pt x="217" y="362"/>
                  </a:lnTo>
                  <a:lnTo>
                    <a:pt x="224" y="348"/>
                  </a:lnTo>
                  <a:lnTo>
                    <a:pt x="231" y="334"/>
                  </a:lnTo>
                  <a:lnTo>
                    <a:pt x="238" y="318"/>
                  </a:lnTo>
                  <a:lnTo>
                    <a:pt x="240" y="302"/>
                  </a:lnTo>
                  <a:lnTo>
                    <a:pt x="234" y="288"/>
                  </a:lnTo>
                  <a:lnTo>
                    <a:pt x="227" y="277"/>
                  </a:lnTo>
                  <a:lnTo>
                    <a:pt x="218" y="270"/>
                  </a:lnTo>
                  <a:lnTo>
                    <a:pt x="209" y="265"/>
                  </a:lnTo>
                  <a:lnTo>
                    <a:pt x="201" y="259"/>
                  </a:lnTo>
                  <a:lnTo>
                    <a:pt x="190" y="256"/>
                  </a:lnTo>
                  <a:lnTo>
                    <a:pt x="179" y="250"/>
                  </a:lnTo>
                  <a:lnTo>
                    <a:pt x="170" y="247"/>
                  </a:lnTo>
                  <a:lnTo>
                    <a:pt x="161" y="242"/>
                  </a:lnTo>
                  <a:lnTo>
                    <a:pt x="144" y="220"/>
                  </a:lnTo>
                  <a:lnTo>
                    <a:pt x="124" y="201"/>
                  </a:lnTo>
                  <a:lnTo>
                    <a:pt x="103" y="181"/>
                  </a:lnTo>
                  <a:lnTo>
                    <a:pt x="83" y="162"/>
                  </a:lnTo>
                  <a:lnTo>
                    <a:pt x="62" y="142"/>
                  </a:lnTo>
                  <a:lnTo>
                    <a:pt x="43" y="123"/>
                  </a:lnTo>
                  <a:lnTo>
                    <a:pt x="21" y="105"/>
                  </a:lnTo>
                  <a:lnTo>
                    <a:pt x="2" y="85"/>
                  </a:lnTo>
                  <a:lnTo>
                    <a:pt x="0" y="62"/>
                  </a:lnTo>
                  <a:lnTo>
                    <a:pt x="3" y="39"/>
                  </a:lnTo>
                  <a:lnTo>
                    <a:pt x="11" y="20"/>
                  </a:lnTo>
                  <a:lnTo>
                    <a:pt x="25" y="2"/>
                  </a:lnTo>
                  <a:lnTo>
                    <a:pt x="35" y="0"/>
                  </a:lnTo>
                  <a:lnTo>
                    <a:pt x="46" y="0"/>
                  </a:lnTo>
                  <a:lnTo>
                    <a:pt x="55" y="4"/>
                  </a:lnTo>
                  <a:lnTo>
                    <a:pt x="64" y="11"/>
                  </a:lnTo>
                  <a:lnTo>
                    <a:pt x="71" y="18"/>
                  </a:lnTo>
                  <a:lnTo>
                    <a:pt x="76" y="27"/>
                  </a:lnTo>
                  <a:lnTo>
                    <a:pt x="82" y="36"/>
                  </a:lnTo>
                  <a:lnTo>
                    <a:pt x="85" y="43"/>
                  </a:lnTo>
                  <a:close/>
                </a:path>
              </a:pathLst>
            </a:custGeom>
            <a:solidFill>
              <a:srgbClr val="66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52" name="Freeform 44"/>
            <p:cNvSpPr>
              <a:spLocks/>
            </p:cNvSpPr>
            <p:nvPr/>
          </p:nvSpPr>
          <p:spPr bwMode="auto">
            <a:xfrm>
              <a:off x="5110" y="2636"/>
              <a:ext cx="140" cy="166"/>
            </a:xfrm>
            <a:custGeom>
              <a:avLst/>
              <a:gdLst>
                <a:gd name="T0" fmla="*/ 330 w 344"/>
                <a:gd name="T1" fmla="*/ 155 h 409"/>
                <a:gd name="T2" fmla="*/ 339 w 344"/>
                <a:gd name="T3" fmla="*/ 164 h 409"/>
                <a:gd name="T4" fmla="*/ 344 w 344"/>
                <a:gd name="T5" fmla="*/ 176 h 409"/>
                <a:gd name="T6" fmla="*/ 344 w 344"/>
                <a:gd name="T7" fmla="*/ 190 h 409"/>
                <a:gd name="T8" fmla="*/ 339 w 344"/>
                <a:gd name="T9" fmla="*/ 203 h 409"/>
                <a:gd name="T10" fmla="*/ 327 w 344"/>
                <a:gd name="T11" fmla="*/ 217 h 409"/>
                <a:gd name="T12" fmla="*/ 320 w 344"/>
                <a:gd name="T13" fmla="*/ 235 h 409"/>
                <a:gd name="T14" fmla="*/ 320 w 344"/>
                <a:gd name="T15" fmla="*/ 256 h 409"/>
                <a:gd name="T16" fmla="*/ 325 w 344"/>
                <a:gd name="T17" fmla="*/ 274 h 409"/>
                <a:gd name="T18" fmla="*/ 330 w 344"/>
                <a:gd name="T19" fmla="*/ 286 h 409"/>
                <a:gd name="T20" fmla="*/ 334 w 344"/>
                <a:gd name="T21" fmla="*/ 301 h 409"/>
                <a:gd name="T22" fmla="*/ 336 w 344"/>
                <a:gd name="T23" fmla="*/ 315 h 409"/>
                <a:gd name="T24" fmla="*/ 339 w 344"/>
                <a:gd name="T25" fmla="*/ 329 h 409"/>
                <a:gd name="T26" fmla="*/ 321 w 344"/>
                <a:gd name="T27" fmla="*/ 341 h 409"/>
                <a:gd name="T28" fmla="*/ 305 w 344"/>
                <a:gd name="T29" fmla="*/ 352 h 409"/>
                <a:gd name="T30" fmla="*/ 288 w 344"/>
                <a:gd name="T31" fmla="*/ 363 h 409"/>
                <a:gd name="T32" fmla="*/ 272 w 344"/>
                <a:gd name="T33" fmla="*/ 372 h 409"/>
                <a:gd name="T34" fmla="*/ 256 w 344"/>
                <a:gd name="T35" fmla="*/ 380 h 409"/>
                <a:gd name="T36" fmla="*/ 238 w 344"/>
                <a:gd name="T37" fmla="*/ 389 h 409"/>
                <a:gd name="T38" fmla="*/ 220 w 344"/>
                <a:gd name="T39" fmla="*/ 398 h 409"/>
                <a:gd name="T40" fmla="*/ 202 w 344"/>
                <a:gd name="T41" fmla="*/ 409 h 409"/>
                <a:gd name="T42" fmla="*/ 185 w 344"/>
                <a:gd name="T43" fmla="*/ 384 h 409"/>
                <a:gd name="T44" fmla="*/ 163 w 344"/>
                <a:gd name="T45" fmla="*/ 370 h 409"/>
                <a:gd name="T46" fmla="*/ 139 w 344"/>
                <a:gd name="T47" fmla="*/ 361 h 409"/>
                <a:gd name="T48" fmla="*/ 112 w 344"/>
                <a:gd name="T49" fmla="*/ 356 h 409"/>
                <a:gd name="T50" fmla="*/ 85 w 344"/>
                <a:gd name="T51" fmla="*/ 352 h 409"/>
                <a:gd name="T52" fmla="*/ 60 w 344"/>
                <a:gd name="T53" fmla="*/ 343 h 409"/>
                <a:gd name="T54" fmla="*/ 39 w 344"/>
                <a:gd name="T55" fmla="*/ 329 h 409"/>
                <a:gd name="T56" fmla="*/ 25 w 344"/>
                <a:gd name="T57" fmla="*/ 304 h 409"/>
                <a:gd name="T58" fmla="*/ 20 w 344"/>
                <a:gd name="T59" fmla="*/ 265 h 409"/>
                <a:gd name="T60" fmla="*/ 23 w 344"/>
                <a:gd name="T61" fmla="*/ 228 h 409"/>
                <a:gd name="T62" fmla="*/ 28 w 344"/>
                <a:gd name="T63" fmla="*/ 190 h 409"/>
                <a:gd name="T64" fmla="*/ 28 w 344"/>
                <a:gd name="T65" fmla="*/ 150 h 409"/>
                <a:gd name="T66" fmla="*/ 0 w 344"/>
                <a:gd name="T67" fmla="*/ 125 h 409"/>
                <a:gd name="T68" fmla="*/ 12 w 344"/>
                <a:gd name="T69" fmla="*/ 105 h 409"/>
                <a:gd name="T70" fmla="*/ 27 w 344"/>
                <a:gd name="T71" fmla="*/ 87 h 409"/>
                <a:gd name="T72" fmla="*/ 44 w 344"/>
                <a:gd name="T73" fmla="*/ 70 h 409"/>
                <a:gd name="T74" fmla="*/ 64 w 344"/>
                <a:gd name="T75" fmla="*/ 54 h 409"/>
                <a:gd name="T76" fmla="*/ 83 w 344"/>
                <a:gd name="T77" fmla="*/ 39 h 409"/>
                <a:gd name="T78" fmla="*/ 103 w 344"/>
                <a:gd name="T79" fmla="*/ 27 h 409"/>
                <a:gd name="T80" fmla="*/ 124 w 344"/>
                <a:gd name="T81" fmla="*/ 13 h 409"/>
                <a:gd name="T82" fmla="*/ 144 w 344"/>
                <a:gd name="T83" fmla="*/ 0 h 409"/>
                <a:gd name="T84" fmla="*/ 169 w 344"/>
                <a:gd name="T85" fmla="*/ 16 h 409"/>
                <a:gd name="T86" fmla="*/ 192 w 344"/>
                <a:gd name="T87" fmla="*/ 38 h 409"/>
                <a:gd name="T88" fmla="*/ 213 w 344"/>
                <a:gd name="T89" fmla="*/ 61 h 409"/>
                <a:gd name="T90" fmla="*/ 236 w 344"/>
                <a:gd name="T91" fmla="*/ 82 h 409"/>
                <a:gd name="T92" fmla="*/ 257 w 344"/>
                <a:gd name="T93" fmla="*/ 105 h 409"/>
                <a:gd name="T94" fmla="*/ 281 w 344"/>
                <a:gd name="T95" fmla="*/ 127 h 409"/>
                <a:gd name="T96" fmla="*/ 305 w 344"/>
                <a:gd name="T97" fmla="*/ 142 h 409"/>
                <a:gd name="T98" fmla="*/ 330 w 344"/>
                <a:gd name="T99" fmla="*/ 15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4" h="409">
                  <a:moveTo>
                    <a:pt x="330" y="155"/>
                  </a:moveTo>
                  <a:lnTo>
                    <a:pt x="339" y="164"/>
                  </a:lnTo>
                  <a:lnTo>
                    <a:pt x="344" y="176"/>
                  </a:lnTo>
                  <a:lnTo>
                    <a:pt x="344" y="190"/>
                  </a:lnTo>
                  <a:lnTo>
                    <a:pt x="339" y="203"/>
                  </a:lnTo>
                  <a:lnTo>
                    <a:pt x="327" y="217"/>
                  </a:lnTo>
                  <a:lnTo>
                    <a:pt x="320" y="235"/>
                  </a:lnTo>
                  <a:lnTo>
                    <a:pt x="320" y="256"/>
                  </a:lnTo>
                  <a:lnTo>
                    <a:pt x="325" y="274"/>
                  </a:lnTo>
                  <a:lnTo>
                    <a:pt x="330" y="286"/>
                  </a:lnTo>
                  <a:lnTo>
                    <a:pt x="334" y="301"/>
                  </a:lnTo>
                  <a:lnTo>
                    <a:pt x="336" y="315"/>
                  </a:lnTo>
                  <a:lnTo>
                    <a:pt x="339" y="329"/>
                  </a:lnTo>
                  <a:lnTo>
                    <a:pt x="321" y="341"/>
                  </a:lnTo>
                  <a:lnTo>
                    <a:pt x="305" y="352"/>
                  </a:lnTo>
                  <a:lnTo>
                    <a:pt x="288" y="363"/>
                  </a:lnTo>
                  <a:lnTo>
                    <a:pt x="272" y="372"/>
                  </a:lnTo>
                  <a:lnTo>
                    <a:pt x="256" y="380"/>
                  </a:lnTo>
                  <a:lnTo>
                    <a:pt x="238" y="389"/>
                  </a:lnTo>
                  <a:lnTo>
                    <a:pt x="220" y="398"/>
                  </a:lnTo>
                  <a:lnTo>
                    <a:pt x="202" y="409"/>
                  </a:lnTo>
                  <a:lnTo>
                    <a:pt x="185" y="384"/>
                  </a:lnTo>
                  <a:lnTo>
                    <a:pt x="163" y="370"/>
                  </a:lnTo>
                  <a:lnTo>
                    <a:pt x="139" y="361"/>
                  </a:lnTo>
                  <a:lnTo>
                    <a:pt x="112" y="356"/>
                  </a:lnTo>
                  <a:lnTo>
                    <a:pt x="85" y="352"/>
                  </a:lnTo>
                  <a:lnTo>
                    <a:pt x="60" y="343"/>
                  </a:lnTo>
                  <a:lnTo>
                    <a:pt x="39" y="329"/>
                  </a:lnTo>
                  <a:lnTo>
                    <a:pt x="25" y="304"/>
                  </a:lnTo>
                  <a:lnTo>
                    <a:pt x="20" y="265"/>
                  </a:lnTo>
                  <a:lnTo>
                    <a:pt x="23" y="228"/>
                  </a:lnTo>
                  <a:lnTo>
                    <a:pt x="28" y="190"/>
                  </a:lnTo>
                  <a:lnTo>
                    <a:pt x="28" y="150"/>
                  </a:lnTo>
                  <a:lnTo>
                    <a:pt x="0" y="125"/>
                  </a:lnTo>
                  <a:lnTo>
                    <a:pt x="12" y="105"/>
                  </a:lnTo>
                  <a:lnTo>
                    <a:pt x="27" y="87"/>
                  </a:lnTo>
                  <a:lnTo>
                    <a:pt x="44" y="70"/>
                  </a:lnTo>
                  <a:lnTo>
                    <a:pt x="64" y="54"/>
                  </a:lnTo>
                  <a:lnTo>
                    <a:pt x="83" y="39"/>
                  </a:lnTo>
                  <a:lnTo>
                    <a:pt x="103" y="27"/>
                  </a:lnTo>
                  <a:lnTo>
                    <a:pt x="124" y="13"/>
                  </a:lnTo>
                  <a:lnTo>
                    <a:pt x="144" y="0"/>
                  </a:lnTo>
                  <a:lnTo>
                    <a:pt x="169" y="16"/>
                  </a:lnTo>
                  <a:lnTo>
                    <a:pt x="192" y="38"/>
                  </a:lnTo>
                  <a:lnTo>
                    <a:pt x="213" y="61"/>
                  </a:lnTo>
                  <a:lnTo>
                    <a:pt x="236" y="82"/>
                  </a:lnTo>
                  <a:lnTo>
                    <a:pt x="257" y="105"/>
                  </a:lnTo>
                  <a:lnTo>
                    <a:pt x="281" y="127"/>
                  </a:lnTo>
                  <a:lnTo>
                    <a:pt x="305" y="142"/>
                  </a:lnTo>
                  <a:lnTo>
                    <a:pt x="330" y="155"/>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53" name="Freeform 45"/>
            <p:cNvSpPr>
              <a:spLocks/>
            </p:cNvSpPr>
            <p:nvPr/>
          </p:nvSpPr>
          <p:spPr bwMode="auto">
            <a:xfrm>
              <a:off x="5148" y="2657"/>
              <a:ext cx="21" cy="21"/>
            </a:xfrm>
            <a:custGeom>
              <a:avLst/>
              <a:gdLst>
                <a:gd name="T0" fmla="*/ 50 w 50"/>
                <a:gd name="T1" fmla="*/ 37 h 50"/>
                <a:gd name="T2" fmla="*/ 50 w 50"/>
                <a:gd name="T3" fmla="*/ 46 h 50"/>
                <a:gd name="T4" fmla="*/ 30 w 50"/>
                <a:gd name="T5" fmla="*/ 50 h 50"/>
                <a:gd name="T6" fmla="*/ 18 w 50"/>
                <a:gd name="T7" fmla="*/ 41 h 50"/>
                <a:gd name="T8" fmla="*/ 9 w 50"/>
                <a:gd name="T9" fmla="*/ 23 h 50"/>
                <a:gd name="T10" fmla="*/ 0 w 50"/>
                <a:gd name="T11" fmla="*/ 7 h 50"/>
                <a:gd name="T12" fmla="*/ 16 w 50"/>
                <a:gd name="T13" fmla="*/ 0 h 50"/>
                <a:gd name="T14" fmla="*/ 30 w 50"/>
                <a:gd name="T15" fmla="*/ 7 h 50"/>
                <a:gd name="T16" fmla="*/ 41 w 50"/>
                <a:gd name="T17" fmla="*/ 21 h 50"/>
                <a:gd name="T18" fmla="*/ 50 w 50"/>
                <a:gd name="T19"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50" y="37"/>
                  </a:moveTo>
                  <a:lnTo>
                    <a:pt x="50" y="46"/>
                  </a:lnTo>
                  <a:lnTo>
                    <a:pt x="30" y="50"/>
                  </a:lnTo>
                  <a:lnTo>
                    <a:pt x="18" y="41"/>
                  </a:lnTo>
                  <a:lnTo>
                    <a:pt x="9" y="23"/>
                  </a:lnTo>
                  <a:lnTo>
                    <a:pt x="0" y="7"/>
                  </a:lnTo>
                  <a:lnTo>
                    <a:pt x="16" y="0"/>
                  </a:lnTo>
                  <a:lnTo>
                    <a:pt x="30" y="7"/>
                  </a:lnTo>
                  <a:lnTo>
                    <a:pt x="41" y="21"/>
                  </a:lnTo>
                  <a:lnTo>
                    <a:pt x="5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54" name="Freeform 46"/>
            <p:cNvSpPr>
              <a:spLocks/>
            </p:cNvSpPr>
            <p:nvPr/>
          </p:nvSpPr>
          <p:spPr bwMode="auto">
            <a:xfrm>
              <a:off x="5131" y="2744"/>
              <a:ext cx="27" cy="19"/>
            </a:xfrm>
            <a:custGeom>
              <a:avLst/>
              <a:gdLst>
                <a:gd name="T0" fmla="*/ 65 w 65"/>
                <a:gd name="T1" fmla="*/ 14 h 48"/>
                <a:gd name="T2" fmla="*/ 58 w 65"/>
                <a:gd name="T3" fmla="*/ 23 h 48"/>
                <a:gd name="T4" fmla="*/ 49 w 65"/>
                <a:gd name="T5" fmla="*/ 32 h 48"/>
                <a:gd name="T6" fmla="*/ 39 w 65"/>
                <a:gd name="T7" fmla="*/ 41 h 48"/>
                <a:gd name="T8" fmla="*/ 28 w 65"/>
                <a:gd name="T9" fmla="*/ 48 h 48"/>
                <a:gd name="T10" fmla="*/ 1 w 65"/>
                <a:gd name="T11" fmla="*/ 46 h 48"/>
                <a:gd name="T12" fmla="*/ 0 w 65"/>
                <a:gd name="T13" fmla="*/ 30 h 48"/>
                <a:gd name="T14" fmla="*/ 8 w 65"/>
                <a:gd name="T15" fmla="*/ 22 h 48"/>
                <a:gd name="T16" fmla="*/ 21 w 65"/>
                <a:gd name="T17" fmla="*/ 13 h 48"/>
                <a:gd name="T18" fmla="*/ 33 w 65"/>
                <a:gd name="T19" fmla="*/ 0 h 48"/>
                <a:gd name="T20" fmla="*/ 42 w 65"/>
                <a:gd name="T21" fmla="*/ 0 h 48"/>
                <a:gd name="T22" fmla="*/ 51 w 65"/>
                <a:gd name="T23" fmla="*/ 4 h 48"/>
                <a:gd name="T24" fmla="*/ 58 w 65"/>
                <a:gd name="T25" fmla="*/ 7 h 48"/>
                <a:gd name="T26" fmla="*/ 65 w 65"/>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48">
                  <a:moveTo>
                    <a:pt x="65" y="14"/>
                  </a:moveTo>
                  <a:lnTo>
                    <a:pt x="58" y="23"/>
                  </a:lnTo>
                  <a:lnTo>
                    <a:pt x="49" y="32"/>
                  </a:lnTo>
                  <a:lnTo>
                    <a:pt x="39" y="41"/>
                  </a:lnTo>
                  <a:lnTo>
                    <a:pt x="28" y="48"/>
                  </a:lnTo>
                  <a:lnTo>
                    <a:pt x="1" y="46"/>
                  </a:lnTo>
                  <a:lnTo>
                    <a:pt x="0" y="30"/>
                  </a:lnTo>
                  <a:lnTo>
                    <a:pt x="8" y="22"/>
                  </a:lnTo>
                  <a:lnTo>
                    <a:pt x="21" y="13"/>
                  </a:lnTo>
                  <a:lnTo>
                    <a:pt x="33" y="0"/>
                  </a:lnTo>
                  <a:lnTo>
                    <a:pt x="42" y="0"/>
                  </a:lnTo>
                  <a:lnTo>
                    <a:pt x="51" y="4"/>
                  </a:lnTo>
                  <a:lnTo>
                    <a:pt x="58" y="7"/>
                  </a:lnTo>
                  <a:lnTo>
                    <a:pt x="6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55" name="Freeform 47"/>
            <p:cNvSpPr>
              <a:spLocks/>
            </p:cNvSpPr>
            <p:nvPr/>
          </p:nvSpPr>
          <p:spPr bwMode="auto">
            <a:xfrm>
              <a:off x="5055" y="2786"/>
              <a:ext cx="284" cy="464"/>
            </a:xfrm>
            <a:custGeom>
              <a:avLst/>
              <a:gdLst>
                <a:gd name="T0" fmla="*/ 586 w 696"/>
                <a:gd name="T1" fmla="*/ 1138 h 1138"/>
                <a:gd name="T2" fmla="*/ 517 w 696"/>
                <a:gd name="T3" fmla="*/ 1124 h 1138"/>
                <a:gd name="T4" fmla="*/ 447 w 696"/>
                <a:gd name="T5" fmla="*/ 1112 h 1138"/>
                <a:gd name="T6" fmla="*/ 366 w 696"/>
                <a:gd name="T7" fmla="*/ 1080 h 1138"/>
                <a:gd name="T8" fmla="*/ 277 w 696"/>
                <a:gd name="T9" fmla="*/ 1064 h 1138"/>
                <a:gd name="T10" fmla="*/ 188 w 696"/>
                <a:gd name="T11" fmla="*/ 1053 h 1138"/>
                <a:gd name="T12" fmla="*/ 101 w 696"/>
                <a:gd name="T13" fmla="*/ 1035 h 1138"/>
                <a:gd name="T14" fmla="*/ 23 w 696"/>
                <a:gd name="T15" fmla="*/ 998 h 1138"/>
                <a:gd name="T16" fmla="*/ 7 w 696"/>
                <a:gd name="T17" fmla="*/ 879 h 1138"/>
                <a:gd name="T18" fmla="*/ 41 w 696"/>
                <a:gd name="T19" fmla="*/ 737 h 1138"/>
                <a:gd name="T20" fmla="*/ 91 w 696"/>
                <a:gd name="T21" fmla="*/ 602 h 1138"/>
                <a:gd name="T22" fmla="*/ 174 w 696"/>
                <a:gd name="T23" fmla="*/ 650 h 1138"/>
                <a:gd name="T24" fmla="*/ 270 w 696"/>
                <a:gd name="T25" fmla="*/ 673 h 1138"/>
                <a:gd name="T26" fmla="*/ 362 w 696"/>
                <a:gd name="T27" fmla="*/ 659 h 1138"/>
                <a:gd name="T28" fmla="*/ 437 w 696"/>
                <a:gd name="T29" fmla="*/ 606 h 1138"/>
                <a:gd name="T30" fmla="*/ 503 w 696"/>
                <a:gd name="T31" fmla="*/ 536 h 1138"/>
                <a:gd name="T32" fmla="*/ 517 w 696"/>
                <a:gd name="T33" fmla="*/ 495 h 1138"/>
                <a:gd name="T34" fmla="*/ 490 w 696"/>
                <a:gd name="T35" fmla="*/ 485 h 1138"/>
                <a:gd name="T36" fmla="*/ 407 w 696"/>
                <a:gd name="T37" fmla="*/ 577 h 1138"/>
                <a:gd name="T38" fmla="*/ 304 w 696"/>
                <a:gd name="T39" fmla="*/ 636 h 1138"/>
                <a:gd name="T40" fmla="*/ 194 w 696"/>
                <a:gd name="T41" fmla="*/ 623 h 1138"/>
                <a:gd name="T42" fmla="*/ 117 w 696"/>
                <a:gd name="T43" fmla="*/ 547 h 1138"/>
                <a:gd name="T44" fmla="*/ 69 w 696"/>
                <a:gd name="T45" fmla="*/ 456 h 1138"/>
                <a:gd name="T46" fmla="*/ 62 w 696"/>
                <a:gd name="T47" fmla="*/ 316 h 1138"/>
                <a:gd name="T48" fmla="*/ 89 w 696"/>
                <a:gd name="T49" fmla="*/ 199 h 1138"/>
                <a:gd name="T50" fmla="*/ 100 w 696"/>
                <a:gd name="T51" fmla="*/ 252 h 1138"/>
                <a:gd name="T52" fmla="*/ 117 w 696"/>
                <a:gd name="T53" fmla="*/ 302 h 1138"/>
                <a:gd name="T54" fmla="*/ 163 w 696"/>
                <a:gd name="T55" fmla="*/ 327 h 1138"/>
                <a:gd name="T56" fmla="*/ 215 w 696"/>
                <a:gd name="T57" fmla="*/ 302 h 1138"/>
                <a:gd name="T58" fmla="*/ 258 w 696"/>
                <a:gd name="T59" fmla="*/ 261 h 1138"/>
                <a:gd name="T60" fmla="*/ 305 w 696"/>
                <a:gd name="T61" fmla="*/ 206 h 1138"/>
                <a:gd name="T62" fmla="*/ 360 w 696"/>
                <a:gd name="T63" fmla="*/ 156 h 1138"/>
                <a:gd name="T64" fmla="*/ 421 w 696"/>
                <a:gd name="T65" fmla="*/ 114 h 1138"/>
                <a:gd name="T66" fmla="*/ 451 w 696"/>
                <a:gd name="T67" fmla="*/ 112 h 1138"/>
                <a:gd name="T68" fmla="*/ 442 w 696"/>
                <a:gd name="T69" fmla="*/ 94 h 1138"/>
                <a:gd name="T70" fmla="*/ 414 w 696"/>
                <a:gd name="T71" fmla="*/ 80 h 1138"/>
                <a:gd name="T72" fmla="*/ 387 w 696"/>
                <a:gd name="T73" fmla="*/ 87 h 1138"/>
                <a:gd name="T74" fmla="*/ 343 w 696"/>
                <a:gd name="T75" fmla="*/ 126 h 1138"/>
                <a:gd name="T76" fmla="*/ 295 w 696"/>
                <a:gd name="T77" fmla="*/ 172 h 1138"/>
                <a:gd name="T78" fmla="*/ 268 w 696"/>
                <a:gd name="T79" fmla="*/ 195 h 1138"/>
                <a:gd name="T80" fmla="*/ 297 w 696"/>
                <a:gd name="T81" fmla="*/ 147 h 1138"/>
                <a:gd name="T82" fmla="*/ 332 w 696"/>
                <a:gd name="T83" fmla="*/ 96 h 1138"/>
                <a:gd name="T84" fmla="*/ 511 w 696"/>
                <a:gd name="T85" fmla="*/ 64 h 1138"/>
                <a:gd name="T86" fmla="*/ 591 w 696"/>
                <a:gd name="T87" fmla="*/ 263 h 1138"/>
                <a:gd name="T88" fmla="*/ 655 w 696"/>
                <a:gd name="T89" fmla="*/ 471 h 1138"/>
                <a:gd name="T90" fmla="*/ 692 w 696"/>
                <a:gd name="T91" fmla="*/ 687 h 1138"/>
                <a:gd name="T92" fmla="*/ 689 w 696"/>
                <a:gd name="T93" fmla="*/ 906 h 1138"/>
                <a:gd name="T94" fmla="*/ 632 w 696"/>
                <a:gd name="T95" fmla="*/ 1128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6" h="1138">
                  <a:moveTo>
                    <a:pt x="632" y="1128"/>
                  </a:moveTo>
                  <a:lnTo>
                    <a:pt x="609" y="1135"/>
                  </a:lnTo>
                  <a:lnTo>
                    <a:pt x="586" y="1138"/>
                  </a:lnTo>
                  <a:lnTo>
                    <a:pt x="563" y="1137"/>
                  </a:lnTo>
                  <a:lnTo>
                    <a:pt x="540" y="1131"/>
                  </a:lnTo>
                  <a:lnTo>
                    <a:pt x="517" y="1124"/>
                  </a:lnTo>
                  <a:lnTo>
                    <a:pt x="494" y="1119"/>
                  </a:lnTo>
                  <a:lnTo>
                    <a:pt x="471" y="1113"/>
                  </a:lnTo>
                  <a:lnTo>
                    <a:pt x="447" y="1112"/>
                  </a:lnTo>
                  <a:lnTo>
                    <a:pt x="421" y="1099"/>
                  </a:lnTo>
                  <a:lnTo>
                    <a:pt x="394" y="1089"/>
                  </a:lnTo>
                  <a:lnTo>
                    <a:pt x="366" y="1080"/>
                  </a:lnTo>
                  <a:lnTo>
                    <a:pt x="337" y="1073"/>
                  </a:lnTo>
                  <a:lnTo>
                    <a:pt x="307" y="1067"/>
                  </a:lnTo>
                  <a:lnTo>
                    <a:pt x="277" y="1064"/>
                  </a:lnTo>
                  <a:lnTo>
                    <a:pt x="247" y="1060"/>
                  </a:lnTo>
                  <a:lnTo>
                    <a:pt x="218" y="1057"/>
                  </a:lnTo>
                  <a:lnTo>
                    <a:pt x="188" y="1053"/>
                  </a:lnTo>
                  <a:lnTo>
                    <a:pt x="158" y="1048"/>
                  </a:lnTo>
                  <a:lnTo>
                    <a:pt x="130" y="1042"/>
                  </a:lnTo>
                  <a:lnTo>
                    <a:pt x="101" y="1035"/>
                  </a:lnTo>
                  <a:lnTo>
                    <a:pt x="75" y="1025"/>
                  </a:lnTo>
                  <a:lnTo>
                    <a:pt x="48" y="1014"/>
                  </a:lnTo>
                  <a:lnTo>
                    <a:pt x="23" y="998"/>
                  </a:lnTo>
                  <a:lnTo>
                    <a:pt x="0" y="980"/>
                  </a:lnTo>
                  <a:lnTo>
                    <a:pt x="2" y="929"/>
                  </a:lnTo>
                  <a:lnTo>
                    <a:pt x="7" y="879"/>
                  </a:lnTo>
                  <a:lnTo>
                    <a:pt x="16" y="831"/>
                  </a:lnTo>
                  <a:lnTo>
                    <a:pt x="27" y="783"/>
                  </a:lnTo>
                  <a:lnTo>
                    <a:pt x="41" y="737"/>
                  </a:lnTo>
                  <a:lnTo>
                    <a:pt x="57" y="691"/>
                  </a:lnTo>
                  <a:lnTo>
                    <a:pt x="73" y="646"/>
                  </a:lnTo>
                  <a:lnTo>
                    <a:pt x="91" y="602"/>
                  </a:lnTo>
                  <a:lnTo>
                    <a:pt x="117" y="620"/>
                  </a:lnTo>
                  <a:lnTo>
                    <a:pt x="146" y="636"/>
                  </a:lnTo>
                  <a:lnTo>
                    <a:pt x="174" y="650"/>
                  </a:lnTo>
                  <a:lnTo>
                    <a:pt x="206" y="661"/>
                  </a:lnTo>
                  <a:lnTo>
                    <a:pt x="236" y="670"/>
                  </a:lnTo>
                  <a:lnTo>
                    <a:pt x="270" y="673"/>
                  </a:lnTo>
                  <a:lnTo>
                    <a:pt x="302" y="675"/>
                  </a:lnTo>
                  <a:lnTo>
                    <a:pt x="336" y="671"/>
                  </a:lnTo>
                  <a:lnTo>
                    <a:pt x="362" y="659"/>
                  </a:lnTo>
                  <a:lnTo>
                    <a:pt x="389" y="645"/>
                  </a:lnTo>
                  <a:lnTo>
                    <a:pt x="414" y="625"/>
                  </a:lnTo>
                  <a:lnTo>
                    <a:pt x="437" y="606"/>
                  </a:lnTo>
                  <a:lnTo>
                    <a:pt x="460" y="582"/>
                  </a:lnTo>
                  <a:lnTo>
                    <a:pt x="481" y="559"/>
                  </a:lnTo>
                  <a:lnTo>
                    <a:pt x="503" y="536"/>
                  </a:lnTo>
                  <a:lnTo>
                    <a:pt x="522" y="513"/>
                  </a:lnTo>
                  <a:lnTo>
                    <a:pt x="520" y="503"/>
                  </a:lnTo>
                  <a:lnTo>
                    <a:pt x="517" y="495"/>
                  </a:lnTo>
                  <a:lnTo>
                    <a:pt x="510" y="490"/>
                  </a:lnTo>
                  <a:lnTo>
                    <a:pt x="501" y="485"/>
                  </a:lnTo>
                  <a:lnTo>
                    <a:pt x="490" y="485"/>
                  </a:lnTo>
                  <a:lnTo>
                    <a:pt x="463" y="517"/>
                  </a:lnTo>
                  <a:lnTo>
                    <a:pt x="435" y="547"/>
                  </a:lnTo>
                  <a:lnTo>
                    <a:pt x="407" y="577"/>
                  </a:lnTo>
                  <a:lnTo>
                    <a:pt x="375" y="602"/>
                  </a:lnTo>
                  <a:lnTo>
                    <a:pt x="341" y="623"/>
                  </a:lnTo>
                  <a:lnTo>
                    <a:pt x="304" y="636"/>
                  </a:lnTo>
                  <a:lnTo>
                    <a:pt x="265" y="641"/>
                  </a:lnTo>
                  <a:lnTo>
                    <a:pt x="220" y="636"/>
                  </a:lnTo>
                  <a:lnTo>
                    <a:pt x="194" y="623"/>
                  </a:lnTo>
                  <a:lnTo>
                    <a:pt x="167" y="604"/>
                  </a:lnTo>
                  <a:lnTo>
                    <a:pt x="142" y="577"/>
                  </a:lnTo>
                  <a:lnTo>
                    <a:pt x="117" y="547"/>
                  </a:lnTo>
                  <a:lnTo>
                    <a:pt x="98" y="515"/>
                  </a:lnTo>
                  <a:lnTo>
                    <a:pt x="80" y="485"/>
                  </a:lnTo>
                  <a:lnTo>
                    <a:pt x="69" y="456"/>
                  </a:lnTo>
                  <a:lnTo>
                    <a:pt x="62" y="435"/>
                  </a:lnTo>
                  <a:lnTo>
                    <a:pt x="57" y="375"/>
                  </a:lnTo>
                  <a:lnTo>
                    <a:pt x="62" y="316"/>
                  </a:lnTo>
                  <a:lnTo>
                    <a:pt x="71" y="258"/>
                  </a:lnTo>
                  <a:lnTo>
                    <a:pt x="80" y="199"/>
                  </a:lnTo>
                  <a:lnTo>
                    <a:pt x="89" y="199"/>
                  </a:lnTo>
                  <a:lnTo>
                    <a:pt x="92" y="217"/>
                  </a:lnTo>
                  <a:lnTo>
                    <a:pt x="96" y="234"/>
                  </a:lnTo>
                  <a:lnTo>
                    <a:pt x="100" y="252"/>
                  </a:lnTo>
                  <a:lnTo>
                    <a:pt x="103" y="270"/>
                  </a:lnTo>
                  <a:lnTo>
                    <a:pt x="108" y="288"/>
                  </a:lnTo>
                  <a:lnTo>
                    <a:pt x="117" y="302"/>
                  </a:lnTo>
                  <a:lnTo>
                    <a:pt x="128" y="316"/>
                  </a:lnTo>
                  <a:lnTo>
                    <a:pt x="144" y="327"/>
                  </a:lnTo>
                  <a:lnTo>
                    <a:pt x="163" y="327"/>
                  </a:lnTo>
                  <a:lnTo>
                    <a:pt x="181" y="321"/>
                  </a:lnTo>
                  <a:lnTo>
                    <a:pt x="199" y="313"/>
                  </a:lnTo>
                  <a:lnTo>
                    <a:pt x="215" y="302"/>
                  </a:lnTo>
                  <a:lnTo>
                    <a:pt x="231" y="288"/>
                  </a:lnTo>
                  <a:lnTo>
                    <a:pt x="245" y="273"/>
                  </a:lnTo>
                  <a:lnTo>
                    <a:pt x="258" y="261"/>
                  </a:lnTo>
                  <a:lnTo>
                    <a:pt x="270" y="247"/>
                  </a:lnTo>
                  <a:lnTo>
                    <a:pt x="288" y="226"/>
                  </a:lnTo>
                  <a:lnTo>
                    <a:pt x="305" y="206"/>
                  </a:lnTo>
                  <a:lnTo>
                    <a:pt x="323" y="188"/>
                  </a:lnTo>
                  <a:lnTo>
                    <a:pt x="341" y="172"/>
                  </a:lnTo>
                  <a:lnTo>
                    <a:pt x="360" y="156"/>
                  </a:lnTo>
                  <a:lnTo>
                    <a:pt x="378" y="140"/>
                  </a:lnTo>
                  <a:lnTo>
                    <a:pt x="400" y="126"/>
                  </a:lnTo>
                  <a:lnTo>
                    <a:pt x="421" y="114"/>
                  </a:lnTo>
                  <a:lnTo>
                    <a:pt x="428" y="115"/>
                  </a:lnTo>
                  <a:lnTo>
                    <a:pt x="440" y="114"/>
                  </a:lnTo>
                  <a:lnTo>
                    <a:pt x="451" y="112"/>
                  </a:lnTo>
                  <a:lnTo>
                    <a:pt x="456" y="110"/>
                  </a:lnTo>
                  <a:lnTo>
                    <a:pt x="449" y="101"/>
                  </a:lnTo>
                  <a:lnTo>
                    <a:pt x="442" y="94"/>
                  </a:lnTo>
                  <a:lnTo>
                    <a:pt x="433" y="87"/>
                  </a:lnTo>
                  <a:lnTo>
                    <a:pt x="424" y="82"/>
                  </a:lnTo>
                  <a:lnTo>
                    <a:pt x="414" y="80"/>
                  </a:lnTo>
                  <a:lnTo>
                    <a:pt x="405" y="78"/>
                  </a:lnTo>
                  <a:lnTo>
                    <a:pt x="396" y="82"/>
                  </a:lnTo>
                  <a:lnTo>
                    <a:pt x="387" y="87"/>
                  </a:lnTo>
                  <a:lnTo>
                    <a:pt x="373" y="99"/>
                  </a:lnTo>
                  <a:lnTo>
                    <a:pt x="359" y="114"/>
                  </a:lnTo>
                  <a:lnTo>
                    <a:pt x="343" y="126"/>
                  </a:lnTo>
                  <a:lnTo>
                    <a:pt x="327" y="142"/>
                  </a:lnTo>
                  <a:lnTo>
                    <a:pt x="311" y="156"/>
                  </a:lnTo>
                  <a:lnTo>
                    <a:pt x="295" y="172"/>
                  </a:lnTo>
                  <a:lnTo>
                    <a:pt x="277" y="190"/>
                  </a:lnTo>
                  <a:lnTo>
                    <a:pt x="261" y="208"/>
                  </a:lnTo>
                  <a:lnTo>
                    <a:pt x="268" y="195"/>
                  </a:lnTo>
                  <a:lnTo>
                    <a:pt x="277" y="179"/>
                  </a:lnTo>
                  <a:lnTo>
                    <a:pt x="286" y="163"/>
                  </a:lnTo>
                  <a:lnTo>
                    <a:pt x="297" y="147"/>
                  </a:lnTo>
                  <a:lnTo>
                    <a:pt x="309" y="130"/>
                  </a:lnTo>
                  <a:lnTo>
                    <a:pt x="320" y="112"/>
                  </a:lnTo>
                  <a:lnTo>
                    <a:pt x="332" y="96"/>
                  </a:lnTo>
                  <a:lnTo>
                    <a:pt x="345" y="80"/>
                  </a:lnTo>
                  <a:lnTo>
                    <a:pt x="483" y="0"/>
                  </a:lnTo>
                  <a:lnTo>
                    <a:pt x="511" y="64"/>
                  </a:lnTo>
                  <a:lnTo>
                    <a:pt x="538" y="130"/>
                  </a:lnTo>
                  <a:lnTo>
                    <a:pt x="565" y="195"/>
                  </a:lnTo>
                  <a:lnTo>
                    <a:pt x="591" y="263"/>
                  </a:lnTo>
                  <a:lnTo>
                    <a:pt x="614" y="332"/>
                  </a:lnTo>
                  <a:lnTo>
                    <a:pt x="636" y="401"/>
                  </a:lnTo>
                  <a:lnTo>
                    <a:pt x="655" y="471"/>
                  </a:lnTo>
                  <a:lnTo>
                    <a:pt x="671" y="542"/>
                  </a:lnTo>
                  <a:lnTo>
                    <a:pt x="684" y="614"/>
                  </a:lnTo>
                  <a:lnTo>
                    <a:pt x="692" y="687"/>
                  </a:lnTo>
                  <a:lnTo>
                    <a:pt x="696" y="760"/>
                  </a:lnTo>
                  <a:lnTo>
                    <a:pt x="694" y="833"/>
                  </a:lnTo>
                  <a:lnTo>
                    <a:pt x="689" y="906"/>
                  </a:lnTo>
                  <a:lnTo>
                    <a:pt x="676" y="980"/>
                  </a:lnTo>
                  <a:lnTo>
                    <a:pt x="657" y="1053"/>
                  </a:lnTo>
                  <a:lnTo>
                    <a:pt x="632" y="1128"/>
                  </a:lnTo>
                  <a:close/>
                </a:path>
              </a:pathLst>
            </a:custGeom>
            <a:solidFill>
              <a:srgbClr val="00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56" name="Freeform 48"/>
            <p:cNvSpPr>
              <a:spLocks/>
            </p:cNvSpPr>
            <p:nvPr/>
          </p:nvSpPr>
          <p:spPr bwMode="auto">
            <a:xfrm>
              <a:off x="5088" y="2803"/>
              <a:ext cx="20" cy="51"/>
            </a:xfrm>
            <a:custGeom>
              <a:avLst/>
              <a:gdLst>
                <a:gd name="T0" fmla="*/ 34 w 51"/>
                <a:gd name="T1" fmla="*/ 30 h 124"/>
                <a:gd name="T2" fmla="*/ 51 w 51"/>
                <a:gd name="T3" fmla="*/ 32 h 124"/>
                <a:gd name="T4" fmla="*/ 50 w 51"/>
                <a:gd name="T5" fmla="*/ 56 h 124"/>
                <a:gd name="T6" fmla="*/ 43 w 51"/>
                <a:gd name="T7" fmla="*/ 80 h 124"/>
                <a:gd name="T8" fmla="*/ 32 w 51"/>
                <a:gd name="T9" fmla="*/ 103 h 124"/>
                <a:gd name="T10" fmla="*/ 21 w 51"/>
                <a:gd name="T11" fmla="*/ 124 h 124"/>
                <a:gd name="T12" fmla="*/ 9 w 51"/>
                <a:gd name="T13" fmla="*/ 124 h 124"/>
                <a:gd name="T14" fmla="*/ 4 w 51"/>
                <a:gd name="T15" fmla="*/ 115 h 124"/>
                <a:gd name="T16" fmla="*/ 2 w 51"/>
                <a:gd name="T17" fmla="*/ 99 h 124"/>
                <a:gd name="T18" fmla="*/ 0 w 51"/>
                <a:gd name="T19" fmla="*/ 87 h 124"/>
                <a:gd name="T20" fmla="*/ 18 w 51"/>
                <a:gd name="T21" fmla="*/ 0 h 124"/>
                <a:gd name="T22" fmla="*/ 21 w 51"/>
                <a:gd name="T23" fmla="*/ 9 h 124"/>
                <a:gd name="T24" fmla="*/ 23 w 51"/>
                <a:gd name="T25" fmla="*/ 16 h 124"/>
                <a:gd name="T26" fmla="*/ 27 w 51"/>
                <a:gd name="T27" fmla="*/ 23 h 124"/>
                <a:gd name="T28" fmla="*/ 34 w 51"/>
                <a:gd name="T29" fmla="*/ 3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124">
                  <a:moveTo>
                    <a:pt x="34" y="30"/>
                  </a:moveTo>
                  <a:lnTo>
                    <a:pt x="51" y="32"/>
                  </a:lnTo>
                  <a:lnTo>
                    <a:pt x="50" y="56"/>
                  </a:lnTo>
                  <a:lnTo>
                    <a:pt x="43" y="80"/>
                  </a:lnTo>
                  <a:lnTo>
                    <a:pt x="32" y="103"/>
                  </a:lnTo>
                  <a:lnTo>
                    <a:pt x="21" y="124"/>
                  </a:lnTo>
                  <a:lnTo>
                    <a:pt x="9" y="124"/>
                  </a:lnTo>
                  <a:lnTo>
                    <a:pt x="4" y="115"/>
                  </a:lnTo>
                  <a:lnTo>
                    <a:pt x="2" y="99"/>
                  </a:lnTo>
                  <a:lnTo>
                    <a:pt x="0" y="87"/>
                  </a:lnTo>
                  <a:lnTo>
                    <a:pt x="18" y="0"/>
                  </a:lnTo>
                  <a:lnTo>
                    <a:pt x="21" y="9"/>
                  </a:lnTo>
                  <a:lnTo>
                    <a:pt x="23" y="16"/>
                  </a:lnTo>
                  <a:lnTo>
                    <a:pt x="27" y="23"/>
                  </a:lnTo>
                  <a:lnTo>
                    <a:pt x="34" y="3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57" name="Freeform 49"/>
            <p:cNvSpPr>
              <a:spLocks/>
            </p:cNvSpPr>
            <p:nvPr/>
          </p:nvSpPr>
          <p:spPr bwMode="auto">
            <a:xfrm>
              <a:off x="5322" y="2916"/>
              <a:ext cx="47" cy="105"/>
            </a:xfrm>
            <a:custGeom>
              <a:avLst/>
              <a:gdLst>
                <a:gd name="T0" fmla="*/ 116 w 116"/>
                <a:gd name="T1" fmla="*/ 190 h 257"/>
                <a:gd name="T2" fmla="*/ 105 w 116"/>
                <a:gd name="T3" fmla="*/ 208 h 257"/>
                <a:gd name="T4" fmla="*/ 94 w 116"/>
                <a:gd name="T5" fmla="*/ 224 h 257"/>
                <a:gd name="T6" fmla="*/ 80 w 116"/>
                <a:gd name="T7" fmla="*/ 241 h 257"/>
                <a:gd name="T8" fmla="*/ 66 w 116"/>
                <a:gd name="T9" fmla="*/ 257 h 257"/>
                <a:gd name="T10" fmla="*/ 57 w 116"/>
                <a:gd name="T11" fmla="*/ 225 h 257"/>
                <a:gd name="T12" fmla="*/ 50 w 116"/>
                <a:gd name="T13" fmla="*/ 195 h 257"/>
                <a:gd name="T14" fmla="*/ 41 w 116"/>
                <a:gd name="T15" fmla="*/ 161 h 257"/>
                <a:gd name="T16" fmla="*/ 34 w 116"/>
                <a:gd name="T17" fmla="*/ 130 h 257"/>
                <a:gd name="T18" fmla="*/ 25 w 116"/>
                <a:gd name="T19" fmla="*/ 96 h 257"/>
                <a:gd name="T20" fmla="*/ 18 w 116"/>
                <a:gd name="T21" fmla="*/ 64 h 257"/>
                <a:gd name="T22" fmla="*/ 9 w 116"/>
                <a:gd name="T23" fmla="*/ 32 h 257"/>
                <a:gd name="T24" fmla="*/ 0 w 116"/>
                <a:gd name="T25" fmla="*/ 0 h 257"/>
                <a:gd name="T26" fmla="*/ 21 w 116"/>
                <a:gd name="T27" fmla="*/ 19 h 257"/>
                <a:gd name="T28" fmla="*/ 43 w 116"/>
                <a:gd name="T29" fmla="*/ 41 h 257"/>
                <a:gd name="T30" fmla="*/ 62 w 116"/>
                <a:gd name="T31" fmla="*/ 64 h 257"/>
                <a:gd name="T32" fmla="*/ 80 w 116"/>
                <a:gd name="T33" fmla="*/ 87 h 257"/>
                <a:gd name="T34" fmla="*/ 94 w 116"/>
                <a:gd name="T35" fmla="*/ 110 h 257"/>
                <a:gd name="T36" fmla="*/ 107 w 116"/>
                <a:gd name="T37" fmla="*/ 137 h 257"/>
                <a:gd name="T38" fmla="*/ 114 w 116"/>
                <a:gd name="T39" fmla="*/ 163 h 257"/>
                <a:gd name="T40" fmla="*/ 116 w 116"/>
                <a:gd name="T41" fmla="*/ 19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57">
                  <a:moveTo>
                    <a:pt x="116" y="190"/>
                  </a:moveTo>
                  <a:lnTo>
                    <a:pt x="105" y="208"/>
                  </a:lnTo>
                  <a:lnTo>
                    <a:pt x="94" y="224"/>
                  </a:lnTo>
                  <a:lnTo>
                    <a:pt x="80" y="241"/>
                  </a:lnTo>
                  <a:lnTo>
                    <a:pt x="66" y="257"/>
                  </a:lnTo>
                  <a:lnTo>
                    <a:pt x="57" y="225"/>
                  </a:lnTo>
                  <a:lnTo>
                    <a:pt x="50" y="195"/>
                  </a:lnTo>
                  <a:lnTo>
                    <a:pt x="41" y="161"/>
                  </a:lnTo>
                  <a:lnTo>
                    <a:pt x="34" y="130"/>
                  </a:lnTo>
                  <a:lnTo>
                    <a:pt x="25" y="96"/>
                  </a:lnTo>
                  <a:lnTo>
                    <a:pt x="18" y="64"/>
                  </a:lnTo>
                  <a:lnTo>
                    <a:pt x="9" y="32"/>
                  </a:lnTo>
                  <a:lnTo>
                    <a:pt x="0" y="0"/>
                  </a:lnTo>
                  <a:lnTo>
                    <a:pt x="21" y="19"/>
                  </a:lnTo>
                  <a:lnTo>
                    <a:pt x="43" y="41"/>
                  </a:lnTo>
                  <a:lnTo>
                    <a:pt x="62" y="64"/>
                  </a:lnTo>
                  <a:lnTo>
                    <a:pt x="80" y="87"/>
                  </a:lnTo>
                  <a:lnTo>
                    <a:pt x="94" y="110"/>
                  </a:lnTo>
                  <a:lnTo>
                    <a:pt x="107" y="137"/>
                  </a:lnTo>
                  <a:lnTo>
                    <a:pt x="114" y="163"/>
                  </a:lnTo>
                  <a:lnTo>
                    <a:pt x="116" y="190"/>
                  </a:lnTo>
                  <a:close/>
                </a:path>
              </a:pathLst>
            </a:custGeom>
            <a:solidFill>
              <a:srgbClr val="00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58" name="Freeform 50"/>
            <p:cNvSpPr>
              <a:spLocks/>
            </p:cNvSpPr>
            <p:nvPr/>
          </p:nvSpPr>
          <p:spPr bwMode="auto">
            <a:xfrm>
              <a:off x="5354" y="3090"/>
              <a:ext cx="67" cy="29"/>
            </a:xfrm>
            <a:custGeom>
              <a:avLst/>
              <a:gdLst>
                <a:gd name="T0" fmla="*/ 164 w 164"/>
                <a:gd name="T1" fmla="*/ 37 h 69"/>
                <a:gd name="T2" fmla="*/ 146 w 164"/>
                <a:gd name="T3" fmla="*/ 58 h 69"/>
                <a:gd name="T4" fmla="*/ 128 w 164"/>
                <a:gd name="T5" fmla="*/ 69 h 69"/>
                <a:gd name="T6" fmla="*/ 107 w 164"/>
                <a:gd name="T7" fmla="*/ 69 h 69"/>
                <a:gd name="T8" fmla="*/ 87 w 164"/>
                <a:gd name="T9" fmla="*/ 64 h 69"/>
                <a:gd name="T10" fmla="*/ 66 w 164"/>
                <a:gd name="T11" fmla="*/ 53 h 69"/>
                <a:gd name="T12" fmla="*/ 45 w 164"/>
                <a:gd name="T13" fmla="*/ 44 h 69"/>
                <a:gd name="T14" fmla="*/ 23 w 164"/>
                <a:gd name="T15" fmla="*/ 35 h 69"/>
                <a:gd name="T16" fmla="*/ 4 w 164"/>
                <a:gd name="T17" fmla="*/ 30 h 69"/>
                <a:gd name="T18" fmla="*/ 0 w 164"/>
                <a:gd name="T19" fmla="*/ 0 h 69"/>
                <a:gd name="T20" fmla="*/ 20 w 164"/>
                <a:gd name="T21" fmla="*/ 5 h 69"/>
                <a:gd name="T22" fmla="*/ 41 w 164"/>
                <a:gd name="T23" fmla="*/ 11 h 69"/>
                <a:gd name="T24" fmla="*/ 61 w 164"/>
                <a:gd name="T25" fmla="*/ 16 h 69"/>
                <a:gd name="T26" fmla="*/ 80 w 164"/>
                <a:gd name="T27" fmla="*/ 21 h 69"/>
                <a:gd name="T28" fmla="*/ 101 w 164"/>
                <a:gd name="T29" fmla="*/ 25 h 69"/>
                <a:gd name="T30" fmla="*/ 121 w 164"/>
                <a:gd name="T31" fmla="*/ 30 h 69"/>
                <a:gd name="T32" fmla="*/ 142 w 164"/>
                <a:gd name="T33" fmla="*/ 34 h 69"/>
                <a:gd name="T34" fmla="*/ 164 w 164"/>
                <a:gd name="T35"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69">
                  <a:moveTo>
                    <a:pt x="164" y="37"/>
                  </a:moveTo>
                  <a:lnTo>
                    <a:pt x="146" y="58"/>
                  </a:lnTo>
                  <a:lnTo>
                    <a:pt x="128" y="69"/>
                  </a:lnTo>
                  <a:lnTo>
                    <a:pt x="107" y="69"/>
                  </a:lnTo>
                  <a:lnTo>
                    <a:pt x="87" y="64"/>
                  </a:lnTo>
                  <a:lnTo>
                    <a:pt x="66" y="53"/>
                  </a:lnTo>
                  <a:lnTo>
                    <a:pt x="45" y="44"/>
                  </a:lnTo>
                  <a:lnTo>
                    <a:pt x="23" y="35"/>
                  </a:lnTo>
                  <a:lnTo>
                    <a:pt x="4" y="30"/>
                  </a:lnTo>
                  <a:lnTo>
                    <a:pt x="0" y="0"/>
                  </a:lnTo>
                  <a:lnTo>
                    <a:pt x="20" y="5"/>
                  </a:lnTo>
                  <a:lnTo>
                    <a:pt x="41" y="11"/>
                  </a:lnTo>
                  <a:lnTo>
                    <a:pt x="61" y="16"/>
                  </a:lnTo>
                  <a:lnTo>
                    <a:pt x="80" y="21"/>
                  </a:lnTo>
                  <a:lnTo>
                    <a:pt x="101" y="25"/>
                  </a:lnTo>
                  <a:lnTo>
                    <a:pt x="121" y="30"/>
                  </a:lnTo>
                  <a:lnTo>
                    <a:pt x="142" y="34"/>
                  </a:lnTo>
                  <a:lnTo>
                    <a:pt x="164" y="37"/>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59" name="Freeform 51"/>
            <p:cNvSpPr>
              <a:spLocks/>
            </p:cNvSpPr>
            <p:nvPr/>
          </p:nvSpPr>
          <p:spPr bwMode="auto">
            <a:xfrm>
              <a:off x="5304" y="3115"/>
              <a:ext cx="89" cy="168"/>
            </a:xfrm>
            <a:custGeom>
              <a:avLst/>
              <a:gdLst>
                <a:gd name="T0" fmla="*/ 208 w 218"/>
                <a:gd name="T1" fmla="*/ 107 h 412"/>
                <a:gd name="T2" fmla="*/ 195 w 218"/>
                <a:gd name="T3" fmla="*/ 180 h 412"/>
                <a:gd name="T4" fmla="*/ 190 w 218"/>
                <a:gd name="T5" fmla="*/ 256 h 412"/>
                <a:gd name="T6" fmla="*/ 186 w 218"/>
                <a:gd name="T7" fmla="*/ 336 h 412"/>
                <a:gd name="T8" fmla="*/ 181 w 218"/>
                <a:gd name="T9" fmla="*/ 412 h 412"/>
                <a:gd name="T10" fmla="*/ 10 w 218"/>
                <a:gd name="T11" fmla="*/ 402 h 412"/>
                <a:gd name="T12" fmla="*/ 9 w 218"/>
                <a:gd name="T13" fmla="*/ 393 h 412"/>
                <a:gd name="T14" fmla="*/ 5 w 218"/>
                <a:gd name="T15" fmla="*/ 384 h 412"/>
                <a:gd name="T16" fmla="*/ 3 w 218"/>
                <a:gd name="T17" fmla="*/ 377 h 412"/>
                <a:gd name="T18" fmla="*/ 0 w 218"/>
                <a:gd name="T19" fmla="*/ 368 h 412"/>
                <a:gd name="T20" fmla="*/ 9 w 218"/>
                <a:gd name="T21" fmla="*/ 364 h 412"/>
                <a:gd name="T22" fmla="*/ 21 w 218"/>
                <a:gd name="T23" fmla="*/ 361 h 412"/>
                <a:gd name="T24" fmla="*/ 32 w 218"/>
                <a:gd name="T25" fmla="*/ 357 h 412"/>
                <a:gd name="T26" fmla="*/ 44 w 218"/>
                <a:gd name="T27" fmla="*/ 354 h 412"/>
                <a:gd name="T28" fmla="*/ 53 w 218"/>
                <a:gd name="T29" fmla="*/ 350 h 412"/>
                <a:gd name="T30" fmla="*/ 62 w 218"/>
                <a:gd name="T31" fmla="*/ 343 h 412"/>
                <a:gd name="T32" fmla="*/ 65 w 218"/>
                <a:gd name="T33" fmla="*/ 332 h 412"/>
                <a:gd name="T34" fmla="*/ 67 w 218"/>
                <a:gd name="T35" fmla="*/ 320 h 412"/>
                <a:gd name="T36" fmla="*/ 78 w 218"/>
                <a:gd name="T37" fmla="*/ 281 h 412"/>
                <a:gd name="T38" fmla="*/ 89 w 218"/>
                <a:gd name="T39" fmla="*/ 242 h 412"/>
                <a:gd name="T40" fmla="*/ 99 w 218"/>
                <a:gd name="T41" fmla="*/ 201 h 412"/>
                <a:gd name="T42" fmla="*/ 110 w 218"/>
                <a:gd name="T43" fmla="*/ 162 h 412"/>
                <a:gd name="T44" fmla="*/ 117 w 218"/>
                <a:gd name="T45" fmla="*/ 123 h 412"/>
                <a:gd name="T46" fmla="*/ 124 w 218"/>
                <a:gd name="T47" fmla="*/ 82 h 412"/>
                <a:gd name="T48" fmla="*/ 126 w 218"/>
                <a:gd name="T49" fmla="*/ 41 h 412"/>
                <a:gd name="T50" fmla="*/ 124 w 218"/>
                <a:gd name="T51" fmla="*/ 0 h 412"/>
                <a:gd name="T52" fmla="*/ 142 w 218"/>
                <a:gd name="T53" fmla="*/ 7 h 412"/>
                <a:gd name="T54" fmla="*/ 161 w 218"/>
                <a:gd name="T55" fmla="*/ 14 h 412"/>
                <a:gd name="T56" fmla="*/ 181 w 218"/>
                <a:gd name="T57" fmla="*/ 22 h 412"/>
                <a:gd name="T58" fmla="*/ 199 w 218"/>
                <a:gd name="T59" fmla="*/ 32 h 412"/>
                <a:gd name="T60" fmla="*/ 211 w 218"/>
                <a:gd name="T61" fmla="*/ 45 h 412"/>
                <a:gd name="T62" fmla="*/ 218 w 218"/>
                <a:gd name="T63" fmla="*/ 61 h 412"/>
                <a:gd name="T64" fmla="*/ 218 w 218"/>
                <a:gd name="T65" fmla="*/ 82 h 412"/>
                <a:gd name="T66" fmla="*/ 208 w 218"/>
                <a:gd name="T67"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8" h="412">
                  <a:moveTo>
                    <a:pt x="208" y="107"/>
                  </a:moveTo>
                  <a:lnTo>
                    <a:pt x="195" y="180"/>
                  </a:lnTo>
                  <a:lnTo>
                    <a:pt x="190" y="256"/>
                  </a:lnTo>
                  <a:lnTo>
                    <a:pt x="186" y="336"/>
                  </a:lnTo>
                  <a:lnTo>
                    <a:pt x="181" y="412"/>
                  </a:lnTo>
                  <a:lnTo>
                    <a:pt x="10" y="402"/>
                  </a:lnTo>
                  <a:lnTo>
                    <a:pt x="9" y="393"/>
                  </a:lnTo>
                  <a:lnTo>
                    <a:pt x="5" y="384"/>
                  </a:lnTo>
                  <a:lnTo>
                    <a:pt x="3" y="377"/>
                  </a:lnTo>
                  <a:lnTo>
                    <a:pt x="0" y="368"/>
                  </a:lnTo>
                  <a:lnTo>
                    <a:pt x="9" y="364"/>
                  </a:lnTo>
                  <a:lnTo>
                    <a:pt x="21" y="361"/>
                  </a:lnTo>
                  <a:lnTo>
                    <a:pt x="32" y="357"/>
                  </a:lnTo>
                  <a:lnTo>
                    <a:pt x="44" y="354"/>
                  </a:lnTo>
                  <a:lnTo>
                    <a:pt x="53" y="350"/>
                  </a:lnTo>
                  <a:lnTo>
                    <a:pt x="62" y="343"/>
                  </a:lnTo>
                  <a:lnTo>
                    <a:pt x="65" y="332"/>
                  </a:lnTo>
                  <a:lnTo>
                    <a:pt x="67" y="320"/>
                  </a:lnTo>
                  <a:lnTo>
                    <a:pt x="78" y="281"/>
                  </a:lnTo>
                  <a:lnTo>
                    <a:pt x="89" y="242"/>
                  </a:lnTo>
                  <a:lnTo>
                    <a:pt x="99" y="201"/>
                  </a:lnTo>
                  <a:lnTo>
                    <a:pt x="110" y="162"/>
                  </a:lnTo>
                  <a:lnTo>
                    <a:pt x="117" y="123"/>
                  </a:lnTo>
                  <a:lnTo>
                    <a:pt x="124" y="82"/>
                  </a:lnTo>
                  <a:lnTo>
                    <a:pt x="126" y="41"/>
                  </a:lnTo>
                  <a:lnTo>
                    <a:pt x="124" y="0"/>
                  </a:lnTo>
                  <a:lnTo>
                    <a:pt x="142" y="7"/>
                  </a:lnTo>
                  <a:lnTo>
                    <a:pt x="161" y="14"/>
                  </a:lnTo>
                  <a:lnTo>
                    <a:pt x="181" y="22"/>
                  </a:lnTo>
                  <a:lnTo>
                    <a:pt x="199" y="32"/>
                  </a:lnTo>
                  <a:lnTo>
                    <a:pt x="211" y="45"/>
                  </a:lnTo>
                  <a:lnTo>
                    <a:pt x="218" y="61"/>
                  </a:lnTo>
                  <a:lnTo>
                    <a:pt x="218" y="82"/>
                  </a:lnTo>
                  <a:lnTo>
                    <a:pt x="208" y="107"/>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60" name="Freeform 52"/>
            <p:cNvSpPr>
              <a:spLocks/>
            </p:cNvSpPr>
            <p:nvPr/>
          </p:nvSpPr>
          <p:spPr bwMode="auto">
            <a:xfrm>
              <a:off x="5392" y="3123"/>
              <a:ext cx="31" cy="151"/>
            </a:xfrm>
            <a:custGeom>
              <a:avLst/>
              <a:gdLst>
                <a:gd name="T0" fmla="*/ 55 w 77"/>
                <a:gd name="T1" fmla="*/ 321 h 369"/>
                <a:gd name="T2" fmla="*/ 48 w 77"/>
                <a:gd name="T3" fmla="*/ 328 h 369"/>
                <a:gd name="T4" fmla="*/ 41 w 77"/>
                <a:gd name="T5" fmla="*/ 334 h 369"/>
                <a:gd name="T6" fmla="*/ 34 w 77"/>
                <a:gd name="T7" fmla="*/ 339 h 369"/>
                <a:gd name="T8" fmla="*/ 27 w 77"/>
                <a:gd name="T9" fmla="*/ 344 h 369"/>
                <a:gd name="T10" fmla="*/ 20 w 77"/>
                <a:gd name="T11" fmla="*/ 350 h 369"/>
                <a:gd name="T12" fmla="*/ 13 w 77"/>
                <a:gd name="T13" fmla="*/ 355 h 369"/>
                <a:gd name="T14" fmla="*/ 7 w 77"/>
                <a:gd name="T15" fmla="*/ 362 h 369"/>
                <a:gd name="T16" fmla="*/ 0 w 77"/>
                <a:gd name="T17" fmla="*/ 369 h 369"/>
                <a:gd name="T18" fmla="*/ 4 w 77"/>
                <a:gd name="T19" fmla="*/ 284 h 369"/>
                <a:gd name="T20" fmla="*/ 16 w 77"/>
                <a:gd name="T21" fmla="*/ 200 h 369"/>
                <a:gd name="T22" fmla="*/ 29 w 77"/>
                <a:gd name="T23" fmla="*/ 117 h 369"/>
                <a:gd name="T24" fmla="*/ 41 w 77"/>
                <a:gd name="T25" fmla="*/ 34 h 369"/>
                <a:gd name="T26" fmla="*/ 77 w 77"/>
                <a:gd name="T27" fmla="*/ 0 h 369"/>
                <a:gd name="T28" fmla="*/ 75 w 77"/>
                <a:gd name="T29" fmla="*/ 83 h 369"/>
                <a:gd name="T30" fmla="*/ 64 w 77"/>
                <a:gd name="T31" fmla="*/ 161 h 369"/>
                <a:gd name="T32" fmla="*/ 54 w 77"/>
                <a:gd name="T33" fmla="*/ 240 h 369"/>
                <a:gd name="T34" fmla="*/ 55 w 77"/>
                <a:gd name="T35" fmla="*/ 32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369">
                  <a:moveTo>
                    <a:pt x="55" y="321"/>
                  </a:moveTo>
                  <a:lnTo>
                    <a:pt x="48" y="328"/>
                  </a:lnTo>
                  <a:lnTo>
                    <a:pt x="41" y="334"/>
                  </a:lnTo>
                  <a:lnTo>
                    <a:pt x="34" y="339"/>
                  </a:lnTo>
                  <a:lnTo>
                    <a:pt x="27" y="344"/>
                  </a:lnTo>
                  <a:lnTo>
                    <a:pt x="20" y="350"/>
                  </a:lnTo>
                  <a:lnTo>
                    <a:pt x="13" y="355"/>
                  </a:lnTo>
                  <a:lnTo>
                    <a:pt x="7" y="362"/>
                  </a:lnTo>
                  <a:lnTo>
                    <a:pt x="0" y="369"/>
                  </a:lnTo>
                  <a:lnTo>
                    <a:pt x="4" y="284"/>
                  </a:lnTo>
                  <a:lnTo>
                    <a:pt x="16" y="200"/>
                  </a:lnTo>
                  <a:lnTo>
                    <a:pt x="29" y="117"/>
                  </a:lnTo>
                  <a:lnTo>
                    <a:pt x="41" y="34"/>
                  </a:lnTo>
                  <a:lnTo>
                    <a:pt x="77" y="0"/>
                  </a:lnTo>
                  <a:lnTo>
                    <a:pt x="75" y="83"/>
                  </a:lnTo>
                  <a:lnTo>
                    <a:pt x="64" y="161"/>
                  </a:lnTo>
                  <a:lnTo>
                    <a:pt x="54" y="240"/>
                  </a:lnTo>
                  <a:lnTo>
                    <a:pt x="55" y="321"/>
                  </a:lnTo>
                  <a:close/>
                </a:path>
              </a:pathLst>
            </a:custGeom>
            <a:solidFill>
              <a:srgbClr val="CC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61" name="Freeform 53"/>
            <p:cNvSpPr>
              <a:spLocks/>
            </p:cNvSpPr>
            <p:nvPr/>
          </p:nvSpPr>
          <p:spPr bwMode="auto">
            <a:xfrm>
              <a:off x="5010" y="3112"/>
              <a:ext cx="36" cy="31"/>
            </a:xfrm>
            <a:custGeom>
              <a:avLst/>
              <a:gdLst>
                <a:gd name="T0" fmla="*/ 0 w 89"/>
                <a:gd name="T1" fmla="*/ 68 h 77"/>
                <a:gd name="T2" fmla="*/ 89 w 89"/>
                <a:gd name="T3" fmla="*/ 0 h 77"/>
                <a:gd name="T4" fmla="*/ 75 w 89"/>
                <a:gd name="T5" fmla="*/ 77 h 77"/>
                <a:gd name="T6" fmla="*/ 0 w 89"/>
                <a:gd name="T7" fmla="*/ 68 h 77"/>
              </a:gdLst>
              <a:ahLst/>
              <a:cxnLst>
                <a:cxn ang="0">
                  <a:pos x="T0" y="T1"/>
                </a:cxn>
                <a:cxn ang="0">
                  <a:pos x="T2" y="T3"/>
                </a:cxn>
                <a:cxn ang="0">
                  <a:pos x="T4" y="T5"/>
                </a:cxn>
                <a:cxn ang="0">
                  <a:pos x="T6" y="T7"/>
                </a:cxn>
              </a:cxnLst>
              <a:rect l="0" t="0" r="r" b="b"/>
              <a:pathLst>
                <a:path w="89" h="77">
                  <a:moveTo>
                    <a:pt x="0" y="68"/>
                  </a:moveTo>
                  <a:lnTo>
                    <a:pt x="89" y="0"/>
                  </a:lnTo>
                  <a:lnTo>
                    <a:pt x="75" y="77"/>
                  </a:lnTo>
                  <a:lnTo>
                    <a:pt x="0" y="68"/>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62" name="Freeform 54"/>
            <p:cNvSpPr>
              <a:spLocks/>
            </p:cNvSpPr>
            <p:nvPr/>
          </p:nvSpPr>
          <p:spPr bwMode="auto">
            <a:xfrm>
              <a:off x="4053" y="3172"/>
              <a:ext cx="443" cy="338"/>
            </a:xfrm>
            <a:custGeom>
              <a:avLst/>
              <a:gdLst>
                <a:gd name="T0" fmla="*/ 1073 w 1089"/>
                <a:gd name="T1" fmla="*/ 211 h 829"/>
                <a:gd name="T2" fmla="*/ 1078 w 1089"/>
                <a:gd name="T3" fmla="*/ 220 h 829"/>
                <a:gd name="T4" fmla="*/ 1085 w 1089"/>
                <a:gd name="T5" fmla="*/ 225 h 829"/>
                <a:gd name="T6" fmla="*/ 1089 w 1089"/>
                <a:gd name="T7" fmla="*/ 230 h 829"/>
                <a:gd name="T8" fmla="*/ 1087 w 1089"/>
                <a:gd name="T9" fmla="*/ 239 h 829"/>
                <a:gd name="T10" fmla="*/ 1078 w 1089"/>
                <a:gd name="T11" fmla="*/ 245 h 829"/>
                <a:gd name="T12" fmla="*/ 1051 w 1089"/>
                <a:gd name="T13" fmla="*/ 262 h 829"/>
                <a:gd name="T14" fmla="*/ 1011 w 1089"/>
                <a:gd name="T15" fmla="*/ 291 h 829"/>
                <a:gd name="T16" fmla="*/ 957 w 1089"/>
                <a:gd name="T17" fmla="*/ 325 h 829"/>
                <a:gd name="T18" fmla="*/ 893 w 1089"/>
                <a:gd name="T19" fmla="*/ 367 h 829"/>
                <a:gd name="T20" fmla="*/ 822 w 1089"/>
                <a:gd name="T21" fmla="*/ 415 h 829"/>
                <a:gd name="T22" fmla="*/ 746 w 1089"/>
                <a:gd name="T23" fmla="*/ 465 h 829"/>
                <a:gd name="T24" fmla="*/ 666 w 1089"/>
                <a:gd name="T25" fmla="*/ 518 h 829"/>
                <a:gd name="T26" fmla="*/ 586 w 1089"/>
                <a:gd name="T27" fmla="*/ 571 h 829"/>
                <a:gd name="T28" fmla="*/ 506 w 1089"/>
                <a:gd name="T29" fmla="*/ 623 h 829"/>
                <a:gd name="T30" fmla="*/ 432 w 1089"/>
                <a:gd name="T31" fmla="*/ 673 h 829"/>
                <a:gd name="T32" fmla="*/ 363 w 1089"/>
                <a:gd name="T33" fmla="*/ 719 h 829"/>
                <a:gd name="T34" fmla="*/ 302 w 1089"/>
                <a:gd name="T35" fmla="*/ 758 h 829"/>
                <a:gd name="T36" fmla="*/ 252 w 1089"/>
                <a:gd name="T37" fmla="*/ 792 h 829"/>
                <a:gd name="T38" fmla="*/ 215 w 1089"/>
                <a:gd name="T39" fmla="*/ 815 h 829"/>
                <a:gd name="T40" fmla="*/ 194 w 1089"/>
                <a:gd name="T41" fmla="*/ 829 h 829"/>
                <a:gd name="T42" fmla="*/ 150 w 1089"/>
                <a:gd name="T43" fmla="*/ 816 h 829"/>
                <a:gd name="T44" fmla="*/ 1048 w 1089"/>
                <a:gd name="T45" fmla="*/ 237 h 829"/>
                <a:gd name="T46" fmla="*/ 11 w 1089"/>
                <a:gd name="T47" fmla="*/ 30 h 829"/>
                <a:gd name="T48" fmla="*/ 6 w 1089"/>
                <a:gd name="T49" fmla="*/ 23 h 829"/>
                <a:gd name="T50" fmla="*/ 2 w 1089"/>
                <a:gd name="T51" fmla="*/ 12 h 829"/>
                <a:gd name="T52" fmla="*/ 0 w 1089"/>
                <a:gd name="T53" fmla="*/ 5 h 829"/>
                <a:gd name="T54" fmla="*/ 4 w 1089"/>
                <a:gd name="T55" fmla="*/ 0 h 829"/>
                <a:gd name="T56" fmla="*/ 1073 w 1089"/>
                <a:gd name="T57" fmla="*/ 211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9" h="829">
                  <a:moveTo>
                    <a:pt x="1073" y="211"/>
                  </a:moveTo>
                  <a:lnTo>
                    <a:pt x="1078" y="220"/>
                  </a:lnTo>
                  <a:lnTo>
                    <a:pt x="1085" y="225"/>
                  </a:lnTo>
                  <a:lnTo>
                    <a:pt x="1089" y="230"/>
                  </a:lnTo>
                  <a:lnTo>
                    <a:pt x="1087" y="239"/>
                  </a:lnTo>
                  <a:lnTo>
                    <a:pt x="1078" y="245"/>
                  </a:lnTo>
                  <a:lnTo>
                    <a:pt x="1051" y="262"/>
                  </a:lnTo>
                  <a:lnTo>
                    <a:pt x="1011" y="291"/>
                  </a:lnTo>
                  <a:lnTo>
                    <a:pt x="957" y="325"/>
                  </a:lnTo>
                  <a:lnTo>
                    <a:pt x="893" y="367"/>
                  </a:lnTo>
                  <a:lnTo>
                    <a:pt x="822" y="415"/>
                  </a:lnTo>
                  <a:lnTo>
                    <a:pt x="746" y="465"/>
                  </a:lnTo>
                  <a:lnTo>
                    <a:pt x="666" y="518"/>
                  </a:lnTo>
                  <a:lnTo>
                    <a:pt x="586" y="571"/>
                  </a:lnTo>
                  <a:lnTo>
                    <a:pt x="506" y="623"/>
                  </a:lnTo>
                  <a:lnTo>
                    <a:pt x="432" y="673"/>
                  </a:lnTo>
                  <a:lnTo>
                    <a:pt x="363" y="719"/>
                  </a:lnTo>
                  <a:lnTo>
                    <a:pt x="302" y="758"/>
                  </a:lnTo>
                  <a:lnTo>
                    <a:pt x="252" y="792"/>
                  </a:lnTo>
                  <a:lnTo>
                    <a:pt x="215" y="815"/>
                  </a:lnTo>
                  <a:lnTo>
                    <a:pt x="194" y="829"/>
                  </a:lnTo>
                  <a:lnTo>
                    <a:pt x="150" y="816"/>
                  </a:lnTo>
                  <a:lnTo>
                    <a:pt x="1048" y="237"/>
                  </a:lnTo>
                  <a:lnTo>
                    <a:pt x="11" y="30"/>
                  </a:lnTo>
                  <a:lnTo>
                    <a:pt x="6" y="23"/>
                  </a:lnTo>
                  <a:lnTo>
                    <a:pt x="2" y="12"/>
                  </a:lnTo>
                  <a:lnTo>
                    <a:pt x="0" y="5"/>
                  </a:lnTo>
                  <a:lnTo>
                    <a:pt x="4" y="0"/>
                  </a:lnTo>
                  <a:lnTo>
                    <a:pt x="1073"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63" name="Freeform 55"/>
            <p:cNvSpPr>
              <a:spLocks/>
            </p:cNvSpPr>
            <p:nvPr/>
          </p:nvSpPr>
          <p:spPr bwMode="auto">
            <a:xfrm>
              <a:off x="5100" y="3222"/>
              <a:ext cx="172" cy="255"/>
            </a:xfrm>
            <a:custGeom>
              <a:avLst/>
              <a:gdLst>
                <a:gd name="T0" fmla="*/ 344 w 421"/>
                <a:gd name="T1" fmla="*/ 73 h 623"/>
                <a:gd name="T2" fmla="*/ 421 w 421"/>
                <a:gd name="T3" fmla="*/ 87 h 623"/>
                <a:gd name="T4" fmla="*/ 417 w 421"/>
                <a:gd name="T5" fmla="*/ 115 h 623"/>
                <a:gd name="T6" fmla="*/ 410 w 421"/>
                <a:gd name="T7" fmla="*/ 142 h 623"/>
                <a:gd name="T8" fmla="*/ 401 w 421"/>
                <a:gd name="T9" fmla="*/ 169 h 623"/>
                <a:gd name="T10" fmla="*/ 391 w 421"/>
                <a:gd name="T11" fmla="*/ 193 h 623"/>
                <a:gd name="T12" fmla="*/ 382 w 421"/>
                <a:gd name="T13" fmla="*/ 220 h 623"/>
                <a:gd name="T14" fmla="*/ 373 w 421"/>
                <a:gd name="T15" fmla="*/ 247 h 623"/>
                <a:gd name="T16" fmla="*/ 366 w 421"/>
                <a:gd name="T17" fmla="*/ 273 h 623"/>
                <a:gd name="T18" fmla="*/ 362 w 421"/>
                <a:gd name="T19" fmla="*/ 302 h 623"/>
                <a:gd name="T20" fmla="*/ 362 w 421"/>
                <a:gd name="T21" fmla="*/ 382 h 623"/>
                <a:gd name="T22" fmla="*/ 362 w 421"/>
                <a:gd name="T23" fmla="*/ 465 h 623"/>
                <a:gd name="T24" fmla="*/ 353 w 421"/>
                <a:gd name="T25" fmla="*/ 547 h 623"/>
                <a:gd name="T26" fmla="*/ 330 w 421"/>
                <a:gd name="T27" fmla="*/ 621 h 623"/>
                <a:gd name="T28" fmla="*/ 318 w 421"/>
                <a:gd name="T29" fmla="*/ 623 h 623"/>
                <a:gd name="T30" fmla="*/ 307 w 421"/>
                <a:gd name="T31" fmla="*/ 621 h 623"/>
                <a:gd name="T32" fmla="*/ 296 w 421"/>
                <a:gd name="T33" fmla="*/ 618 h 623"/>
                <a:gd name="T34" fmla="*/ 288 w 421"/>
                <a:gd name="T35" fmla="*/ 614 h 623"/>
                <a:gd name="T36" fmla="*/ 279 w 421"/>
                <a:gd name="T37" fmla="*/ 609 h 623"/>
                <a:gd name="T38" fmla="*/ 270 w 421"/>
                <a:gd name="T39" fmla="*/ 605 h 623"/>
                <a:gd name="T40" fmla="*/ 261 w 421"/>
                <a:gd name="T41" fmla="*/ 602 h 623"/>
                <a:gd name="T42" fmla="*/ 250 w 421"/>
                <a:gd name="T43" fmla="*/ 602 h 623"/>
                <a:gd name="T44" fmla="*/ 222 w 421"/>
                <a:gd name="T45" fmla="*/ 577 h 623"/>
                <a:gd name="T46" fmla="*/ 201 w 421"/>
                <a:gd name="T47" fmla="*/ 545 h 623"/>
                <a:gd name="T48" fmla="*/ 183 w 421"/>
                <a:gd name="T49" fmla="*/ 511 h 623"/>
                <a:gd name="T50" fmla="*/ 169 w 421"/>
                <a:gd name="T51" fmla="*/ 476 h 623"/>
                <a:gd name="T52" fmla="*/ 151 w 421"/>
                <a:gd name="T53" fmla="*/ 442 h 623"/>
                <a:gd name="T54" fmla="*/ 131 w 421"/>
                <a:gd name="T55" fmla="*/ 410 h 623"/>
                <a:gd name="T56" fmla="*/ 103 w 421"/>
                <a:gd name="T57" fmla="*/ 385 h 623"/>
                <a:gd name="T58" fmla="*/ 66 w 421"/>
                <a:gd name="T59" fmla="*/ 366 h 623"/>
                <a:gd name="T60" fmla="*/ 50 w 421"/>
                <a:gd name="T61" fmla="*/ 343 h 623"/>
                <a:gd name="T62" fmla="*/ 37 w 421"/>
                <a:gd name="T63" fmla="*/ 316 h 623"/>
                <a:gd name="T64" fmla="*/ 27 w 421"/>
                <a:gd name="T65" fmla="*/ 291 h 623"/>
                <a:gd name="T66" fmla="*/ 19 w 421"/>
                <a:gd name="T67" fmla="*/ 263 h 623"/>
                <a:gd name="T68" fmla="*/ 12 w 421"/>
                <a:gd name="T69" fmla="*/ 236 h 623"/>
                <a:gd name="T70" fmla="*/ 9 w 421"/>
                <a:gd name="T71" fmla="*/ 208 h 623"/>
                <a:gd name="T72" fmla="*/ 5 w 421"/>
                <a:gd name="T73" fmla="*/ 179 h 623"/>
                <a:gd name="T74" fmla="*/ 2 w 421"/>
                <a:gd name="T75" fmla="*/ 151 h 623"/>
                <a:gd name="T76" fmla="*/ 0 w 421"/>
                <a:gd name="T77" fmla="*/ 0 h 623"/>
                <a:gd name="T78" fmla="*/ 23 w 421"/>
                <a:gd name="T79" fmla="*/ 3 h 623"/>
                <a:gd name="T80" fmla="*/ 44 w 421"/>
                <a:gd name="T81" fmla="*/ 7 h 623"/>
                <a:gd name="T82" fmla="*/ 67 w 421"/>
                <a:gd name="T83" fmla="*/ 10 h 623"/>
                <a:gd name="T84" fmla="*/ 89 w 421"/>
                <a:gd name="T85" fmla="*/ 12 h 623"/>
                <a:gd name="T86" fmla="*/ 112 w 421"/>
                <a:gd name="T87" fmla="*/ 16 h 623"/>
                <a:gd name="T88" fmla="*/ 133 w 421"/>
                <a:gd name="T89" fmla="*/ 19 h 623"/>
                <a:gd name="T90" fmla="*/ 156 w 421"/>
                <a:gd name="T91" fmla="*/ 23 h 623"/>
                <a:gd name="T92" fmla="*/ 177 w 421"/>
                <a:gd name="T93" fmla="*/ 26 h 623"/>
                <a:gd name="T94" fmla="*/ 199 w 421"/>
                <a:gd name="T95" fmla="*/ 30 h 623"/>
                <a:gd name="T96" fmla="*/ 220 w 421"/>
                <a:gd name="T97" fmla="*/ 35 h 623"/>
                <a:gd name="T98" fmla="*/ 241 w 421"/>
                <a:gd name="T99" fmla="*/ 39 h 623"/>
                <a:gd name="T100" fmla="*/ 263 w 421"/>
                <a:gd name="T101" fmla="*/ 44 h 623"/>
                <a:gd name="T102" fmla="*/ 284 w 421"/>
                <a:gd name="T103" fmla="*/ 51 h 623"/>
                <a:gd name="T104" fmla="*/ 304 w 421"/>
                <a:gd name="T105" fmla="*/ 57 h 623"/>
                <a:gd name="T106" fmla="*/ 325 w 421"/>
                <a:gd name="T107" fmla="*/ 64 h 623"/>
                <a:gd name="T108" fmla="*/ 344 w 421"/>
                <a:gd name="T109" fmla="*/ 7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1" h="623">
                  <a:moveTo>
                    <a:pt x="344" y="73"/>
                  </a:moveTo>
                  <a:lnTo>
                    <a:pt x="421" y="87"/>
                  </a:lnTo>
                  <a:lnTo>
                    <a:pt x="417" y="115"/>
                  </a:lnTo>
                  <a:lnTo>
                    <a:pt x="410" y="142"/>
                  </a:lnTo>
                  <a:lnTo>
                    <a:pt x="401" y="169"/>
                  </a:lnTo>
                  <a:lnTo>
                    <a:pt x="391" y="193"/>
                  </a:lnTo>
                  <a:lnTo>
                    <a:pt x="382" y="220"/>
                  </a:lnTo>
                  <a:lnTo>
                    <a:pt x="373" y="247"/>
                  </a:lnTo>
                  <a:lnTo>
                    <a:pt x="366" y="273"/>
                  </a:lnTo>
                  <a:lnTo>
                    <a:pt x="362" y="302"/>
                  </a:lnTo>
                  <a:lnTo>
                    <a:pt x="362" y="382"/>
                  </a:lnTo>
                  <a:lnTo>
                    <a:pt x="362" y="465"/>
                  </a:lnTo>
                  <a:lnTo>
                    <a:pt x="353" y="547"/>
                  </a:lnTo>
                  <a:lnTo>
                    <a:pt x="330" y="621"/>
                  </a:lnTo>
                  <a:lnTo>
                    <a:pt x="318" y="623"/>
                  </a:lnTo>
                  <a:lnTo>
                    <a:pt x="307" y="621"/>
                  </a:lnTo>
                  <a:lnTo>
                    <a:pt x="296" y="618"/>
                  </a:lnTo>
                  <a:lnTo>
                    <a:pt x="288" y="614"/>
                  </a:lnTo>
                  <a:lnTo>
                    <a:pt x="279" y="609"/>
                  </a:lnTo>
                  <a:lnTo>
                    <a:pt x="270" y="605"/>
                  </a:lnTo>
                  <a:lnTo>
                    <a:pt x="261" y="602"/>
                  </a:lnTo>
                  <a:lnTo>
                    <a:pt x="250" y="602"/>
                  </a:lnTo>
                  <a:lnTo>
                    <a:pt x="222" y="577"/>
                  </a:lnTo>
                  <a:lnTo>
                    <a:pt x="201" y="545"/>
                  </a:lnTo>
                  <a:lnTo>
                    <a:pt x="183" y="511"/>
                  </a:lnTo>
                  <a:lnTo>
                    <a:pt x="169" y="476"/>
                  </a:lnTo>
                  <a:lnTo>
                    <a:pt x="151" y="442"/>
                  </a:lnTo>
                  <a:lnTo>
                    <a:pt x="131" y="410"/>
                  </a:lnTo>
                  <a:lnTo>
                    <a:pt x="103" y="385"/>
                  </a:lnTo>
                  <a:lnTo>
                    <a:pt x="66" y="366"/>
                  </a:lnTo>
                  <a:lnTo>
                    <a:pt x="50" y="343"/>
                  </a:lnTo>
                  <a:lnTo>
                    <a:pt x="37" y="316"/>
                  </a:lnTo>
                  <a:lnTo>
                    <a:pt x="27" y="291"/>
                  </a:lnTo>
                  <a:lnTo>
                    <a:pt x="19" y="263"/>
                  </a:lnTo>
                  <a:lnTo>
                    <a:pt x="12" y="236"/>
                  </a:lnTo>
                  <a:lnTo>
                    <a:pt x="9" y="208"/>
                  </a:lnTo>
                  <a:lnTo>
                    <a:pt x="5" y="179"/>
                  </a:lnTo>
                  <a:lnTo>
                    <a:pt x="2" y="151"/>
                  </a:lnTo>
                  <a:lnTo>
                    <a:pt x="0" y="0"/>
                  </a:lnTo>
                  <a:lnTo>
                    <a:pt x="23" y="3"/>
                  </a:lnTo>
                  <a:lnTo>
                    <a:pt x="44" y="7"/>
                  </a:lnTo>
                  <a:lnTo>
                    <a:pt x="67" y="10"/>
                  </a:lnTo>
                  <a:lnTo>
                    <a:pt x="89" y="12"/>
                  </a:lnTo>
                  <a:lnTo>
                    <a:pt x="112" y="16"/>
                  </a:lnTo>
                  <a:lnTo>
                    <a:pt x="133" y="19"/>
                  </a:lnTo>
                  <a:lnTo>
                    <a:pt x="156" y="23"/>
                  </a:lnTo>
                  <a:lnTo>
                    <a:pt x="177" y="26"/>
                  </a:lnTo>
                  <a:lnTo>
                    <a:pt x="199" y="30"/>
                  </a:lnTo>
                  <a:lnTo>
                    <a:pt x="220" y="35"/>
                  </a:lnTo>
                  <a:lnTo>
                    <a:pt x="241" y="39"/>
                  </a:lnTo>
                  <a:lnTo>
                    <a:pt x="263" y="44"/>
                  </a:lnTo>
                  <a:lnTo>
                    <a:pt x="284" y="51"/>
                  </a:lnTo>
                  <a:lnTo>
                    <a:pt x="304" y="57"/>
                  </a:lnTo>
                  <a:lnTo>
                    <a:pt x="325" y="64"/>
                  </a:lnTo>
                  <a:lnTo>
                    <a:pt x="344" y="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64" name="Freeform 56"/>
            <p:cNvSpPr>
              <a:spLocks/>
            </p:cNvSpPr>
            <p:nvPr/>
          </p:nvSpPr>
          <p:spPr bwMode="auto">
            <a:xfrm>
              <a:off x="5265" y="3270"/>
              <a:ext cx="86" cy="179"/>
            </a:xfrm>
            <a:custGeom>
              <a:avLst/>
              <a:gdLst>
                <a:gd name="T0" fmla="*/ 83 w 213"/>
                <a:gd name="T1" fmla="*/ 245 h 441"/>
                <a:gd name="T2" fmla="*/ 103 w 213"/>
                <a:gd name="T3" fmla="*/ 263 h 441"/>
                <a:gd name="T4" fmla="*/ 122 w 213"/>
                <a:gd name="T5" fmla="*/ 279 h 441"/>
                <a:gd name="T6" fmla="*/ 144 w 213"/>
                <a:gd name="T7" fmla="*/ 295 h 441"/>
                <a:gd name="T8" fmla="*/ 161 w 213"/>
                <a:gd name="T9" fmla="*/ 313 h 441"/>
                <a:gd name="T10" fmla="*/ 179 w 213"/>
                <a:gd name="T11" fmla="*/ 332 h 441"/>
                <a:gd name="T12" fmla="*/ 195 w 213"/>
                <a:gd name="T13" fmla="*/ 352 h 441"/>
                <a:gd name="T14" fmla="*/ 206 w 213"/>
                <a:gd name="T15" fmla="*/ 373 h 441"/>
                <a:gd name="T16" fmla="*/ 213 w 213"/>
                <a:gd name="T17" fmla="*/ 398 h 441"/>
                <a:gd name="T18" fmla="*/ 158 w 213"/>
                <a:gd name="T19" fmla="*/ 441 h 441"/>
                <a:gd name="T20" fmla="*/ 140 w 213"/>
                <a:gd name="T21" fmla="*/ 428 h 441"/>
                <a:gd name="T22" fmla="*/ 121 w 213"/>
                <a:gd name="T23" fmla="*/ 416 h 441"/>
                <a:gd name="T24" fmla="*/ 103 w 213"/>
                <a:gd name="T25" fmla="*/ 405 h 441"/>
                <a:gd name="T26" fmla="*/ 83 w 213"/>
                <a:gd name="T27" fmla="*/ 395 h 441"/>
                <a:gd name="T28" fmla="*/ 64 w 213"/>
                <a:gd name="T29" fmla="*/ 384 h 441"/>
                <a:gd name="T30" fmla="*/ 43 w 213"/>
                <a:gd name="T31" fmla="*/ 377 h 441"/>
                <a:gd name="T32" fmla="*/ 23 w 213"/>
                <a:gd name="T33" fmla="*/ 368 h 441"/>
                <a:gd name="T34" fmla="*/ 2 w 213"/>
                <a:gd name="T35" fmla="*/ 363 h 441"/>
                <a:gd name="T36" fmla="*/ 0 w 213"/>
                <a:gd name="T37" fmla="*/ 316 h 441"/>
                <a:gd name="T38" fmla="*/ 2 w 213"/>
                <a:gd name="T39" fmla="*/ 270 h 441"/>
                <a:gd name="T40" fmla="*/ 3 w 213"/>
                <a:gd name="T41" fmla="*/ 224 h 441"/>
                <a:gd name="T42" fmla="*/ 9 w 213"/>
                <a:gd name="T43" fmla="*/ 176 h 441"/>
                <a:gd name="T44" fmla="*/ 16 w 213"/>
                <a:gd name="T45" fmla="*/ 130 h 441"/>
                <a:gd name="T46" fmla="*/ 27 w 213"/>
                <a:gd name="T47" fmla="*/ 86 h 441"/>
                <a:gd name="T48" fmla="*/ 39 w 213"/>
                <a:gd name="T49" fmla="*/ 41 h 441"/>
                <a:gd name="T50" fmla="*/ 55 w 213"/>
                <a:gd name="T51" fmla="*/ 0 h 441"/>
                <a:gd name="T52" fmla="*/ 67 w 213"/>
                <a:gd name="T53" fmla="*/ 61 h 441"/>
                <a:gd name="T54" fmla="*/ 73 w 213"/>
                <a:gd name="T55" fmla="*/ 123 h 441"/>
                <a:gd name="T56" fmla="*/ 76 w 213"/>
                <a:gd name="T57" fmla="*/ 185 h 441"/>
                <a:gd name="T58" fmla="*/ 83 w 213"/>
                <a:gd name="T59" fmla="*/ 245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3" h="441">
                  <a:moveTo>
                    <a:pt x="83" y="245"/>
                  </a:moveTo>
                  <a:lnTo>
                    <a:pt x="103" y="263"/>
                  </a:lnTo>
                  <a:lnTo>
                    <a:pt x="122" y="279"/>
                  </a:lnTo>
                  <a:lnTo>
                    <a:pt x="144" y="295"/>
                  </a:lnTo>
                  <a:lnTo>
                    <a:pt x="161" y="313"/>
                  </a:lnTo>
                  <a:lnTo>
                    <a:pt x="179" y="332"/>
                  </a:lnTo>
                  <a:lnTo>
                    <a:pt x="195" y="352"/>
                  </a:lnTo>
                  <a:lnTo>
                    <a:pt x="206" y="373"/>
                  </a:lnTo>
                  <a:lnTo>
                    <a:pt x="213" y="398"/>
                  </a:lnTo>
                  <a:lnTo>
                    <a:pt x="158" y="441"/>
                  </a:lnTo>
                  <a:lnTo>
                    <a:pt x="140" y="428"/>
                  </a:lnTo>
                  <a:lnTo>
                    <a:pt x="121" y="416"/>
                  </a:lnTo>
                  <a:lnTo>
                    <a:pt x="103" y="405"/>
                  </a:lnTo>
                  <a:lnTo>
                    <a:pt x="83" y="395"/>
                  </a:lnTo>
                  <a:lnTo>
                    <a:pt x="64" y="384"/>
                  </a:lnTo>
                  <a:lnTo>
                    <a:pt x="43" y="377"/>
                  </a:lnTo>
                  <a:lnTo>
                    <a:pt x="23" y="368"/>
                  </a:lnTo>
                  <a:lnTo>
                    <a:pt x="2" y="363"/>
                  </a:lnTo>
                  <a:lnTo>
                    <a:pt x="0" y="316"/>
                  </a:lnTo>
                  <a:lnTo>
                    <a:pt x="2" y="270"/>
                  </a:lnTo>
                  <a:lnTo>
                    <a:pt x="3" y="224"/>
                  </a:lnTo>
                  <a:lnTo>
                    <a:pt x="9" y="176"/>
                  </a:lnTo>
                  <a:lnTo>
                    <a:pt x="16" y="130"/>
                  </a:lnTo>
                  <a:lnTo>
                    <a:pt x="27" y="86"/>
                  </a:lnTo>
                  <a:lnTo>
                    <a:pt x="39" y="41"/>
                  </a:lnTo>
                  <a:lnTo>
                    <a:pt x="55" y="0"/>
                  </a:lnTo>
                  <a:lnTo>
                    <a:pt x="67" y="61"/>
                  </a:lnTo>
                  <a:lnTo>
                    <a:pt x="73" y="123"/>
                  </a:lnTo>
                  <a:lnTo>
                    <a:pt x="76" y="185"/>
                  </a:lnTo>
                  <a:lnTo>
                    <a:pt x="83" y="245"/>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65" name="Freeform 57"/>
            <p:cNvSpPr>
              <a:spLocks/>
            </p:cNvSpPr>
            <p:nvPr/>
          </p:nvSpPr>
          <p:spPr bwMode="auto">
            <a:xfrm>
              <a:off x="5320" y="3446"/>
              <a:ext cx="45" cy="53"/>
            </a:xfrm>
            <a:custGeom>
              <a:avLst/>
              <a:gdLst>
                <a:gd name="T0" fmla="*/ 106 w 106"/>
                <a:gd name="T1" fmla="*/ 0 h 127"/>
                <a:gd name="T2" fmla="*/ 94 w 106"/>
                <a:gd name="T3" fmla="*/ 17 h 127"/>
                <a:gd name="T4" fmla="*/ 87 w 106"/>
                <a:gd name="T5" fmla="*/ 40 h 127"/>
                <a:gd name="T6" fmla="*/ 81 w 106"/>
                <a:gd name="T7" fmla="*/ 65 h 127"/>
                <a:gd name="T8" fmla="*/ 76 w 106"/>
                <a:gd name="T9" fmla="*/ 90 h 127"/>
                <a:gd name="T10" fmla="*/ 67 w 106"/>
                <a:gd name="T11" fmla="*/ 111 h 127"/>
                <a:gd name="T12" fmla="*/ 55 w 106"/>
                <a:gd name="T13" fmla="*/ 124 h 127"/>
                <a:gd name="T14" fmla="*/ 32 w 106"/>
                <a:gd name="T15" fmla="*/ 127 h 127"/>
                <a:gd name="T16" fmla="*/ 0 w 106"/>
                <a:gd name="T17" fmla="*/ 119 h 127"/>
                <a:gd name="T18" fmla="*/ 16 w 106"/>
                <a:gd name="T19" fmla="*/ 103 h 127"/>
                <a:gd name="T20" fmla="*/ 28 w 106"/>
                <a:gd name="T21" fmla="*/ 85 h 127"/>
                <a:gd name="T22" fmla="*/ 37 w 106"/>
                <a:gd name="T23" fmla="*/ 67 h 127"/>
                <a:gd name="T24" fmla="*/ 46 w 106"/>
                <a:gd name="T25" fmla="*/ 51 h 127"/>
                <a:gd name="T26" fmla="*/ 55 w 106"/>
                <a:gd name="T27" fmla="*/ 35 h 127"/>
                <a:gd name="T28" fmla="*/ 67 w 106"/>
                <a:gd name="T29" fmla="*/ 19 h 127"/>
                <a:gd name="T30" fmla="*/ 83 w 106"/>
                <a:gd name="T31" fmla="*/ 8 h 127"/>
                <a:gd name="T32" fmla="*/ 106 w 106"/>
                <a:gd name="T3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127">
                  <a:moveTo>
                    <a:pt x="106" y="0"/>
                  </a:moveTo>
                  <a:lnTo>
                    <a:pt x="94" y="17"/>
                  </a:lnTo>
                  <a:lnTo>
                    <a:pt x="87" y="40"/>
                  </a:lnTo>
                  <a:lnTo>
                    <a:pt x="81" y="65"/>
                  </a:lnTo>
                  <a:lnTo>
                    <a:pt x="76" y="90"/>
                  </a:lnTo>
                  <a:lnTo>
                    <a:pt x="67" y="111"/>
                  </a:lnTo>
                  <a:lnTo>
                    <a:pt x="55" y="124"/>
                  </a:lnTo>
                  <a:lnTo>
                    <a:pt x="32" y="127"/>
                  </a:lnTo>
                  <a:lnTo>
                    <a:pt x="0" y="119"/>
                  </a:lnTo>
                  <a:lnTo>
                    <a:pt x="16" y="103"/>
                  </a:lnTo>
                  <a:lnTo>
                    <a:pt x="28" y="85"/>
                  </a:lnTo>
                  <a:lnTo>
                    <a:pt x="37" y="67"/>
                  </a:lnTo>
                  <a:lnTo>
                    <a:pt x="46" y="51"/>
                  </a:lnTo>
                  <a:lnTo>
                    <a:pt x="55" y="35"/>
                  </a:lnTo>
                  <a:lnTo>
                    <a:pt x="67" y="19"/>
                  </a:lnTo>
                  <a:lnTo>
                    <a:pt x="83" y="8"/>
                  </a:lnTo>
                  <a:lnTo>
                    <a:pt x="10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0266" name="Freeform 58"/>
            <p:cNvSpPr>
              <a:spLocks/>
            </p:cNvSpPr>
            <p:nvPr/>
          </p:nvSpPr>
          <p:spPr bwMode="auto">
            <a:xfrm>
              <a:off x="5169" y="3484"/>
              <a:ext cx="65" cy="40"/>
            </a:xfrm>
            <a:custGeom>
              <a:avLst/>
              <a:gdLst>
                <a:gd name="T0" fmla="*/ 160 w 160"/>
                <a:gd name="T1" fmla="*/ 34 h 98"/>
                <a:gd name="T2" fmla="*/ 154 w 160"/>
                <a:gd name="T3" fmla="*/ 80 h 98"/>
                <a:gd name="T4" fmla="*/ 0 w 160"/>
                <a:gd name="T5" fmla="*/ 98 h 98"/>
                <a:gd name="T6" fmla="*/ 14 w 160"/>
                <a:gd name="T7" fmla="*/ 89 h 98"/>
                <a:gd name="T8" fmla="*/ 30 w 160"/>
                <a:gd name="T9" fmla="*/ 78 h 98"/>
                <a:gd name="T10" fmla="*/ 44 w 160"/>
                <a:gd name="T11" fmla="*/ 67 h 98"/>
                <a:gd name="T12" fmla="*/ 60 w 160"/>
                <a:gd name="T13" fmla="*/ 55 h 98"/>
                <a:gd name="T14" fmla="*/ 74 w 160"/>
                <a:gd name="T15" fmla="*/ 43 h 98"/>
                <a:gd name="T16" fmla="*/ 89 w 160"/>
                <a:gd name="T17" fmla="*/ 28 h 98"/>
                <a:gd name="T18" fmla="*/ 101 w 160"/>
                <a:gd name="T19" fmla="*/ 14 h 98"/>
                <a:gd name="T20" fmla="*/ 112 w 160"/>
                <a:gd name="T21" fmla="*/ 0 h 98"/>
                <a:gd name="T22" fmla="*/ 119 w 160"/>
                <a:gd name="T23" fmla="*/ 5 h 98"/>
                <a:gd name="T24" fmla="*/ 126 w 160"/>
                <a:gd name="T25" fmla="*/ 9 h 98"/>
                <a:gd name="T26" fmla="*/ 135 w 160"/>
                <a:gd name="T27" fmla="*/ 9 h 98"/>
                <a:gd name="T28" fmla="*/ 144 w 160"/>
                <a:gd name="T29" fmla="*/ 11 h 98"/>
                <a:gd name="T30" fmla="*/ 151 w 160"/>
                <a:gd name="T31" fmla="*/ 12 h 98"/>
                <a:gd name="T32" fmla="*/ 156 w 160"/>
                <a:gd name="T33" fmla="*/ 16 h 98"/>
                <a:gd name="T34" fmla="*/ 160 w 160"/>
                <a:gd name="T35" fmla="*/ 23 h 98"/>
                <a:gd name="T36" fmla="*/ 160 w 160"/>
                <a:gd name="T37" fmla="*/ 3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98">
                  <a:moveTo>
                    <a:pt x="160" y="34"/>
                  </a:moveTo>
                  <a:lnTo>
                    <a:pt x="154" y="80"/>
                  </a:lnTo>
                  <a:lnTo>
                    <a:pt x="0" y="98"/>
                  </a:lnTo>
                  <a:lnTo>
                    <a:pt x="14" y="89"/>
                  </a:lnTo>
                  <a:lnTo>
                    <a:pt x="30" y="78"/>
                  </a:lnTo>
                  <a:lnTo>
                    <a:pt x="44" y="67"/>
                  </a:lnTo>
                  <a:lnTo>
                    <a:pt x="60" y="55"/>
                  </a:lnTo>
                  <a:lnTo>
                    <a:pt x="74" y="43"/>
                  </a:lnTo>
                  <a:lnTo>
                    <a:pt x="89" y="28"/>
                  </a:lnTo>
                  <a:lnTo>
                    <a:pt x="101" y="14"/>
                  </a:lnTo>
                  <a:lnTo>
                    <a:pt x="112" y="0"/>
                  </a:lnTo>
                  <a:lnTo>
                    <a:pt x="119" y="5"/>
                  </a:lnTo>
                  <a:lnTo>
                    <a:pt x="126" y="9"/>
                  </a:lnTo>
                  <a:lnTo>
                    <a:pt x="135" y="9"/>
                  </a:lnTo>
                  <a:lnTo>
                    <a:pt x="144" y="11"/>
                  </a:lnTo>
                  <a:lnTo>
                    <a:pt x="151" y="12"/>
                  </a:lnTo>
                  <a:lnTo>
                    <a:pt x="156" y="16"/>
                  </a:lnTo>
                  <a:lnTo>
                    <a:pt x="160" y="23"/>
                  </a:lnTo>
                  <a:lnTo>
                    <a:pt x="160" y="3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1721495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56" name="Rectangle 1044"/>
          <p:cNvSpPr>
            <a:spLocks noGrp="1" noChangeArrowheads="1"/>
          </p:cNvSpPr>
          <p:nvPr>
            <p:ph type="body" idx="1"/>
          </p:nvPr>
        </p:nvSpPr>
        <p:spPr>
          <a:xfrm>
            <a:off x="266700" y="1493044"/>
            <a:ext cx="7029450" cy="5043487"/>
          </a:xfrm>
        </p:spPr>
        <p:txBody>
          <a:bodyPr>
            <a:normAutofit/>
          </a:bodyPr>
          <a:lstStyle/>
          <a:p>
            <a:pPr fontAlgn="t"/>
            <a:r>
              <a:rPr lang="en-US" altLang="zh-CN" sz="2400" dirty="0">
                <a:ea typeface="宋体" charset="-122"/>
              </a:rPr>
              <a:t>To support concurrency, a system must provide for multiple threads of control</a:t>
            </a:r>
          </a:p>
          <a:p>
            <a:pPr fontAlgn="t"/>
            <a:r>
              <a:rPr lang="en-US" altLang="zh-CN" sz="2400" dirty="0">
                <a:ea typeface="宋体" charset="-122"/>
              </a:rPr>
              <a:t>Common concurrency mechanisms</a:t>
            </a:r>
          </a:p>
          <a:p>
            <a:pPr lvl="1" fontAlgn="t"/>
            <a:r>
              <a:rPr lang="en-US" altLang="zh-CN" sz="2400" dirty="0">
                <a:ea typeface="宋体" charset="-122"/>
              </a:rPr>
              <a:t>Multiprocessing</a:t>
            </a:r>
          </a:p>
          <a:p>
            <a:pPr lvl="2" fontAlgn="t"/>
            <a:r>
              <a:rPr lang="en-US" altLang="zh-CN" sz="2000" dirty="0">
                <a:ea typeface="宋体" charset="-122"/>
              </a:rPr>
              <a:t>Multiple CPUs execute concurrently </a:t>
            </a:r>
          </a:p>
          <a:p>
            <a:pPr lvl="1" fontAlgn="t"/>
            <a:r>
              <a:rPr lang="en-US" altLang="zh-CN" sz="2400" dirty="0">
                <a:ea typeface="宋体" charset="-122"/>
              </a:rPr>
              <a:t>Multitasking</a:t>
            </a:r>
          </a:p>
          <a:p>
            <a:pPr lvl="2" fontAlgn="t"/>
            <a:r>
              <a:rPr lang="en-US" altLang="zh-CN" sz="2000" dirty="0">
                <a:ea typeface="宋体" charset="-122"/>
              </a:rPr>
              <a:t>The operating systems simulate concurrency on a single CPU by interleaving the execution of different tasks </a:t>
            </a:r>
          </a:p>
          <a:p>
            <a:pPr lvl="1" fontAlgn="t"/>
            <a:r>
              <a:rPr lang="en-US" altLang="zh-CN" sz="2400" dirty="0">
                <a:ea typeface="宋体" charset="-122"/>
              </a:rPr>
              <a:t>Application-based solutions</a:t>
            </a:r>
          </a:p>
          <a:p>
            <a:pPr lvl="2" fontAlgn="t"/>
            <a:r>
              <a:rPr lang="en-US" altLang="zh-CN" sz="2000" dirty="0">
                <a:ea typeface="宋体" charset="-122"/>
              </a:rPr>
              <a:t>the application software takes responsibility for switching between different branches of code at appropriate times </a:t>
            </a:r>
          </a:p>
        </p:txBody>
      </p:sp>
      <p:sp>
        <p:nvSpPr>
          <p:cNvPr id="423955" name="Rectangle 1043"/>
          <p:cNvSpPr>
            <a:spLocks noGrp="1" noChangeArrowheads="1"/>
          </p:cNvSpPr>
          <p:nvPr>
            <p:ph type="title"/>
          </p:nvPr>
        </p:nvSpPr>
        <p:spPr/>
        <p:txBody>
          <a:bodyPr>
            <a:normAutofit/>
          </a:bodyPr>
          <a:lstStyle/>
          <a:p>
            <a:r>
              <a:rPr lang="en-US" altLang="zh-CN" sz="3200" dirty="0">
                <a:ea typeface="宋体" charset="-122"/>
              </a:rPr>
              <a:t>Realizing Concurrency: Concurrency Mechanisms</a:t>
            </a:r>
          </a:p>
        </p:txBody>
      </p:sp>
      <p:sp>
        <p:nvSpPr>
          <p:cNvPr id="423965" name="Freeform 1053"/>
          <p:cNvSpPr>
            <a:spLocks/>
          </p:cNvSpPr>
          <p:nvPr/>
        </p:nvSpPr>
        <p:spPr bwMode="auto">
          <a:xfrm flipV="1">
            <a:off x="7861300" y="2941638"/>
            <a:ext cx="41275" cy="49212"/>
          </a:xfrm>
          <a:custGeom>
            <a:avLst/>
            <a:gdLst>
              <a:gd name="T0" fmla="*/ 0 w 80"/>
              <a:gd name="T1" fmla="*/ 51 h 94"/>
              <a:gd name="T2" fmla="*/ 80 w 80"/>
              <a:gd name="T3" fmla="*/ 0 h 94"/>
              <a:gd name="T4" fmla="*/ 71 w 80"/>
              <a:gd name="T5" fmla="*/ 94 h 94"/>
              <a:gd name="T6" fmla="*/ 53 w 80"/>
              <a:gd name="T7" fmla="*/ 82 h 94"/>
              <a:gd name="T8" fmla="*/ 58 w 80"/>
              <a:gd name="T9" fmla="*/ 36 h 94"/>
              <a:gd name="T10" fmla="*/ 19 w 80"/>
              <a:gd name="T11" fmla="*/ 61 h 94"/>
              <a:gd name="T12" fmla="*/ 0 w 80"/>
              <a:gd name="T13" fmla="*/ 51 h 94"/>
              <a:gd name="T14" fmla="*/ 0 w 80"/>
              <a:gd name="T15" fmla="*/ 51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94">
                <a:moveTo>
                  <a:pt x="0" y="51"/>
                </a:moveTo>
                <a:lnTo>
                  <a:pt x="80" y="0"/>
                </a:lnTo>
                <a:lnTo>
                  <a:pt x="71" y="94"/>
                </a:lnTo>
                <a:lnTo>
                  <a:pt x="53" y="82"/>
                </a:lnTo>
                <a:lnTo>
                  <a:pt x="58" y="36"/>
                </a:lnTo>
                <a:lnTo>
                  <a:pt x="19" y="61"/>
                </a:lnTo>
                <a:lnTo>
                  <a:pt x="0" y="51"/>
                </a:ln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23975" name="Group 1063"/>
          <p:cNvGrpSpPr>
            <a:grpSpLocks/>
          </p:cNvGrpSpPr>
          <p:nvPr/>
        </p:nvGrpSpPr>
        <p:grpSpPr bwMode="auto">
          <a:xfrm>
            <a:off x="7950200" y="4140200"/>
            <a:ext cx="617538" cy="1441450"/>
            <a:chOff x="4080" y="2280"/>
            <a:chExt cx="581" cy="936"/>
          </a:xfrm>
        </p:grpSpPr>
        <p:sp>
          <p:nvSpPr>
            <p:cNvPr id="423976" name="Freeform 1064"/>
            <p:cNvSpPr>
              <a:spLocks/>
            </p:cNvSpPr>
            <p:nvPr/>
          </p:nvSpPr>
          <p:spPr bwMode="auto">
            <a:xfrm>
              <a:off x="4504" y="2301"/>
              <a:ext cx="157" cy="559"/>
            </a:xfrm>
            <a:custGeom>
              <a:avLst/>
              <a:gdLst>
                <a:gd name="T0" fmla="*/ 0 w 472"/>
                <a:gd name="T1" fmla="*/ 1339 h 1377"/>
                <a:gd name="T2" fmla="*/ 27 w 472"/>
                <a:gd name="T3" fmla="*/ 1348 h 1377"/>
                <a:gd name="T4" fmla="*/ 55 w 472"/>
                <a:gd name="T5" fmla="*/ 1358 h 1377"/>
                <a:gd name="T6" fmla="*/ 85 w 472"/>
                <a:gd name="T7" fmla="*/ 1366 h 1377"/>
                <a:gd name="T8" fmla="*/ 115 w 472"/>
                <a:gd name="T9" fmla="*/ 1373 h 1377"/>
                <a:gd name="T10" fmla="*/ 156 w 472"/>
                <a:gd name="T11" fmla="*/ 1377 h 1377"/>
                <a:gd name="T12" fmla="*/ 209 w 472"/>
                <a:gd name="T13" fmla="*/ 1373 h 1377"/>
                <a:gd name="T14" fmla="*/ 267 w 472"/>
                <a:gd name="T15" fmla="*/ 1364 h 1377"/>
                <a:gd name="T16" fmla="*/ 326 w 472"/>
                <a:gd name="T17" fmla="*/ 1347 h 1377"/>
                <a:gd name="T18" fmla="*/ 381 w 472"/>
                <a:gd name="T19" fmla="*/ 1327 h 1377"/>
                <a:gd name="T20" fmla="*/ 426 w 472"/>
                <a:gd name="T21" fmla="*/ 1302 h 1377"/>
                <a:gd name="T22" fmla="*/ 455 w 472"/>
                <a:gd name="T23" fmla="*/ 1273 h 1377"/>
                <a:gd name="T24" fmla="*/ 466 w 472"/>
                <a:gd name="T25" fmla="*/ 1242 h 1377"/>
                <a:gd name="T26" fmla="*/ 471 w 472"/>
                <a:gd name="T27" fmla="*/ 1126 h 1377"/>
                <a:gd name="T28" fmla="*/ 472 w 472"/>
                <a:gd name="T29" fmla="*/ 948 h 1377"/>
                <a:gd name="T30" fmla="*/ 461 w 472"/>
                <a:gd name="T31" fmla="*/ 778 h 1377"/>
                <a:gd name="T32" fmla="*/ 429 w 472"/>
                <a:gd name="T33" fmla="*/ 685 h 1377"/>
                <a:gd name="T34" fmla="*/ 422 w 472"/>
                <a:gd name="T35" fmla="*/ 623 h 1377"/>
                <a:gd name="T36" fmla="*/ 396 w 472"/>
                <a:gd name="T37" fmla="*/ 545 h 1377"/>
                <a:gd name="T38" fmla="*/ 355 w 472"/>
                <a:gd name="T39" fmla="*/ 456 h 1377"/>
                <a:gd name="T40" fmla="*/ 299 w 472"/>
                <a:gd name="T41" fmla="*/ 359 h 1377"/>
                <a:gd name="T42" fmla="*/ 232 w 472"/>
                <a:gd name="T43" fmla="*/ 261 h 1377"/>
                <a:gd name="T44" fmla="*/ 159 w 472"/>
                <a:gd name="T45" fmla="*/ 165 h 1377"/>
                <a:gd name="T46" fmla="*/ 80 w 472"/>
                <a:gd name="T47" fmla="*/ 76 h 1377"/>
                <a:gd name="T48" fmla="*/ 0 w 472"/>
                <a:gd name="T49" fmla="*/ 0 h 1377"/>
                <a:gd name="T50" fmla="*/ 38 w 472"/>
                <a:gd name="T51" fmla="*/ 338 h 1377"/>
                <a:gd name="T52" fmla="*/ 111 w 472"/>
                <a:gd name="T53" fmla="*/ 427 h 1377"/>
                <a:gd name="T54" fmla="*/ 179 w 472"/>
                <a:gd name="T55" fmla="*/ 518 h 1377"/>
                <a:gd name="T56" fmla="*/ 238 w 472"/>
                <a:gd name="T57" fmla="*/ 611 h 1377"/>
                <a:gd name="T58" fmla="*/ 286 w 472"/>
                <a:gd name="T59" fmla="*/ 698 h 1377"/>
                <a:gd name="T60" fmla="*/ 318 w 472"/>
                <a:gd name="T61" fmla="*/ 775 h 1377"/>
                <a:gd name="T62" fmla="*/ 330 w 472"/>
                <a:gd name="T63" fmla="*/ 838 h 1377"/>
                <a:gd name="T64" fmla="*/ 319 w 472"/>
                <a:gd name="T65" fmla="*/ 882 h 1377"/>
                <a:gd name="T66" fmla="*/ 292 w 472"/>
                <a:gd name="T67" fmla="*/ 897 h 1377"/>
                <a:gd name="T68" fmla="*/ 262 w 472"/>
                <a:gd name="T69" fmla="*/ 892 h 1377"/>
                <a:gd name="T70" fmla="*/ 229 w 472"/>
                <a:gd name="T71" fmla="*/ 879 h 1377"/>
                <a:gd name="T72" fmla="*/ 192 w 472"/>
                <a:gd name="T73" fmla="*/ 858 h 1377"/>
                <a:gd name="T74" fmla="*/ 152 w 472"/>
                <a:gd name="T75" fmla="*/ 831 h 1377"/>
                <a:gd name="T76" fmla="*/ 109 w 472"/>
                <a:gd name="T77" fmla="*/ 796 h 1377"/>
                <a:gd name="T78" fmla="*/ 66 w 472"/>
                <a:gd name="T79" fmla="*/ 757 h 1377"/>
                <a:gd name="T80" fmla="*/ 22 w 472"/>
                <a:gd name="T81" fmla="*/ 713 h 1377"/>
                <a:gd name="T82" fmla="*/ 0 w 472"/>
                <a:gd name="T83" fmla="*/ 915 h 1377"/>
                <a:gd name="T84" fmla="*/ 33 w 472"/>
                <a:gd name="T85" fmla="*/ 936 h 1377"/>
                <a:gd name="T86" fmla="*/ 67 w 472"/>
                <a:gd name="T87" fmla="*/ 955 h 1377"/>
                <a:gd name="T88" fmla="*/ 103 w 472"/>
                <a:gd name="T89" fmla="*/ 972 h 1377"/>
                <a:gd name="T90" fmla="*/ 140 w 472"/>
                <a:gd name="T91" fmla="*/ 987 h 1377"/>
                <a:gd name="T92" fmla="*/ 178 w 472"/>
                <a:gd name="T93" fmla="*/ 999 h 1377"/>
                <a:gd name="T94" fmla="*/ 217 w 472"/>
                <a:gd name="T95" fmla="*/ 1009 h 1377"/>
                <a:gd name="T96" fmla="*/ 257 w 472"/>
                <a:gd name="T97" fmla="*/ 1016 h 1377"/>
                <a:gd name="T98" fmla="*/ 299 w 472"/>
                <a:gd name="T99" fmla="*/ 1021 h 1377"/>
                <a:gd name="T100" fmla="*/ 305 w 472"/>
                <a:gd name="T101" fmla="*/ 1013 h 1377"/>
                <a:gd name="T102" fmla="*/ 312 w 472"/>
                <a:gd name="T103" fmla="*/ 999 h 1377"/>
                <a:gd name="T104" fmla="*/ 322 w 472"/>
                <a:gd name="T105" fmla="*/ 977 h 1377"/>
                <a:gd name="T106" fmla="*/ 336 w 472"/>
                <a:gd name="T107" fmla="*/ 946 h 1377"/>
                <a:gd name="T108" fmla="*/ 326 w 472"/>
                <a:gd name="T109" fmla="*/ 1030 h 1377"/>
                <a:gd name="T110" fmla="*/ 303 w 472"/>
                <a:gd name="T111" fmla="*/ 1096 h 1377"/>
                <a:gd name="T112" fmla="*/ 271 w 472"/>
                <a:gd name="T113" fmla="*/ 1145 h 1377"/>
                <a:gd name="T114" fmla="*/ 230 w 472"/>
                <a:gd name="T115" fmla="*/ 1178 h 1377"/>
                <a:gd name="T116" fmla="*/ 181 w 472"/>
                <a:gd name="T117" fmla="*/ 1199 h 1377"/>
                <a:gd name="T118" fmla="*/ 125 w 472"/>
                <a:gd name="T119" fmla="*/ 1206 h 1377"/>
                <a:gd name="T120" fmla="*/ 65 w 472"/>
                <a:gd name="T121" fmla="*/ 1202 h 1377"/>
                <a:gd name="T122" fmla="*/ 0 w 472"/>
                <a:gd name="T123" fmla="*/ 1189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2" h="1377">
                  <a:moveTo>
                    <a:pt x="0" y="1189"/>
                  </a:moveTo>
                  <a:lnTo>
                    <a:pt x="0" y="1339"/>
                  </a:lnTo>
                  <a:lnTo>
                    <a:pt x="14" y="1343"/>
                  </a:lnTo>
                  <a:lnTo>
                    <a:pt x="27" y="1348"/>
                  </a:lnTo>
                  <a:lnTo>
                    <a:pt x="41" y="1353"/>
                  </a:lnTo>
                  <a:lnTo>
                    <a:pt x="55" y="1358"/>
                  </a:lnTo>
                  <a:lnTo>
                    <a:pt x="71" y="1361"/>
                  </a:lnTo>
                  <a:lnTo>
                    <a:pt x="85" y="1366"/>
                  </a:lnTo>
                  <a:lnTo>
                    <a:pt x="99" y="1369"/>
                  </a:lnTo>
                  <a:lnTo>
                    <a:pt x="115" y="1373"/>
                  </a:lnTo>
                  <a:lnTo>
                    <a:pt x="134" y="1377"/>
                  </a:lnTo>
                  <a:lnTo>
                    <a:pt x="156" y="1377"/>
                  </a:lnTo>
                  <a:lnTo>
                    <a:pt x="181" y="1377"/>
                  </a:lnTo>
                  <a:lnTo>
                    <a:pt x="209" y="1373"/>
                  </a:lnTo>
                  <a:lnTo>
                    <a:pt x="237" y="1369"/>
                  </a:lnTo>
                  <a:lnTo>
                    <a:pt x="267" y="1364"/>
                  </a:lnTo>
                  <a:lnTo>
                    <a:pt x="296" y="1356"/>
                  </a:lnTo>
                  <a:lnTo>
                    <a:pt x="326" y="1347"/>
                  </a:lnTo>
                  <a:lnTo>
                    <a:pt x="353" y="1337"/>
                  </a:lnTo>
                  <a:lnTo>
                    <a:pt x="381" y="1327"/>
                  </a:lnTo>
                  <a:lnTo>
                    <a:pt x="404" y="1315"/>
                  </a:lnTo>
                  <a:lnTo>
                    <a:pt x="426" y="1302"/>
                  </a:lnTo>
                  <a:lnTo>
                    <a:pt x="442" y="1288"/>
                  </a:lnTo>
                  <a:lnTo>
                    <a:pt x="455" y="1273"/>
                  </a:lnTo>
                  <a:lnTo>
                    <a:pt x="464" y="1258"/>
                  </a:lnTo>
                  <a:lnTo>
                    <a:pt x="466" y="1242"/>
                  </a:lnTo>
                  <a:lnTo>
                    <a:pt x="468" y="1196"/>
                  </a:lnTo>
                  <a:lnTo>
                    <a:pt x="471" y="1126"/>
                  </a:lnTo>
                  <a:lnTo>
                    <a:pt x="472" y="1041"/>
                  </a:lnTo>
                  <a:lnTo>
                    <a:pt x="472" y="948"/>
                  </a:lnTo>
                  <a:lnTo>
                    <a:pt x="468" y="858"/>
                  </a:lnTo>
                  <a:lnTo>
                    <a:pt x="461" y="778"/>
                  </a:lnTo>
                  <a:lnTo>
                    <a:pt x="448" y="718"/>
                  </a:lnTo>
                  <a:lnTo>
                    <a:pt x="429" y="685"/>
                  </a:lnTo>
                  <a:lnTo>
                    <a:pt x="428" y="656"/>
                  </a:lnTo>
                  <a:lnTo>
                    <a:pt x="422" y="623"/>
                  </a:lnTo>
                  <a:lnTo>
                    <a:pt x="411" y="586"/>
                  </a:lnTo>
                  <a:lnTo>
                    <a:pt x="396" y="545"/>
                  </a:lnTo>
                  <a:lnTo>
                    <a:pt x="377" y="502"/>
                  </a:lnTo>
                  <a:lnTo>
                    <a:pt x="355" y="456"/>
                  </a:lnTo>
                  <a:lnTo>
                    <a:pt x="328" y="408"/>
                  </a:lnTo>
                  <a:lnTo>
                    <a:pt x="299" y="359"/>
                  </a:lnTo>
                  <a:lnTo>
                    <a:pt x="267" y="310"/>
                  </a:lnTo>
                  <a:lnTo>
                    <a:pt x="232" y="261"/>
                  </a:lnTo>
                  <a:lnTo>
                    <a:pt x="197" y="212"/>
                  </a:lnTo>
                  <a:lnTo>
                    <a:pt x="159" y="165"/>
                  </a:lnTo>
                  <a:lnTo>
                    <a:pt x="120" y="120"/>
                  </a:lnTo>
                  <a:lnTo>
                    <a:pt x="80" y="76"/>
                  </a:lnTo>
                  <a:lnTo>
                    <a:pt x="40" y="37"/>
                  </a:lnTo>
                  <a:lnTo>
                    <a:pt x="0" y="0"/>
                  </a:lnTo>
                  <a:lnTo>
                    <a:pt x="0" y="297"/>
                  </a:lnTo>
                  <a:lnTo>
                    <a:pt x="38" y="338"/>
                  </a:lnTo>
                  <a:lnTo>
                    <a:pt x="74" y="382"/>
                  </a:lnTo>
                  <a:lnTo>
                    <a:pt x="111" y="427"/>
                  </a:lnTo>
                  <a:lnTo>
                    <a:pt x="146" y="472"/>
                  </a:lnTo>
                  <a:lnTo>
                    <a:pt x="179" y="518"/>
                  </a:lnTo>
                  <a:lnTo>
                    <a:pt x="210" y="565"/>
                  </a:lnTo>
                  <a:lnTo>
                    <a:pt x="238" y="611"/>
                  </a:lnTo>
                  <a:lnTo>
                    <a:pt x="264" y="655"/>
                  </a:lnTo>
                  <a:lnTo>
                    <a:pt x="286" y="698"/>
                  </a:lnTo>
                  <a:lnTo>
                    <a:pt x="303" y="737"/>
                  </a:lnTo>
                  <a:lnTo>
                    <a:pt x="318" y="775"/>
                  </a:lnTo>
                  <a:lnTo>
                    <a:pt x="326" y="808"/>
                  </a:lnTo>
                  <a:lnTo>
                    <a:pt x="330" y="838"/>
                  </a:lnTo>
                  <a:lnTo>
                    <a:pt x="327" y="863"/>
                  </a:lnTo>
                  <a:lnTo>
                    <a:pt x="319" y="882"/>
                  </a:lnTo>
                  <a:lnTo>
                    <a:pt x="305" y="896"/>
                  </a:lnTo>
                  <a:lnTo>
                    <a:pt x="292" y="897"/>
                  </a:lnTo>
                  <a:lnTo>
                    <a:pt x="277" y="896"/>
                  </a:lnTo>
                  <a:lnTo>
                    <a:pt x="262" y="892"/>
                  </a:lnTo>
                  <a:lnTo>
                    <a:pt x="247" y="886"/>
                  </a:lnTo>
                  <a:lnTo>
                    <a:pt x="229" y="879"/>
                  </a:lnTo>
                  <a:lnTo>
                    <a:pt x="211" y="870"/>
                  </a:lnTo>
                  <a:lnTo>
                    <a:pt x="192" y="858"/>
                  </a:lnTo>
                  <a:lnTo>
                    <a:pt x="172" y="845"/>
                  </a:lnTo>
                  <a:lnTo>
                    <a:pt x="152" y="831"/>
                  </a:lnTo>
                  <a:lnTo>
                    <a:pt x="130" y="814"/>
                  </a:lnTo>
                  <a:lnTo>
                    <a:pt x="109" y="796"/>
                  </a:lnTo>
                  <a:lnTo>
                    <a:pt x="87" y="777"/>
                  </a:lnTo>
                  <a:lnTo>
                    <a:pt x="66" y="757"/>
                  </a:lnTo>
                  <a:lnTo>
                    <a:pt x="44" y="736"/>
                  </a:lnTo>
                  <a:lnTo>
                    <a:pt x="22" y="713"/>
                  </a:lnTo>
                  <a:lnTo>
                    <a:pt x="0" y="691"/>
                  </a:lnTo>
                  <a:lnTo>
                    <a:pt x="0" y="915"/>
                  </a:lnTo>
                  <a:lnTo>
                    <a:pt x="16" y="926"/>
                  </a:lnTo>
                  <a:lnTo>
                    <a:pt x="33" y="936"/>
                  </a:lnTo>
                  <a:lnTo>
                    <a:pt x="50" y="946"/>
                  </a:lnTo>
                  <a:lnTo>
                    <a:pt x="67" y="955"/>
                  </a:lnTo>
                  <a:lnTo>
                    <a:pt x="85" y="964"/>
                  </a:lnTo>
                  <a:lnTo>
                    <a:pt x="103" y="972"/>
                  </a:lnTo>
                  <a:lnTo>
                    <a:pt x="121" y="980"/>
                  </a:lnTo>
                  <a:lnTo>
                    <a:pt x="140" y="987"/>
                  </a:lnTo>
                  <a:lnTo>
                    <a:pt x="159" y="993"/>
                  </a:lnTo>
                  <a:lnTo>
                    <a:pt x="178" y="999"/>
                  </a:lnTo>
                  <a:lnTo>
                    <a:pt x="197" y="1004"/>
                  </a:lnTo>
                  <a:lnTo>
                    <a:pt x="217" y="1009"/>
                  </a:lnTo>
                  <a:lnTo>
                    <a:pt x="237" y="1012"/>
                  </a:lnTo>
                  <a:lnTo>
                    <a:pt x="257" y="1016"/>
                  </a:lnTo>
                  <a:lnTo>
                    <a:pt x="277" y="1018"/>
                  </a:lnTo>
                  <a:lnTo>
                    <a:pt x="299" y="1021"/>
                  </a:lnTo>
                  <a:lnTo>
                    <a:pt x="301" y="1017"/>
                  </a:lnTo>
                  <a:lnTo>
                    <a:pt x="305" y="1013"/>
                  </a:lnTo>
                  <a:lnTo>
                    <a:pt x="308" y="1006"/>
                  </a:lnTo>
                  <a:lnTo>
                    <a:pt x="312" y="999"/>
                  </a:lnTo>
                  <a:lnTo>
                    <a:pt x="317" y="988"/>
                  </a:lnTo>
                  <a:lnTo>
                    <a:pt x="322" y="977"/>
                  </a:lnTo>
                  <a:lnTo>
                    <a:pt x="328" y="962"/>
                  </a:lnTo>
                  <a:lnTo>
                    <a:pt x="336" y="946"/>
                  </a:lnTo>
                  <a:lnTo>
                    <a:pt x="332" y="991"/>
                  </a:lnTo>
                  <a:lnTo>
                    <a:pt x="326" y="1030"/>
                  </a:lnTo>
                  <a:lnTo>
                    <a:pt x="317" y="1066"/>
                  </a:lnTo>
                  <a:lnTo>
                    <a:pt x="303" y="1096"/>
                  </a:lnTo>
                  <a:lnTo>
                    <a:pt x="289" y="1123"/>
                  </a:lnTo>
                  <a:lnTo>
                    <a:pt x="271" y="1145"/>
                  </a:lnTo>
                  <a:lnTo>
                    <a:pt x="252" y="1164"/>
                  </a:lnTo>
                  <a:lnTo>
                    <a:pt x="230" y="1178"/>
                  </a:lnTo>
                  <a:lnTo>
                    <a:pt x="206" y="1190"/>
                  </a:lnTo>
                  <a:lnTo>
                    <a:pt x="181" y="1199"/>
                  </a:lnTo>
                  <a:lnTo>
                    <a:pt x="154" y="1203"/>
                  </a:lnTo>
                  <a:lnTo>
                    <a:pt x="125" y="1206"/>
                  </a:lnTo>
                  <a:lnTo>
                    <a:pt x="96" y="1204"/>
                  </a:lnTo>
                  <a:lnTo>
                    <a:pt x="65" y="1202"/>
                  </a:lnTo>
                  <a:lnTo>
                    <a:pt x="33" y="1196"/>
                  </a:lnTo>
                  <a:lnTo>
                    <a:pt x="0" y="11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77" name="Freeform 1065"/>
            <p:cNvSpPr>
              <a:spLocks/>
            </p:cNvSpPr>
            <p:nvPr/>
          </p:nvSpPr>
          <p:spPr bwMode="auto">
            <a:xfrm>
              <a:off x="4080" y="2672"/>
              <a:ext cx="424" cy="544"/>
            </a:xfrm>
            <a:custGeom>
              <a:avLst/>
              <a:gdLst>
                <a:gd name="T0" fmla="*/ 1209 w 1278"/>
                <a:gd name="T1" fmla="*/ 254 h 1336"/>
                <a:gd name="T2" fmla="*/ 1066 w 1278"/>
                <a:gd name="T3" fmla="*/ 199 h 1336"/>
                <a:gd name="T4" fmla="*/ 929 w 1278"/>
                <a:gd name="T5" fmla="*/ 134 h 1336"/>
                <a:gd name="T6" fmla="*/ 804 w 1278"/>
                <a:gd name="T7" fmla="*/ 71 h 1336"/>
                <a:gd name="T8" fmla="*/ 681 w 1278"/>
                <a:gd name="T9" fmla="*/ 17 h 1336"/>
                <a:gd name="T10" fmla="*/ 525 w 1278"/>
                <a:gd name="T11" fmla="*/ 0 h 1336"/>
                <a:gd name="T12" fmla="*/ 360 w 1278"/>
                <a:gd name="T13" fmla="*/ 18 h 1336"/>
                <a:gd name="T14" fmla="*/ 201 w 1278"/>
                <a:gd name="T15" fmla="*/ 49 h 1336"/>
                <a:gd name="T16" fmla="*/ 113 w 1278"/>
                <a:gd name="T17" fmla="*/ 71 h 1336"/>
                <a:gd name="T18" fmla="*/ 68 w 1278"/>
                <a:gd name="T19" fmla="*/ 103 h 1336"/>
                <a:gd name="T20" fmla="*/ 10 w 1278"/>
                <a:gd name="T21" fmla="*/ 186 h 1336"/>
                <a:gd name="T22" fmla="*/ 9 w 1278"/>
                <a:gd name="T23" fmla="*/ 361 h 1336"/>
                <a:gd name="T24" fmla="*/ 115 w 1278"/>
                <a:gd name="T25" fmla="*/ 638 h 1336"/>
                <a:gd name="T26" fmla="*/ 293 w 1278"/>
                <a:gd name="T27" fmla="*/ 914 h 1336"/>
                <a:gd name="T28" fmla="*/ 485 w 1278"/>
                <a:gd name="T29" fmla="*/ 1124 h 1336"/>
                <a:gd name="T30" fmla="*/ 640 w 1278"/>
                <a:gd name="T31" fmla="*/ 1221 h 1336"/>
                <a:gd name="T32" fmla="*/ 826 w 1278"/>
                <a:gd name="T33" fmla="*/ 1300 h 1336"/>
                <a:gd name="T34" fmla="*/ 1032 w 1278"/>
                <a:gd name="T35" fmla="*/ 1336 h 1336"/>
                <a:gd name="T36" fmla="*/ 1205 w 1278"/>
                <a:gd name="T37" fmla="*/ 1292 h 1336"/>
                <a:gd name="T38" fmla="*/ 1278 w 1278"/>
                <a:gd name="T39" fmla="*/ 1081 h 1336"/>
                <a:gd name="T40" fmla="*/ 1211 w 1278"/>
                <a:gd name="T41" fmla="*/ 961 h 1336"/>
                <a:gd name="T42" fmla="*/ 1110 w 1278"/>
                <a:gd name="T43" fmla="*/ 834 h 1336"/>
                <a:gd name="T44" fmla="*/ 992 w 1278"/>
                <a:gd name="T45" fmla="*/ 732 h 1336"/>
                <a:gd name="T46" fmla="*/ 875 w 1278"/>
                <a:gd name="T47" fmla="*/ 686 h 1336"/>
                <a:gd name="T48" fmla="*/ 836 w 1278"/>
                <a:gd name="T49" fmla="*/ 769 h 1336"/>
                <a:gd name="T50" fmla="*/ 804 w 1278"/>
                <a:gd name="T51" fmla="*/ 853 h 1336"/>
                <a:gd name="T52" fmla="*/ 884 w 1278"/>
                <a:gd name="T53" fmla="*/ 894 h 1336"/>
                <a:gd name="T54" fmla="*/ 962 w 1278"/>
                <a:gd name="T55" fmla="*/ 923 h 1336"/>
                <a:gd name="T56" fmla="*/ 1033 w 1278"/>
                <a:gd name="T57" fmla="*/ 967 h 1336"/>
                <a:gd name="T58" fmla="*/ 1094 w 1278"/>
                <a:gd name="T59" fmla="*/ 1050 h 1336"/>
                <a:gd name="T60" fmla="*/ 1103 w 1278"/>
                <a:gd name="T61" fmla="*/ 1056 h 1336"/>
                <a:gd name="T62" fmla="*/ 1069 w 1278"/>
                <a:gd name="T63" fmla="*/ 1149 h 1336"/>
                <a:gd name="T64" fmla="*/ 966 w 1278"/>
                <a:gd name="T65" fmla="*/ 1169 h 1336"/>
                <a:gd name="T66" fmla="*/ 827 w 1278"/>
                <a:gd name="T67" fmla="*/ 1133 h 1336"/>
                <a:gd name="T68" fmla="*/ 675 w 1278"/>
                <a:gd name="T69" fmla="*/ 1054 h 1336"/>
                <a:gd name="T70" fmla="*/ 524 w 1278"/>
                <a:gd name="T71" fmla="*/ 938 h 1336"/>
                <a:gd name="T72" fmla="*/ 386 w 1278"/>
                <a:gd name="T73" fmla="*/ 793 h 1336"/>
                <a:gd name="T74" fmla="*/ 276 w 1278"/>
                <a:gd name="T75" fmla="*/ 628 h 1336"/>
                <a:gd name="T76" fmla="*/ 205 w 1278"/>
                <a:gd name="T77" fmla="*/ 451 h 1336"/>
                <a:gd name="T78" fmla="*/ 186 w 1278"/>
                <a:gd name="T79" fmla="*/ 268 h 1336"/>
                <a:gd name="T80" fmla="*/ 233 w 1278"/>
                <a:gd name="T81" fmla="*/ 90 h 1336"/>
                <a:gd name="T82" fmla="*/ 382 w 1278"/>
                <a:gd name="T83" fmla="*/ 88 h 1336"/>
                <a:gd name="T84" fmla="*/ 518 w 1278"/>
                <a:gd name="T85" fmla="*/ 108 h 1336"/>
                <a:gd name="T86" fmla="*/ 647 w 1278"/>
                <a:gd name="T87" fmla="*/ 146 h 1336"/>
                <a:gd name="T88" fmla="*/ 771 w 1278"/>
                <a:gd name="T89" fmla="*/ 196 h 1336"/>
                <a:gd name="T90" fmla="*/ 892 w 1278"/>
                <a:gd name="T91" fmla="*/ 254 h 1336"/>
                <a:gd name="T92" fmla="*/ 1015 w 1278"/>
                <a:gd name="T93" fmla="*/ 314 h 1336"/>
                <a:gd name="T94" fmla="*/ 1142 w 1278"/>
                <a:gd name="T95" fmla="*/ 373 h 1336"/>
                <a:gd name="T96" fmla="*/ 1278 w 1278"/>
                <a:gd name="T97" fmla="*/ 42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8" h="1336">
                  <a:moveTo>
                    <a:pt x="1278" y="424"/>
                  </a:moveTo>
                  <a:lnTo>
                    <a:pt x="1278" y="274"/>
                  </a:lnTo>
                  <a:lnTo>
                    <a:pt x="1243" y="265"/>
                  </a:lnTo>
                  <a:lnTo>
                    <a:pt x="1209" y="254"/>
                  </a:lnTo>
                  <a:lnTo>
                    <a:pt x="1173" y="242"/>
                  </a:lnTo>
                  <a:lnTo>
                    <a:pt x="1138" y="229"/>
                  </a:lnTo>
                  <a:lnTo>
                    <a:pt x="1102" y="215"/>
                  </a:lnTo>
                  <a:lnTo>
                    <a:pt x="1066" y="199"/>
                  </a:lnTo>
                  <a:lnTo>
                    <a:pt x="1031" y="183"/>
                  </a:lnTo>
                  <a:lnTo>
                    <a:pt x="996" y="167"/>
                  </a:lnTo>
                  <a:lnTo>
                    <a:pt x="962" y="151"/>
                  </a:lnTo>
                  <a:lnTo>
                    <a:pt x="929" y="134"/>
                  </a:lnTo>
                  <a:lnTo>
                    <a:pt x="896" y="117"/>
                  </a:lnTo>
                  <a:lnTo>
                    <a:pt x="865" y="101"/>
                  </a:lnTo>
                  <a:lnTo>
                    <a:pt x="834" y="85"/>
                  </a:lnTo>
                  <a:lnTo>
                    <a:pt x="804" y="71"/>
                  </a:lnTo>
                  <a:lnTo>
                    <a:pt x="777" y="57"/>
                  </a:lnTo>
                  <a:lnTo>
                    <a:pt x="751" y="44"/>
                  </a:lnTo>
                  <a:lnTo>
                    <a:pt x="716" y="28"/>
                  </a:lnTo>
                  <a:lnTo>
                    <a:pt x="681" y="17"/>
                  </a:lnTo>
                  <a:lnTo>
                    <a:pt x="643" y="8"/>
                  </a:lnTo>
                  <a:lnTo>
                    <a:pt x="605" y="2"/>
                  </a:lnTo>
                  <a:lnTo>
                    <a:pt x="566" y="0"/>
                  </a:lnTo>
                  <a:lnTo>
                    <a:pt x="525" y="0"/>
                  </a:lnTo>
                  <a:lnTo>
                    <a:pt x="484" y="2"/>
                  </a:lnTo>
                  <a:lnTo>
                    <a:pt x="443" y="6"/>
                  </a:lnTo>
                  <a:lnTo>
                    <a:pt x="402" y="12"/>
                  </a:lnTo>
                  <a:lnTo>
                    <a:pt x="360" y="18"/>
                  </a:lnTo>
                  <a:lnTo>
                    <a:pt x="320" y="25"/>
                  </a:lnTo>
                  <a:lnTo>
                    <a:pt x="280" y="33"/>
                  </a:lnTo>
                  <a:lnTo>
                    <a:pt x="239" y="41"/>
                  </a:lnTo>
                  <a:lnTo>
                    <a:pt x="201" y="49"/>
                  </a:lnTo>
                  <a:lnTo>
                    <a:pt x="163" y="57"/>
                  </a:lnTo>
                  <a:lnTo>
                    <a:pt x="128" y="63"/>
                  </a:lnTo>
                  <a:lnTo>
                    <a:pt x="123" y="68"/>
                  </a:lnTo>
                  <a:lnTo>
                    <a:pt x="113" y="71"/>
                  </a:lnTo>
                  <a:lnTo>
                    <a:pt x="109" y="73"/>
                  </a:lnTo>
                  <a:lnTo>
                    <a:pt x="116" y="75"/>
                  </a:lnTo>
                  <a:lnTo>
                    <a:pt x="91" y="88"/>
                  </a:lnTo>
                  <a:lnTo>
                    <a:pt x="68" y="103"/>
                  </a:lnTo>
                  <a:lnTo>
                    <a:pt x="49" y="120"/>
                  </a:lnTo>
                  <a:lnTo>
                    <a:pt x="33" y="140"/>
                  </a:lnTo>
                  <a:lnTo>
                    <a:pt x="21" y="161"/>
                  </a:lnTo>
                  <a:lnTo>
                    <a:pt x="10" y="186"/>
                  </a:lnTo>
                  <a:lnTo>
                    <a:pt x="3" y="211"/>
                  </a:lnTo>
                  <a:lnTo>
                    <a:pt x="0" y="240"/>
                  </a:lnTo>
                  <a:lnTo>
                    <a:pt x="0" y="299"/>
                  </a:lnTo>
                  <a:lnTo>
                    <a:pt x="9" y="361"/>
                  </a:lnTo>
                  <a:lnTo>
                    <a:pt x="26" y="427"/>
                  </a:lnTo>
                  <a:lnTo>
                    <a:pt x="49" y="496"/>
                  </a:lnTo>
                  <a:lnTo>
                    <a:pt x="79" y="566"/>
                  </a:lnTo>
                  <a:lnTo>
                    <a:pt x="115" y="638"/>
                  </a:lnTo>
                  <a:lnTo>
                    <a:pt x="155" y="710"/>
                  </a:lnTo>
                  <a:lnTo>
                    <a:pt x="199" y="780"/>
                  </a:lnTo>
                  <a:lnTo>
                    <a:pt x="245" y="849"/>
                  </a:lnTo>
                  <a:lnTo>
                    <a:pt x="293" y="914"/>
                  </a:lnTo>
                  <a:lnTo>
                    <a:pt x="341" y="976"/>
                  </a:lnTo>
                  <a:lnTo>
                    <a:pt x="390" y="1031"/>
                  </a:lnTo>
                  <a:lnTo>
                    <a:pt x="439" y="1081"/>
                  </a:lnTo>
                  <a:lnTo>
                    <a:pt x="485" y="1124"/>
                  </a:lnTo>
                  <a:lnTo>
                    <a:pt x="529" y="1158"/>
                  </a:lnTo>
                  <a:lnTo>
                    <a:pt x="569" y="1184"/>
                  </a:lnTo>
                  <a:lnTo>
                    <a:pt x="605" y="1200"/>
                  </a:lnTo>
                  <a:lnTo>
                    <a:pt x="640" y="1221"/>
                  </a:lnTo>
                  <a:lnTo>
                    <a:pt x="682" y="1243"/>
                  </a:lnTo>
                  <a:lnTo>
                    <a:pt x="727" y="1264"/>
                  </a:lnTo>
                  <a:lnTo>
                    <a:pt x="774" y="1283"/>
                  </a:lnTo>
                  <a:lnTo>
                    <a:pt x="826" y="1300"/>
                  </a:lnTo>
                  <a:lnTo>
                    <a:pt x="878" y="1315"/>
                  </a:lnTo>
                  <a:lnTo>
                    <a:pt x="930" y="1326"/>
                  </a:lnTo>
                  <a:lnTo>
                    <a:pt x="982" y="1333"/>
                  </a:lnTo>
                  <a:lnTo>
                    <a:pt x="1032" y="1336"/>
                  </a:lnTo>
                  <a:lnTo>
                    <a:pt x="1081" y="1334"/>
                  </a:lnTo>
                  <a:lnTo>
                    <a:pt x="1127" y="1327"/>
                  </a:lnTo>
                  <a:lnTo>
                    <a:pt x="1168" y="1313"/>
                  </a:lnTo>
                  <a:lnTo>
                    <a:pt x="1205" y="1292"/>
                  </a:lnTo>
                  <a:lnTo>
                    <a:pt x="1236" y="1265"/>
                  </a:lnTo>
                  <a:lnTo>
                    <a:pt x="1261" y="1228"/>
                  </a:lnTo>
                  <a:lnTo>
                    <a:pt x="1278" y="1184"/>
                  </a:lnTo>
                  <a:lnTo>
                    <a:pt x="1278" y="1081"/>
                  </a:lnTo>
                  <a:lnTo>
                    <a:pt x="1266" y="1054"/>
                  </a:lnTo>
                  <a:lnTo>
                    <a:pt x="1250" y="1024"/>
                  </a:lnTo>
                  <a:lnTo>
                    <a:pt x="1231" y="993"/>
                  </a:lnTo>
                  <a:lnTo>
                    <a:pt x="1211" y="961"/>
                  </a:lnTo>
                  <a:lnTo>
                    <a:pt x="1189" y="929"/>
                  </a:lnTo>
                  <a:lnTo>
                    <a:pt x="1164" y="897"/>
                  </a:lnTo>
                  <a:lnTo>
                    <a:pt x="1138" y="865"/>
                  </a:lnTo>
                  <a:lnTo>
                    <a:pt x="1110" y="834"/>
                  </a:lnTo>
                  <a:lnTo>
                    <a:pt x="1081" y="806"/>
                  </a:lnTo>
                  <a:lnTo>
                    <a:pt x="1052" y="778"/>
                  </a:lnTo>
                  <a:lnTo>
                    <a:pt x="1021" y="754"/>
                  </a:lnTo>
                  <a:lnTo>
                    <a:pt x="992" y="732"/>
                  </a:lnTo>
                  <a:lnTo>
                    <a:pt x="962" y="714"/>
                  </a:lnTo>
                  <a:lnTo>
                    <a:pt x="932" y="700"/>
                  </a:lnTo>
                  <a:lnTo>
                    <a:pt x="904" y="691"/>
                  </a:lnTo>
                  <a:lnTo>
                    <a:pt x="875" y="686"/>
                  </a:lnTo>
                  <a:lnTo>
                    <a:pt x="866" y="707"/>
                  </a:lnTo>
                  <a:lnTo>
                    <a:pt x="856" y="727"/>
                  </a:lnTo>
                  <a:lnTo>
                    <a:pt x="846" y="748"/>
                  </a:lnTo>
                  <a:lnTo>
                    <a:pt x="836" y="769"/>
                  </a:lnTo>
                  <a:lnTo>
                    <a:pt x="827" y="789"/>
                  </a:lnTo>
                  <a:lnTo>
                    <a:pt x="818" y="811"/>
                  </a:lnTo>
                  <a:lnTo>
                    <a:pt x="810" y="832"/>
                  </a:lnTo>
                  <a:lnTo>
                    <a:pt x="804" y="853"/>
                  </a:lnTo>
                  <a:lnTo>
                    <a:pt x="824" y="866"/>
                  </a:lnTo>
                  <a:lnTo>
                    <a:pt x="844" y="877"/>
                  </a:lnTo>
                  <a:lnTo>
                    <a:pt x="863" y="885"/>
                  </a:lnTo>
                  <a:lnTo>
                    <a:pt x="884" y="894"/>
                  </a:lnTo>
                  <a:lnTo>
                    <a:pt x="904" y="902"/>
                  </a:lnTo>
                  <a:lnTo>
                    <a:pt x="923" y="909"/>
                  </a:lnTo>
                  <a:lnTo>
                    <a:pt x="943" y="916"/>
                  </a:lnTo>
                  <a:lnTo>
                    <a:pt x="962" y="923"/>
                  </a:lnTo>
                  <a:lnTo>
                    <a:pt x="980" y="933"/>
                  </a:lnTo>
                  <a:lnTo>
                    <a:pt x="998" y="942"/>
                  </a:lnTo>
                  <a:lnTo>
                    <a:pt x="1015" y="954"/>
                  </a:lnTo>
                  <a:lnTo>
                    <a:pt x="1033" y="967"/>
                  </a:lnTo>
                  <a:lnTo>
                    <a:pt x="1049" y="984"/>
                  </a:lnTo>
                  <a:lnTo>
                    <a:pt x="1065" y="1003"/>
                  </a:lnTo>
                  <a:lnTo>
                    <a:pt x="1079" y="1024"/>
                  </a:lnTo>
                  <a:lnTo>
                    <a:pt x="1094" y="1050"/>
                  </a:lnTo>
                  <a:lnTo>
                    <a:pt x="1096" y="1050"/>
                  </a:lnTo>
                  <a:lnTo>
                    <a:pt x="1098" y="1051"/>
                  </a:lnTo>
                  <a:lnTo>
                    <a:pt x="1101" y="1054"/>
                  </a:lnTo>
                  <a:lnTo>
                    <a:pt x="1103" y="1056"/>
                  </a:lnTo>
                  <a:lnTo>
                    <a:pt x="1104" y="1091"/>
                  </a:lnTo>
                  <a:lnTo>
                    <a:pt x="1098" y="1117"/>
                  </a:lnTo>
                  <a:lnTo>
                    <a:pt x="1087" y="1136"/>
                  </a:lnTo>
                  <a:lnTo>
                    <a:pt x="1069" y="1149"/>
                  </a:lnTo>
                  <a:lnTo>
                    <a:pt x="1046" y="1157"/>
                  </a:lnTo>
                  <a:lnTo>
                    <a:pt x="1021" y="1163"/>
                  </a:lnTo>
                  <a:lnTo>
                    <a:pt x="994" y="1167"/>
                  </a:lnTo>
                  <a:lnTo>
                    <a:pt x="966" y="1169"/>
                  </a:lnTo>
                  <a:lnTo>
                    <a:pt x="932" y="1164"/>
                  </a:lnTo>
                  <a:lnTo>
                    <a:pt x="898" y="1157"/>
                  </a:lnTo>
                  <a:lnTo>
                    <a:pt x="862" y="1146"/>
                  </a:lnTo>
                  <a:lnTo>
                    <a:pt x="827" y="1133"/>
                  </a:lnTo>
                  <a:lnTo>
                    <a:pt x="789" y="1118"/>
                  </a:lnTo>
                  <a:lnTo>
                    <a:pt x="752" y="1099"/>
                  </a:lnTo>
                  <a:lnTo>
                    <a:pt x="713" y="1078"/>
                  </a:lnTo>
                  <a:lnTo>
                    <a:pt x="675" y="1054"/>
                  </a:lnTo>
                  <a:lnTo>
                    <a:pt x="637" y="1028"/>
                  </a:lnTo>
                  <a:lnTo>
                    <a:pt x="599" y="999"/>
                  </a:lnTo>
                  <a:lnTo>
                    <a:pt x="561" y="970"/>
                  </a:lnTo>
                  <a:lnTo>
                    <a:pt x="524" y="938"/>
                  </a:lnTo>
                  <a:lnTo>
                    <a:pt x="488" y="903"/>
                  </a:lnTo>
                  <a:lnTo>
                    <a:pt x="453" y="869"/>
                  </a:lnTo>
                  <a:lnTo>
                    <a:pt x="418" y="831"/>
                  </a:lnTo>
                  <a:lnTo>
                    <a:pt x="386" y="793"/>
                  </a:lnTo>
                  <a:lnTo>
                    <a:pt x="356" y="754"/>
                  </a:lnTo>
                  <a:lnTo>
                    <a:pt x="327" y="712"/>
                  </a:lnTo>
                  <a:lnTo>
                    <a:pt x="301" y="670"/>
                  </a:lnTo>
                  <a:lnTo>
                    <a:pt x="276" y="628"/>
                  </a:lnTo>
                  <a:lnTo>
                    <a:pt x="253" y="584"/>
                  </a:lnTo>
                  <a:lnTo>
                    <a:pt x="234" y="540"/>
                  </a:lnTo>
                  <a:lnTo>
                    <a:pt x="218" y="496"/>
                  </a:lnTo>
                  <a:lnTo>
                    <a:pt x="205" y="451"/>
                  </a:lnTo>
                  <a:lnTo>
                    <a:pt x="195" y="405"/>
                  </a:lnTo>
                  <a:lnTo>
                    <a:pt x="188" y="360"/>
                  </a:lnTo>
                  <a:lnTo>
                    <a:pt x="186" y="314"/>
                  </a:lnTo>
                  <a:lnTo>
                    <a:pt x="186" y="268"/>
                  </a:lnTo>
                  <a:lnTo>
                    <a:pt x="192" y="223"/>
                  </a:lnTo>
                  <a:lnTo>
                    <a:pt x="201" y="178"/>
                  </a:lnTo>
                  <a:lnTo>
                    <a:pt x="214" y="134"/>
                  </a:lnTo>
                  <a:lnTo>
                    <a:pt x="233" y="90"/>
                  </a:lnTo>
                  <a:lnTo>
                    <a:pt x="271" y="88"/>
                  </a:lnTo>
                  <a:lnTo>
                    <a:pt x="309" y="85"/>
                  </a:lnTo>
                  <a:lnTo>
                    <a:pt x="346" y="87"/>
                  </a:lnTo>
                  <a:lnTo>
                    <a:pt x="382" y="88"/>
                  </a:lnTo>
                  <a:lnTo>
                    <a:pt x="417" y="91"/>
                  </a:lnTo>
                  <a:lnTo>
                    <a:pt x="452" y="96"/>
                  </a:lnTo>
                  <a:lnTo>
                    <a:pt x="485" y="101"/>
                  </a:lnTo>
                  <a:lnTo>
                    <a:pt x="518" y="108"/>
                  </a:lnTo>
                  <a:lnTo>
                    <a:pt x="551" y="116"/>
                  </a:lnTo>
                  <a:lnTo>
                    <a:pt x="583" y="126"/>
                  </a:lnTo>
                  <a:lnTo>
                    <a:pt x="615" y="135"/>
                  </a:lnTo>
                  <a:lnTo>
                    <a:pt x="647" y="146"/>
                  </a:lnTo>
                  <a:lnTo>
                    <a:pt x="678" y="158"/>
                  </a:lnTo>
                  <a:lnTo>
                    <a:pt x="709" y="170"/>
                  </a:lnTo>
                  <a:lnTo>
                    <a:pt x="740" y="183"/>
                  </a:lnTo>
                  <a:lnTo>
                    <a:pt x="771" y="196"/>
                  </a:lnTo>
                  <a:lnTo>
                    <a:pt x="801" y="210"/>
                  </a:lnTo>
                  <a:lnTo>
                    <a:pt x="831" y="224"/>
                  </a:lnTo>
                  <a:lnTo>
                    <a:pt x="862" y="240"/>
                  </a:lnTo>
                  <a:lnTo>
                    <a:pt x="892" y="254"/>
                  </a:lnTo>
                  <a:lnTo>
                    <a:pt x="923" y="269"/>
                  </a:lnTo>
                  <a:lnTo>
                    <a:pt x="954" y="285"/>
                  </a:lnTo>
                  <a:lnTo>
                    <a:pt x="985" y="300"/>
                  </a:lnTo>
                  <a:lnTo>
                    <a:pt x="1015" y="314"/>
                  </a:lnTo>
                  <a:lnTo>
                    <a:pt x="1046" y="330"/>
                  </a:lnTo>
                  <a:lnTo>
                    <a:pt x="1078" y="344"/>
                  </a:lnTo>
                  <a:lnTo>
                    <a:pt x="1110" y="358"/>
                  </a:lnTo>
                  <a:lnTo>
                    <a:pt x="1142" y="373"/>
                  </a:lnTo>
                  <a:lnTo>
                    <a:pt x="1176" y="387"/>
                  </a:lnTo>
                  <a:lnTo>
                    <a:pt x="1209" y="400"/>
                  </a:lnTo>
                  <a:lnTo>
                    <a:pt x="1243" y="412"/>
                  </a:lnTo>
                  <a:lnTo>
                    <a:pt x="1278" y="4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78" name="Freeform 1066"/>
            <p:cNvSpPr>
              <a:spLocks/>
            </p:cNvSpPr>
            <p:nvPr/>
          </p:nvSpPr>
          <p:spPr bwMode="auto">
            <a:xfrm>
              <a:off x="4525" y="2829"/>
              <a:ext cx="83" cy="7"/>
            </a:xfrm>
            <a:custGeom>
              <a:avLst/>
              <a:gdLst>
                <a:gd name="T0" fmla="*/ 250 w 250"/>
                <a:gd name="T1" fmla="*/ 0 h 14"/>
                <a:gd name="T2" fmla="*/ 235 w 250"/>
                <a:gd name="T3" fmla="*/ 3 h 14"/>
                <a:gd name="T4" fmla="*/ 221 w 250"/>
                <a:gd name="T5" fmla="*/ 7 h 14"/>
                <a:gd name="T6" fmla="*/ 207 w 250"/>
                <a:gd name="T7" fmla="*/ 9 h 14"/>
                <a:gd name="T8" fmla="*/ 191 w 250"/>
                <a:gd name="T9" fmla="*/ 12 h 14"/>
                <a:gd name="T10" fmla="*/ 177 w 250"/>
                <a:gd name="T11" fmla="*/ 13 h 14"/>
                <a:gd name="T12" fmla="*/ 162 w 250"/>
                <a:gd name="T13" fmla="*/ 14 h 14"/>
                <a:gd name="T14" fmla="*/ 146 w 250"/>
                <a:gd name="T15" fmla="*/ 14 h 14"/>
                <a:gd name="T16" fmla="*/ 131 w 250"/>
                <a:gd name="T17" fmla="*/ 14 h 14"/>
                <a:gd name="T18" fmla="*/ 116 w 250"/>
                <a:gd name="T19" fmla="*/ 14 h 14"/>
                <a:gd name="T20" fmla="*/ 99 w 250"/>
                <a:gd name="T21" fmla="*/ 13 h 14"/>
                <a:gd name="T22" fmla="*/ 83 w 250"/>
                <a:gd name="T23" fmla="*/ 12 h 14"/>
                <a:gd name="T24" fmla="*/ 67 w 250"/>
                <a:gd name="T25" fmla="*/ 11 h 14"/>
                <a:gd name="T26" fmla="*/ 50 w 250"/>
                <a:gd name="T27" fmla="*/ 8 h 14"/>
                <a:gd name="T28" fmla="*/ 34 w 250"/>
                <a:gd name="T29" fmla="*/ 6 h 14"/>
                <a:gd name="T30" fmla="*/ 17 w 250"/>
                <a:gd name="T31" fmla="*/ 3 h 14"/>
                <a:gd name="T32" fmla="*/ 0 w 250"/>
                <a:gd name="T33" fmla="*/ 0 h 14"/>
                <a:gd name="T34" fmla="*/ 250 w 250"/>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0" h="14">
                  <a:moveTo>
                    <a:pt x="250" y="0"/>
                  </a:moveTo>
                  <a:lnTo>
                    <a:pt x="235" y="3"/>
                  </a:lnTo>
                  <a:lnTo>
                    <a:pt x="221" y="7"/>
                  </a:lnTo>
                  <a:lnTo>
                    <a:pt x="207" y="9"/>
                  </a:lnTo>
                  <a:lnTo>
                    <a:pt x="191" y="12"/>
                  </a:lnTo>
                  <a:lnTo>
                    <a:pt x="177" y="13"/>
                  </a:lnTo>
                  <a:lnTo>
                    <a:pt x="162" y="14"/>
                  </a:lnTo>
                  <a:lnTo>
                    <a:pt x="146" y="14"/>
                  </a:lnTo>
                  <a:lnTo>
                    <a:pt x="131" y="14"/>
                  </a:lnTo>
                  <a:lnTo>
                    <a:pt x="116" y="14"/>
                  </a:lnTo>
                  <a:lnTo>
                    <a:pt x="99" y="13"/>
                  </a:lnTo>
                  <a:lnTo>
                    <a:pt x="83" y="12"/>
                  </a:lnTo>
                  <a:lnTo>
                    <a:pt x="67" y="11"/>
                  </a:lnTo>
                  <a:lnTo>
                    <a:pt x="50" y="8"/>
                  </a:lnTo>
                  <a:lnTo>
                    <a:pt x="34" y="6"/>
                  </a:lnTo>
                  <a:lnTo>
                    <a:pt x="17" y="3"/>
                  </a:lnTo>
                  <a:lnTo>
                    <a:pt x="0" y="0"/>
                  </a:lnTo>
                  <a:lnTo>
                    <a:pt x="250" y="0"/>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79" name="Freeform 1067"/>
            <p:cNvSpPr>
              <a:spLocks/>
            </p:cNvSpPr>
            <p:nvPr/>
          </p:nvSpPr>
          <p:spPr bwMode="auto">
            <a:xfrm>
              <a:off x="4470" y="2808"/>
              <a:ext cx="163" cy="28"/>
            </a:xfrm>
            <a:custGeom>
              <a:avLst/>
              <a:gdLst>
                <a:gd name="T0" fmla="*/ 0 w 489"/>
                <a:gd name="T1" fmla="*/ 0 h 68"/>
                <a:gd name="T2" fmla="*/ 34 w 489"/>
                <a:gd name="T3" fmla="*/ 12 h 68"/>
                <a:gd name="T4" fmla="*/ 67 w 489"/>
                <a:gd name="T5" fmla="*/ 23 h 68"/>
                <a:gd name="T6" fmla="*/ 99 w 489"/>
                <a:gd name="T7" fmla="*/ 34 h 68"/>
                <a:gd name="T8" fmla="*/ 131 w 489"/>
                <a:gd name="T9" fmla="*/ 42 h 68"/>
                <a:gd name="T10" fmla="*/ 163 w 489"/>
                <a:gd name="T11" fmla="*/ 50 h 68"/>
                <a:gd name="T12" fmla="*/ 194 w 489"/>
                <a:gd name="T13" fmla="*/ 57 h 68"/>
                <a:gd name="T14" fmla="*/ 225 w 489"/>
                <a:gd name="T15" fmla="*/ 62 h 68"/>
                <a:gd name="T16" fmla="*/ 254 w 489"/>
                <a:gd name="T17" fmla="*/ 66 h 68"/>
                <a:gd name="T18" fmla="*/ 284 w 489"/>
                <a:gd name="T19" fmla="*/ 68 h 68"/>
                <a:gd name="T20" fmla="*/ 313 w 489"/>
                <a:gd name="T21" fmla="*/ 68 h 68"/>
                <a:gd name="T22" fmla="*/ 340 w 489"/>
                <a:gd name="T23" fmla="*/ 67 h 68"/>
                <a:gd name="T24" fmla="*/ 367 w 489"/>
                <a:gd name="T25" fmla="*/ 63 h 68"/>
                <a:gd name="T26" fmla="*/ 394 w 489"/>
                <a:gd name="T27" fmla="*/ 59 h 68"/>
                <a:gd name="T28" fmla="*/ 419 w 489"/>
                <a:gd name="T29" fmla="*/ 50 h 68"/>
                <a:gd name="T30" fmla="*/ 444 w 489"/>
                <a:gd name="T31" fmla="*/ 41 h 68"/>
                <a:gd name="T32" fmla="*/ 468 w 489"/>
                <a:gd name="T33" fmla="*/ 29 h 68"/>
                <a:gd name="T34" fmla="*/ 474 w 489"/>
                <a:gd name="T35" fmla="*/ 23 h 68"/>
                <a:gd name="T36" fmla="*/ 480 w 489"/>
                <a:gd name="T37" fmla="*/ 17 h 68"/>
                <a:gd name="T38" fmla="*/ 485 w 489"/>
                <a:gd name="T39" fmla="*/ 10 h 68"/>
                <a:gd name="T40" fmla="*/ 489 w 489"/>
                <a:gd name="T41" fmla="*/ 0 h 68"/>
                <a:gd name="T42" fmla="*/ 281 w 489"/>
                <a:gd name="T43" fmla="*/ 0 h 68"/>
                <a:gd name="T44" fmla="*/ 272 w 489"/>
                <a:gd name="T45" fmla="*/ 2 h 68"/>
                <a:gd name="T46" fmla="*/ 265 w 489"/>
                <a:gd name="T47" fmla="*/ 3 h 68"/>
                <a:gd name="T48" fmla="*/ 257 w 489"/>
                <a:gd name="T49" fmla="*/ 3 h 68"/>
                <a:gd name="T50" fmla="*/ 250 w 489"/>
                <a:gd name="T51" fmla="*/ 3 h 68"/>
                <a:gd name="T52" fmla="*/ 243 w 489"/>
                <a:gd name="T53" fmla="*/ 3 h 68"/>
                <a:gd name="T54" fmla="*/ 234 w 489"/>
                <a:gd name="T55" fmla="*/ 3 h 68"/>
                <a:gd name="T56" fmla="*/ 227 w 489"/>
                <a:gd name="T57" fmla="*/ 2 h 68"/>
                <a:gd name="T58" fmla="*/ 219 w 489"/>
                <a:gd name="T59" fmla="*/ 0 h 68"/>
                <a:gd name="T60" fmla="*/ 0 w 489"/>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9" h="68">
                  <a:moveTo>
                    <a:pt x="0" y="0"/>
                  </a:moveTo>
                  <a:lnTo>
                    <a:pt x="34" y="12"/>
                  </a:lnTo>
                  <a:lnTo>
                    <a:pt x="67" y="23"/>
                  </a:lnTo>
                  <a:lnTo>
                    <a:pt x="99" y="34"/>
                  </a:lnTo>
                  <a:lnTo>
                    <a:pt x="131" y="42"/>
                  </a:lnTo>
                  <a:lnTo>
                    <a:pt x="163" y="50"/>
                  </a:lnTo>
                  <a:lnTo>
                    <a:pt x="194" y="57"/>
                  </a:lnTo>
                  <a:lnTo>
                    <a:pt x="225" y="62"/>
                  </a:lnTo>
                  <a:lnTo>
                    <a:pt x="254" y="66"/>
                  </a:lnTo>
                  <a:lnTo>
                    <a:pt x="284" y="68"/>
                  </a:lnTo>
                  <a:lnTo>
                    <a:pt x="313" y="68"/>
                  </a:lnTo>
                  <a:lnTo>
                    <a:pt x="340" y="67"/>
                  </a:lnTo>
                  <a:lnTo>
                    <a:pt x="367" y="63"/>
                  </a:lnTo>
                  <a:lnTo>
                    <a:pt x="394" y="59"/>
                  </a:lnTo>
                  <a:lnTo>
                    <a:pt x="419" y="50"/>
                  </a:lnTo>
                  <a:lnTo>
                    <a:pt x="444" y="41"/>
                  </a:lnTo>
                  <a:lnTo>
                    <a:pt x="468" y="29"/>
                  </a:lnTo>
                  <a:lnTo>
                    <a:pt x="474" y="23"/>
                  </a:lnTo>
                  <a:lnTo>
                    <a:pt x="480" y="17"/>
                  </a:lnTo>
                  <a:lnTo>
                    <a:pt x="485" y="10"/>
                  </a:lnTo>
                  <a:lnTo>
                    <a:pt x="489" y="0"/>
                  </a:lnTo>
                  <a:lnTo>
                    <a:pt x="281" y="0"/>
                  </a:lnTo>
                  <a:lnTo>
                    <a:pt x="272" y="2"/>
                  </a:lnTo>
                  <a:lnTo>
                    <a:pt x="265" y="3"/>
                  </a:lnTo>
                  <a:lnTo>
                    <a:pt x="257" y="3"/>
                  </a:lnTo>
                  <a:lnTo>
                    <a:pt x="250" y="3"/>
                  </a:lnTo>
                  <a:lnTo>
                    <a:pt x="243" y="3"/>
                  </a:lnTo>
                  <a:lnTo>
                    <a:pt x="234" y="3"/>
                  </a:lnTo>
                  <a:lnTo>
                    <a:pt x="227" y="2"/>
                  </a:lnTo>
                  <a:lnTo>
                    <a:pt x="219" y="0"/>
                  </a:lnTo>
                  <a:lnTo>
                    <a:pt x="0" y="0"/>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80" name="Freeform 1068"/>
            <p:cNvSpPr>
              <a:spLocks/>
            </p:cNvSpPr>
            <p:nvPr/>
          </p:nvSpPr>
          <p:spPr bwMode="auto">
            <a:xfrm>
              <a:off x="4427" y="2787"/>
              <a:ext cx="211" cy="42"/>
            </a:xfrm>
            <a:custGeom>
              <a:avLst/>
              <a:gdLst>
                <a:gd name="T0" fmla="*/ 293 w 636"/>
                <a:gd name="T1" fmla="*/ 103 h 103"/>
                <a:gd name="T2" fmla="*/ 276 w 636"/>
                <a:gd name="T3" fmla="*/ 98 h 103"/>
                <a:gd name="T4" fmla="*/ 258 w 636"/>
                <a:gd name="T5" fmla="*/ 93 h 103"/>
                <a:gd name="T6" fmla="*/ 240 w 636"/>
                <a:gd name="T7" fmla="*/ 89 h 103"/>
                <a:gd name="T8" fmla="*/ 222 w 636"/>
                <a:gd name="T9" fmla="*/ 84 h 103"/>
                <a:gd name="T10" fmla="*/ 204 w 636"/>
                <a:gd name="T11" fmla="*/ 78 h 103"/>
                <a:gd name="T12" fmla="*/ 187 w 636"/>
                <a:gd name="T13" fmla="*/ 72 h 103"/>
                <a:gd name="T14" fmla="*/ 169 w 636"/>
                <a:gd name="T15" fmla="*/ 66 h 103"/>
                <a:gd name="T16" fmla="*/ 151 w 636"/>
                <a:gd name="T17" fmla="*/ 59 h 103"/>
                <a:gd name="T18" fmla="*/ 132 w 636"/>
                <a:gd name="T19" fmla="*/ 53 h 103"/>
                <a:gd name="T20" fmla="*/ 114 w 636"/>
                <a:gd name="T21" fmla="*/ 46 h 103"/>
                <a:gd name="T22" fmla="*/ 95 w 636"/>
                <a:gd name="T23" fmla="*/ 39 h 103"/>
                <a:gd name="T24" fmla="*/ 76 w 636"/>
                <a:gd name="T25" fmla="*/ 32 h 103"/>
                <a:gd name="T26" fmla="*/ 57 w 636"/>
                <a:gd name="T27" fmla="*/ 23 h 103"/>
                <a:gd name="T28" fmla="*/ 38 w 636"/>
                <a:gd name="T29" fmla="*/ 16 h 103"/>
                <a:gd name="T30" fmla="*/ 19 w 636"/>
                <a:gd name="T31" fmla="*/ 8 h 103"/>
                <a:gd name="T32" fmla="*/ 0 w 636"/>
                <a:gd name="T33" fmla="*/ 0 h 103"/>
                <a:gd name="T34" fmla="*/ 128 w 636"/>
                <a:gd name="T35" fmla="*/ 0 h 103"/>
                <a:gd name="T36" fmla="*/ 152 w 636"/>
                <a:gd name="T37" fmla="*/ 8 h 103"/>
                <a:gd name="T38" fmla="*/ 176 w 636"/>
                <a:gd name="T39" fmla="*/ 16 h 103"/>
                <a:gd name="T40" fmla="*/ 201 w 636"/>
                <a:gd name="T41" fmla="*/ 23 h 103"/>
                <a:gd name="T42" fmla="*/ 225 w 636"/>
                <a:gd name="T43" fmla="*/ 29 h 103"/>
                <a:gd name="T44" fmla="*/ 248 w 636"/>
                <a:gd name="T45" fmla="*/ 35 h 103"/>
                <a:gd name="T46" fmla="*/ 273 w 636"/>
                <a:gd name="T47" fmla="*/ 40 h 103"/>
                <a:gd name="T48" fmla="*/ 297 w 636"/>
                <a:gd name="T49" fmla="*/ 45 h 103"/>
                <a:gd name="T50" fmla="*/ 322 w 636"/>
                <a:gd name="T51" fmla="*/ 47 h 103"/>
                <a:gd name="T52" fmla="*/ 346 w 636"/>
                <a:gd name="T53" fmla="*/ 49 h 103"/>
                <a:gd name="T54" fmla="*/ 371 w 636"/>
                <a:gd name="T55" fmla="*/ 51 h 103"/>
                <a:gd name="T56" fmla="*/ 395 w 636"/>
                <a:gd name="T57" fmla="*/ 51 h 103"/>
                <a:gd name="T58" fmla="*/ 420 w 636"/>
                <a:gd name="T59" fmla="*/ 49 h 103"/>
                <a:gd name="T60" fmla="*/ 445 w 636"/>
                <a:gd name="T61" fmla="*/ 47 h 103"/>
                <a:gd name="T62" fmla="*/ 470 w 636"/>
                <a:gd name="T63" fmla="*/ 42 h 103"/>
                <a:gd name="T64" fmla="*/ 495 w 636"/>
                <a:gd name="T65" fmla="*/ 38 h 103"/>
                <a:gd name="T66" fmla="*/ 521 w 636"/>
                <a:gd name="T67" fmla="*/ 30 h 103"/>
                <a:gd name="T68" fmla="*/ 528 w 636"/>
                <a:gd name="T69" fmla="*/ 23 h 103"/>
                <a:gd name="T70" fmla="*/ 535 w 636"/>
                <a:gd name="T71" fmla="*/ 16 h 103"/>
                <a:gd name="T72" fmla="*/ 541 w 636"/>
                <a:gd name="T73" fmla="*/ 9 h 103"/>
                <a:gd name="T74" fmla="*/ 546 w 636"/>
                <a:gd name="T75" fmla="*/ 0 h 103"/>
                <a:gd name="T76" fmla="*/ 636 w 636"/>
                <a:gd name="T77" fmla="*/ 0 h 103"/>
                <a:gd name="T78" fmla="*/ 633 w 636"/>
                <a:gd name="T79" fmla="*/ 14 h 103"/>
                <a:gd name="T80" fmla="*/ 628 w 636"/>
                <a:gd name="T81" fmla="*/ 27 h 103"/>
                <a:gd name="T82" fmla="*/ 623 w 636"/>
                <a:gd name="T83" fmla="*/ 39 h 103"/>
                <a:gd name="T84" fmla="*/ 619 w 636"/>
                <a:gd name="T85" fmla="*/ 49 h 103"/>
                <a:gd name="T86" fmla="*/ 613 w 636"/>
                <a:gd name="T87" fmla="*/ 59 h 103"/>
                <a:gd name="T88" fmla="*/ 608 w 636"/>
                <a:gd name="T89" fmla="*/ 67 h 103"/>
                <a:gd name="T90" fmla="*/ 602 w 636"/>
                <a:gd name="T91" fmla="*/ 73 h 103"/>
                <a:gd name="T92" fmla="*/ 596 w 636"/>
                <a:gd name="T93" fmla="*/ 78 h 103"/>
                <a:gd name="T94" fmla="*/ 590 w 636"/>
                <a:gd name="T95" fmla="*/ 81 h 103"/>
                <a:gd name="T96" fmla="*/ 584 w 636"/>
                <a:gd name="T97" fmla="*/ 85 h 103"/>
                <a:gd name="T98" fmla="*/ 577 w 636"/>
                <a:gd name="T99" fmla="*/ 89 h 103"/>
                <a:gd name="T100" fmla="*/ 571 w 636"/>
                <a:gd name="T101" fmla="*/ 91 h 103"/>
                <a:gd name="T102" fmla="*/ 564 w 636"/>
                <a:gd name="T103" fmla="*/ 95 h 103"/>
                <a:gd name="T104" fmla="*/ 557 w 636"/>
                <a:gd name="T105" fmla="*/ 97 h 103"/>
                <a:gd name="T106" fmla="*/ 550 w 636"/>
                <a:gd name="T107" fmla="*/ 100 h 103"/>
                <a:gd name="T108" fmla="*/ 543 w 636"/>
                <a:gd name="T109" fmla="*/ 103 h 103"/>
                <a:gd name="T110" fmla="*/ 293 w 636"/>
                <a:gd name="T11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6" h="103">
                  <a:moveTo>
                    <a:pt x="293" y="103"/>
                  </a:moveTo>
                  <a:lnTo>
                    <a:pt x="276" y="98"/>
                  </a:lnTo>
                  <a:lnTo>
                    <a:pt x="258" y="93"/>
                  </a:lnTo>
                  <a:lnTo>
                    <a:pt x="240" y="89"/>
                  </a:lnTo>
                  <a:lnTo>
                    <a:pt x="222" y="84"/>
                  </a:lnTo>
                  <a:lnTo>
                    <a:pt x="204" y="78"/>
                  </a:lnTo>
                  <a:lnTo>
                    <a:pt x="187" y="72"/>
                  </a:lnTo>
                  <a:lnTo>
                    <a:pt x="169" y="66"/>
                  </a:lnTo>
                  <a:lnTo>
                    <a:pt x="151" y="59"/>
                  </a:lnTo>
                  <a:lnTo>
                    <a:pt x="132" y="53"/>
                  </a:lnTo>
                  <a:lnTo>
                    <a:pt x="114" y="46"/>
                  </a:lnTo>
                  <a:lnTo>
                    <a:pt x="95" y="39"/>
                  </a:lnTo>
                  <a:lnTo>
                    <a:pt x="76" y="32"/>
                  </a:lnTo>
                  <a:lnTo>
                    <a:pt x="57" y="23"/>
                  </a:lnTo>
                  <a:lnTo>
                    <a:pt x="38" y="16"/>
                  </a:lnTo>
                  <a:lnTo>
                    <a:pt x="19" y="8"/>
                  </a:lnTo>
                  <a:lnTo>
                    <a:pt x="0" y="0"/>
                  </a:lnTo>
                  <a:lnTo>
                    <a:pt x="128" y="0"/>
                  </a:lnTo>
                  <a:lnTo>
                    <a:pt x="152" y="8"/>
                  </a:lnTo>
                  <a:lnTo>
                    <a:pt x="176" y="16"/>
                  </a:lnTo>
                  <a:lnTo>
                    <a:pt x="201" y="23"/>
                  </a:lnTo>
                  <a:lnTo>
                    <a:pt x="225" y="29"/>
                  </a:lnTo>
                  <a:lnTo>
                    <a:pt x="248" y="35"/>
                  </a:lnTo>
                  <a:lnTo>
                    <a:pt x="273" y="40"/>
                  </a:lnTo>
                  <a:lnTo>
                    <a:pt x="297" y="45"/>
                  </a:lnTo>
                  <a:lnTo>
                    <a:pt x="322" y="47"/>
                  </a:lnTo>
                  <a:lnTo>
                    <a:pt x="346" y="49"/>
                  </a:lnTo>
                  <a:lnTo>
                    <a:pt x="371" y="51"/>
                  </a:lnTo>
                  <a:lnTo>
                    <a:pt x="395" y="51"/>
                  </a:lnTo>
                  <a:lnTo>
                    <a:pt x="420" y="49"/>
                  </a:lnTo>
                  <a:lnTo>
                    <a:pt x="445" y="47"/>
                  </a:lnTo>
                  <a:lnTo>
                    <a:pt x="470" y="42"/>
                  </a:lnTo>
                  <a:lnTo>
                    <a:pt x="495" y="38"/>
                  </a:lnTo>
                  <a:lnTo>
                    <a:pt x="521" y="30"/>
                  </a:lnTo>
                  <a:lnTo>
                    <a:pt x="528" y="23"/>
                  </a:lnTo>
                  <a:lnTo>
                    <a:pt x="535" y="16"/>
                  </a:lnTo>
                  <a:lnTo>
                    <a:pt x="541" y="9"/>
                  </a:lnTo>
                  <a:lnTo>
                    <a:pt x="546" y="0"/>
                  </a:lnTo>
                  <a:lnTo>
                    <a:pt x="636" y="0"/>
                  </a:lnTo>
                  <a:lnTo>
                    <a:pt x="633" y="14"/>
                  </a:lnTo>
                  <a:lnTo>
                    <a:pt x="628" y="27"/>
                  </a:lnTo>
                  <a:lnTo>
                    <a:pt x="623" y="39"/>
                  </a:lnTo>
                  <a:lnTo>
                    <a:pt x="619" y="49"/>
                  </a:lnTo>
                  <a:lnTo>
                    <a:pt x="613" y="59"/>
                  </a:lnTo>
                  <a:lnTo>
                    <a:pt x="608" y="67"/>
                  </a:lnTo>
                  <a:lnTo>
                    <a:pt x="602" y="73"/>
                  </a:lnTo>
                  <a:lnTo>
                    <a:pt x="596" y="78"/>
                  </a:lnTo>
                  <a:lnTo>
                    <a:pt x="590" y="81"/>
                  </a:lnTo>
                  <a:lnTo>
                    <a:pt x="584" y="85"/>
                  </a:lnTo>
                  <a:lnTo>
                    <a:pt x="577" y="89"/>
                  </a:lnTo>
                  <a:lnTo>
                    <a:pt x="571" y="91"/>
                  </a:lnTo>
                  <a:lnTo>
                    <a:pt x="564" y="95"/>
                  </a:lnTo>
                  <a:lnTo>
                    <a:pt x="557" y="97"/>
                  </a:lnTo>
                  <a:lnTo>
                    <a:pt x="550" y="100"/>
                  </a:lnTo>
                  <a:lnTo>
                    <a:pt x="543" y="103"/>
                  </a:lnTo>
                  <a:lnTo>
                    <a:pt x="293" y="103"/>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81" name="Freeform 1069"/>
            <p:cNvSpPr>
              <a:spLocks/>
            </p:cNvSpPr>
            <p:nvPr/>
          </p:nvSpPr>
          <p:spPr bwMode="auto">
            <a:xfrm>
              <a:off x="4390" y="2768"/>
              <a:ext cx="153" cy="40"/>
            </a:xfrm>
            <a:custGeom>
              <a:avLst/>
              <a:gdLst>
                <a:gd name="T0" fmla="*/ 243 w 462"/>
                <a:gd name="T1" fmla="*/ 99 h 99"/>
                <a:gd name="T2" fmla="*/ 228 w 462"/>
                <a:gd name="T3" fmla="*/ 93 h 99"/>
                <a:gd name="T4" fmla="*/ 213 w 462"/>
                <a:gd name="T5" fmla="*/ 89 h 99"/>
                <a:gd name="T6" fmla="*/ 198 w 462"/>
                <a:gd name="T7" fmla="*/ 83 h 99"/>
                <a:gd name="T8" fmla="*/ 183 w 462"/>
                <a:gd name="T9" fmla="*/ 77 h 99"/>
                <a:gd name="T10" fmla="*/ 167 w 462"/>
                <a:gd name="T11" fmla="*/ 71 h 99"/>
                <a:gd name="T12" fmla="*/ 152 w 462"/>
                <a:gd name="T13" fmla="*/ 65 h 99"/>
                <a:gd name="T14" fmla="*/ 138 w 462"/>
                <a:gd name="T15" fmla="*/ 59 h 99"/>
                <a:gd name="T16" fmla="*/ 122 w 462"/>
                <a:gd name="T17" fmla="*/ 53 h 99"/>
                <a:gd name="T18" fmla="*/ 107 w 462"/>
                <a:gd name="T19" fmla="*/ 47 h 99"/>
                <a:gd name="T20" fmla="*/ 92 w 462"/>
                <a:gd name="T21" fmla="*/ 40 h 99"/>
                <a:gd name="T22" fmla="*/ 76 w 462"/>
                <a:gd name="T23" fmla="*/ 34 h 99"/>
                <a:gd name="T24" fmla="*/ 62 w 462"/>
                <a:gd name="T25" fmla="*/ 27 h 99"/>
                <a:gd name="T26" fmla="*/ 46 w 462"/>
                <a:gd name="T27" fmla="*/ 21 h 99"/>
                <a:gd name="T28" fmla="*/ 31 w 462"/>
                <a:gd name="T29" fmla="*/ 14 h 99"/>
                <a:gd name="T30" fmla="*/ 16 w 462"/>
                <a:gd name="T31" fmla="*/ 7 h 99"/>
                <a:gd name="T32" fmla="*/ 0 w 462"/>
                <a:gd name="T33" fmla="*/ 0 h 99"/>
                <a:gd name="T34" fmla="*/ 128 w 462"/>
                <a:gd name="T35" fmla="*/ 0 h 99"/>
                <a:gd name="T36" fmla="*/ 148 w 462"/>
                <a:gd name="T37" fmla="*/ 9 h 99"/>
                <a:gd name="T38" fmla="*/ 170 w 462"/>
                <a:gd name="T39" fmla="*/ 18 h 99"/>
                <a:gd name="T40" fmla="*/ 190 w 462"/>
                <a:gd name="T41" fmla="*/ 27 h 99"/>
                <a:gd name="T42" fmla="*/ 210 w 462"/>
                <a:gd name="T43" fmla="*/ 35 h 99"/>
                <a:gd name="T44" fmla="*/ 230 w 462"/>
                <a:gd name="T45" fmla="*/ 44 h 99"/>
                <a:gd name="T46" fmla="*/ 252 w 462"/>
                <a:gd name="T47" fmla="*/ 52 h 99"/>
                <a:gd name="T48" fmla="*/ 272 w 462"/>
                <a:gd name="T49" fmla="*/ 59 h 99"/>
                <a:gd name="T50" fmla="*/ 293 w 462"/>
                <a:gd name="T51" fmla="*/ 66 h 99"/>
                <a:gd name="T52" fmla="*/ 313 w 462"/>
                <a:gd name="T53" fmla="*/ 72 h 99"/>
                <a:gd name="T54" fmla="*/ 335 w 462"/>
                <a:gd name="T55" fmla="*/ 78 h 99"/>
                <a:gd name="T56" fmla="*/ 355 w 462"/>
                <a:gd name="T57" fmla="*/ 84 h 99"/>
                <a:gd name="T58" fmla="*/ 376 w 462"/>
                <a:gd name="T59" fmla="*/ 89 h 99"/>
                <a:gd name="T60" fmla="*/ 398 w 462"/>
                <a:gd name="T61" fmla="*/ 92 h 99"/>
                <a:gd name="T62" fmla="*/ 419 w 462"/>
                <a:gd name="T63" fmla="*/ 96 h 99"/>
                <a:gd name="T64" fmla="*/ 440 w 462"/>
                <a:gd name="T65" fmla="*/ 98 h 99"/>
                <a:gd name="T66" fmla="*/ 462 w 462"/>
                <a:gd name="T67" fmla="*/ 99 h 99"/>
                <a:gd name="T68" fmla="*/ 243 w 462"/>
                <a:gd name="T69"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2" h="99">
                  <a:moveTo>
                    <a:pt x="243" y="99"/>
                  </a:moveTo>
                  <a:lnTo>
                    <a:pt x="228" y="93"/>
                  </a:lnTo>
                  <a:lnTo>
                    <a:pt x="213" y="89"/>
                  </a:lnTo>
                  <a:lnTo>
                    <a:pt x="198" y="83"/>
                  </a:lnTo>
                  <a:lnTo>
                    <a:pt x="183" y="77"/>
                  </a:lnTo>
                  <a:lnTo>
                    <a:pt x="167" y="71"/>
                  </a:lnTo>
                  <a:lnTo>
                    <a:pt x="152" y="65"/>
                  </a:lnTo>
                  <a:lnTo>
                    <a:pt x="138" y="59"/>
                  </a:lnTo>
                  <a:lnTo>
                    <a:pt x="122" y="53"/>
                  </a:lnTo>
                  <a:lnTo>
                    <a:pt x="107" y="47"/>
                  </a:lnTo>
                  <a:lnTo>
                    <a:pt x="92" y="40"/>
                  </a:lnTo>
                  <a:lnTo>
                    <a:pt x="76" y="34"/>
                  </a:lnTo>
                  <a:lnTo>
                    <a:pt x="62" y="27"/>
                  </a:lnTo>
                  <a:lnTo>
                    <a:pt x="46" y="21"/>
                  </a:lnTo>
                  <a:lnTo>
                    <a:pt x="31" y="14"/>
                  </a:lnTo>
                  <a:lnTo>
                    <a:pt x="16" y="7"/>
                  </a:lnTo>
                  <a:lnTo>
                    <a:pt x="0" y="0"/>
                  </a:lnTo>
                  <a:lnTo>
                    <a:pt x="128" y="0"/>
                  </a:lnTo>
                  <a:lnTo>
                    <a:pt x="148" y="9"/>
                  </a:lnTo>
                  <a:lnTo>
                    <a:pt x="170" y="18"/>
                  </a:lnTo>
                  <a:lnTo>
                    <a:pt x="190" y="27"/>
                  </a:lnTo>
                  <a:lnTo>
                    <a:pt x="210" y="35"/>
                  </a:lnTo>
                  <a:lnTo>
                    <a:pt x="230" y="44"/>
                  </a:lnTo>
                  <a:lnTo>
                    <a:pt x="252" y="52"/>
                  </a:lnTo>
                  <a:lnTo>
                    <a:pt x="272" y="59"/>
                  </a:lnTo>
                  <a:lnTo>
                    <a:pt x="293" y="66"/>
                  </a:lnTo>
                  <a:lnTo>
                    <a:pt x="313" y="72"/>
                  </a:lnTo>
                  <a:lnTo>
                    <a:pt x="335" y="78"/>
                  </a:lnTo>
                  <a:lnTo>
                    <a:pt x="355" y="84"/>
                  </a:lnTo>
                  <a:lnTo>
                    <a:pt x="376" y="89"/>
                  </a:lnTo>
                  <a:lnTo>
                    <a:pt x="398" y="92"/>
                  </a:lnTo>
                  <a:lnTo>
                    <a:pt x="419" y="96"/>
                  </a:lnTo>
                  <a:lnTo>
                    <a:pt x="440" y="98"/>
                  </a:lnTo>
                  <a:lnTo>
                    <a:pt x="462" y="99"/>
                  </a:lnTo>
                  <a:lnTo>
                    <a:pt x="243" y="99"/>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82" name="Freeform 1070"/>
            <p:cNvSpPr>
              <a:spLocks/>
            </p:cNvSpPr>
            <p:nvPr/>
          </p:nvSpPr>
          <p:spPr bwMode="auto">
            <a:xfrm>
              <a:off x="4563" y="2768"/>
              <a:ext cx="81" cy="40"/>
            </a:xfrm>
            <a:custGeom>
              <a:avLst/>
              <a:gdLst>
                <a:gd name="T0" fmla="*/ 243 w 243"/>
                <a:gd name="T1" fmla="*/ 0 h 99"/>
                <a:gd name="T2" fmla="*/ 236 w 243"/>
                <a:gd name="T3" fmla="*/ 29 h 99"/>
                <a:gd name="T4" fmla="*/ 227 w 243"/>
                <a:gd name="T5" fmla="*/ 57 h 99"/>
                <a:gd name="T6" fmla="*/ 218 w 243"/>
                <a:gd name="T7" fmla="*/ 80 h 99"/>
                <a:gd name="T8" fmla="*/ 208 w 243"/>
                <a:gd name="T9" fmla="*/ 99 h 99"/>
                <a:gd name="T10" fmla="*/ 0 w 243"/>
                <a:gd name="T11" fmla="*/ 99 h 99"/>
                <a:gd name="T12" fmla="*/ 14 w 243"/>
                <a:gd name="T13" fmla="*/ 99 h 99"/>
                <a:gd name="T14" fmla="*/ 28 w 243"/>
                <a:gd name="T15" fmla="*/ 98 h 99"/>
                <a:gd name="T16" fmla="*/ 42 w 243"/>
                <a:gd name="T17" fmla="*/ 97 h 99"/>
                <a:gd name="T18" fmla="*/ 56 w 243"/>
                <a:gd name="T19" fmla="*/ 95 h 99"/>
                <a:gd name="T20" fmla="*/ 70 w 243"/>
                <a:gd name="T21" fmla="*/ 92 h 99"/>
                <a:gd name="T22" fmla="*/ 84 w 243"/>
                <a:gd name="T23" fmla="*/ 89 h 99"/>
                <a:gd name="T24" fmla="*/ 98 w 243"/>
                <a:gd name="T25" fmla="*/ 85 h 99"/>
                <a:gd name="T26" fmla="*/ 112 w 243"/>
                <a:gd name="T27" fmla="*/ 80 h 99"/>
                <a:gd name="T28" fmla="*/ 121 w 243"/>
                <a:gd name="T29" fmla="*/ 71 h 99"/>
                <a:gd name="T30" fmla="*/ 128 w 243"/>
                <a:gd name="T31" fmla="*/ 61 h 99"/>
                <a:gd name="T32" fmla="*/ 135 w 243"/>
                <a:gd name="T33" fmla="*/ 52 h 99"/>
                <a:gd name="T34" fmla="*/ 142 w 243"/>
                <a:gd name="T35" fmla="*/ 41 h 99"/>
                <a:gd name="T36" fmla="*/ 149 w 243"/>
                <a:gd name="T37" fmla="*/ 32 h 99"/>
                <a:gd name="T38" fmla="*/ 156 w 243"/>
                <a:gd name="T39" fmla="*/ 21 h 99"/>
                <a:gd name="T40" fmla="*/ 162 w 243"/>
                <a:gd name="T41" fmla="*/ 10 h 99"/>
                <a:gd name="T42" fmla="*/ 168 w 243"/>
                <a:gd name="T43" fmla="*/ 0 h 99"/>
                <a:gd name="T44" fmla="*/ 243 w 243"/>
                <a:gd name="T4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3" h="99">
                  <a:moveTo>
                    <a:pt x="243" y="0"/>
                  </a:moveTo>
                  <a:lnTo>
                    <a:pt x="236" y="29"/>
                  </a:lnTo>
                  <a:lnTo>
                    <a:pt x="227" y="57"/>
                  </a:lnTo>
                  <a:lnTo>
                    <a:pt x="218" y="80"/>
                  </a:lnTo>
                  <a:lnTo>
                    <a:pt x="208" y="99"/>
                  </a:lnTo>
                  <a:lnTo>
                    <a:pt x="0" y="99"/>
                  </a:lnTo>
                  <a:lnTo>
                    <a:pt x="14" y="99"/>
                  </a:lnTo>
                  <a:lnTo>
                    <a:pt x="28" y="98"/>
                  </a:lnTo>
                  <a:lnTo>
                    <a:pt x="42" y="97"/>
                  </a:lnTo>
                  <a:lnTo>
                    <a:pt x="56" y="95"/>
                  </a:lnTo>
                  <a:lnTo>
                    <a:pt x="70" y="92"/>
                  </a:lnTo>
                  <a:lnTo>
                    <a:pt x="84" y="89"/>
                  </a:lnTo>
                  <a:lnTo>
                    <a:pt x="98" y="85"/>
                  </a:lnTo>
                  <a:lnTo>
                    <a:pt x="112" y="80"/>
                  </a:lnTo>
                  <a:lnTo>
                    <a:pt x="121" y="71"/>
                  </a:lnTo>
                  <a:lnTo>
                    <a:pt x="128" y="61"/>
                  </a:lnTo>
                  <a:lnTo>
                    <a:pt x="135" y="52"/>
                  </a:lnTo>
                  <a:lnTo>
                    <a:pt x="142" y="41"/>
                  </a:lnTo>
                  <a:lnTo>
                    <a:pt x="149" y="32"/>
                  </a:lnTo>
                  <a:lnTo>
                    <a:pt x="156" y="21"/>
                  </a:lnTo>
                  <a:lnTo>
                    <a:pt x="162" y="10"/>
                  </a:lnTo>
                  <a:lnTo>
                    <a:pt x="168" y="0"/>
                  </a:lnTo>
                  <a:lnTo>
                    <a:pt x="243"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83" name="Freeform 1071"/>
            <p:cNvSpPr>
              <a:spLocks/>
            </p:cNvSpPr>
            <p:nvPr/>
          </p:nvSpPr>
          <p:spPr bwMode="auto">
            <a:xfrm>
              <a:off x="4351" y="2747"/>
              <a:ext cx="119" cy="40"/>
            </a:xfrm>
            <a:custGeom>
              <a:avLst/>
              <a:gdLst>
                <a:gd name="T0" fmla="*/ 230 w 358"/>
                <a:gd name="T1" fmla="*/ 100 h 100"/>
                <a:gd name="T2" fmla="*/ 216 w 358"/>
                <a:gd name="T3" fmla="*/ 94 h 100"/>
                <a:gd name="T4" fmla="*/ 202 w 358"/>
                <a:gd name="T5" fmla="*/ 88 h 100"/>
                <a:gd name="T6" fmla="*/ 188 w 358"/>
                <a:gd name="T7" fmla="*/ 82 h 100"/>
                <a:gd name="T8" fmla="*/ 173 w 358"/>
                <a:gd name="T9" fmla="*/ 76 h 100"/>
                <a:gd name="T10" fmla="*/ 159 w 358"/>
                <a:gd name="T11" fmla="*/ 69 h 100"/>
                <a:gd name="T12" fmla="*/ 145 w 358"/>
                <a:gd name="T13" fmla="*/ 63 h 100"/>
                <a:gd name="T14" fmla="*/ 131 w 358"/>
                <a:gd name="T15" fmla="*/ 56 h 100"/>
                <a:gd name="T16" fmla="*/ 116 w 358"/>
                <a:gd name="T17" fmla="*/ 50 h 100"/>
                <a:gd name="T18" fmla="*/ 102 w 358"/>
                <a:gd name="T19" fmla="*/ 44 h 100"/>
                <a:gd name="T20" fmla="*/ 88 w 358"/>
                <a:gd name="T21" fmla="*/ 37 h 100"/>
                <a:gd name="T22" fmla="*/ 74 w 358"/>
                <a:gd name="T23" fmla="*/ 31 h 100"/>
                <a:gd name="T24" fmla="*/ 58 w 358"/>
                <a:gd name="T25" fmla="*/ 24 h 100"/>
                <a:gd name="T26" fmla="*/ 44 w 358"/>
                <a:gd name="T27" fmla="*/ 18 h 100"/>
                <a:gd name="T28" fmla="*/ 30 w 358"/>
                <a:gd name="T29" fmla="*/ 12 h 100"/>
                <a:gd name="T30" fmla="*/ 14 w 358"/>
                <a:gd name="T31" fmla="*/ 6 h 100"/>
                <a:gd name="T32" fmla="*/ 0 w 358"/>
                <a:gd name="T33" fmla="*/ 0 h 100"/>
                <a:gd name="T34" fmla="*/ 138 w 358"/>
                <a:gd name="T35" fmla="*/ 0 h 100"/>
                <a:gd name="T36" fmla="*/ 152 w 358"/>
                <a:gd name="T37" fmla="*/ 6 h 100"/>
                <a:gd name="T38" fmla="*/ 166 w 358"/>
                <a:gd name="T39" fmla="*/ 13 h 100"/>
                <a:gd name="T40" fmla="*/ 179 w 358"/>
                <a:gd name="T41" fmla="*/ 19 h 100"/>
                <a:gd name="T42" fmla="*/ 193 w 358"/>
                <a:gd name="T43" fmla="*/ 26 h 100"/>
                <a:gd name="T44" fmla="*/ 208 w 358"/>
                <a:gd name="T45" fmla="*/ 32 h 100"/>
                <a:gd name="T46" fmla="*/ 222 w 358"/>
                <a:gd name="T47" fmla="*/ 39 h 100"/>
                <a:gd name="T48" fmla="*/ 235 w 358"/>
                <a:gd name="T49" fmla="*/ 45 h 100"/>
                <a:gd name="T50" fmla="*/ 249 w 358"/>
                <a:gd name="T51" fmla="*/ 52 h 100"/>
                <a:gd name="T52" fmla="*/ 263 w 358"/>
                <a:gd name="T53" fmla="*/ 58 h 100"/>
                <a:gd name="T54" fmla="*/ 277 w 358"/>
                <a:gd name="T55" fmla="*/ 65 h 100"/>
                <a:gd name="T56" fmla="*/ 291 w 358"/>
                <a:gd name="T57" fmla="*/ 71 h 100"/>
                <a:gd name="T58" fmla="*/ 304 w 358"/>
                <a:gd name="T59" fmla="*/ 77 h 100"/>
                <a:gd name="T60" fmla="*/ 318 w 358"/>
                <a:gd name="T61" fmla="*/ 83 h 100"/>
                <a:gd name="T62" fmla="*/ 331 w 358"/>
                <a:gd name="T63" fmla="*/ 89 h 100"/>
                <a:gd name="T64" fmla="*/ 345 w 358"/>
                <a:gd name="T65" fmla="*/ 94 h 100"/>
                <a:gd name="T66" fmla="*/ 358 w 358"/>
                <a:gd name="T67" fmla="*/ 100 h 100"/>
                <a:gd name="T68" fmla="*/ 230 w 358"/>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8" h="100">
                  <a:moveTo>
                    <a:pt x="230" y="100"/>
                  </a:moveTo>
                  <a:lnTo>
                    <a:pt x="216" y="94"/>
                  </a:lnTo>
                  <a:lnTo>
                    <a:pt x="202" y="88"/>
                  </a:lnTo>
                  <a:lnTo>
                    <a:pt x="188" y="82"/>
                  </a:lnTo>
                  <a:lnTo>
                    <a:pt x="173" y="76"/>
                  </a:lnTo>
                  <a:lnTo>
                    <a:pt x="159" y="69"/>
                  </a:lnTo>
                  <a:lnTo>
                    <a:pt x="145" y="63"/>
                  </a:lnTo>
                  <a:lnTo>
                    <a:pt x="131" y="56"/>
                  </a:lnTo>
                  <a:lnTo>
                    <a:pt x="116" y="50"/>
                  </a:lnTo>
                  <a:lnTo>
                    <a:pt x="102" y="44"/>
                  </a:lnTo>
                  <a:lnTo>
                    <a:pt x="88" y="37"/>
                  </a:lnTo>
                  <a:lnTo>
                    <a:pt x="74" y="31"/>
                  </a:lnTo>
                  <a:lnTo>
                    <a:pt x="58" y="24"/>
                  </a:lnTo>
                  <a:lnTo>
                    <a:pt x="44" y="18"/>
                  </a:lnTo>
                  <a:lnTo>
                    <a:pt x="30" y="12"/>
                  </a:lnTo>
                  <a:lnTo>
                    <a:pt x="14" y="6"/>
                  </a:lnTo>
                  <a:lnTo>
                    <a:pt x="0" y="0"/>
                  </a:lnTo>
                  <a:lnTo>
                    <a:pt x="138" y="0"/>
                  </a:lnTo>
                  <a:lnTo>
                    <a:pt x="152" y="6"/>
                  </a:lnTo>
                  <a:lnTo>
                    <a:pt x="166" y="13"/>
                  </a:lnTo>
                  <a:lnTo>
                    <a:pt x="179" y="19"/>
                  </a:lnTo>
                  <a:lnTo>
                    <a:pt x="193" y="26"/>
                  </a:lnTo>
                  <a:lnTo>
                    <a:pt x="208" y="32"/>
                  </a:lnTo>
                  <a:lnTo>
                    <a:pt x="222" y="39"/>
                  </a:lnTo>
                  <a:lnTo>
                    <a:pt x="235" y="45"/>
                  </a:lnTo>
                  <a:lnTo>
                    <a:pt x="249" y="52"/>
                  </a:lnTo>
                  <a:lnTo>
                    <a:pt x="263" y="58"/>
                  </a:lnTo>
                  <a:lnTo>
                    <a:pt x="277" y="65"/>
                  </a:lnTo>
                  <a:lnTo>
                    <a:pt x="291" y="71"/>
                  </a:lnTo>
                  <a:lnTo>
                    <a:pt x="304" y="77"/>
                  </a:lnTo>
                  <a:lnTo>
                    <a:pt x="318" y="83"/>
                  </a:lnTo>
                  <a:lnTo>
                    <a:pt x="331" y="89"/>
                  </a:lnTo>
                  <a:lnTo>
                    <a:pt x="345" y="94"/>
                  </a:lnTo>
                  <a:lnTo>
                    <a:pt x="358" y="100"/>
                  </a:lnTo>
                  <a:lnTo>
                    <a:pt x="230" y="10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84" name="Freeform 1072"/>
            <p:cNvSpPr>
              <a:spLocks/>
            </p:cNvSpPr>
            <p:nvPr/>
          </p:nvSpPr>
          <p:spPr bwMode="auto">
            <a:xfrm>
              <a:off x="4609" y="2747"/>
              <a:ext cx="37" cy="40"/>
            </a:xfrm>
            <a:custGeom>
              <a:avLst/>
              <a:gdLst>
                <a:gd name="T0" fmla="*/ 112 w 112"/>
                <a:gd name="T1" fmla="*/ 0 h 100"/>
                <a:gd name="T2" fmla="*/ 108 w 112"/>
                <a:gd name="T3" fmla="*/ 26 h 100"/>
                <a:gd name="T4" fmla="*/ 103 w 112"/>
                <a:gd name="T5" fmla="*/ 51 h 100"/>
                <a:gd name="T6" fmla="*/ 97 w 112"/>
                <a:gd name="T7" fmla="*/ 76 h 100"/>
                <a:gd name="T8" fmla="*/ 90 w 112"/>
                <a:gd name="T9" fmla="*/ 100 h 100"/>
                <a:gd name="T10" fmla="*/ 0 w 112"/>
                <a:gd name="T11" fmla="*/ 100 h 100"/>
                <a:gd name="T12" fmla="*/ 10 w 112"/>
                <a:gd name="T13" fmla="*/ 88 h 100"/>
                <a:gd name="T14" fmla="*/ 17 w 112"/>
                <a:gd name="T15" fmla="*/ 76 h 100"/>
                <a:gd name="T16" fmla="*/ 25 w 112"/>
                <a:gd name="T17" fmla="*/ 64 h 100"/>
                <a:gd name="T18" fmla="*/ 31 w 112"/>
                <a:gd name="T19" fmla="*/ 51 h 100"/>
                <a:gd name="T20" fmla="*/ 37 w 112"/>
                <a:gd name="T21" fmla="*/ 38 h 100"/>
                <a:gd name="T22" fmla="*/ 43 w 112"/>
                <a:gd name="T23" fmla="*/ 26 h 100"/>
                <a:gd name="T24" fmla="*/ 48 w 112"/>
                <a:gd name="T25" fmla="*/ 13 h 100"/>
                <a:gd name="T26" fmla="*/ 52 w 112"/>
                <a:gd name="T27" fmla="*/ 0 h 100"/>
                <a:gd name="T28" fmla="*/ 112 w 112"/>
                <a:gd name="T2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100">
                  <a:moveTo>
                    <a:pt x="112" y="0"/>
                  </a:moveTo>
                  <a:lnTo>
                    <a:pt x="108" y="26"/>
                  </a:lnTo>
                  <a:lnTo>
                    <a:pt x="103" y="51"/>
                  </a:lnTo>
                  <a:lnTo>
                    <a:pt x="97" y="76"/>
                  </a:lnTo>
                  <a:lnTo>
                    <a:pt x="90" y="100"/>
                  </a:lnTo>
                  <a:lnTo>
                    <a:pt x="0" y="100"/>
                  </a:lnTo>
                  <a:lnTo>
                    <a:pt x="10" y="88"/>
                  </a:lnTo>
                  <a:lnTo>
                    <a:pt x="17" y="76"/>
                  </a:lnTo>
                  <a:lnTo>
                    <a:pt x="25" y="64"/>
                  </a:lnTo>
                  <a:lnTo>
                    <a:pt x="31" y="51"/>
                  </a:lnTo>
                  <a:lnTo>
                    <a:pt x="37" y="38"/>
                  </a:lnTo>
                  <a:lnTo>
                    <a:pt x="43" y="26"/>
                  </a:lnTo>
                  <a:lnTo>
                    <a:pt x="48" y="13"/>
                  </a:lnTo>
                  <a:lnTo>
                    <a:pt x="52" y="0"/>
                  </a:lnTo>
                  <a:lnTo>
                    <a:pt x="112"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85" name="Freeform 1073"/>
            <p:cNvSpPr>
              <a:spLocks/>
            </p:cNvSpPr>
            <p:nvPr/>
          </p:nvSpPr>
          <p:spPr bwMode="auto">
            <a:xfrm>
              <a:off x="4310" y="2727"/>
              <a:ext cx="122" cy="41"/>
            </a:xfrm>
            <a:custGeom>
              <a:avLst/>
              <a:gdLst>
                <a:gd name="T0" fmla="*/ 240 w 368"/>
                <a:gd name="T1" fmla="*/ 100 h 100"/>
                <a:gd name="T2" fmla="*/ 225 w 368"/>
                <a:gd name="T3" fmla="*/ 94 h 100"/>
                <a:gd name="T4" fmla="*/ 210 w 368"/>
                <a:gd name="T5" fmla="*/ 87 h 100"/>
                <a:gd name="T6" fmla="*/ 195 w 368"/>
                <a:gd name="T7" fmla="*/ 81 h 100"/>
                <a:gd name="T8" fmla="*/ 180 w 368"/>
                <a:gd name="T9" fmla="*/ 74 h 100"/>
                <a:gd name="T10" fmla="*/ 164 w 368"/>
                <a:gd name="T11" fmla="*/ 68 h 100"/>
                <a:gd name="T12" fmla="*/ 150 w 368"/>
                <a:gd name="T13" fmla="*/ 61 h 100"/>
                <a:gd name="T14" fmla="*/ 135 w 368"/>
                <a:gd name="T15" fmla="*/ 55 h 100"/>
                <a:gd name="T16" fmla="*/ 119 w 368"/>
                <a:gd name="T17" fmla="*/ 47 h 100"/>
                <a:gd name="T18" fmla="*/ 105 w 368"/>
                <a:gd name="T19" fmla="*/ 42 h 100"/>
                <a:gd name="T20" fmla="*/ 89 w 368"/>
                <a:gd name="T21" fmla="*/ 34 h 100"/>
                <a:gd name="T22" fmla="*/ 74 w 368"/>
                <a:gd name="T23" fmla="*/ 28 h 100"/>
                <a:gd name="T24" fmla="*/ 60 w 368"/>
                <a:gd name="T25" fmla="*/ 23 h 100"/>
                <a:gd name="T26" fmla="*/ 44 w 368"/>
                <a:gd name="T27" fmla="*/ 17 h 100"/>
                <a:gd name="T28" fmla="*/ 30 w 368"/>
                <a:gd name="T29" fmla="*/ 11 h 100"/>
                <a:gd name="T30" fmla="*/ 15 w 368"/>
                <a:gd name="T31" fmla="*/ 6 h 100"/>
                <a:gd name="T32" fmla="*/ 0 w 368"/>
                <a:gd name="T33" fmla="*/ 0 h 100"/>
                <a:gd name="T34" fmla="*/ 156 w 368"/>
                <a:gd name="T35" fmla="*/ 0 h 100"/>
                <a:gd name="T36" fmla="*/ 169 w 368"/>
                <a:gd name="T37" fmla="*/ 6 h 100"/>
                <a:gd name="T38" fmla="*/ 183 w 368"/>
                <a:gd name="T39" fmla="*/ 12 h 100"/>
                <a:gd name="T40" fmla="*/ 196 w 368"/>
                <a:gd name="T41" fmla="*/ 18 h 100"/>
                <a:gd name="T42" fmla="*/ 209 w 368"/>
                <a:gd name="T43" fmla="*/ 24 h 100"/>
                <a:gd name="T44" fmla="*/ 222 w 368"/>
                <a:gd name="T45" fmla="*/ 31 h 100"/>
                <a:gd name="T46" fmla="*/ 237 w 368"/>
                <a:gd name="T47" fmla="*/ 37 h 100"/>
                <a:gd name="T48" fmla="*/ 250 w 368"/>
                <a:gd name="T49" fmla="*/ 44 h 100"/>
                <a:gd name="T50" fmla="*/ 263 w 368"/>
                <a:gd name="T51" fmla="*/ 50 h 100"/>
                <a:gd name="T52" fmla="*/ 276 w 368"/>
                <a:gd name="T53" fmla="*/ 56 h 100"/>
                <a:gd name="T54" fmla="*/ 289 w 368"/>
                <a:gd name="T55" fmla="*/ 63 h 100"/>
                <a:gd name="T56" fmla="*/ 302 w 368"/>
                <a:gd name="T57" fmla="*/ 69 h 100"/>
                <a:gd name="T58" fmla="*/ 315 w 368"/>
                <a:gd name="T59" fmla="*/ 76 h 100"/>
                <a:gd name="T60" fmla="*/ 328 w 368"/>
                <a:gd name="T61" fmla="*/ 82 h 100"/>
                <a:gd name="T62" fmla="*/ 342 w 368"/>
                <a:gd name="T63" fmla="*/ 88 h 100"/>
                <a:gd name="T64" fmla="*/ 355 w 368"/>
                <a:gd name="T65" fmla="*/ 94 h 100"/>
                <a:gd name="T66" fmla="*/ 368 w 368"/>
                <a:gd name="T67" fmla="*/ 100 h 100"/>
                <a:gd name="T68" fmla="*/ 240 w 368"/>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8" h="100">
                  <a:moveTo>
                    <a:pt x="240" y="100"/>
                  </a:moveTo>
                  <a:lnTo>
                    <a:pt x="225" y="94"/>
                  </a:lnTo>
                  <a:lnTo>
                    <a:pt x="210" y="87"/>
                  </a:lnTo>
                  <a:lnTo>
                    <a:pt x="195" y="81"/>
                  </a:lnTo>
                  <a:lnTo>
                    <a:pt x="180" y="74"/>
                  </a:lnTo>
                  <a:lnTo>
                    <a:pt x="164" y="68"/>
                  </a:lnTo>
                  <a:lnTo>
                    <a:pt x="150" y="61"/>
                  </a:lnTo>
                  <a:lnTo>
                    <a:pt x="135" y="55"/>
                  </a:lnTo>
                  <a:lnTo>
                    <a:pt x="119" y="47"/>
                  </a:lnTo>
                  <a:lnTo>
                    <a:pt x="105" y="42"/>
                  </a:lnTo>
                  <a:lnTo>
                    <a:pt x="89" y="34"/>
                  </a:lnTo>
                  <a:lnTo>
                    <a:pt x="74" y="28"/>
                  </a:lnTo>
                  <a:lnTo>
                    <a:pt x="60" y="23"/>
                  </a:lnTo>
                  <a:lnTo>
                    <a:pt x="44" y="17"/>
                  </a:lnTo>
                  <a:lnTo>
                    <a:pt x="30" y="11"/>
                  </a:lnTo>
                  <a:lnTo>
                    <a:pt x="15" y="6"/>
                  </a:lnTo>
                  <a:lnTo>
                    <a:pt x="0" y="0"/>
                  </a:lnTo>
                  <a:lnTo>
                    <a:pt x="156" y="0"/>
                  </a:lnTo>
                  <a:lnTo>
                    <a:pt x="169" y="6"/>
                  </a:lnTo>
                  <a:lnTo>
                    <a:pt x="183" y="12"/>
                  </a:lnTo>
                  <a:lnTo>
                    <a:pt x="196" y="18"/>
                  </a:lnTo>
                  <a:lnTo>
                    <a:pt x="209" y="24"/>
                  </a:lnTo>
                  <a:lnTo>
                    <a:pt x="222" y="31"/>
                  </a:lnTo>
                  <a:lnTo>
                    <a:pt x="237" y="37"/>
                  </a:lnTo>
                  <a:lnTo>
                    <a:pt x="250" y="44"/>
                  </a:lnTo>
                  <a:lnTo>
                    <a:pt x="263" y="50"/>
                  </a:lnTo>
                  <a:lnTo>
                    <a:pt x="276" y="56"/>
                  </a:lnTo>
                  <a:lnTo>
                    <a:pt x="289" y="63"/>
                  </a:lnTo>
                  <a:lnTo>
                    <a:pt x="302" y="69"/>
                  </a:lnTo>
                  <a:lnTo>
                    <a:pt x="315" y="76"/>
                  </a:lnTo>
                  <a:lnTo>
                    <a:pt x="328" y="82"/>
                  </a:lnTo>
                  <a:lnTo>
                    <a:pt x="342" y="88"/>
                  </a:lnTo>
                  <a:lnTo>
                    <a:pt x="355" y="94"/>
                  </a:lnTo>
                  <a:lnTo>
                    <a:pt x="368" y="100"/>
                  </a:lnTo>
                  <a:lnTo>
                    <a:pt x="240" y="10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86" name="Freeform 1074"/>
            <p:cNvSpPr>
              <a:spLocks/>
            </p:cNvSpPr>
            <p:nvPr/>
          </p:nvSpPr>
          <p:spPr bwMode="auto">
            <a:xfrm>
              <a:off x="4620" y="2727"/>
              <a:ext cx="28" cy="41"/>
            </a:xfrm>
            <a:custGeom>
              <a:avLst/>
              <a:gdLst>
                <a:gd name="T0" fmla="*/ 88 w 88"/>
                <a:gd name="T1" fmla="*/ 0 h 100"/>
                <a:gd name="T2" fmla="*/ 85 w 88"/>
                <a:gd name="T3" fmla="*/ 24 h 100"/>
                <a:gd name="T4" fmla="*/ 82 w 88"/>
                <a:gd name="T5" fmla="*/ 49 h 100"/>
                <a:gd name="T6" fmla="*/ 78 w 88"/>
                <a:gd name="T7" fmla="*/ 74 h 100"/>
                <a:gd name="T8" fmla="*/ 75 w 88"/>
                <a:gd name="T9" fmla="*/ 100 h 100"/>
                <a:gd name="T10" fmla="*/ 0 w 88"/>
                <a:gd name="T11" fmla="*/ 100 h 100"/>
                <a:gd name="T12" fmla="*/ 11 w 88"/>
                <a:gd name="T13" fmla="*/ 76 h 100"/>
                <a:gd name="T14" fmla="*/ 21 w 88"/>
                <a:gd name="T15" fmla="*/ 51 h 100"/>
                <a:gd name="T16" fmla="*/ 29 w 88"/>
                <a:gd name="T17" fmla="*/ 26 h 100"/>
                <a:gd name="T18" fmla="*/ 34 w 88"/>
                <a:gd name="T19" fmla="*/ 0 h 100"/>
                <a:gd name="T20" fmla="*/ 88 w 88"/>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00">
                  <a:moveTo>
                    <a:pt x="88" y="0"/>
                  </a:moveTo>
                  <a:lnTo>
                    <a:pt x="85" y="24"/>
                  </a:lnTo>
                  <a:lnTo>
                    <a:pt x="82" y="49"/>
                  </a:lnTo>
                  <a:lnTo>
                    <a:pt x="78" y="74"/>
                  </a:lnTo>
                  <a:lnTo>
                    <a:pt x="75" y="100"/>
                  </a:lnTo>
                  <a:lnTo>
                    <a:pt x="0" y="100"/>
                  </a:lnTo>
                  <a:lnTo>
                    <a:pt x="11" y="76"/>
                  </a:lnTo>
                  <a:lnTo>
                    <a:pt x="21" y="51"/>
                  </a:lnTo>
                  <a:lnTo>
                    <a:pt x="29" y="26"/>
                  </a:lnTo>
                  <a:lnTo>
                    <a:pt x="34" y="0"/>
                  </a:lnTo>
                  <a:lnTo>
                    <a:pt x="88"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87" name="Freeform 1075"/>
            <p:cNvSpPr>
              <a:spLocks/>
            </p:cNvSpPr>
            <p:nvPr/>
          </p:nvSpPr>
          <p:spPr bwMode="auto">
            <a:xfrm>
              <a:off x="4259" y="2706"/>
              <a:ext cx="137" cy="41"/>
            </a:xfrm>
            <a:custGeom>
              <a:avLst/>
              <a:gdLst>
                <a:gd name="T0" fmla="*/ 274 w 412"/>
                <a:gd name="T1" fmla="*/ 103 h 103"/>
                <a:gd name="T2" fmla="*/ 256 w 412"/>
                <a:gd name="T3" fmla="*/ 96 h 103"/>
                <a:gd name="T4" fmla="*/ 238 w 412"/>
                <a:gd name="T5" fmla="*/ 87 h 103"/>
                <a:gd name="T6" fmla="*/ 222 w 412"/>
                <a:gd name="T7" fmla="*/ 80 h 103"/>
                <a:gd name="T8" fmla="*/ 204 w 412"/>
                <a:gd name="T9" fmla="*/ 73 h 103"/>
                <a:gd name="T10" fmla="*/ 186 w 412"/>
                <a:gd name="T11" fmla="*/ 66 h 103"/>
                <a:gd name="T12" fmla="*/ 170 w 412"/>
                <a:gd name="T13" fmla="*/ 59 h 103"/>
                <a:gd name="T14" fmla="*/ 152 w 412"/>
                <a:gd name="T15" fmla="*/ 52 h 103"/>
                <a:gd name="T16" fmla="*/ 135 w 412"/>
                <a:gd name="T17" fmla="*/ 46 h 103"/>
                <a:gd name="T18" fmla="*/ 117 w 412"/>
                <a:gd name="T19" fmla="*/ 39 h 103"/>
                <a:gd name="T20" fmla="*/ 101 w 412"/>
                <a:gd name="T21" fmla="*/ 33 h 103"/>
                <a:gd name="T22" fmla="*/ 83 w 412"/>
                <a:gd name="T23" fmla="*/ 27 h 103"/>
                <a:gd name="T24" fmla="*/ 66 w 412"/>
                <a:gd name="T25" fmla="*/ 21 h 103"/>
                <a:gd name="T26" fmla="*/ 50 w 412"/>
                <a:gd name="T27" fmla="*/ 15 h 103"/>
                <a:gd name="T28" fmla="*/ 33 w 412"/>
                <a:gd name="T29" fmla="*/ 9 h 103"/>
                <a:gd name="T30" fmla="*/ 16 w 412"/>
                <a:gd name="T31" fmla="*/ 4 h 103"/>
                <a:gd name="T32" fmla="*/ 0 w 412"/>
                <a:gd name="T33" fmla="*/ 0 h 103"/>
                <a:gd name="T34" fmla="*/ 184 w 412"/>
                <a:gd name="T35" fmla="*/ 0 h 103"/>
                <a:gd name="T36" fmla="*/ 198 w 412"/>
                <a:gd name="T37" fmla="*/ 6 h 103"/>
                <a:gd name="T38" fmla="*/ 213 w 412"/>
                <a:gd name="T39" fmla="*/ 10 h 103"/>
                <a:gd name="T40" fmla="*/ 228 w 412"/>
                <a:gd name="T41" fmla="*/ 16 h 103"/>
                <a:gd name="T42" fmla="*/ 242 w 412"/>
                <a:gd name="T43" fmla="*/ 22 h 103"/>
                <a:gd name="T44" fmla="*/ 256 w 412"/>
                <a:gd name="T45" fmla="*/ 29 h 103"/>
                <a:gd name="T46" fmla="*/ 270 w 412"/>
                <a:gd name="T47" fmla="*/ 35 h 103"/>
                <a:gd name="T48" fmla="*/ 285 w 412"/>
                <a:gd name="T49" fmla="*/ 41 h 103"/>
                <a:gd name="T50" fmla="*/ 299 w 412"/>
                <a:gd name="T51" fmla="*/ 48 h 103"/>
                <a:gd name="T52" fmla="*/ 313 w 412"/>
                <a:gd name="T53" fmla="*/ 54 h 103"/>
                <a:gd name="T54" fmla="*/ 327 w 412"/>
                <a:gd name="T55" fmla="*/ 61 h 103"/>
                <a:gd name="T56" fmla="*/ 342 w 412"/>
                <a:gd name="T57" fmla="*/ 68 h 103"/>
                <a:gd name="T58" fmla="*/ 356 w 412"/>
                <a:gd name="T59" fmla="*/ 76 h 103"/>
                <a:gd name="T60" fmla="*/ 370 w 412"/>
                <a:gd name="T61" fmla="*/ 83 h 103"/>
                <a:gd name="T62" fmla="*/ 383 w 412"/>
                <a:gd name="T63" fmla="*/ 89 h 103"/>
                <a:gd name="T64" fmla="*/ 397 w 412"/>
                <a:gd name="T65" fmla="*/ 96 h 103"/>
                <a:gd name="T66" fmla="*/ 412 w 412"/>
                <a:gd name="T67" fmla="*/ 103 h 103"/>
                <a:gd name="T68" fmla="*/ 274 w 412"/>
                <a:gd name="T6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2" h="103">
                  <a:moveTo>
                    <a:pt x="274" y="103"/>
                  </a:moveTo>
                  <a:lnTo>
                    <a:pt x="256" y="96"/>
                  </a:lnTo>
                  <a:lnTo>
                    <a:pt x="238" y="87"/>
                  </a:lnTo>
                  <a:lnTo>
                    <a:pt x="222" y="80"/>
                  </a:lnTo>
                  <a:lnTo>
                    <a:pt x="204" y="73"/>
                  </a:lnTo>
                  <a:lnTo>
                    <a:pt x="186" y="66"/>
                  </a:lnTo>
                  <a:lnTo>
                    <a:pt x="170" y="59"/>
                  </a:lnTo>
                  <a:lnTo>
                    <a:pt x="152" y="52"/>
                  </a:lnTo>
                  <a:lnTo>
                    <a:pt x="135" y="46"/>
                  </a:lnTo>
                  <a:lnTo>
                    <a:pt x="117" y="39"/>
                  </a:lnTo>
                  <a:lnTo>
                    <a:pt x="101" y="33"/>
                  </a:lnTo>
                  <a:lnTo>
                    <a:pt x="83" y="27"/>
                  </a:lnTo>
                  <a:lnTo>
                    <a:pt x="66" y="21"/>
                  </a:lnTo>
                  <a:lnTo>
                    <a:pt x="50" y="15"/>
                  </a:lnTo>
                  <a:lnTo>
                    <a:pt x="33" y="9"/>
                  </a:lnTo>
                  <a:lnTo>
                    <a:pt x="16" y="4"/>
                  </a:lnTo>
                  <a:lnTo>
                    <a:pt x="0" y="0"/>
                  </a:lnTo>
                  <a:lnTo>
                    <a:pt x="184" y="0"/>
                  </a:lnTo>
                  <a:lnTo>
                    <a:pt x="198" y="6"/>
                  </a:lnTo>
                  <a:lnTo>
                    <a:pt x="213" y="10"/>
                  </a:lnTo>
                  <a:lnTo>
                    <a:pt x="228" y="16"/>
                  </a:lnTo>
                  <a:lnTo>
                    <a:pt x="242" y="22"/>
                  </a:lnTo>
                  <a:lnTo>
                    <a:pt x="256" y="29"/>
                  </a:lnTo>
                  <a:lnTo>
                    <a:pt x="270" y="35"/>
                  </a:lnTo>
                  <a:lnTo>
                    <a:pt x="285" y="41"/>
                  </a:lnTo>
                  <a:lnTo>
                    <a:pt x="299" y="48"/>
                  </a:lnTo>
                  <a:lnTo>
                    <a:pt x="313" y="54"/>
                  </a:lnTo>
                  <a:lnTo>
                    <a:pt x="327" y="61"/>
                  </a:lnTo>
                  <a:lnTo>
                    <a:pt x="342" y="68"/>
                  </a:lnTo>
                  <a:lnTo>
                    <a:pt x="356" y="76"/>
                  </a:lnTo>
                  <a:lnTo>
                    <a:pt x="370" y="83"/>
                  </a:lnTo>
                  <a:lnTo>
                    <a:pt x="383" y="89"/>
                  </a:lnTo>
                  <a:lnTo>
                    <a:pt x="397" y="96"/>
                  </a:lnTo>
                  <a:lnTo>
                    <a:pt x="412" y="103"/>
                  </a:lnTo>
                  <a:lnTo>
                    <a:pt x="274" y="103"/>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88" name="Freeform 1076"/>
            <p:cNvSpPr>
              <a:spLocks/>
            </p:cNvSpPr>
            <p:nvPr/>
          </p:nvSpPr>
          <p:spPr bwMode="auto">
            <a:xfrm>
              <a:off x="4626" y="2706"/>
              <a:ext cx="23" cy="41"/>
            </a:xfrm>
            <a:custGeom>
              <a:avLst/>
              <a:gdLst>
                <a:gd name="T0" fmla="*/ 67 w 68"/>
                <a:gd name="T1" fmla="*/ 0 h 103"/>
                <a:gd name="T2" fmla="*/ 68 w 68"/>
                <a:gd name="T3" fmla="*/ 25 h 103"/>
                <a:gd name="T4" fmla="*/ 67 w 68"/>
                <a:gd name="T5" fmla="*/ 49 h 103"/>
                <a:gd name="T6" fmla="*/ 64 w 68"/>
                <a:gd name="T7" fmla="*/ 76 h 103"/>
                <a:gd name="T8" fmla="*/ 60 w 68"/>
                <a:gd name="T9" fmla="*/ 103 h 103"/>
                <a:gd name="T10" fmla="*/ 0 w 68"/>
                <a:gd name="T11" fmla="*/ 103 h 103"/>
                <a:gd name="T12" fmla="*/ 8 w 68"/>
                <a:gd name="T13" fmla="*/ 79 h 103"/>
                <a:gd name="T14" fmla="*/ 12 w 68"/>
                <a:gd name="T15" fmla="*/ 54 h 103"/>
                <a:gd name="T16" fmla="*/ 17 w 68"/>
                <a:gd name="T17" fmla="*/ 27 h 103"/>
                <a:gd name="T18" fmla="*/ 19 w 68"/>
                <a:gd name="T19" fmla="*/ 0 h 103"/>
                <a:gd name="T20" fmla="*/ 67 w 68"/>
                <a:gd name="T2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03">
                  <a:moveTo>
                    <a:pt x="67" y="0"/>
                  </a:moveTo>
                  <a:lnTo>
                    <a:pt x="68" y="25"/>
                  </a:lnTo>
                  <a:lnTo>
                    <a:pt x="67" y="49"/>
                  </a:lnTo>
                  <a:lnTo>
                    <a:pt x="64" y="76"/>
                  </a:lnTo>
                  <a:lnTo>
                    <a:pt x="60" y="103"/>
                  </a:lnTo>
                  <a:lnTo>
                    <a:pt x="0" y="103"/>
                  </a:lnTo>
                  <a:lnTo>
                    <a:pt x="8" y="79"/>
                  </a:lnTo>
                  <a:lnTo>
                    <a:pt x="12" y="54"/>
                  </a:lnTo>
                  <a:lnTo>
                    <a:pt x="17" y="27"/>
                  </a:lnTo>
                  <a:lnTo>
                    <a:pt x="19" y="0"/>
                  </a:lnTo>
                  <a:lnTo>
                    <a:pt x="67" y="0"/>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89" name="Freeform 1077"/>
            <p:cNvSpPr>
              <a:spLocks/>
            </p:cNvSpPr>
            <p:nvPr/>
          </p:nvSpPr>
          <p:spPr bwMode="auto">
            <a:xfrm>
              <a:off x="4212" y="2688"/>
              <a:ext cx="149" cy="39"/>
            </a:xfrm>
            <a:custGeom>
              <a:avLst/>
              <a:gdLst>
                <a:gd name="T0" fmla="*/ 293 w 449"/>
                <a:gd name="T1" fmla="*/ 95 h 95"/>
                <a:gd name="T2" fmla="*/ 274 w 449"/>
                <a:gd name="T3" fmla="*/ 88 h 95"/>
                <a:gd name="T4" fmla="*/ 255 w 449"/>
                <a:gd name="T5" fmla="*/ 81 h 95"/>
                <a:gd name="T6" fmla="*/ 236 w 449"/>
                <a:gd name="T7" fmla="*/ 74 h 95"/>
                <a:gd name="T8" fmla="*/ 217 w 449"/>
                <a:gd name="T9" fmla="*/ 67 h 95"/>
                <a:gd name="T10" fmla="*/ 198 w 449"/>
                <a:gd name="T11" fmla="*/ 61 h 95"/>
                <a:gd name="T12" fmla="*/ 179 w 449"/>
                <a:gd name="T13" fmla="*/ 55 h 95"/>
                <a:gd name="T14" fmla="*/ 162 w 449"/>
                <a:gd name="T15" fmla="*/ 49 h 95"/>
                <a:gd name="T16" fmla="*/ 143 w 449"/>
                <a:gd name="T17" fmla="*/ 43 h 95"/>
                <a:gd name="T18" fmla="*/ 125 w 449"/>
                <a:gd name="T19" fmla="*/ 38 h 95"/>
                <a:gd name="T20" fmla="*/ 106 w 449"/>
                <a:gd name="T21" fmla="*/ 34 h 95"/>
                <a:gd name="T22" fmla="*/ 88 w 449"/>
                <a:gd name="T23" fmla="*/ 30 h 95"/>
                <a:gd name="T24" fmla="*/ 70 w 449"/>
                <a:gd name="T25" fmla="*/ 26 h 95"/>
                <a:gd name="T26" fmla="*/ 52 w 449"/>
                <a:gd name="T27" fmla="*/ 23 h 95"/>
                <a:gd name="T28" fmla="*/ 35 w 449"/>
                <a:gd name="T29" fmla="*/ 20 h 95"/>
                <a:gd name="T30" fmla="*/ 18 w 449"/>
                <a:gd name="T31" fmla="*/ 18 h 95"/>
                <a:gd name="T32" fmla="*/ 0 w 449"/>
                <a:gd name="T33" fmla="*/ 17 h 95"/>
                <a:gd name="T34" fmla="*/ 0 w 449"/>
                <a:gd name="T35" fmla="*/ 14 h 95"/>
                <a:gd name="T36" fmla="*/ 0 w 449"/>
                <a:gd name="T37" fmla="*/ 12 h 95"/>
                <a:gd name="T38" fmla="*/ 0 w 449"/>
                <a:gd name="T39" fmla="*/ 11 h 95"/>
                <a:gd name="T40" fmla="*/ 0 w 449"/>
                <a:gd name="T41" fmla="*/ 8 h 95"/>
                <a:gd name="T42" fmla="*/ 30 w 449"/>
                <a:gd name="T43" fmla="*/ 4 h 95"/>
                <a:gd name="T44" fmla="*/ 60 w 449"/>
                <a:gd name="T45" fmla="*/ 1 h 95"/>
                <a:gd name="T46" fmla="*/ 89 w 449"/>
                <a:gd name="T47" fmla="*/ 0 h 95"/>
                <a:gd name="T48" fmla="*/ 118 w 449"/>
                <a:gd name="T49" fmla="*/ 1 h 95"/>
                <a:gd name="T50" fmla="*/ 146 w 449"/>
                <a:gd name="T51" fmla="*/ 2 h 95"/>
                <a:gd name="T52" fmla="*/ 175 w 449"/>
                <a:gd name="T53" fmla="*/ 6 h 95"/>
                <a:gd name="T54" fmla="*/ 203 w 449"/>
                <a:gd name="T55" fmla="*/ 11 h 95"/>
                <a:gd name="T56" fmla="*/ 232 w 449"/>
                <a:gd name="T57" fmla="*/ 17 h 95"/>
                <a:gd name="T58" fmla="*/ 260 w 449"/>
                <a:gd name="T59" fmla="*/ 24 h 95"/>
                <a:gd name="T60" fmla="*/ 287 w 449"/>
                <a:gd name="T61" fmla="*/ 31 h 95"/>
                <a:gd name="T62" fmla="*/ 315 w 449"/>
                <a:gd name="T63" fmla="*/ 40 h 95"/>
                <a:gd name="T64" fmla="*/ 342 w 449"/>
                <a:gd name="T65" fmla="*/ 50 h 95"/>
                <a:gd name="T66" fmla="*/ 369 w 449"/>
                <a:gd name="T67" fmla="*/ 61 h 95"/>
                <a:gd name="T68" fmla="*/ 395 w 449"/>
                <a:gd name="T69" fmla="*/ 71 h 95"/>
                <a:gd name="T70" fmla="*/ 423 w 449"/>
                <a:gd name="T71" fmla="*/ 83 h 95"/>
                <a:gd name="T72" fmla="*/ 449 w 449"/>
                <a:gd name="T73" fmla="*/ 95 h 95"/>
                <a:gd name="T74" fmla="*/ 293 w 449"/>
                <a:gd name="T7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9" h="95">
                  <a:moveTo>
                    <a:pt x="293" y="95"/>
                  </a:moveTo>
                  <a:lnTo>
                    <a:pt x="274" y="88"/>
                  </a:lnTo>
                  <a:lnTo>
                    <a:pt x="255" y="81"/>
                  </a:lnTo>
                  <a:lnTo>
                    <a:pt x="236" y="74"/>
                  </a:lnTo>
                  <a:lnTo>
                    <a:pt x="217" y="67"/>
                  </a:lnTo>
                  <a:lnTo>
                    <a:pt x="198" y="61"/>
                  </a:lnTo>
                  <a:lnTo>
                    <a:pt x="179" y="55"/>
                  </a:lnTo>
                  <a:lnTo>
                    <a:pt x="162" y="49"/>
                  </a:lnTo>
                  <a:lnTo>
                    <a:pt x="143" y="43"/>
                  </a:lnTo>
                  <a:lnTo>
                    <a:pt x="125" y="38"/>
                  </a:lnTo>
                  <a:lnTo>
                    <a:pt x="106" y="34"/>
                  </a:lnTo>
                  <a:lnTo>
                    <a:pt x="88" y="30"/>
                  </a:lnTo>
                  <a:lnTo>
                    <a:pt x="70" y="26"/>
                  </a:lnTo>
                  <a:lnTo>
                    <a:pt x="52" y="23"/>
                  </a:lnTo>
                  <a:lnTo>
                    <a:pt x="35" y="20"/>
                  </a:lnTo>
                  <a:lnTo>
                    <a:pt x="18" y="18"/>
                  </a:lnTo>
                  <a:lnTo>
                    <a:pt x="0" y="17"/>
                  </a:lnTo>
                  <a:lnTo>
                    <a:pt x="0" y="14"/>
                  </a:lnTo>
                  <a:lnTo>
                    <a:pt x="0" y="12"/>
                  </a:lnTo>
                  <a:lnTo>
                    <a:pt x="0" y="11"/>
                  </a:lnTo>
                  <a:lnTo>
                    <a:pt x="0" y="8"/>
                  </a:lnTo>
                  <a:lnTo>
                    <a:pt x="30" y="4"/>
                  </a:lnTo>
                  <a:lnTo>
                    <a:pt x="60" y="1"/>
                  </a:lnTo>
                  <a:lnTo>
                    <a:pt x="89" y="0"/>
                  </a:lnTo>
                  <a:lnTo>
                    <a:pt x="118" y="1"/>
                  </a:lnTo>
                  <a:lnTo>
                    <a:pt x="146" y="2"/>
                  </a:lnTo>
                  <a:lnTo>
                    <a:pt x="175" y="6"/>
                  </a:lnTo>
                  <a:lnTo>
                    <a:pt x="203" y="11"/>
                  </a:lnTo>
                  <a:lnTo>
                    <a:pt x="232" y="17"/>
                  </a:lnTo>
                  <a:lnTo>
                    <a:pt x="260" y="24"/>
                  </a:lnTo>
                  <a:lnTo>
                    <a:pt x="287" y="31"/>
                  </a:lnTo>
                  <a:lnTo>
                    <a:pt x="315" y="40"/>
                  </a:lnTo>
                  <a:lnTo>
                    <a:pt x="342" y="50"/>
                  </a:lnTo>
                  <a:lnTo>
                    <a:pt x="369" y="61"/>
                  </a:lnTo>
                  <a:lnTo>
                    <a:pt x="395" y="71"/>
                  </a:lnTo>
                  <a:lnTo>
                    <a:pt x="423" y="83"/>
                  </a:lnTo>
                  <a:lnTo>
                    <a:pt x="449" y="95"/>
                  </a:lnTo>
                  <a:lnTo>
                    <a:pt x="293" y="95"/>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90" name="Freeform 1078"/>
            <p:cNvSpPr>
              <a:spLocks/>
            </p:cNvSpPr>
            <p:nvPr/>
          </p:nvSpPr>
          <p:spPr bwMode="auto">
            <a:xfrm>
              <a:off x="4630" y="2685"/>
              <a:ext cx="19" cy="42"/>
            </a:xfrm>
            <a:custGeom>
              <a:avLst/>
              <a:gdLst>
                <a:gd name="T0" fmla="*/ 44 w 55"/>
                <a:gd name="T1" fmla="*/ 0 h 103"/>
                <a:gd name="T2" fmla="*/ 50 w 55"/>
                <a:gd name="T3" fmla="*/ 19 h 103"/>
                <a:gd name="T4" fmla="*/ 54 w 55"/>
                <a:gd name="T5" fmla="*/ 44 h 103"/>
                <a:gd name="T6" fmla="*/ 55 w 55"/>
                <a:gd name="T7" fmla="*/ 71 h 103"/>
                <a:gd name="T8" fmla="*/ 54 w 55"/>
                <a:gd name="T9" fmla="*/ 103 h 103"/>
                <a:gd name="T10" fmla="*/ 0 w 55"/>
                <a:gd name="T11" fmla="*/ 103 h 103"/>
                <a:gd name="T12" fmla="*/ 4 w 55"/>
                <a:gd name="T13" fmla="*/ 77 h 103"/>
                <a:gd name="T14" fmla="*/ 8 w 55"/>
                <a:gd name="T15" fmla="*/ 51 h 103"/>
                <a:gd name="T16" fmla="*/ 8 w 55"/>
                <a:gd name="T17" fmla="*/ 26 h 103"/>
                <a:gd name="T18" fmla="*/ 6 w 55"/>
                <a:gd name="T19" fmla="*/ 0 h 103"/>
                <a:gd name="T20" fmla="*/ 44 w 55"/>
                <a:gd name="T2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03">
                  <a:moveTo>
                    <a:pt x="44" y="0"/>
                  </a:moveTo>
                  <a:lnTo>
                    <a:pt x="50" y="19"/>
                  </a:lnTo>
                  <a:lnTo>
                    <a:pt x="54" y="44"/>
                  </a:lnTo>
                  <a:lnTo>
                    <a:pt x="55" y="71"/>
                  </a:lnTo>
                  <a:lnTo>
                    <a:pt x="54" y="103"/>
                  </a:lnTo>
                  <a:lnTo>
                    <a:pt x="0" y="103"/>
                  </a:lnTo>
                  <a:lnTo>
                    <a:pt x="4" y="77"/>
                  </a:lnTo>
                  <a:lnTo>
                    <a:pt x="8" y="51"/>
                  </a:lnTo>
                  <a:lnTo>
                    <a:pt x="8" y="26"/>
                  </a:lnTo>
                  <a:lnTo>
                    <a:pt x="6" y="0"/>
                  </a:lnTo>
                  <a:lnTo>
                    <a:pt x="44" y="0"/>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91" name="Freeform 1079"/>
            <p:cNvSpPr>
              <a:spLocks/>
            </p:cNvSpPr>
            <p:nvPr/>
          </p:nvSpPr>
          <p:spPr bwMode="auto">
            <a:xfrm>
              <a:off x="4212" y="2690"/>
              <a:ext cx="109" cy="16"/>
            </a:xfrm>
            <a:custGeom>
              <a:avLst/>
              <a:gdLst>
                <a:gd name="T0" fmla="*/ 144 w 328"/>
                <a:gd name="T1" fmla="*/ 41 h 41"/>
                <a:gd name="T2" fmla="*/ 125 w 328"/>
                <a:gd name="T3" fmla="*/ 36 h 41"/>
                <a:gd name="T4" fmla="*/ 107 w 328"/>
                <a:gd name="T5" fmla="*/ 32 h 41"/>
                <a:gd name="T6" fmla="*/ 88 w 328"/>
                <a:gd name="T7" fmla="*/ 29 h 41"/>
                <a:gd name="T8" fmla="*/ 70 w 328"/>
                <a:gd name="T9" fmla="*/ 25 h 41"/>
                <a:gd name="T10" fmla="*/ 51 w 328"/>
                <a:gd name="T11" fmla="*/ 22 h 41"/>
                <a:gd name="T12" fmla="*/ 35 w 328"/>
                <a:gd name="T13" fmla="*/ 19 h 41"/>
                <a:gd name="T14" fmla="*/ 17 w 328"/>
                <a:gd name="T15" fmla="*/ 17 h 41"/>
                <a:gd name="T16" fmla="*/ 0 w 328"/>
                <a:gd name="T17" fmla="*/ 16 h 41"/>
                <a:gd name="T18" fmla="*/ 0 w 328"/>
                <a:gd name="T19" fmla="*/ 13 h 41"/>
                <a:gd name="T20" fmla="*/ 0 w 328"/>
                <a:gd name="T21" fmla="*/ 11 h 41"/>
                <a:gd name="T22" fmla="*/ 0 w 328"/>
                <a:gd name="T23" fmla="*/ 10 h 41"/>
                <a:gd name="T24" fmla="*/ 0 w 328"/>
                <a:gd name="T25" fmla="*/ 7 h 41"/>
                <a:gd name="T26" fmla="*/ 22 w 328"/>
                <a:gd name="T27" fmla="*/ 4 h 41"/>
                <a:gd name="T28" fmla="*/ 43 w 328"/>
                <a:gd name="T29" fmla="*/ 1 h 41"/>
                <a:gd name="T30" fmla="*/ 64 w 328"/>
                <a:gd name="T31" fmla="*/ 0 h 41"/>
                <a:gd name="T32" fmla="*/ 86 w 328"/>
                <a:gd name="T33" fmla="*/ 0 h 41"/>
                <a:gd name="T34" fmla="*/ 107 w 328"/>
                <a:gd name="T35" fmla="*/ 0 h 41"/>
                <a:gd name="T36" fmla="*/ 127 w 328"/>
                <a:gd name="T37" fmla="*/ 0 h 41"/>
                <a:gd name="T38" fmla="*/ 147 w 328"/>
                <a:gd name="T39" fmla="*/ 3 h 41"/>
                <a:gd name="T40" fmla="*/ 168 w 328"/>
                <a:gd name="T41" fmla="*/ 4 h 41"/>
                <a:gd name="T42" fmla="*/ 188 w 328"/>
                <a:gd name="T43" fmla="*/ 7 h 41"/>
                <a:gd name="T44" fmla="*/ 208 w 328"/>
                <a:gd name="T45" fmla="*/ 11 h 41"/>
                <a:gd name="T46" fmla="*/ 228 w 328"/>
                <a:gd name="T47" fmla="*/ 14 h 41"/>
                <a:gd name="T48" fmla="*/ 248 w 328"/>
                <a:gd name="T49" fmla="*/ 19 h 41"/>
                <a:gd name="T50" fmla="*/ 268 w 328"/>
                <a:gd name="T51" fmla="*/ 24 h 41"/>
                <a:gd name="T52" fmla="*/ 289 w 328"/>
                <a:gd name="T53" fmla="*/ 29 h 41"/>
                <a:gd name="T54" fmla="*/ 308 w 328"/>
                <a:gd name="T55" fmla="*/ 35 h 41"/>
                <a:gd name="T56" fmla="*/ 328 w 328"/>
                <a:gd name="T57" fmla="*/ 41 h 41"/>
                <a:gd name="T58" fmla="*/ 144 w 328"/>
                <a:gd name="T5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8" h="41">
                  <a:moveTo>
                    <a:pt x="144" y="41"/>
                  </a:moveTo>
                  <a:lnTo>
                    <a:pt x="125" y="36"/>
                  </a:lnTo>
                  <a:lnTo>
                    <a:pt x="107" y="32"/>
                  </a:lnTo>
                  <a:lnTo>
                    <a:pt x="88" y="29"/>
                  </a:lnTo>
                  <a:lnTo>
                    <a:pt x="70" y="25"/>
                  </a:lnTo>
                  <a:lnTo>
                    <a:pt x="51" y="22"/>
                  </a:lnTo>
                  <a:lnTo>
                    <a:pt x="35" y="19"/>
                  </a:lnTo>
                  <a:lnTo>
                    <a:pt x="17" y="17"/>
                  </a:lnTo>
                  <a:lnTo>
                    <a:pt x="0" y="16"/>
                  </a:lnTo>
                  <a:lnTo>
                    <a:pt x="0" y="13"/>
                  </a:lnTo>
                  <a:lnTo>
                    <a:pt x="0" y="11"/>
                  </a:lnTo>
                  <a:lnTo>
                    <a:pt x="0" y="10"/>
                  </a:lnTo>
                  <a:lnTo>
                    <a:pt x="0" y="7"/>
                  </a:lnTo>
                  <a:lnTo>
                    <a:pt x="22" y="4"/>
                  </a:lnTo>
                  <a:lnTo>
                    <a:pt x="43" y="1"/>
                  </a:lnTo>
                  <a:lnTo>
                    <a:pt x="64" y="0"/>
                  </a:lnTo>
                  <a:lnTo>
                    <a:pt x="86" y="0"/>
                  </a:lnTo>
                  <a:lnTo>
                    <a:pt x="107" y="0"/>
                  </a:lnTo>
                  <a:lnTo>
                    <a:pt x="127" y="0"/>
                  </a:lnTo>
                  <a:lnTo>
                    <a:pt x="147" y="3"/>
                  </a:lnTo>
                  <a:lnTo>
                    <a:pt x="168" y="4"/>
                  </a:lnTo>
                  <a:lnTo>
                    <a:pt x="188" y="7"/>
                  </a:lnTo>
                  <a:lnTo>
                    <a:pt x="208" y="11"/>
                  </a:lnTo>
                  <a:lnTo>
                    <a:pt x="228" y="14"/>
                  </a:lnTo>
                  <a:lnTo>
                    <a:pt x="248" y="19"/>
                  </a:lnTo>
                  <a:lnTo>
                    <a:pt x="268" y="24"/>
                  </a:lnTo>
                  <a:lnTo>
                    <a:pt x="289" y="29"/>
                  </a:lnTo>
                  <a:lnTo>
                    <a:pt x="308" y="35"/>
                  </a:lnTo>
                  <a:lnTo>
                    <a:pt x="328" y="41"/>
                  </a:lnTo>
                  <a:lnTo>
                    <a:pt x="144" y="41"/>
                  </a:lnTo>
                  <a:close/>
                </a:path>
              </a:pathLst>
            </a:custGeom>
            <a:solidFill>
              <a:srgbClr val="898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92" name="Freeform 1080"/>
            <p:cNvSpPr>
              <a:spLocks/>
            </p:cNvSpPr>
            <p:nvPr/>
          </p:nvSpPr>
          <p:spPr bwMode="auto">
            <a:xfrm>
              <a:off x="4632" y="2665"/>
              <a:ext cx="16" cy="41"/>
            </a:xfrm>
            <a:custGeom>
              <a:avLst/>
              <a:gdLst>
                <a:gd name="T0" fmla="*/ 50 w 50"/>
                <a:gd name="T1" fmla="*/ 100 h 100"/>
                <a:gd name="T2" fmla="*/ 49 w 50"/>
                <a:gd name="T3" fmla="*/ 79 h 100"/>
                <a:gd name="T4" fmla="*/ 45 w 50"/>
                <a:gd name="T5" fmla="*/ 63 h 100"/>
                <a:gd name="T6" fmla="*/ 39 w 50"/>
                <a:gd name="T7" fmla="*/ 50 h 100"/>
                <a:gd name="T8" fmla="*/ 31 w 50"/>
                <a:gd name="T9" fmla="*/ 41 h 100"/>
                <a:gd name="T10" fmla="*/ 33 w 50"/>
                <a:gd name="T11" fmla="*/ 32 h 100"/>
                <a:gd name="T12" fmla="*/ 34 w 50"/>
                <a:gd name="T13" fmla="*/ 22 h 100"/>
                <a:gd name="T14" fmla="*/ 37 w 50"/>
                <a:gd name="T15" fmla="*/ 12 h 100"/>
                <a:gd name="T16" fmla="*/ 37 w 50"/>
                <a:gd name="T17" fmla="*/ 0 h 100"/>
                <a:gd name="T18" fmla="*/ 0 w 50"/>
                <a:gd name="T19" fmla="*/ 0 h 100"/>
                <a:gd name="T20" fmla="*/ 2 w 50"/>
                <a:gd name="T21" fmla="*/ 26 h 100"/>
                <a:gd name="T22" fmla="*/ 4 w 50"/>
                <a:gd name="T23" fmla="*/ 51 h 100"/>
                <a:gd name="T24" fmla="*/ 4 w 50"/>
                <a:gd name="T25" fmla="*/ 76 h 100"/>
                <a:gd name="T26" fmla="*/ 2 w 50"/>
                <a:gd name="T27" fmla="*/ 100 h 100"/>
                <a:gd name="T28" fmla="*/ 50 w 50"/>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00">
                  <a:moveTo>
                    <a:pt x="50" y="100"/>
                  </a:moveTo>
                  <a:lnTo>
                    <a:pt x="49" y="79"/>
                  </a:lnTo>
                  <a:lnTo>
                    <a:pt x="45" y="63"/>
                  </a:lnTo>
                  <a:lnTo>
                    <a:pt x="39" y="50"/>
                  </a:lnTo>
                  <a:lnTo>
                    <a:pt x="31" y="41"/>
                  </a:lnTo>
                  <a:lnTo>
                    <a:pt x="33" y="32"/>
                  </a:lnTo>
                  <a:lnTo>
                    <a:pt x="34" y="22"/>
                  </a:lnTo>
                  <a:lnTo>
                    <a:pt x="37" y="12"/>
                  </a:lnTo>
                  <a:lnTo>
                    <a:pt x="37" y="0"/>
                  </a:lnTo>
                  <a:lnTo>
                    <a:pt x="0" y="0"/>
                  </a:lnTo>
                  <a:lnTo>
                    <a:pt x="2" y="26"/>
                  </a:lnTo>
                  <a:lnTo>
                    <a:pt x="4" y="51"/>
                  </a:lnTo>
                  <a:lnTo>
                    <a:pt x="4" y="76"/>
                  </a:lnTo>
                  <a:lnTo>
                    <a:pt x="2" y="100"/>
                  </a:lnTo>
                  <a:lnTo>
                    <a:pt x="50" y="100"/>
                  </a:lnTo>
                  <a:close/>
                </a:path>
              </a:pathLst>
            </a:custGeom>
            <a:solidFill>
              <a:srgbClr val="898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93" name="Freeform 1081"/>
            <p:cNvSpPr>
              <a:spLocks/>
            </p:cNvSpPr>
            <p:nvPr/>
          </p:nvSpPr>
          <p:spPr bwMode="auto">
            <a:xfrm>
              <a:off x="4629" y="2644"/>
              <a:ext cx="16" cy="41"/>
            </a:xfrm>
            <a:custGeom>
              <a:avLst/>
              <a:gdLst>
                <a:gd name="T0" fmla="*/ 47 w 47"/>
                <a:gd name="T1" fmla="*/ 100 h 100"/>
                <a:gd name="T2" fmla="*/ 45 w 47"/>
                <a:gd name="T3" fmla="*/ 97 h 100"/>
                <a:gd name="T4" fmla="*/ 43 w 47"/>
                <a:gd name="T5" fmla="*/ 95 h 100"/>
                <a:gd name="T6" fmla="*/ 40 w 47"/>
                <a:gd name="T7" fmla="*/ 94 h 100"/>
                <a:gd name="T8" fmla="*/ 38 w 47"/>
                <a:gd name="T9" fmla="*/ 91 h 100"/>
                <a:gd name="T10" fmla="*/ 41 w 47"/>
                <a:gd name="T11" fmla="*/ 70 h 100"/>
                <a:gd name="T12" fmla="*/ 45 w 47"/>
                <a:gd name="T13" fmla="*/ 48 h 100"/>
                <a:gd name="T14" fmla="*/ 46 w 47"/>
                <a:gd name="T15" fmla="*/ 24 h 100"/>
                <a:gd name="T16" fmla="*/ 47 w 47"/>
                <a:gd name="T17" fmla="*/ 0 h 100"/>
                <a:gd name="T18" fmla="*/ 0 w 47"/>
                <a:gd name="T19" fmla="*/ 0 h 100"/>
                <a:gd name="T20" fmla="*/ 5 w 47"/>
                <a:gd name="T21" fmla="*/ 26 h 100"/>
                <a:gd name="T22" fmla="*/ 7 w 47"/>
                <a:gd name="T23" fmla="*/ 51 h 100"/>
                <a:gd name="T24" fmla="*/ 9 w 47"/>
                <a:gd name="T25" fmla="*/ 76 h 100"/>
                <a:gd name="T26" fmla="*/ 9 w 47"/>
                <a:gd name="T27" fmla="*/ 100 h 100"/>
                <a:gd name="T28" fmla="*/ 47 w 47"/>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100">
                  <a:moveTo>
                    <a:pt x="47" y="100"/>
                  </a:moveTo>
                  <a:lnTo>
                    <a:pt x="45" y="97"/>
                  </a:lnTo>
                  <a:lnTo>
                    <a:pt x="43" y="95"/>
                  </a:lnTo>
                  <a:lnTo>
                    <a:pt x="40" y="94"/>
                  </a:lnTo>
                  <a:lnTo>
                    <a:pt x="38" y="91"/>
                  </a:lnTo>
                  <a:lnTo>
                    <a:pt x="41" y="70"/>
                  </a:lnTo>
                  <a:lnTo>
                    <a:pt x="45" y="48"/>
                  </a:lnTo>
                  <a:lnTo>
                    <a:pt x="46" y="24"/>
                  </a:lnTo>
                  <a:lnTo>
                    <a:pt x="47" y="0"/>
                  </a:lnTo>
                  <a:lnTo>
                    <a:pt x="0" y="0"/>
                  </a:lnTo>
                  <a:lnTo>
                    <a:pt x="5" y="26"/>
                  </a:lnTo>
                  <a:lnTo>
                    <a:pt x="7" y="51"/>
                  </a:lnTo>
                  <a:lnTo>
                    <a:pt x="9" y="76"/>
                  </a:lnTo>
                  <a:lnTo>
                    <a:pt x="9" y="100"/>
                  </a:lnTo>
                  <a:lnTo>
                    <a:pt x="47" y="100"/>
                  </a:lnTo>
                  <a:close/>
                </a:path>
              </a:pathLst>
            </a:custGeom>
            <a:solidFill>
              <a:srgbClr val="878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94" name="Freeform 1082"/>
            <p:cNvSpPr>
              <a:spLocks/>
            </p:cNvSpPr>
            <p:nvPr/>
          </p:nvSpPr>
          <p:spPr bwMode="auto">
            <a:xfrm>
              <a:off x="4625" y="2625"/>
              <a:ext cx="20" cy="40"/>
            </a:xfrm>
            <a:custGeom>
              <a:avLst/>
              <a:gdLst>
                <a:gd name="T0" fmla="*/ 56 w 58"/>
                <a:gd name="T1" fmla="*/ 0 h 100"/>
                <a:gd name="T2" fmla="*/ 58 w 58"/>
                <a:gd name="T3" fmla="*/ 26 h 100"/>
                <a:gd name="T4" fmla="*/ 58 w 58"/>
                <a:gd name="T5" fmla="*/ 51 h 100"/>
                <a:gd name="T6" fmla="*/ 58 w 58"/>
                <a:gd name="T7" fmla="*/ 76 h 100"/>
                <a:gd name="T8" fmla="*/ 56 w 58"/>
                <a:gd name="T9" fmla="*/ 100 h 100"/>
                <a:gd name="T10" fmla="*/ 19 w 58"/>
                <a:gd name="T11" fmla="*/ 100 h 100"/>
                <a:gd name="T12" fmla="*/ 15 w 58"/>
                <a:gd name="T13" fmla="*/ 76 h 100"/>
                <a:gd name="T14" fmla="*/ 12 w 58"/>
                <a:gd name="T15" fmla="*/ 51 h 100"/>
                <a:gd name="T16" fmla="*/ 6 w 58"/>
                <a:gd name="T17" fmla="*/ 26 h 100"/>
                <a:gd name="T18" fmla="*/ 0 w 58"/>
                <a:gd name="T19" fmla="*/ 0 h 100"/>
                <a:gd name="T20" fmla="*/ 56 w 58"/>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00">
                  <a:moveTo>
                    <a:pt x="56" y="0"/>
                  </a:moveTo>
                  <a:lnTo>
                    <a:pt x="58" y="26"/>
                  </a:lnTo>
                  <a:lnTo>
                    <a:pt x="58" y="51"/>
                  </a:lnTo>
                  <a:lnTo>
                    <a:pt x="58" y="76"/>
                  </a:lnTo>
                  <a:lnTo>
                    <a:pt x="56" y="100"/>
                  </a:lnTo>
                  <a:lnTo>
                    <a:pt x="19" y="100"/>
                  </a:lnTo>
                  <a:lnTo>
                    <a:pt x="15" y="76"/>
                  </a:lnTo>
                  <a:lnTo>
                    <a:pt x="12" y="51"/>
                  </a:lnTo>
                  <a:lnTo>
                    <a:pt x="6" y="26"/>
                  </a:lnTo>
                  <a:lnTo>
                    <a:pt x="0" y="0"/>
                  </a:lnTo>
                  <a:lnTo>
                    <a:pt x="56" y="0"/>
                  </a:lnTo>
                  <a:close/>
                </a:path>
              </a:pathLst>
            </a:custGeom>
            <a:solidFill>
              <a:srgbClr val="878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95" name="Freeform 1083"/>
            <p:cNvSpPr>
              <a:spLocks/>
            </p:cNvSpPr>
            <p:nvPr/>
          </p:nvSpPr>
          <p:spPr bwMode="auto">
            <a:xfrm>
              <a:off x="4620" y="2604"/>
              <a:ext cx="25" cy="40"/>
            </a:xfrm>
            <a:custGeom>
              <a:avLst/>
              <a:gdLst>
                <a:gd name="T0" fmla="*/ 61 w 74"/>
                <a:gd name="T1" fmla="*/ 0 h 100"/>
                <a:gd name="T2" fmla="*/ 66 w 74"/>
                <a:gd name="T3" fmla="*/ 26 h 100"/>
                <a:gd name="T4" fmla="*/ 70 w 74"/>
                <a:gd name="T5" fmla="*/ 51 h 100"/>
                <a:gd name="T6" fmla="*/ 73 w 74"/>
                <a:gd name="T7" fmla="*/ 76 h 100"/>
                <a:gd name="T8" fmla="*/ 74 w 74"/>
                <a:gd name="T9" fmla="*/ 100 h 100"/>
                <a:gd name="T10" fmla="*/ 27 w 74"/>
                <a:gd name="T11" fmla="*/ 100 h 100"/>
                <a:gd name="T12" fmla="*/ 22 w 74"/>
                <a:gd name="T13" fmla="*/ 75 h 100"/>
                <a:gd name="T14" fmla="*/ 15 w 74"/>
                <a:gd name="T15" fmla="*/ 50 h 100"/>
                <a:gd name="T16" fmla="*/ 8 w 74"/>
                <a:gd name="T17" fmla="*/ 25 h 100"/>
                <a:gd name="T18" fmla="*/ 0 w 74"/>
                <a:gd name="T19" fmla="*/ 0 h 100"/>
                <a:gd name="T20" fmla="*/ 61 w 74"/>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00">
                  <a:moveTo>
                    <a:pt x="61" y="0"/>
                  </a:moveTo>
                  <a:lnTo>
                    <a:pt x="66" y="26"/>
                  </a:lnTo>
                  <a:lnTo>
                    <a:pt x="70" y="51"/>
                  </a:lnTo>
                  <a:lnTo>
                    <a:pt x="73" y="76"/>
                  </a:lnTo>
                  <a:lnTo>
                    <a:pt x="74" y="100"/>
                  </a:lnTo>
                  <a:lnTo>
                    <a:pt x="27" y="100"/>
                  </a:lnTo>
                  <a:lnTo>
                    <a:pt x="22" y="75"/>
                  </a:lnTo>
                  <a:lnTo>
                    <a:pt x="15" y="50"/>
                  </a:lnTo>
                  <a:lnTo>
                    <a:pt x="8" y="25"/>
                  </a:lnTo>
                  <a:lnTo>
                    <a:pt x="0" y="0"/>
                  </a:lnTo>
                  <a:lnTo>
                    <a:pt x="61" y="0"/>
                  </a:lnTo>
                  <a:close/>
                </a:path>
              </a:pathLst>
            </a:custGeom>
            <a:solidFill>
              <a:srgbClr val="848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96" name="Freeform 1084"/>
            <p:cNvSpPr>
              <a:spLocks/>
            </p:cNvSpPr>
            <p:nvPr/>
          </p:nvSpPr>
          <p:spPr bwMode="auto">
            <a:xfrm>
              <a:off x="4614" y="2582"/>
              <a:ext cx="30" cy="43"/>
            </a:xfrm>
            <a:custGeom>
              <a:avLst/>
              <a:gdLst>
                <a:gd name="T0" fmla="*/ 71 w 90"/>
                <a:gd name="T1" fmla="*/ 0 h 102"/>
                <a:gd name="T2" fmla="*/ 77 w 90"/>
                <a:gd name="T3" fmla="*/ 27 h 102"/>
                <a:gd name="T4" fmla="*/ 83 w 90"/>
                <a:gd name="T5" fmla="*/ 52 h 102"/>
                <a:gd name="T6" fmla="*/ 86 w 90"/>
                <a:gd name="T7" fmla="*/ 77 h 102"/>
                <a:gd name="T8" fmla="*/ 90 w 90"/>
                <a:gd name="T9" fmla="*/ 102 h 102"/>
                <a:gd name="T10" fmla="*/ 34 w 90"/>
                <a:gd name="T11" fmla="*/ 102 h 102"/>
                <a:gd name="T12" fmla="*/ 27 w 90"/>
                <a:gd name="T13" fmla="*/ 77 h 102"/>
                <a:gd name="T14" fmla="*/ 17 w 90"/>
                <a:gd name="T15" fmla="*/ 51 h 102"/>
                <a:gd name="T16" fmla="*/ 9 w 90"/>
                <a:gd name="T17" fmla="*/ 26 h 102"/>
                <a:gd name="T18" fmla="*/ 0 w 90"/>
                <a:gd name="T19" fmla="*/ 0 h 102"/>
                <a:gd name="T20" fmla="*/ 71 w 90"/>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102">
                  <a:moveTo>
                    <a:pt x="71" y="0"/>
                  </a:moveTo>
                  <a:lnTo>
                    <a:pt x="77" y="27"/>
                  </a:lnTo>
                  <a:lnTo>
                    <a:pt x="83" y="52"/>
                  </a:lnTo>
                  <a:lnTo>
                    <a:pt x="86" y="77"/>
                  </a:lnTo>
                  <a:lnTo>
                    <a:pt x="90" y="102"/>
                  </a:lnTo>
                  <a:lnTo>
                    <a:pt x="34" y="102"/>
                  </a:lnTo>
                  <a:lnTo>
                    <a:pt x="27" y="77"/>
                  </a:lnTo>
                  <a:lnTo>
                    <a:pt x="17" y="51"/>
                  </a:lnTo>
                  <a:lnTo>
                    <a:pt x="9" y="26"/>
                  </a:lnTo>
                  <a:lnTo>
                    <a:pt x="0" y="0"/>
                  </a:lnTo>
                  <a:lnTo>
                    <a:pt x="71" y="0"/>
                  </a:lnTo>
                  <a:close/>
                </a:path>
              </a:pathLst>
            </a:custGeom>
            <a:solidFill>
              <a:srgbClr val="828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97" name="Freeform 1085"/>
            <p:cNvSpPr>
              <a:spLocks/>
            </p:cNvSpPr>
            <p:nvPr/>
          </p:nvSpPr>
          <p:spPr bwMode="auto">
            <a:xfrm>
              <a:off x="4606" y="2563"/>
              <a:ext cx="35" cy="41"/>
            </a:xfrm>
            <a:custGeom>
              <a:avLst/>
              <a:gdLst>
                <a:gd name="T0" fmla="*/ 77 w 102"/>
                <a:gd name="T1" fmla="*/ 0 h 102"/>
                <a:gd name="T2" fmla="*/ 86 w 102"/>
                <a:gd name="T3" fmla="*/ 26 h 102"/>
                <a:gd name="T4" fmla="*/ 93 w 102"/>
                <a:gd name="T5" fmla="*/ 51 h 102"/>
                <a:gd name="T6" fmla="*/ 98 w 102"/>
                <a:gd name="T7" fmla="*/ 77 h 102"/>
                <a:gd name="T8" fmla="*/ 102 w 102"/>
                <a:gd name="T9" fmla="*/ 102 h 102"/>
                <a:gd name="T10" fmla="*/ 41 w 102"/>
                <a:gd name="T11" fmla="*/ 102 h 102"/>
                <a:gd name="T12" fmla="*/ 36 w 102"/>
                <a:gd name="T13" fmla="*/ 89 h 102"/>
                <a:gd name="T14" fmla="*/ 31 w 102"/>
                <a:gd name="T15" fmla="*/ 77 h 102"/>
                <a:gd name="T16" fmla="*/ 26 w 102"/>
                <a:gd name="T17" fmla="*/ 64 h 102"/>
                <a:gd name="T18" fmla="*/ 22 w 102"/>
                <a:gd name="T19" fmla="*/ 51 h 102"/>
                <a:gd name="T20" fmla="*/ 17 w 102"/>
                <a:gd name="T21" fmla="*/ 39 h 102"/>
                <a:gd name="T22" fmla="*/ 11 w 102"/>
                <a:gd name="T23" fmla="*/ 26 h 102"/>
                <a:gd name="T24" fmla="*/ 6 w 102"/>
                <a:gd name="T25" fmla="*/ 13 h 102"/>
                <a:gd name="T26" fmla="*/ 0 w 102"/>
                <a:gd name="T27" fmla="*/ 0 h 102"/>
                <a:gd name="T28" fmla="*/ 77 w 10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02">
                  <a:moveTo>
                    <a:pt x="77" y="0"/>
                  </a:moveTo>
                  <a:lnTo>
                    <a:pt x="86" y="26"/>
                  </a:lnTo>
                  <a:lnTo>
                    <a:pt x="93" y="51"/>
                  </a:lnTo>
                  <a:lnTo>
                    <a:pt x="98" y="77"/>
                  </a:lnTo>
                  <a:lnTo>
                    <a:pt x="102" y="102"/>
                  </a:lnTo>
                  <a:lnTo>
                    <a:pt x="41" y="102"/>
                  </a:lnTo>
                  <a:lnTo>
                    <a:pt x="36" y="89"/>
                  </a:lnTo>
                  <a:lnTo>
                    <a:pt x="31" y="77"/>
                  </a:lnTo>
                  <a:lnTo>
                    <a:pt x="26" y="64"/>
                  </a:lnTo>
                  <a:lnTo>
                    <a:pt x="22" y="51"/>
                  </a:lnTo>
                  <a:lnTo>
                    <a:pt x="17" y="39"/>
                  </a:lnTo>
                  <a:lnTo>
                    <a:pt x="11" y="26"/>
                  </a:lnTo>
                  <a:lnTo>
                    <a:pt x="6" y="13"/>
                  </a:lnTo>
                  <a:lnTo>
                    <a:pt x="0" y="0"/>
                  </a:lnTo>
                  <a:lnTo>
                    <a:pt x="77" y="0"/>
                  </a:lnTo>
                  <a:close/>
                </a:path>
              </a:pathLst>
            </a:custGeom>
            <a:solidFill>
              <a:srgbClr val="828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98" name="Freeform 1086"/>
            <p:cNvSpPr>
              <a:spLocks/>
            </p:cNvSpPr>
            <p:nvPr/>
          </p:nvSpPr>
          <p:spPr bwMode="auto">
            <a:xfrm>
              <a:off x="4600" y="2542"/>
              <a:ext cx="37" cy="40"/>
            </a:xfrm>
            <a:custGeom>
              <a:avLst/>
              <a:gdLst>
                <a:gd name="T0" fmla="*/ 80 w 115"/>
                <a:gd name="T1" fmla="*/ 0 h 100"/>
                <a:gd name="T2" fmla="*/ 90 w 115"/>
                <a:gd name="T3" fmla="*/ 27 h 100"/>
                <a:gd name="T4" fmla="*/ 99 w 115"/>
                <a:gd name="T5" fmla="*/ 51 h 100"/>
                <a:gd name="T6" fmla="*/ 108 w 115"/>
                <a:gd name="T7" fmla="*/ 76 h 100"/>
                <a:gd name="T8" fmla="*/ 115 w 115"/>
                <a:gd name="T9" fmla="*/ 100 h 100"/>
                <a:gd name="T10" fmla="*/ 44 w 115"/>
                <a:gd name="T11" fmla="*/ 100 h 100"/>
                <a:gd name="T12" fmla="*/ 39 w 115"/>
                <a:gd name="T13" fmla="*/ 88 h 100"/>
                <a:gd name="T14" fmla="*/ 33 w 115"/>
                <a:gd name="T15" fmla="*/ 76 h 100"/>
                <a:gd name="T16" fmla="*/ 28 w 115"/>
                <a:gd name="T17" fmla="*/ 65 h 100"/>
                <a:gd name="T18" fmla="*/ 22 w 115"/>
                <a:gd name="T19" fmla="*/ 51 h 100"/>
                <a:gd name="T20" fmla="*/ 17 w 115"/>
                <a:gd name="T21" fmla="*/ 38 h 100"/>
                <a:gd name="T22" fmla="*/ 12 w 115"/>
                <a:gd name="T23" fmla="*/ 27 h 100"/>
                <a:gd name="T24" fmla="*/ 6 w 115"/>
                <a:gd name="T25" fmla="*/ 13 h 100"/>
                <a:gd name="T26" fmla="*/ 0 w 115"/>
                <a:gd name="T27" fmla="*/ 0 h 100"/>
                <a:gd name="T28" fmla="*/ 80 w 115"/>
                <a:gd name="T2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00">
                  <a:moveTo>
                    <a:pt x="80" y="0"/>
                  </a:moveTo>
                  <a:lnTo>
                    <a:pt x="90" y="27"/>
                  </a:lnTo>
                  <a:lnTo>
                    <a:pt x="99" y="51"/>
                  </a:lnTo>
                  <a:lnTo>
                    <a:pt x="108" y="76"/>
                  </a:lnTo>
                  <a:lnTo>
                    <a:pt x="115" y="100"/>
                  </a:lnTo>
                  <a:lnTo>
                    <a:pt x="44" y="100"/>
                  </a:lnTo>
                  <a:lnTo>
                    <a:pt x="39" y="88"/>
                  </a:lnTo>
                  <a:lnTo>
                    <a:pt x="33" y="76"/>
                  </a:lnTo>
                  <a:lnTo>
                    <a:pt x="28" y="65"/>
                  </a:lnTo>
                  <a:lnTo>
                    <a:pt x="22" y="51"/>
                  </a:lnTo>
                  <a:lnTo>
                    <a:pt x="17" y="38"/>
                  </a:lnTo>
                  <a:lnTo>
                    <a:pt x="12" y="27"/>
                  </a:lnTo>
                  <a:lnTo>
                    <a:pt x="6" y="13"/>
                  </a:lnTo>
                  <a:lnTo>
                    <a:pt x="0" y="0"/>
                  </a:lnTo>
                  <a:lnTo>
                    <a:pt x="80" y="0"/>
                  </a:lnTo>
                  <a:close/>
                </a:path>
              </a:pathLst>
            </a:custGeom>
            <a:solidFill>
              <a:srgbClr val="7F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999" name="Freeform 1087"/>
            <p:cNvSpPr>
              <a:spLocks/>
            </p:cNvSpPr>
            <p:nvPr/>
          </p:nvSpPr>
          <p:spPr bwMode="auto">
            <a:xfrm>
              <a:off x="4591" y="2522"/>
              <a:ext cx="42" cy="41"/>
            </a:xfrm>
            <a:custGeom>
              <a:avLst/>
              <a:gdLst>
                <a:gd name="T0" fmla="*/ 91 w 127"/>
                <a:gd name="T1" fmla="*/ 0 h 98"/>
                <a:gd name="T2" fmla="*/ 95 w 127"/>
                <a:gd name="T3" fmla="*/ 13 h 98"/>
                <a:gd name="T4" fmla="*/ 100 w 127"/>
                <a:gd name="T5" fmla="*/ 26 h 98"/>
                <a:gd name="T6" fmla="*/ 105 w 127"/>
                <a:gd name="T7" fmla="*/ 38 h 98"/>
                <a:gd name="T8" fmla="*/ 110 w 127"/>
                <a:gd name="T9" fmla="*/ 51 h 98"/>
                <a:gd name="T10" fmla="*/ 114 w 127"/>
                <a:gd name="T11" fmla="*/ 63 h 98"/>
                <a:gd name="T12" fmla="*/ 119 w 127"/>
                <a:gd name="T13" fmla="*/ 75 h 98"/>
                <a:gd name="T14" fmla="*/ 124 w 127"/>
                <a:gd name="T15" fmla="*/ 86 h 98"/>
                <a:gd name="T16" fmla="*/ 127 w 127"/>
                <a:gd name="T17" fmla="*/ 98 h 98"/>
                <a:gd name="T18" fmla="*/ 50 w 127"/>
                <a:gd name="T19" fmla="*/ 98 h 98"/>
                <a:gd name="T20" fmla="*/ 44 w 127"/>
                <a:gd name="T21" fmla="*/ 85 h 98"/>
                <a:gd name="T22" fmla="*/ 38 w 127"/>
                <a:gd name="T23" fmla="*/ 73 h 98"/>
                <a:gd name="T24" fmla="*/ 32 w 127"/>
                <a:gd name="T25" fmla="*/ 61 h 98"/>
                <a:gd name="T26" fmla="*/ 25 w 127"/>
                <a:gd name="T27" fmla="*/ 48 h 98"/>
                <a:gd name="T28" fmla="*/ 19 w 127"/>
                <a:gd name="T29" fmla="*/ 37 h 98"/>
                <a:gd name="T30" fmla="*/ 13 w 127"/>
                <a:gd name="T31" fmla="*/ 25 h 98"/>
                <a:gd name="T32" fmla="*/ 8 w 127"/>
                <a:gd name="T33" fmla="*/ 13 h 98"/>
                <a:gd name="T34" fmla="*/ 0 w 127"/>
                <a:gd name="T35" fmla="*/ 0 h 98"/>
                <a:gd name="T36" fmla="*/ 91 w 127"/>
                <a:gd name="T3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98">
                  <a:moveTo>
                    <a:pt x="91" y="0"/>
                  </a:moveTo>
                  <a:lnTo>
                    <a:pt x="95" y="13"/>
                  </a:lnTo>
                  <a:lnTo>
                    <a:pt x="100" y="26"/>
                  </a:lnTo>
                  <a:lnTo>
                    <a:pt x="105" y="38"/>
                  </a:lnTo>
                  <a:lnTo>
                    <a:pt x="110" y="51"/>
                  </a:lnTo>
                  <a:lnTo>
                    <a:pt x="114" y="63"/>
                  </a:lnTo>
                  <a:lnTo>
                    <a:pt x="119" y="75"/>
                  </a:lnTo>
                  <a:lnTo>
                    <a:pt x="124" y="86"/>
                  </a:lnTo>
                  <a:lnTo>
                    <a:pt x="127" y="98"/>
                  </a:lnTo>
                  <a:lnTo>
                    <a:pt x="50" y="98"/>
                  </a:lnTo>
                  <a:lnTo>
                    <a:pt x="44" y="85"/>
                  </a:lnTo>
                  <a:lnTo>
                    <a:pt x="38" y="73"/>
                  </a:lnTo>
                  <a:lnTo>
                    <a:pt x="32" y="61"/>
                  </a:lnTo>
                  <a:lnTo>
                    <a:pt x="25" y="48"/>
                  </a:lnTo>
                  <a:lnTo>
                    <a:pt x="19" y="37"/>
                  </a:lnTo>
                  <a:lnTo>
                    <a:pt x="13" y="25"/>
                  </a:lnTo>
                  <a:lnTo>
                    <a:pt x="8" y="13"/>
                  </a:lnTo>
                  <a:lnTo>
                    <a:pt x="0" y="0"/>
                  </a:lnTo>
                  <a:lnTo>
                    <a:pt x="91" y="0"/>
                  </a:lnTo>
                  <a:close/>
                </a:path>
              </a:pathLst>
            </a:custGeom>
            <a:solidFill>
              <a:srgbClr val="7C7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00" name="Freeform 1088"/>
            <p:cNvSpPr>
              <a:spLocks/>
            </p:cNvSpPr>
            <p:nvPr/>
          </p:nvSpPr>
          <p:spPr bwMode="auto">
            <a:xfrm>
              <a:off x="4580" y="2503"/>
              <a:ext cx="46" cy="39"/>
            </a:xfrm>
            <a:custGeom>
              <a:avLst/>
              <a:gdLst>
                <a:gd name="T0" fmla="*/ 98 w 140"/>
                <a:gd name="T1" fmla="*/ 0 h 98"/>
                <a:gd name="T2" fmla="*/ 104 w 140"/>
                <a:gd name="T3" fmla="*/ 13 h 98"/>
                <a:gd name="T4" fmla="*/ 110 w 140"/>
                <a:gd name="T5" fmla="*/ 25 h 98"/>
                <a:gd name="T6" fmla="*/ 114 w 140"/>
                <a:gd name="T7" fmla="*/ 38 h 98"/>
                <a:gd name="T8" fmla="*/ 120 w 140"/>
                <a:gd name="T9" fmla="*/ 50 h 98"/>
                <a:gd name="T10" fmla="*/ 126 w 140"/>
                <a:gd name="T11" fmla="*/ 62 h 98"/>
                <a:gd name="T12" fmla="*/ 131 w 140"/>
                <a:gd name="T13" fmla="*/ 74 h 98"/>
                <a:gd name="T14" fmla="*/ 136 w 140"/>
                <a:gd name="T15" fmla="*/ 87 h 98"/>
                <a:gd name="T16" fmla="*/ 140 w 140"/>
                <a:gd name="T17" fmla="*/ 98 h 98"/>
                <a:gd name="T18" fmla="*/ 60 w 140"/>
                <a:gd name="T19" fmla="*/ 98 h 98"/>
                <a:gd name="T20" fmla="*/ 53 w 140"/>
                <a:gd name="T21" fmla="*/ 85 h 98"/>
                <a:gd name="T22" fmla="*/ 45 w 140"/>
                <a:gd name="T23" fmla="*/ 74 h 98"/>
                <a:gd name="T24" fmla="*/ 38 w 140"/>
                <a:gd name="T25" fmla="*/ 60 h 98"/>
                <a:gd name="T26" fmla="*/ 31 w 140"/>
                <a:gd name="T27" fmla="*/ 49 h 98"/>
                <a:gd name="T28" fmla="*/ 24 w 140"/>
                <a:gd name="T29" fmla="*/ 36 h 98"/>
                <a:gd name="T30" fmla="*/ 17 w 140"/>
                <a:gd name="T31" fmla="*/ 24 h 98"/>
                <a:gd name="T32" fmla="*/ 9 w 140"/>
                <a:gd name="T33" fmla="*/ 12 h 98"/>
                <a:gd name="T34" fmla="*/ 0 w 140"/>
                <a:gd name="T35" fmla="*/ 0 h 98"/>
                <a:gd name="T36" fmla="*/ 98 w 140"/>
                <a:gd name="T3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98">
                  <a:moveTo>
                    <a:pt x="98" y="0"/>
                  </a:moveTo>
                  <a:lnTo>
                    <a:pt x="104" y="13"/>
                  </a:lnTo>
                  <a:lnTo>
                    <a:pt x="110" y="25"/>
                  </a:lnTo>
                  <a:lnTo>
                    <a:pt x="114" y="38"/>
                  </a:lnTo>
                  <a:lnTo>
                    <a:pt x="120" y="50"/>
                  </a:lnTo>
                  <a:lnTo>
                    <a:pt x="126" y="62"/>
                  </a:lnTo>
                  <a:lnTo>
                    <a:pt x="131" y="74"/>
                  </a:lnTo>
                  <a:lnTo>
                    <a:pt x="136" y="87"/>
                  </a:lnTo>
                  <a:lnTo>
                    <a:pt x="140" y="98"/>
                  </a:lnTo>
                  <a:lnTo>
                    <a:pt x="60" y="98"/>
                  </a:lnTo>
                  <a:lnTo>
                    <a:pt x="53" y="85"/>
                  </a:lnTo>
                  <a:lnTo>
                    <a:pt x="45" y="74"/>
                  </a:lnTo>
                  <a:lnTo>
                    <a:pt x="38" y="60"/>
                  </a:lnTo>
                  <a:lnTo>
                    <a:pt x="31" y="49"/>
                  </a:lnTo>
                  <a:lnTo>
                    <a:pt x="24" y="36"/>
                  </a:lnTo>
                  <a:lnTo>
                    <a:pt x="17" y="24"/>
                  </a:lnTo>
                  <a:lnTo>
                    <a:pt x="9" y="12"/>
                  </a:lnTo>
                  <a:lnTo>
                    <a:pt x="0" y="0"/>
                  </a:lnTo>
                  <a:lnTo>
                    <a:pt x="98" y="0"/>
                  </a:lnTo>
                  <a:close/>
                </a:path>
              </a:pathLst>
            </a:custGeom>
            <a:solidFill>
              <a:srgbClr val="7C7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01" name="Freeform 1089"/>
            <p:cNvSpPr>
              <a:spLocks/>
            </p:cNvSpPr>
            <p:nvPr/>
          </p:nvSpPr>
          <p:spPr bwMode="auto">
            <a:xfrm>
              <a:off x="4569" y="2482"/>
              <a:ext cx="51" cy="40"/>
            </a:xfrm>
            <a:custGeom>
              <a:avLst/>
              <a:gdLst>
                <a:gd name="T0" fmla="*/ 104 w 154"/>
                <a:gd name="T1" fmla="*/ 0 h 100"/>
                <a:gd name="T2" fmla="*/ 111 w 154"/>
                <a:gd name="T3" fmla="*/ 12 h 100"/>
                <a:gd name="T4" fmla="*/ 117 w 154"/>
                <a:gd name="T5" fmla="*/ 24 h 100"/>
                <a:gd name="T6" fmla="*/ 123 w 154"/>
                <a:gd name="T7" fmla="*/ 36 h 100"/>
                <a:gd name="T8" fmla="*/ 130 w 154"/>
                <a:gd name="T9" fmla="*/ 49 h 100"/>
                <a:gd name="T10" fmla="*/ 136 w 154"/>
                <a:gd name="T11" fmla="*/ 62 h 100"/>
                <a:gd name="T12" fmla="*/ 142 w 154"/>
                <a:gd name="T13" fmla="*/ 74 h 100"/>
                <a:gd name="T14" fmla="*/ 148 w 154"/>
                <a:gd name="T15" fmla="*/ 87 h 100"/>
                <a:gd name="T16" fmla="*/ 154 w 154"/>
                <a:gd name="T17" fmla="*/ 100 h 100"/>
                <a:gd name="T18" fmla="*/ 63 w 154"/>
                <a:gd name="T19" fmla="*/ 100 h 100"/>
                <a:gd name="T20" fmla="*/ 56 w 154"/>
                <a:gd name="T21" fmla="*/ 87 h 100"/>
                <a:gd name="T22" fmla="*/ 49 w 154"/>
                <a:gd name="T23" fmla="*/ 74 h 100"/>
                <a:gd name="T24" fmla="*/ 41 w 154"/>
                <a:gd name="T25" fmla="*/ 62 h 100"/>
                <a:gd name="T26" fmla="*/ 33 w 154"/>
                <a:gd name="T27" fmla="*/ 49 h 100"/>
                <a:gd name="T28" fmla="*/ 24 w 154"/>
                <a:gd name="T29" fmla="*/ 36 h 100"/>
                <a:gd name="T30" fmla="*/ 17 w 154"/>
                <a:gd name="T31" fmla="*/ 24 h 100"/>
                <a:gd name="T32" fmla="*/ 9 w 154"/>
                <a:gd name="T33" fmla="*/ 12 h 100"/>
                <a:gd name="T34" fmla="*/ 0 w 154"/>
                <a:gd name="T35" fmla="*/ 0 h 100"/>
                <a:gd name="T36" fmla="*/ 104 w 154"/>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100">
                  <a:moveTo>
                    <a:pt x="104" y="0"/>
                  </a:moveTo>
                  <a:lnTo>
                    <a:pt x="111" y="12"/>
                  </a:lnTo>
                  <a:lnTo>
                    <a:pt x="117" y="24"/>
                  </a:lnTo>
                  <a:lnTo>
                    <a:pt x="123" y="36"/>
                  </a:lnTo>
                  <a:lnTo>
                    <a:pt x="130" y="49"/>
                  </a:lnTo>
                  <a:lnTo>
                    <a:pt x="136" y="62"/>
                  </a:lnTo>
                  <a:lnTo>
                    <a:pt x="142" y="74"/>
                  </a:lnTo>
                  <a:lnTo>
                    <a:pt x="148" y="87"/>
                  </a:lnTo>
                  <a:lnTo>
                    <a:pt x="154" y="100"/>
                  </a:lnTo>
                  <a:lnTo>
                    <a:pt x="63" y="100"/>
                  </a:lnTo>
                  <a:lnTo>
                    <a:pt x="56" y="87"/>
                  </a:lnTo>
                  <a:lnTo>
                    <a:pt x="49" y="74"/>
                  </a:lnTo>
                  <a:lnTo>
                    <a:pt x="41" y="62"/>
                  </a:lnTo>
                  <a:lnTo>
                    <a:pt x="33" y="49"/>
                  </a:lnTo>
                  <a:lnTo>
                    <a:pt x="24" y="36"/>
                  </a:lnTo>
                  <a:lnTo>
                    <a:pt x="17" y="24"/>
                  </a:lnTo>
                  <a:lnTo>
                    <a:pt x="9" y="12"/>
                  </a:lnTo>
                  <a:lnTo>
                    <a:pt x="0" y="0"/>
                  </a:lnTo>
                  <a:lnTo>
                    <a:pt x="104" y="0"/>
                  </a:lnTo>
                  <a:close/>
                </a:path>
              </a:pathLst>
            </a:custGeom>
            <a:solidFill>
              <a:srgbClr val="7A7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02" name="Freeform 1090"/>
            <p:cNvSpPr>
              <a:spLocks/>
            </p:cNvSpPr>
            <p:nvPr/>
          </p:nvSpPr>
          <p:spPr bwMode="auto">
            <a:xfrm>
              <a:off x="4557" y="2461"/>
              <a:ext cx="55" cy="42"/>
            </a:xfrm>
            <a:custGeom>
              <a:avLst/>
              <a:gdLst>
                <a:gd name="T0" fmla="*/ 111 w 165"/>
                <a:gd name="T1" fmla="*/ 0 h 103"/>
                <a:gd name="T2" fmla="*/ 118 w 165"/>
                <a:gd name="T3" fmla="*/ 13 h 103"/>
                <a:gd name="T4" fmla="*/ 125 w 165"/>
                <a:gd name="T5" fmla="*/ 26 h 103"/>
                <a:gd name="T6" fmla="*/ 133 w 165"/>
                <a:gd name="T7" fmla="*/ 39 h 103"/>
                <a:gd name="T8" fmla="*/ 140 w 165"/>
                <a:gd name="T9" fmla="*/ 51 h 103"/>
                <a:gd name="T10" fmla="*/ 146 w 165"/>
                <a:gd name="T11" fmla="*/ 64 h 103"/>
                <a:gd name="T12" fmla="*/ 153 w 165"/>
                <a:gd name="T13" fmla="*/ 77 h 103"/>
                <a:gd name="T14" fmla="*/ 159 w 165"/>
                <a:gd name="T15" fmla="*/ 90 h 103"/>
                <a:gd name="T16" fmla="*/ 165 w 165"/>
                <a:gd name="T17" fmla="*/ 103 h 103"/>
                <a:gd name="T18" fmla="*/ 67 w 165"/>
                <a:gd name="T19" fmla="*/ 103 h 103"/>
                <a:gd name="T20" fmla="*/ 59 w 165"/>
                <a:gd name="T21" fmla="*/ 90 h 103"/>
                <a:gd name="T22" fmla="*/ 51 w 165"/>
                <a:gd name="T23" fmla="*/ 77 h 103"/>
                <a:gd name="T24" fmla="*/ 44 w 165"/>
                <a:gd name="T25" fmla="*/ 64 h 103"/>
                <a:gd name="T26" fmla="*/ 35 w 165"/>
                <a:gd name="T27" fmla="*/ 51 h 103"/>
                <a:gd name="T28" fmla="*/ 27 w 165"/>
                <a:gd name="T29" fmla="*/ 39 h 103"/>
                <a:gd name="T30" fmla="*/ 18 w 165"/>
                <a:gd name="T31" fmla="*/ 26 h 103"/>
                <a:gd name="T32" fmla="*/ 9 w 165"/>
                <a:gd name="T33" fmla="*/ 13 h 103"/>
                <a:gd name="T34" fmla="*/ 0 w 165"/>
                <a:gd name="T35" fmla="*/ 0 h 103"/>
                <a:gd name="T36" fmla="*/ 111 w 165"/>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 h="103">
                  <a:moveTo>
                    <a:pt x="111" y="0"/>
                  </a:moveTo>
                  <a:lnTo>
                    <a:pt x="118" y="13"/>
                  </a:lnTo>
                  <a:lnTo>
                    <a:pt x="125" y="26"/>
                  </a:lnTo>
                  <a:lnTo>
                    <a:pt x="133" y="39"/>
                  </a:lnTo>
                  <a:lnTo>
                    <a:pt x="140" y="51"/>
                  </a:lnTo>
                  <a:lnTo>
                    <a:pt x="146" y="64"/>
                  </a:lnTo>
                  <a:lnTo>
                    <a:pt x="153" y="77"/>
                  </a:lnTo>
                  <a:lnTo>
                    <a:pt x="159" y="90"/>
                  </a:lnTo>
                  <a:lnTo>
                    <a:pt x="165" y="103"/>
                  </a:lnTo>
                  <a:lnTo>
                    <a:pt x="67" y="103"/>
                  </a:lnTo>
                  <a:lnTo>
                    <a:pt x="59" y="90"/>
                  </a:lnTo>
                  <a:lnTo>
                    <a:pt x="51" y="77"/>
                  </a:lnTo>
                  <a:lnTo>
                    <a:pt x="44" y="64"/>
                  </a:lnTo>
                  <a:lnTo>
                    <a:pt x="35" y="51"/>
                  </a:lnTo>
                  <a:lnTo>
                    <a:pt x="27" y="39"/>
                  </a:lnTo>
                  <a:lnTo>
                    <a:pt x="18" y="26"/>
                  </a:lnTo>
                  <a:lnTo>
                    <a:pt x="9" y="13"/>
                  </a:lnTo>
                  <a:lnTo>
                    <a:pt x="0" y="0"/>
                  </a:lnTo>
                  <a:lnTo>
                    <a:pt x="111" y="0"/>
                  </a:lnTo>
                  <a:close/>
                </a:path>
              </a:pathLst>
            </a:custGeom>
            <a:solidFill>
              <a:srgbClr val="777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03" name="Freeform 1091"/>
            <p:cNvSpPr>
              <a:spLocks/>
            </p:cNvSpPr>
            <p:nvPr/>
          </p:nvSpPr>
          <p:spPr bwMode="auto">
            <a:xfrm>
              <a:off x="4544" y="2440"/>
              <a:ext cx="60" cy="42"/>
            </a:xfrm>
            <a:custGeom>
              <a:avLst/>
              <a:gdLst>
                <a:gd name="T0" fmla="*/ 122 w 182"/>
                <a:gd name="T1" fmla="*/ 0 h 103"/>
                <a:gd name="T2" fmla="*/ 130 w 182"/>
                <a:gd name="T3" fmla="*/ 13 h 103"/>
                <a:gd name="T4" fmla="*/ 137 w 182"/>
                <a:gd name="T5" fmla="*/ 26 h 103"/>
                <a:gd name="T6" fmla="*/ 145 w 182"/>
                <a:gd name="T7" fmla="*/ 39 h 103"/>
                <a:gd name="T8" fmla="*/ 152 w 182"/>
                <a:gd name="T9" fmla="*/ 51 h 103"/>
                <a:gd name="T10" fmla="*/ 159 w 182"/>
                <a:gd name="T11" fmla="*/ 64 h 103"/>
                <a:gd name="T12" fmla="*/ 167 w 182"/>
                <a:gd name="T13" fmla="*/ 77 h 103"/>
                <a:gd name="T14" fmla="*/ 175 w 182"/>
                <a:gd name="T15" fmla="*/ 90 h 103"/>
                <a:gd name="T16" fmla="*/ 182 w 182"/>
                <a:gd name="T17" fmla="*/ 103 h 103"/>
                <a:gd name="T18" fmla="*/ 78 w 182"/>
                <a:gd name="T19" fmla="*/ 103 h 103"/>
                <a:gd name="T20" fmla="*/ 69 w 182"/>
                <a:gd name="T21" fmla="*/ 89 h 103"/>
                <a:gd name="T22" fmla="*/ 60 w 182"/>
                <a:gd name="T23" fmla="*/ 76 h 103"/>
                <a:gd name="T24" fmla="*/ 50 w 182"/>
                <a:gd name="T25" fmla="*/ 63 h 103"/>
                <a:gd name="T26" fmla="*/ 41 w 182"/>
                <a:gd name="T27" fmla="*/ 50 h 103"/>
                <a:gd name="T28" fmla="*/ 31 w 182"/>
                <a:gd name="T29" fmla="*/ 38 h 103"/>
                <a:gd name="T30" fmla="*/ 20 w 182"/>
                <a:gd name="T31" fmla="*/ 25 h 103"/>
                <a:gd name="T32" fmla="*/ 11 w 182"/>
                <a:gd name="T33" fmla="*/ 13 h 103"/>
                <a:gd name="T34" fmla="*/ 0 w 182"/>
                <a:gd name="T35" fmla="*/ 0 h 103"/>
                <a:gd name="T36" fmla="*/ 122 w 182"/>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03">
                  <a:moveTo>
                    <a:pt x="122" y="0"/>
                  </a:moveTo>
                  <a:lnTo>
                    <a:pt x="130" y="13"/>
                  </a:lnTo>
                  <a:lnTo>
                    <a:pt x="137" y="26"/>
                  </a:lnTo>
                  <a:lnTo>
                    <a:pt x="145" y="39"/>
                  </a:lnTo>
                  <a:lnTo>
                    <a:pt x="152" y="51"/>
                  </a:lnTo>
                  <a:lnTo>
                    <a:pt x="159" y="64"/>
                  </a:lnTo>
                  <a:lnTo>
                    <a:pt x="167" y="77"/>
                  </a:lnTo>
                  <a:lnTo>
                    <a:pt x="175" y="90"/>
                  </a:lnTo>
                  <a:lnTo>
                    <a:pt x="182" y="103"/>
                  </a:lnTo>
                  <a:lnTo>
                    <a:pt x="78" y="103"/>
                  </a:lnTo>
                  <a:lnTo>
                    <a:pt x="69" y="89"/>
                  </a:lnTo>
                  <a:lnTo>
                    <a:pt x="60" y="76"/>
                  </a:lnTo>
                  <a:lnTo>
                    <a:pt x="50" y="63"/>
                  </a:lnTo>
                  <a:lnTo>
                    <a:pt x="41" y="50"/>
                  </a:lnTo>
                  <a:lnTo>
                    <a:pt x="31" y="38"/>
                  </a:lnTo>
                  <a:lnTo>
                    <a:pt x="20" y="25"/>
                  </a:lnTo>
                  <a:lnTo>
                    <a:pt x="11" y="13"/>
                  </a:lnTo>
                  <a:lnTo>
                    <a:pt x="0" y="0"/>
                  </a:lnTo>
                  <a:lnTo>
                    <a:pt x="122" y="0"/>
                  </a:lnTo>
                  <a:close/>
                </a:path>
              </a:pathLst>
            </a:custGeom>
            <a:solidFill>
              <a:srgbClr val="757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04" name="Freeform 1092"/>
            <p:cNvSpPr>
              <a:spLocks/>
            </p:cNvSpPr>
            <p:nvPr/>
          </p:nvSpPr>
          <p:spPr bwMode="auto">
            <a:xfrm>
              <a:off x="4529" y="2420"/>
              <a:ext cx="66" cy="41"/>
            </a:xfrm>
            <a:custGeom>
              <a:avLst/>
              <a:gdLst>
                <a:gd name="T0" fmla="*/ 128 w 193"/>
                <a:gd name="T1" fmla="*/ 0 h 100"/>
                <a:gd name="T2" fmla="*/ 136 w 193"/>
                <a:gd name="T3" fmla="*/ 13 h 100"/>
                <a:gd name="T4" fmla="*/ 145 w 193"/>
                <a:gd name="T5" fmla="*/ 25 h 100"/>
                <a:gd name="T6" fmla="*/ 153 w 193"/>
                <a:gd name="T7" fmla="*/ 38 h 100"/>
                <a:gd name="T8" fmla="*/ 161 w 193"/>
                <a:gd name="T9" fmla="*/ 50 h 100"/>
                <a:gd name="T10" fmla="*/ 168 w 193"/>
                <a:gd name="T11" fmla="*/ 62 h 100"/>
                <a:gd name="T12" fmla="*/ 177 w 193"/>
                <a:gd name="T13" fmla="*/ 75 h 100"/>
                <a:gd name="T14" fmla="*/ 185 w 193"/>
                <a:gd name="T15" fmla="*/ 87 h 100"/>
                <a:gd name="T16" fmla="*/ 193 w 193"/>
                <a:gd name="T17" fmla="*/ 100 h 100"/>
                <a:gd name="T18" fmla="*/ 82 w 193"/>
                <a:gd name="T19" fmla="*/ 100 h 100"/>
                <a:gd name="T20" fmla="*/ 72 w 193"/>
                <a:gd name="T21" fmla="*/ 87 h 100"/>
                <a:gd name="T22" fmla="*/ 63 w 193"/>
                <a:gd name="T23" fmla="*/ 74 h 100"/>
                <a:gd name="T24" fmla="*/ 52 w 193"/>
                <a:gd name="T25" fmla="*/ 62 h 100"/>
                <a:gd name="T26" fmla="*/ 43 w 193"/>
                <a:gd name="T27" fmla="*/ 49 h 100"/>
                <a:gd name="T28" fmla="*/ 32 w 193"/>
                <a:gd name="T29" fmla="*/ 36 h 100"/>
                <a:gd name="T30" fmla="*/ 21 w 193"/>
                <a:gd name="T31" fmla="*/ 24 h 100"/>
                <a:gd name="T32" fmla="*/ 10 w 193"/>
                <a:gd name="T33" fmla="*/ 12 h 100"/>
                <a:gd name="T34" fmla="*/ 0 w 193"/>
                <a:gd name="T35" fmla="*/ 0 h 100"/>
                <a:gd name="T36" fmla="*/ 128 w 19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3" h="100">
                  <a:moveTo>
                    <a:pt x="128" y="0"/>
                  </a:moveTo>
                  <a:lnTo>
                    <a:pt x="136" y="13"/>
                  </a:lnTo>
                  <a:lnTo>
                    <a:pt x="145" y="25"/>
                  </a:lnTo>
                  <a:lnTo>
                    <a:pt x="153" y="38"/>
                  </a:lnTo>
                  <a:lnTo>
                    <a:pt x="161" y="50"/>
                  </a:lnTo>
                  <a:lnTo>
                    <a:pt x="168" y="62"/>
                  </a:lnTo>
                  <a:lnTo>
                    <a:pt x="177" y="75"/>
                  </a:lnTo>
                  <a:lnTo>
                    <a:pt x="185" y="87"/>
                  </a:lnTo>
                  <a:lnTo>
                    <a:pt x="193" y="100"/>
                  </a:lnTo>
                  <a:lnTo>
                    <a:pt x="82" y="100"/>
                  </a:lnTo>
                  <a:lnTo>
                    <a:pt x="72" y="87"/>
                  </a:lnTo>
                  <a:lnTo>
                    <a:pt x="63" y="74"/>
                  </a:lnTo>
                  <a:lnTo>
                    <a:pt x="52" y="62"/>
                  </a:lnTo>
                  <a:lnTo>
                    <a:pt x="43" y="49"/>
                  </a:lnTo>
                  <a:lnTo>
                    <a:pt x="32" y="36"/>
                  </a:lnTo>
                  <a:lnTo>
                    <a:pt x="21" y="24"/>
                  </a:lnTo>
                  <a:lnTo>
                    <a:pt x="10" y="12"/>
                  </a:lnTo>
                  <a:lnTo>
                    <a:pt x="0" y="0"/>
                  </a:lnTo>
                  <a:lnTo>
                    <a:pt x="128" y="0"/>
                  </a:lnTo>
                  <a:close/>
                </a:path>
              </a:pathLst>
            </a:custGeom>
            <a:solidFill>
              <a:srgbClr val="757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05" name="Freeform 1093"/>
            <p:cNvSpPr>
              <a:spLocks/>
            </p:cNvSpPr>
            <p:nvPr/>
          </p:nvSpPr>
          <p:spPr bwMode="auto">
            <a:xfrm>
              <a:off x="4513" y="2401"/>
              <a:ext cx="71" cy="39"/>
            </a:xfrm>
            <a:custGeom>
              <a:avLst/>
              <a:gdLst>
                <a:gd name="T0" fmla="*/ 140 w 212"/>
                <a:gd name="T1" fmla="*/ 0 h 100"/>
                <a:gd name="T2" fmla="*/ 150 w 212"/>
                <a:gd name="T3" fmla="*/ 12 h 100"/>
                <a:gd name="T4" fmla="*/ 158 w 212"/>
                <a:gd name="T5" fmla="*/ 24 h 100"/>
                <a:gd name="T6" fmla="*/ 167 w 212"/>
                <a:gd name="T7" fmla="*/ 36 h 100"/>
                <a:gd name="T8" fmla="*/ 177 w 212"/>
                <a:gd name="T9" fmla="*/ 49 h 100"/>
                <a:gd name="T10" fmla="*/ 185 w 212"/>
                <a:gd name="T11" fmla="*/ 62 h 100"/>
                <a:gd name="T12" fmla="*/ 195 w 212"/>
                <a:gd name="T13" fmla="*/ 74 h 100"/>
                <a:gd name="T14" fmla="*/ 203 w 212"/>
                <a:gd name="T15" fmla="*/ 87 h 100"/>
                <a:gd name="T16" fmla="*/ 212 w 212"/>
                <a:gd name="T17" fmla="*/ 100 h 100"/>
                <a:gd name="T18" fmla="*/ 90 w 212"/>
                <a:gd name="T19" fmla="*/ 100 h 100"/>
                <a:gd name="T20" fmla="*/ 79 w 212"/>
                <a:gd name="T21" fmla="*/ 87 h 100"/>
                <a:gd name="T22" fmla="*/ 69 w 212"/>
                <a:gd name="T23" fmla="*/ 74 h 100"/>
                <a:gd name="T24" fmla="*/ 58 w 212"/>
                <a:gd name="T25" fmla="*/ 62 h 100"/>
                <a:gd name="T26" fmla="*/ 47 w 212"/>
                <a:gd name="T27" fmla="*/ 49 h 100"/>
                <a:gd name="T28" fmla="*/ 36 w 212"/>
                <a:gd name="T29" fmla="*/ 36 h 100"/>
                <a:gd name="T30" fmla="*/ 24 w 212"/>
                <a:gd name="T31" fmla="*/ 24 h 100"/>
                <a:gd name="T32" fmla="*/ 12 w 212"/>
                <a:gd name="T33" fmla="*/ 12 h 100"/>
                <a:gd name="T34" fmla="*/ 0 w 212"/>
                <a:gd name="T35" fmla="*/ 0 h 100"/>
                <a:gd name="T36" fmla="*/ 140 w 212"/>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100">
                  <a:moveTo>
                    <a:pt x="140" y="0"/>
                  </a:moveTo>
                  <a:lnTo>
                    <a:pt x="150" y="12"/>
                  </a:lnTo>
                  <a:lnTo>
                    <a:pt x="158" y="24"/>
                  </a:lnTo>
                  <a:lnTo>
                    <a:pt x="167" y="36"/>
                  </a:lnTo>
                  <a:lnTo>
                    <a:pt x="177" y="49"/>
                  </a:lnTo>
                  <a:lnTo>
                    <a:pt x="185" y="62"/>
                  </a:lnTo>
                  <a:lnTo>
                    <a:pt x="195" y="74"/>
                  </a:lnTo>
                  <a:lnTo>
                    <a:pt x="203" y="87"/>
                  </a:lnTo>
                  <a:lnTo>
                    <a:pt x="212" y="100"/>
                  </a:lnTo>
                  <a:lnTo>
                    <a:pt x="90" y="100"/>
                  </a:lnTo>
                  <a:lnTo>
                    <a:pt x="79" y="87"/>
                  </a:lnTo>
                  <a:lnTo>
                    <a:pt x="69" y="74"/>
                  </a:lnTo>
                  <a:lnTo>
                    <a:pt x="58" y="62"/>
                  </a:lnTo>
                  <a:lnTo>
                    <a:pt x="47" y="49"/>
                  </a:lnTo>
                  <a:lnTo>
                    <a:pt x="36" y="36"/>
                  </a:lnTo>
                  <a:lnTo>
                    <a:pt x="24" y="24"/>
                  </a:lnTo>
                  <a:lnTo>
                    <a:pt x="12" y="12"/>
                  </a:lnTo>
                  <a:lnTo>
                    <a:pt x="0" y="0"/>
                  </a:lnTo>
                  <a:lnTo>
                    <a:pt x="140" y="0"/>
                  </a:lnTo>
                  <a:close/>
                </a:path>
              </a:pathLst>
            </a:custGeom>
            <a:solidFill>
              <a:srgbClr val="727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06" name="Freeform 1094"/>
            <p:cNvSpPr>
              <a:spLocks/>
            </p:cNvSpPr>
            <p:nvPr/>
          </p:nvSpPr>
          <p:spPr bwMode="auto">
            <a:xfrm>
              <a:off x="4496" y="2379"/>
              <a:ext cx="76" cy="41"/>
            </a:xfrm>
            <a:custGeom>
              <a:avLst/>
              <a:gdLst>
                <a:gd name="T0" fmla="*/ 152 w 230"/>
                <a:gd name="T1" fmla="*/ 0 h 100"/>
                <a:gd name="T2" fmla="*/ 161 w 230"/>
                <a:gd name="T3" fmla="*/ 12 h 100"/>
                <a:gd name="T4" fmla="*/ 171 w 230"/>
                <a:gd name="T5" fmla="*/ 24 h 100"/>
                <a:gd name="T6" fmla="*/ 181 w 230"/>
                <a:gd name="T7" fmla="*/ 36 h 100"/>
                <a:gd name="T8" fmla="*/ 191 w 230"/>
                <a:gd name="T9" fmla="*/ 49 h 100"/>
                <a:gd name="T10" fmla="*/ 200 w 230"/>
                <a:gd name="T11" fmla="*/ 62 h 100"/>
                <a:gd name="T12" fmla="*/ 211 w 230"/>
                <a:gd name="T13" fmla="*/ 74 h 100"/>
                <a:gd name="T14" fmla="*/ 220 w 230"/>
                <a:gd name="T15" fmla="*/ 87 h 100"/>
                <a:gd name="T16" fmla="*/ 230 w 230"/>
                <a:gd name="T17" fmla="*/ 100 h 100"/>
                <a:gd name="T18" fmla="*/ 102 w 230"/>
                <a:gd name="T19" fmla="*/ 100 h 100"/>
                <a:gd name="T20" fmla="*/ 89 w 230"/>
                <a:gd name="T21" fmla="*/ 87 h 100"/>
                <a:gd name="T22" fmla="*/ 76 w 230"/>
                <a:gd name="T23" fmla="*/ 73 h 100"/>
                <a:gd name="T24" fmla="*/ 64 w 230"/>
                <a:gd name="T25" fmla="*/ 61 h 100"/>
                <a:gd name="T26" fmla="*/ 51 w 230"/>
                <a:gd name="T27" fmla="*/ 48 h 100"/>
                <a:gd name="T28" fmla="*/ 38 w 230"/>
                <a:gd name="T29" fmla="*/ 36 h 100"/>
                <a:gd name="T30" fmla="*/ 26 w 230"/>
                <a:gd name="T31" fmla="*/ 24 h 100"/>
                <a:gd name="T32" fmla="*/ 13 w 230"/>
                <a:gd name="T33" fmla="*/ 12 h 100"/>
                <a:gd name="T34" fmla="*/ 0 w 230"/>
                <a:gd name="T35" fmla="*/ 0 h 100"/>
                <a:gd name="T36" fmla="*/ 152 w 230"/>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100">
                  <a:moveTo>
                    <a:pt x="152" y="0"/>
                  </a:moveTo>
                  <a:lnTo>
                    <a:pt x="161" y="12"/>
                  </a:lnTo>
                  <a:lnTo>
                    <a:pt x="171" y="24"/>
                  </a:lnTo>
                  <a:lnTo>
                    <a:pt x="181" y="36"/>
                  </a:lnTo>
                  <a:lnTo>
                    <a:pt x="191" y="49"/>
                  </a:lnTo>
                  <a:lnTo>
                    <a:pt x="200" y="62"/>
                  </a:lnTo>
                  <a:lnTo>
                    <a:pt x="211" y="74"/>
                  </a:lnTo>
                  <a:lnTo>
                    <a:pt x="220" y="87"/>
                  </a:lnTo>
                  <a:lnTo>
                    <a:pt x="230" y="100"/>
                  </a:lnTo>
                  <a:lnTo>
                    <a:pt x="102" y="100"/>
                  </a:lnTo>
                  <a:lnTo>
                    <a:pt x="89" y="87"/>
                  </a:lnTo>
                  <a:lnTo>
                    <a:pt x="76" y="73"/>
                  </a:lnTo>
                  <a:lnTo>
                    <a:pt x="64" y="61"/>
                  </a:lnTo>
                  <a:lnTo>
                    <a:pt x="51" y="48"/>
                  </a:lnTo>
                  <a:lnTo>
                    <a:pt x="38" y="36"/>
                  </a:lnTo>
                  <a:lnTo>
                    <a:pt x="26" y="24"/>
                  </a:lnTo>
                  <a:lnTo>
                    <a:pt x="13" y="12"/>
                  </a:lnTo>
                  <a:lnTo>
                    <a:pt x="0" y="0"/>
                  </a:lnTo>
                  <a:lnTo>
                    <a:pt x="152"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07" name="Freeform 1095"/>
            <p:cNvSpPr>
              <a:spLocks/>
            </p:cNvSpPr>
            <p:nvPr/>
          </p:nvSpPr>
          <p:spPr bwMode="auto">
            <a:xfrm>
              <a:off x="4476" y="2360"/>
              <a:ext cx="84" cy="41"/>
            </a:xfrm>
            <a:custGeom>
              <a:avLst/>
              <a:gdLst>
                <a:gd name="T0" fmla="*/ 165 w 252"/>
                <a:gd name="T1" fmla="*/ 0 h 100"/>
                <a:gd name="T2" fmla="*/ 177 w 252"/>
                <a:gd name="T3" fmla="*/ 12 h 100"/>
                <a:gd name="T4" fmla="*/ 188 w 252"/>
                <a:gd name="T5" fmla="*/ 24 h 100"/>
                <a:gd name="T6" fmla="*/ 199 w 252"/>
                <a:gd name="T7" fmla="*/ 36 h 100"/>
                <a:gd name="T8" fmla="*/ 210 w 252"/>
                <a:gd name="T9" fmla="*/ 49 h 100"/>
                <a:gd name="T10" fmla="*/ 221 w 252"/>
                <a:gd name="T11" fmla="*/ 62 h 100"/>
                <a:gd name="T12" fmla="*/ 232 w 252"/>
                <a:gd name="T13" fmla="*/ 74 h 100"/>
                <a:gd name="T14" fmla="*/ 241 w 252"/>
                <a:gd name="T15" fmla="*/ 87 h 100"/>
                <a:gd name="T16" fmla="*/ 252 w 252"/>
                <a:gd name="T17" fmla="*/ 100 h 100"/>
                <a:gd name="T18" fmla="*/ 112 w 252"/>
                <a:gd name="T19" fmla="*/ 100 h 100"/>
                <a:gd name="T20" fmla="*/ 98 w 252"/>
                <a:gd name="T21" fmla="*/ 86 h 100"/>
                <a:gd name="T22" fmla="*/ 85 w 252"/>
                <a:gd name="T23" fmla="*/ 73 h 100"/>
                <a:gd name="T24" fmla="*/ 70 w 252"/>
                <a:gd name="T25" fmla="*/ 60 h 100"/>
                <a:gd name="T26" fmla="*/ 56 w 252"/>
                <a:gd name="T27" fmla="*/ 47 h 100"/>
                <a:gd name="T28" fmla="*/ 42 w 252"/>
                <a:gd name="T29" fmla="*/ 35 h 100"/>
                <a:gd name="T30" fmla="*/ 28 w 252"/>
                <a:gd name="T31" fmla="*/ 23 h 100"/>
                <a:gd name="T32" fmla="*/ 15 w 252"/>
                <a:gd name="T33" fmla="*/ 11 h 100"/>
                <a:gd name="T34" fmla="*/ 0 w 252"/>
                <a:gd name="T35" fmla="*/ 0 h 100"/>
                <a:gd name="T36" fmla="*/ 165 w 252"/>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00">
                  <a:moveTo>
                    <a:pt x="165" y="0"/>
                  </a:moveTo>
                  <a:lnTo>
                    <a:pt x="177" y="12"/>
                  </a:lnTo>
                  <a:lnTo>
                    <a:pt x="188" y="24"/>
                  </a:lnTo>
                  <a:lnTo>
                    <a:pt x="199" y="36"/>
                  </a:lnTo>
                  <a:lnTo>
                    <a:pt x="210" y="49"/>
                  </a:lnTo>
                  <a:lnTo>
                    <a:pt x="221" y="62"/>
                  </a:lnTo>
                  <a:lnTo>
                    <a:pt x="232" y="74"/>
                  </a:lnTo>
                  <a:lnTo>
                    <a:pt x="241" y="87"/>
                  </a:lnTo>
                  <a:lnTo>
                    <a:pt x="252" y="100"/>
                  </a:lnTo>
                  <a:lnTo>
                    <a:pt x="112" y="100"/>
                  </a:lnTo>
                  <a:lnTo>
                    <a:pt x="98" y="86"/>
                  </a:lnTo>
                  <a:lnTo>
                    <a:pt x="85" y="73"/>
                  </a:lnTo>
                  <a:lnTo>
                    <a:pt x="70" y="60"/>
                  </a:lnTo>
                  <a:lnTo>
                    <a:pt x="56" y="47"/>
                  </a:lnTo>
                  <a:lnTo>
                    <a:pt x="42" y="35"/>
                  </a:lnTo>
                  <a:lnTo>
                    <a:pt x="28" y="23"/>
                  </a:lnTo>
                  <a:lnTo>
                    <a:pt x="15" y="11"/>
                  </a:lnTo>
                  <a:lnTo>
                    <a:pt x="0" y="0"/>
                  </a:lnTo>
                  <a:lnTo>
                    <a:pt x="165"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08" name="Freeform 1096"/>
            <p:cNvSpPr>
              <a:spLocks/>
            </p:cNvSpPr>
            <p:nvPr/>
          </p:nvSpPr>
          <p:spPr bwMode="auto">
            <a:xfrm>
              <a:off x="4452" y="2339"/>
              <a:ext cx="95" cy="40"/>
            </a:xfrm>
            <a:custGeom>
              <a:avLst/>
              <a:gdLst>
                <a:gd name="T0" fmla="*/ 191 w 284"/>
                <a:gd name="T1" fmla="*/ 0 h 102"/>
                <a:gd name="T2" fmla="*/ 203 w 284"/>
                <a:gd name="T3" fmla="*/ 12 h 102"/>
                <a:gd name="T4" fmla="*/ 215 w 284"/>
                <a:gd name="T5" fmla="*/ 24 h 102"/>
                <a:gd name="T6" fmla="*/ 226 w 284"/>
                <a:gd name="T7" fmla="*/ 36 h 102"/>
                <a:gd name="T8" fmla="*/ 237 w 284"/>
                <a:gd name="T9" fmla="*/ 49 h 102"/>
                <a:gd name="T10" fmla="*/ 249 w 284"/>
                <a:gd name="T11" fmla="*/ 62 h 102"/>
                <a:gd name="T12" fmla="*/ 261 w 284"/>
                <a:gd name="T13" fmla="*/ 75 h 102"/>
                <a:gd name="T14" fmla="*/ 272 w 284"/>
                <a:gd name="T15" fmla="*/ 88 h 102"/>
                <a:gd name="T16" fmla="*/ 284 w 284"/>
                <a:gd name="T17" fmla="*/ 102 h 102"/>
                <a:gd name="T18" fmla="*/ 132 w 284"/>
                <a:gd name="T19" fmla="*/ 102 h 102"/>
                <a:gd name="T20" fmla="*/ 115 w 284"/>
                <a:gd name="T21" fmla="*/ 87 h 102"/>
                <a:gd name="T22" fmla="*/ 99 w 284"/>
                <a:gd name="T23" fmla="*/ 73 h 102"/>
                <a:gd name="T24" fmla="*/ 82 w 284"/>
                <a:gd name="T25" fmla="*/ 60 h 102"/>
                <a:gd name="T26" fmla="*/ 66 w 284"/>
                <a:gd name="T27" fmla="*/ 46 h 102"/>
                <a:gd name="T28" fmla="*/ 50 w 284"/>
                <a:gd name="T29" fmla="*/ 33 h 102"/>
                <a:gd name="T30" fmla="*/ 33 w 284"/>
                <a:gd name="T31" fmla="*/ 22 h 102"/>
                <a:gd name="T32" fmla="*/ 17 w 284"/>
                <a:gd name="T33" fmla="*/ 11 h 102"/>
                <a:gd name="T34" fmla="*/ 0 w 284"/>
                <a:gd name="T35" fmla="*/ 0 h 102"/>
                <a:gd name="T36" fmla="*/ 191 w 284"/>
                <a:gd name="T3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102">
                  <a:moveTo>
                    <a:pt x="191" y="0"/>
                  </a:moveTo>
                  <a:lnTo>
                    <a:pt x="203" y="12"/>
                  </a:lnTo>
                  <a:lnTo>
                    <a:pt x="215" y="24"/>
                  </a:lnTo>
                  <a:lnTo>
                    <a:pt x="226" y="36"/>
                  </a:lnTo>
                  <a:lnTo>
                    <a:pt x="237" y="49"/>
                  </a:lnTo>
                  <a:lnTo>
                    <a:pt x="249" y="62"/>
                  </a:lnTo>
                  <a:lnTo>
                    <a:pt x="261" y="75"/>
                  </a:lnTo>
                  <a:lnTo>
                    <a:pt x="272" y="88"/>
                  </a:lnTo>
                  <a:lnTo>
                    <a:pt x="284" y="102"/>
                  </a:lnTo>
                  <a:lnTo>
                    <a:pt x="132" y="102"/>
                  </a:lnTo>
                  <a:lnTo>
                    <a:pt x="115" y="87"/>
                  </a:lnTo>
                  <a:lnTo>
                    <a:pt x="99" y="73"/>
                  </a:lnTo>
                  <a:lnTo>
                    <a:pt x="82" y="60"/>
                  </a:lnTo>
                  <a:lnTo>
                    <a:pt x="66" y="46"/>
                  </a:lnTo>
                  <a:lnTo>
                    <a:pt x="50" y="33"/>
                  </a:lnTo>
                  <a:lnTo>
                    <a:pt x="33" y="22"/>
                  </a:lnTo>
                  <a:lnTo>
                    <a:pt x="17" y="11"/>
                  </a:lnTo>
                  <a:lnTo>
                    <a:pt x="0" y="0"/>
                  </a:lnTo>
                  <a:lnTo>
                    <a:pt x="191" y="0"/>
                  </a:lnTo>
                  <a:close/>
                </a:path>
              </a:pathLst>
            </a:custGeom>
            <a:solidFill>
              <a:srgbClr val="6D6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09" name="Freeform 1097"/>
            <p:cNvSpPr>
              <a:spLocks/>
            </p:cNvSpPr>
            <p:nvPr/>
          </p:nvSpPr>
          <p:spPr bwMode="auto">
            <a:xfrm>
              <a:off x="4419" y="2318"/>
              <a:ext cx="112" cy="42"/>
            </a:xfrm>
            <a:custGeom>
              <a:avLst/>
              <a:gdLst>
                <a:gd name="T0" fmla="*/ 234 w 337"/>
                <a:gd name="T1" fmla="*/ 0 h 102"/>
                <a:gd name="T2" fmla="*/ 247 w 337"/>
                <a:gd name="T3" fmla="*/ 12 h 102"/>
                <a:gd name="T4" fmla="*/ 260 w 337"/>
                <a:gd name="T5" fmla="*/ 24 h 102"/>
                <a:gd name="T6" fmla="*/ 273 w 337"/>
                <a:gd name="T7" fmla="*/ 36 h 102"/>
                <a:gd name="T8" fmla="*/ 286 w 337"/>
                <a:gd name="T9" fmla="*/ 49 h 102"/>
                <a:gd name="T10" fmla="*/ 298 w 337"/>
                <a:gd name="T11" fmla="*/ 62 h 102"/>
                <a:gd name="T12" fmla="*/ 311 w 337"/>
                <a:gd name="T13" fmla="*/ 75 h 102"/>
                <a:gd name="T14" fmla="*/ 324 w 337"/>
                <a:gd name="T15" fmla="*/ 88 h 102"/>
                <a:gd name="T16" fmla="*/ 337 w 337"/>
                <a:gd name="T17" fmla="*/ 102 h 102"/>
                <a:gd name="T18" fmla="*/ 172 w 337"/>
                <a:gd name="T19" fmla="*/ 102 h 102"/>
                <a:gd name="T20" fmla="*/ 150 w 337"/>
                <a:gd name="T21" fmla="*/ 86 h 102"/>
                <a:gd name="T22" fmla="*/ 128 w 337"/>
                <a:gd name="T23" fmla="*/ 70 h 102"/>
                <a:gd name="T24" fmla="*/ 107 w 337"/>
                <a:gd name="T25" fmla="*/ 55 h 102"/>
                <a:gd name="T26" fmla="*/ 86 w 337"/>
                <a:gd name="T27" fmla="*/ 42 h 102"/>
                <a:gd name="T28" fmla="*/ 64 w 337"/>
                <a:gd name="T29" fmla="*/ 30 h 102"/>
                <a:gd name="T30" fmla="*/ 43 w 337"/>
                <a:gd name="T31" fmla="*/ 19 h 102"/>
                <a:gd name="T32" fmla="*/ 22 w 337"/>
                <a:gd name="T33" fmla="*/ 9 h 102"/>
                <a:gd name="T34" fmla="*/ 0 w 337"/>
                <a:gd name="T35" fmla="*/ 0 h 102"/>
                <a:gd name="T36" fmla="*/ 234 w 337"/>
                <a:gd name="T3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102">
                  <a:moveTo>
                    <a:pt x="234" y="0"/>
                  </a:moveTo>
                  <a:lnTo>
                    <a:pt x="247" y="12"/>
                  </a:lnTo>
                  <a:lnTo>
                    <a:pt x="260" y="24"/>
                  </a:lnTo>
                  <a:lnTo>
                    <a:pt x="273" y="36"/>
                  </a:lnTo>
                  <a:lnTo>
                    <a:pt x="286" y="49"/>
                  </a:lnTo>
                  <a:lnTo>
                    <a:pt x="298" y="62"/>
                  </a:lnTo>
                  <a:lnTo>
                    <a:pt x="311" y="75"/>
                  </a:lnTo>
                  <a:lnTo>
                    <a:pt x="324" y="88"/>
                  </a:lnTo>
                  <a:lnTo>
                    <a:pt x="337" y="102"/>
                  </a:lnTo>
                  <a:lnTo>
                    <a:pt x="172" y="102"/>
                  </a:lnTo>
                  <a:lnTo>
                    <a:pt x="150" y="86"/>
                  </a:lnTo>
                  <a:lnTo>
                    <a:pt x="128" y="70"/>
                  </a:lnTo>
                  <a:lnTo>
                    <a:pt x="107" y="55"/>
                  </a:lnTo>
                  <a:lnTo>
                    <a:pt x="86" y="42"/>
                  </a:lnTo>
                  <a:lnTo>
                    <a:pt x="64" y="30"/>
                  </a:lnTo>
                  <a:lnTo>
                    <a:pt x="43" y="19"/>
                  </a:lnTo>
                  <a:lnTo>
                    <a:pt x="22" y="9"/>
                  </a:lnTo>
                  <a:lnTo>
                    <a:pt x="0" y="0"/>
                  </a:lnTo>
                  <a:lnTo>
                    <a:pt x="234" y="0"/>
                  </a:lnTo>
                  <a:close/>
                </a:path>
              </a:pathLst>
            </a:custGeom>
            <a:solidFill>
              <a:srgbClr val="6B6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10" name="Freeform 1098"/>
            <p:cNvSpPr>
              <a:spLocks/>
            </p:cNvSpPr>
            <p:nvPr/>
          </p:nvSpPr>
          <p:spPr bwMode="auto">
            <a:xfrm>
              <a:off x="4403" y="2298"/>
              <a:ext cx="113" cy="41"/>
            </a:xfrm>
            <a:custGeom>
              <a:avLst/>
              <a:gdLst>
                <a:gd name="T0" fmla="*/ 219 w 341"/>
                <a:gd name="T1" fmla="*/ 0 h 100"/>
                <a:gd name="T2" fmla="*/ 234 w 341"/>
                <a:gd name="T3" fmla="*/ 11 h 100"/>
                <a:gd name="T4" fmla="*/ 250 w 341"/>
                <a:gd name="T5" fmla="*/ 22 h 100"/>
                <a:gd name="T6" fmla="*/ 264 w 341"/>
                <a:gd name="T7" fmla="*/ 34 h 100"/>
                <a:gd name="T8" fmla="*/ 279 w 341"/>
                <a:gd name="T9" fmla="*/ 47 h 100"/>
                <a:gd name="T10" fmla="*/ 295 w 341"/>
                <a:gd name="T11" fmla="*/ 59 h 100"/>
                <a:gd name="T12" fmla="*/ 310 w 341"/>
                <a:gd name="T13" fmla="*/ 73 h 100"/>
                <a:gd name="T14" fmla="*/ 326 w 341"/>
                <a:gd name="T15" fmla="*/ 86 h 100"/>
                <a:gd name="T16" fmla="*/ 341 w 341"/>
                <a:gd name="T17" fmla="*/ 100 h 100"/>
                <a:gd name="T18" fmla="*/ 150 w 341"/>
                <a:gd name="T19" fmla="*/ 100 h 100"/>
                <a:gd name="T20" fmla="*/ 131 w 341"/>
                <a:gd name="T21" fmla="*/ 88 h 100"/>
                <a:gd name="T22" fmla="*/ 111 w 341"/>
                <a:gd name="T23" fmla="*/ 78 h 100"/>
                <a:gd name="T24" fmla="*/ 92 w 341"/>
                <a:gd name="T25" fmla="*/ 68 h 100"/>
                <a:gd name="T26" fmla="*/ 74 w 341"/>
                <a:gd name="T27" fmla="*/ 60 h 100"/>
                <a:gd name="T28" fmla="*/ 55 w 341"/>
                <a:gd name="T29" fmla="*/ 52 h 100"/>
                <a:gd name="T30" fmla="*/ 36 w 341"/>
                <a:gd name="T31" fmla="*/ 46 h 100"/>
                <a:gd name="T32" fmla="*/ 18 w 341"/>
                <a:gd name="T33" fmla="*/ 38 h 100"/>
                <a:gd name="T34" fmla="*/ 0 w 341"/>
                <a:gd name="T35" fmla="*/ 34 h 100"/>
                <a:gd name="T36" fmla="*/ 8 w 341"/>
                <a:gd name="T37" fmla="*/ 24 h 100"/>
                <a:gd name="T38" fmla="*/ 14 w 341"/>
                <a:gd name="T39" fmla="*/ 16 h 100"/>
                <a:gd name="T40" fmla="*/ 19 w 341"/>
                <a:gd name="T41" fmla="*/ 8 h 100"/>
                <a:gd name="T42" fmla="*/ 25 w 341"/>
                <a:gd name="T43" fmla="*/ 0 h 100"/>
                <a:gd name="T44" fmla="*/ 219 w 341"/>
                <a:gd name="T4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100">
                  <a:moveTo>
                    <a:pt x="219" y="0"/>
                  </a:moveTo>
                  <a:lnTo>
                    <a:pt x="234" y="11"/>
                  </a:lnTo>
                  <a:lnTo>
                    <a:pt x="250" y="22"/>
                  </a:lnTo>
                  <a:lnTo>
                    <a:pt x="264" y="34"/>
                  </a:lnTo>
                  <a:lnTo>
                    <a:pt x="279" y="47"/>
                  </a:lnTo>
                  <a:lnTo>
                    <a:pt x="295" y="59"/>
                  </a:lnTo>
                  <a:lnTo>
                    <a:pt x="310" y="73"/>
                  </a:lnTo>
                  <a:lnTo>
                    <a:pt x="326" y="86"/>
                  </a:lnTo>
                  <a:lnTo>
                    <a:pt x="341" y="100"/>
                  </a:lnTo>
                  <a:lnTo>
                    <a:pt x="150" y="100"/>
                  </a:lnTo>
                  <a:lnTo>
                    <a:pt x="131" y="88"/>
                  </a:lnTo>
                  <a:lnTo>
                    <a:pt x="111" y="78"/>
                  </a:lnTo>
                  <a:lnTo>
                    <a:pt x="92" y="68"/>
                  </a:lnTo>
                  <a:lnTo>
                    <a:pt x="74" y="60"/>
                  </a:lnTo>
                  <a:lnTo>
                    <a:pt x="55" y="52"/>
                  </a:lnTo>
                  <a:lnTo>
                    <a:pt x="36" y="46"/>
                  </a:lnTo>
                  <a:lnTo>
                    <a:pt x="18" y="38"/>
                  </a:lnTo>
                  <a:lnTo>
                    <a:pt x="0" y="34"/>
                  </a:lnTo>
                  <a:lnTo>
                    <a:pt x="8" y="24"/>
                  </a:lnTo>
                  <a:lnTo>
                    <a:pt x="14" y="16"/>
                  </a:lnTo>
                  <a:lnTo>
                    <a:pt x="19" y="8"/>
                  </a:lnTo>
                  <a:lnTo>
                    <a:pt x="25" y="0"/>
                  </a:lnTo>
                  <a:lnTo>
                    <a:pt x="219" y="0"/>
                  </a:lnTo>
                  <a:close/>
                </a:path>
              </a:pathLst>
            </a:custGeom>
            <a:solidFill>
              <a:srgbClr val="6B6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11" name="Freeform 1099"/>
            <p:cNvSpPr>
              <a:spLocks/>
            </p:cNvSpPr>
            <p:nvPr/>
          </p:nvSpPr>
          <p:spPr bwMode="auto">
            <a:xfrm>
              <a:off x="4403" y="2280"/>
              <a:ext cx="94" cy="38"/>
            </a:xfrm>
            <a:custGeom>
              <a:avLst/>
              <a:gdLst>
                <a:gd name="T0" fmla="*/ 284 w 284"/>
                <a:gd name="T1" fmla="*/ 92 h 92"/>
                <a:gd name="T2" fmla="*/ 269 w 284"/>
                <a:gd name="T3" fmla="*/ 79 h 92"/>
                <a:gd name="T4" fmla="*/ 252 w 284"/>
                <a:gd name="T5" fmla="*/ 67 h 92"/>
                <a:gd name="T6" fmla="*/ 237 w 284"/>
                <a:gd name="T7" fmla="*/ 54 h 92"/>
                <a:gd name="T8" fmla="*/ 221 w 284"/>
                <a:gd name="T9" fmla="*/ 42 h 92"/>
                <a:gd name="T10" fmla="*/ 205 w 284"/>
                <a:gd name="T11" fmla="*/ 32 h 92"/>
                <a:gd name="T12" fmla="*/ 189 w 284"/>
                <a:gd name="T13" fmla="*/ 21 h 92"/>
                <a:gd name="T14" fmla="*/ 173 w 284"/>
                <a:gd name="T15" fmla="*/ 10 h 92"/>
                <a:gd name="T16" fmla="*/ 157 w 284"/>
                <a:gd name="T17" fmla="*/ 1 h 92"/>
                <a:gd name="T18" fmla="*/ 125 w 284"/>
                <a:gd name="T19" fmla="*/ 0 h 92"/>
                <a:gd name="T20" fmla="*/ 100 w 284"/>
                <a:gd name="T21" fmla="*/ 0 h 92"/>
                <a:gd name="T22" fmla="*/ 80 w 284"/>
                <a:gd name="T23" fmla="*/ 2 h 92"/>
                <a:gd name="T24" fmla="*/ 63 w 284"/>
                <a:gd name="T25" fmla="*/ 6 h 92"/>
                <a:gd name="T26" fmla="*/ 49 w 284"/>
                <a:gd name="T27" fmla="*/ 15 h 92"/>
                <a:gd name="T28" fmla="*/ 35 w 284"/>
                <a:gd name="T29" fmla="*/ 28 h 92"/>
                <a:gd name="T30" fmla="*/ 19 w 284"/>
                <a:gd name="T31" fmla="*/ 48 h 92"/>
                <a:gd name="T32" fmla="*/ 0 w 284"/>
                <a:gd name="T33" fmla="*/ 76 h 92"/>
                <a:gd name="T34" fmla="*/ 6 w 284"/>
                <a:gd name="T35" fmla="*/ 77 h 92"/>
                <a:gd name="T36" fmla="*/ 14 w 284"/>
                <a:gd name="T37" fmla="*/ 79 h 92"/>
                <a:gd name="T38" fmla="*/ 19 w 284"/>
                <a:gd name="T39" fmla="*/ 80 h 92"/>
                <a:gd name="T40" fmla="*/ 25 w 284"/>
                <a:gd name="T41" fmla="*/ 83 h 92"/>
                <a:gd name="T42" fmla="*/ 33 w 284"/>
                <a:gd name="T43" fmla="*/ 85 h 92"/>
                <a:gd name="T44" fmla="*/ 38 w 284"/>
                <a:gd name="T45" fmla="*/ 88 h 92"/>
                <a:gd name="T46" fmla="*/ 44 w 284"/>
                <a:gd name="T47" fmla="*/ 90 h 92"/>
                <a:gd name="T48" fmla="*/ 50 w 284"/>
                <a:gd name="T49" fmla="*/ 92 h 92"/>
                <a:gd name="T50" fmla="*/ 284 w 284"/>
                <a:gd name="T5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4" h="92">
                  <a:moveTo>
                    <a:pt x="284" y="92"/>
                  </a:moveTo>
                  <a:lnTo>
                    <a:pt x="269" y="79"/>
                  </a:lnTo>
                  <a:lnTo>
                    <a:pt x="252" y="67"/>
                  </a:lnTo>
                  <a:lnTo>
                    <a:pt x="237" y="54"/>
                  </a:lnTo>
                  <a:lnTo>
                    <a:pt x="221" y="42"/>
                  </a:lnTo>
                  <a:lnTo>
                    <a:pt x="205" y="32"/>
                  </a:lnTo>
                  <a:lnTo>
                    <a:pt x="189" y="21"/>
                  </a:lnTo>
                  <a:lnTo>
                    <a:pt x="173" y="10"/>
                  </a:lnTo>
                  <a:lnTo>
                    <a:pt x="157" y="1"/>
                  </a:lnTo>
                  <a:lnTo>
                    <a:pt x="125" y="0"/>
                  </a:lnTo>
                  <a:lnTo>
                    <a:pt x="100" y="0"/>
                  </a:lnTo>
                  <a:lnTo>
                    <a:pt x="80" y="2"/>
                  </a:lnTo>
                  <a:lnTo>
                    <a:pt x="63" y="6"/>
                  </a:lnTo>
                  <a:lnTo>
                    <a:pt x="49" y="15"/>
                  </a:lnTo>
                  <a:lnTo>
                    <a:pt x="35" y="28"/>
                  </a:lnTo>
                  <a:lnTo>
                    <a:pt x="19" y="48"/>
                  </a:lnTo>
                  <a:lnTo>
                    <a:pt x="0" y="76"/>
                  </a:lnTo>
                  <a:lnTo>
                    <a:pt x="6" y="77"/>
                  </a:lnTo>
                  <a:lnTo>
                    <a:pt x="14" y="79"/>
                  </a:lnTo>
                  <a:lnTo>
                    <a:pt x="19" y="80"/>
                  </a:lnTo>
                  <a:lnTo>
                    <a:pt x="25" y="83"/>
                  </a:lnTo>
                  <a:lnTo>
                    <a:pt x="33" y="85"/>
                  </a:lnTo>
                  <a:lnTo>
                    <a:pt x="38" y="88"/>
                  </a:lnTo>
                  <a:lnTo>
                    <a:pt x="44" y="90"/>
                  </a:lnTo>
                  <a:lnTo>
                    <a:pt x="50" y="92"/>
                  </a:lnTo>
                  <a:lnTo>
                    <a:pt x="284" y="92"/>
                  </a:lnTo>
                  <a:close/>
                </a:path>
              </a:pathLst>
            </a:custGeom>
            <a:solidFill>
              <a:srgbClr val="686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12" name="Freeform 1100"/>
            <p:cNvSpPr>
              <a:spLocks/>
            </p:cNvSpPr>
            <p:nvPr/>
          </p:nvSpPr>
          <p:spPr bwMode="auto">
            <a:xfrm>
              <a:off x="4411" y="2280"/>
              <a:ext cx="64" cy="18"/>
            </a:xfrm>
            <a:custGeom>
              <a:avLst/>
              <a:gdLst>
                <a:gd name="T0" fmla="*/ 194 w 194"/>
                <a:gd name="T1" fmla="*/ 41 h 41"/>
                <a:gd name="T2" fmla="*/ 186 w 194"/>
                <a:gd name="T3" fmla="*/ 36 h 41"/>
                <a:gd name="T4" fmla="*/ 178 w 194"/>
                <a:gd name="T5" fmla="*/ 30 h 41"/>
                <a:gd name="T6" fmla="*/ 170 w 194"/>
                <a:gd name="T7" fmla="*/ 25 h 41"/>
                <a:gd name="T8" fmla="*/ 163 w 194"/>
                <a:gd name="T9" fmla="*/ 19 h 41"/>
                <a:gd name="T10" fmla="*/ 156 w 194"/>
                <a:gd name="T11" fmla="*/ 14 h 41"/>
                <a:gd name="T12" fmla="*/ 148 w 194"/>
                <a:gd name="T13" fmla="*/ 9 h 41"/>
                <a:gd name="T14" fmla="*/ 140 w 194"/>
                <a:gd name="T15" fmla="*/ 5 h 41"/>
                <a:gd name="T16" fmla="*/ 132 w 194"/>
                <a:gd name="T17" fmla="*/ 0 h 41"/>
                <a:gd name="T18" fmla="*/ 105 w 194"/>
                <a:gd name="T19" fmla="*/ 0 h 41"/>
                <a:gd name="T20" fmla="*/ 82 w 194"/>
                <a:gd name="T21" fmla="*/ 0 h 41"/>
                <a:gd name="T22" fmla="*/ 63 w 194"/>
                <a:gd name="T23" fmla="*/ 1 h 41"/>
                <a:gd name="T24" fmla="*/ 49 w 194"/>
                <a:gd name="T25" fmla="*/ 2 h 41"/>
                <a:gd name="T26" fmla="*/ 36 w 194"/>
                <a:gd name="T27" fmla="*/ 7 h 41"/>
                <a:gd name="T28" fmla="*/ 24 w 194"/>
                <a:gd name="T29" fmla="*/ 15 h 41"/>
                <a:gd name="T30" fmla="*/ 12 w 194"/>
                <a:gd name="T31" fmla="*/ 26 h 41"/>
                <a:gd name="T32" fmla="*/ 0 w 194"/>
                <a:gd name="T33" fmla="*/ 41 h 41"/>
                <a:gd name="T34" fmla="*/ 194 w 194"/>
                <a:gd name="T3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41">
                  <a:moveTo>
                    <a:pt x="194" y="41"/>
                  </a:moveTo>
                  <a:lnTo>
                    <a:pt x="186" y="36"/>
                  </a:lnTo>
                  <a:lnTo>
                    <a:pt x="178" y="30"/>
                  </a:lnTo>
                  <a:lnTo>
                    <a:pt x="170" y="25"/>
                  </a:lnTo>
                  <a:lnTo>
                    <a:pt x="163" y="19"/>
                  </a:lnTo>
                  <a:lnTo>
                    <a:pt x="156" y="14"/>
                  </a:lnTo>
                  <a:lnTo>
                    <a:pt x="148" y="9"/>
                  </a:lnTo>
                  <a:lnTo>
                    <a:pt x="140" y="5"/>
                  </a:lnTo>
                  <a:lnTo>
                    <a:pt x="132" y="0"/>
                  </a:lnTo>
                  <a:lnTo>
                    <a:pt x="105" y="0"/>
                  </a:lnTo>
                  <a:lnTo>
                    <a:pt x="82" y="0"/>
                  </a:lnTo>
                  <a:lnTo>
                    <a:pt x="63" y="1"/>
                  </a:lnTo>
                  <a:lnTo>
                    <a:pt x="49" y="2"/>
                  </a:lnTo>
                  <a:lnTo>
                    <a:pt x="36" y="7"/>
                  </a:lnTo>
                  <a:lnTo>
                    <a:pt x="24" y="15"/>
                  </a:lnTo>
                  <a:lnTo>
                    <a:pt x="12" y="26"/>
                  </a:lnTo>
                  <a:lnTo>
                    <a:pt x="0" y="41"/>
                  </a:lnTo>
                  <a:lnTo>
                    <a:pt x="194" y="41"/>
                  </a:lnTo>
                  <a:close/>
                </a:path>
              </a:pathLst>
            </a:custGeom>
            <a:solidFill>
              <a:srgbClr val="6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13" name="Freeform 1101"/>
            <p:cNvSpPr>
              <a:spLocks/>
            </p:cNvSpPr>
            <p:nvPr/>
          </p:nvSpPr>
          <p:spPr bwMode="auto">
            <a:xfrm>
              <a:off x="4088" y="2725"/>
              <a:ext cx="405" cy="476"/>
            </a:xfrm>
            <a:custGeom>
              <a:avLst/>
              <a:gdLst>
                <a:gd name="T0" fmla="*/ 640 w 1217"/>
                <a:gd name="T1" fmla="*/ 1083 h 1171"/>
                <a:gd name="T2" fmla="*/ 716 w 1217"/>
                <a:gd name="T3" fmla="*/ 1116 h 1171"/>
                <a:gd name="T4" fmla="*/ 807 w 1217"/>
                <a:gd name="T5" fmla="*/ 1146 h 1171"/>
                <a:gd name="T6" fmla="*/ 904 w 1217"/>
                <a:gd name="T7" fmla="*/ 1165 h 1171"/>
                <a:gd name="T8" fmla="*/ 1000 w 1217"/>
                <a:gd name="T9" fmla="*/ 1171 h 1171"/>
                <a:gd name="T10" fmla="*/ 1088 w 1217"/>
                <a:gd name="T11" fmla="*/ 1158 h 1171"/>
                <a:gd name="T12" fmla="*/ 1159 w 1217"/>
                <a:gd name="T13" fmla="*/ 1120 h 1171"/>
                <a:gd name="T14" fmla="*/ 1205 w 1217"/>
                <a:gd name="T15" fmla="*/ 1053 h 1171"/>
                <a:gd name="T16" fmla="*/ 1203 w 1217"/>
                <a:gd name="T17" fmla="*/ 980 h 1171"/>
                <a:gd name="T18" fmla="*/ 1179 w 1217"/>
                <a:gd name="T19" fmla="*/ 927 h 1171"/>
                <a:gd name="T20" fmla="*/ 1159 w 1217"/>
                <a:gd name="T21" fmla="*/ 879 h 1171"/>
                <a:gd name="T22" fmla="*/ 1139 w 1217"/>
                <a:gd name="T23" fmla="*/ 832 h 1171"/>
                <a:gd name="T24" fmla="*/ 1114 w 1217"/>
                <a:gd name="T25" fmla="*/ 790 h 1171"/>
                <a:gd name="T26" fmla="*/ 1082 w 1217"/>
                <a:gd name="T27" fmla="*/ 748 h 1171"/>
                <a:gd name="T28" fmla="*/ 1037 w 1217"/>
                <a:gd name="T29" fmla="*/ 709 h 1171"/>
                <a:gd name="T30" fmla="*/ 975 w 1217"/>
                <a:gd name="T31" fmla="*/ 671 h 1171"/>
                <a:gd name="T32" fmla="*/ 942 w 1217"/>
                <a:gd name="T33" fmla="*/ 657 h 1171"/>
                <a:gd name="T34" fmla="*/ 950 w 1217"/>
                <a:gd name="T35" fmla="*/ 667 h 1171"/>
                <a:gd name="T36" fmla="*/ 959 w 1217"/>
                <a:gd name="T37" fmla="*/ 678 h 1171"/>
                <a:gd name="T38" fmla="*/ 968 w 1217"/>
                <a:gd name="T39" fmla="*/ 688 h 1171"/>
                <a:gd name="T40" fmla="*/ 970 w 1217"/>
                <a:gd name="T41" fmla="*/ 702 h 1171"/>
                <a:gd name="T42" fmla="*/ 964 w 1217"/>
                <a:gd name="T43" fmla="*/ 719 h 1171"/>
                <a:gd name="T44" fmla="*/ 955 w 1217"/>
                <a:gd name="T45" fmla="*/ 729 h 1171"/>
                <a:gd name="T46" fmla="*/ 941 w 1217"/>
                <a:gd name="T47" fmla="*/ 732 h 1171"/>
                <a:gd name="T48" fmla="*/ 986 w 1217"/>
                <a:gd name="T49" fmla="*/ 773 h 1171"/>
                <a:gd name="T50" fmla="*/ 1059 w 1217"/>
                <a:gd name="T51" fmla="*/ 855 h 1171"/>
                <a:gd name="T52" fmla="*/ 1097 w 1217"/>
                <a:gd name="T53" fmla="*/ 933 h 1171"/>
                <a:gd name="T54" fmla="*/ 1101 w 1217"/>
                <a:gd name="T55" fmla="*/ 1003 h 1171"/>
                <a:gd name="T56" fmla="*/ 1072 w 1217"/>
                <a:gd name="T57" fmla="*/ 1058 h 1171"/>
                <a:gd name="T58" fmla="*/ 1016 w 1217"/>
                <a:gd name="T59" fmla="*/ 1092 h 1171"/>
                <a:gd name="T60" fmla="*/ 931 w 1217"/>
                <a:gd name="T61" fmla="*/ 1100 h 1171"/>
                <a:gd name="T62" fmla="*/ 822 w 1217"/>
                <a:gd name="T63" fmla="*/ 1077 h 1171"/>
                <a:gd name="T64" fmla="*/ 686 w 1217"/>
                <a:gd name="T65" fmla="*/ 1008 h 1171"/>
                <a:gd name="T66" fmla="*/ 546 w 1217"/>
                <a:gd name="T67" fmla="*/ 913 h 1171"/>
                <a:gd name="T68" fmla="*/ 415 w 1217"/>
                <a:gd name="T69" fmla="*/ 805 h 1171"/>
                <a:gd name="T70" fmla="*/ 302 w 1217"/>
                <a:gd name="T71" fmla="*/ 684 h 1171"/>
                <a:gd name="T72" fmla="*/ 210 w 1217"/>
                <a:gd name="T73" fmla="*/ 552 h 1171"/>
                <a:gd name="T74" fmla="*/ 146 w 1217"/>
                <a:gd name="T75" fmla="*/ 410 h 1171"/>
                <a:gd name="T76" fmla="*/ 111 w 1217"/>
                <a:gd name="T77" fmla="*/ 259 h 1171"/>
                <a:gd name="T78" fmla="*/ 115 w 1217"/>
                <a:gd name="T79" fmla="*/ 101 h 1171"/>
                <a:gd name="T80" fmla="*/ 124 w 1217"/>
                <a:gd name="T81" fmla="*/ 34 h 1171"/>
                <a:gd name="T82" fmla="*/ 109 w 1217"/>
                <a:gd name="T83" fmla="*/ 61 h 1171"/>
                <a:gd name="T84" fmla="*/ 95 w 1217"/>
                <a:gd name="T85" fmla="*/ 88 h 1171"/>
                <a:gd name="T86" fmla="*/ 79 w 1217"/>
                <a:gd name="T87" fmla="*/ 114 h 1171"/>
                <a:gd name="T88" fmla="*/ 64 w 1217"/>
                <a:gd name="T89" fmla="*/ 88 h 1171"/>
                <a:gd name="T90" fmla="*/ 68 w 1217"/>
                <a:gd name="T91" fmla="*/ 36 h 1171"/>
                <a:gd name="T92" fmla="*/ 60 w 1217"/>
                <a:gd name="T93" fmla="*/ 18 h 1171"/>
                <a:gd name="T94" fmla="*/ 22 w 1217"/>
                <a:gd name="T95" fmla="*/ 65 h 1171"/>
                <a:gd name="T96" fmla="*/ 2 w 1217"/>
                <a:gd name="T97" fmla="*/ 123 h 1171"/>
                <a:gd name="T98" fmla="*/ 1 w 1217"/>
                <a:gd name="T99" fmla="*/ 190 h 1171"/>
                <a:gd name="T100" fmla="*/ 13 w 1217"/>
                <a:gd name="T101" fmla="*/ 268 h 1171"/>
                <a:gd name="T102" fmla="*/ 39 w 1217"/>
                <a:gd name="T103" fmla="*/ 349 h 1171"/>
                <a:gd name="T104" fmla="*/ 76 w 1217"/>
                <a:gd name="T105" fmla="*/ 437 h 1171"/>
                <a:gd name="T106" fmla="*/ 121 w 1217"/>
                <a:gd name="T107" fmla="*/ 525 h 1171"/>
                <a:gd name="T108" fmla="*/ 174 w 1217"/>
                <a:gd name="T109" fmla="*/ 614 h 1171"/>
                <a:gd name="T110" fmla="*/ 232 w 1217"/>
                <a:gd name="T111" fmla="*/ 701 h 1171"/>
                <a:gd name="T112" fmla="*/ 294 w 1217"/>
                <a:gd name="T113" fmla="*/ 783 h 1171"/>
                <a:gd name="T114" fmla="*/ 358 w 1217"/>
                <a:gd name="T115" fmla="*/ 859 h 1171"/>
                <a:gd name="T116" fmla="*/ 421 w 1217"/>
                <a:gd name="T117" fmla="*/ 926 h 1171"/>
                <a:gd name="T118" fmla="*/ 481 w 1217"/>
                <a:gd name="T119" fmla="*/ 983 h 1171"/>
                <a:gd name="T120" fmla="*/ 537 w 1217"/>
                <a:gd name="T121" fmla="*/ 1027 h 1171"/>
                <a:gd name="T122" fmla="*/ 587 w 1217"/>
                <a:gd name="T123" fmla="*/ 1058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7" h="1171">
                  <a:moveTo>
                    <a:pt x="610" y="1066"/>
                  </a:moveTo>
                  <a:lnTo>
                    <a:pt x="640" y="1083"/>
                  </a:lnTo>
                  <a:lnTo>
                    <a:pt x="676" y="1100"/>
                  </a:lnTo>
                  <a:lnTo>
                    <a:pt x="716" y="1116"/>
                  </a:lnTo>
                  <a:lnTo>
                    <a:pt x="760" y="1132"/>
                  </a:lnTo>
                  <a:lnTo>
                    <a:pt x="807" y="1146"/>
                  </a:lnTo>
                  <a:lnTo>
                    <a:pt x="855" y="1156"/>
                  </a:lnTo>
                  <a:lnTo>
                    <a:pt x="904" y="1165"/>
                  </a:lnTo>
                  <a:lnTo>
                    <a:pt x="953" y="1170"/>
                  </a:lnTo>
                  <a:lnTo>
                    <a:pt x="1000" y="1171"/>
                  </a:lnTo>
                  <a:lnTo>
                    <a:pt x="1045" y="1167"/>
                  </a:lnTo>
                  <a:lnTo>
                    <a:pt x="1088" y="1158"/>
                  </a:lnTo>
                  <a:lnTo>
                    <a:pt x="1126" y="1142"/>
                  </a:lnTo>
                  <a:lnTo>
                    <a:pt x="1159" y="1120"/>
                  </a:lnTo>
                  <a:lnTo>
                    <a:pt x="1185" y="1090"/>
                  </a:lnTo>
                  <a:lnTo>
                    <a:pt x="1205" y="1053"/>
                  </a:lnTo>
                  <a:lnTo>
                    <a:pt x="1217" y="1007"/>
                  </a:lnTo>
                  <a:lnTo>
                    <a:pt x="1203" y="980"/>
                  </a:lnTo>
                  <a:lnTo>
                    <a:pt x="1190" y="952"/>
                  </a:lnTo>
                  <a:lnTo>
                    <a:pt x="1179" y="927"/>
                  </a:lnTo>
                  <a:lnTo>
                    <a:pt x="1169" y="902"/>
                  </a:lnTo>
                  <a:lnTo>
                    <a:pt x="1159" y="879"/>
                  </a:lnTo>
                  <a:lnTo>
                    <a:pt x="1148" y="855"/>
                  </a:lnTo>
                  <a:lnTo>
                    <a:pt x="1139" y="832"/>
                  </a:lnTo>
                  <a:lnTo>
                    <a:pt x="1127" y="811"/>
                  </a:lnTo>
                  <a:lnTo>
                    <a:pt x="1114" y="790"/>
                  </a:lnTo>
                  <a:lnTo>
                    <a:pt x="1099" y="768"/>
                  </a:lnTo>
                  <a:lnTo>
                    <a:pt x="1082" y="748"/>
                  </a:lnTo>
                  <a:lnTo>
                    <a:pt x="1061" y="728"/>
                  </a:lnTo>
                  <a:lnTo>
                    <a:pt x="1037" y="709"/>
                  </a:lnTo>
                  <a:lnTo>
                    <a:pt x="1008" y="690"/>
                  </a:lnTo>
                  <a:lnTo>
                    <a:pt x="975" y="671"/>
                  </a:lnTo>
                  <a:lnTo>
                    <a:pt x="937" y="652"/>
                  </a:lnTo>
                  <a:lnTo>
                    <a:pt x="942" y="657"/>
                  </a:lnTo>
                  <a:lnTo>
                    <a:pt x="945" y="663"/>
                  </a:lnTo>
                  <a:lnTo>
                    <a:pt x="950" y="667"/>
                  </a:lnTo>
                  <a:lnTo>
                    <a:pt x="954" y="672"/>
                  </a:lnTo>
                  <a:lnTo>
                    <a:pt x="959" y="678"/>
                  </a:lnTo>
                  <a:lnTo>
                    <a:pt x="963" y="683"/>
                  </a:lnTo>
                  <a:lnTo>
                    <a:pt x="968" y="688"/>
                  </a:lnTo>
                  <a:lnTo>
                    <a:pt x="974" y="692"/>
                  </a:lnTo>
                  <a:lnTo>
                    <a:pt x="970" y="702"/>
                  </a:lnTo>
                  <a:lnTo>
                    <a:pt x="967" y="710"/>
                  </a:lnTo>
                  <a:lnTo>
                    <a:pt x="964" y="719"/>
                  </a:lnTo>
                  <a:lnTo>
                    <a:pt x="962" y="727"/>
                  </a:lnTo>
                  <a:lnTo>
                    <a:pt x="955" y="729"/>
                  </a:lnTo>
                  <a:lnTo>
                    <a:pt x="948" y="730"/>
                  </a:lnTo>
                  <a:lnTo>
                    <a:pt x="941" y="732"/>
                  </a:lnTo>
                  <a:lnTo>
                    <a:pt x="934" y="733"/>
                  </a:lnTo>
                  <a:lnTo>
                    <a:pt x="986" y="773"/>
                  </a:lnTo>
                  <a:lnTo>
                    <a:pt x="1027" y="815"/>
                  </a:lnTo>
                  <a:lnTo>
                    <a:pt x="1059" y="855"/>
                  </a:lnTo>
                  <a:lnTo>
                    <a:pt x="1083" y="895"/>
                  </a:lnTo>
                  <a:lnTo>
                    <a:pt x="1097" y="933"/>
                  </a:lnTo>
                  <a:lnTo>
                    <a:pt x="1103" y="970"/>
                  </a:lnTo>
                  <a:lnTo>
                    <a:pt x="1101" y="1003"/>
                  </a:lnTo>
                  <a:lnTo>
                    <a:pt x="1090" y="1032"/>
                  </a:lnTo>
                  <a:lnTo>
                    <a:pt x="1072" y="1058"/>
                  </a:lnTo>
                  <a:lnTo>
                    <a:pt x="1048" y="1078"/>
                  </a:lnTo>
                  <a:lnTo>
                    <a:pt x="1016" y="1092"/>
                  </a:lnTo>
                  <a:lnTo>
                    <a:pt x="976" y="1100"/>
                  </a:lnTo>
                  <a:lnTo>
                    <a:pt x="931" y="1100"/>
                  </a:lnTo>
                  <a:lnTo>
                    <a:pt x="879" y="1092"/>
                  </a:lnTo>
                  <a:lnTo>
                    <a:pt x="822" y="1077"/>
                  </a:lnTo>
                  <a:lnTo>
                    <a:pt x="759" y="1051"/>
                  </a:lnTo>
                  <a:lnTo>
                    <a:pt x="686" y="1008"/>
                  </a:lnTo>
                  <a:lnTo>
                    <a:pt x="614" y="963"/>
                  </a:lnTo>
                  <a:lnTo>
                    <a:pt x="546" y="913"/>
                  </a:lnTo>
                  <a:lnTo>
                    <a:pt x="479" y="861"/>
                  </a:lnTo>
                  <a:lnTo>
                    <a:pt x="415" y="805"/>
                  </a:lnTo>
                  <a:lnTo>
                    <a:pt x="357" y="746"/>
                  </a:lnTo>
                  <a:lnTo>
                    <a:pt x="302" y="684"/>
                  </a:lnTo>
                  <a:lnTo>
                    <a:pt x="254" y="619"/>
                  </a:lnTo>
                  <a:lnTo>
                    <a:pt x="210" y="552"/>
                  </a:lnTo>
                  <a:lnTo>
                    <a:pt x="174" y="482"/>
                  </a:lnTo>
                  <a:lnTo>
                    <a:pt x="146" y="410"/>
                  </a:lnTo>
                  <a:lnTo>
                    <a:pt x="124" y="335"/>
                  </a:lnTo>
                  <a:lnTo>
                    <a:pt x="111" y="259"/>
                  </a:lnTo>
                  <a:lnTo>
                    <a:pt x="109" y="181"/>
                  </a:lnTo>
                  <a:lnTo>
                    <a:pt x="115" y="101"/>
                  </a:lnTo>
                  <a:lnTo>
                    <a:pt x="133" y="19"/>
                  </a:lnTo>
                  <a:lnTo>
                    <a:pt x="124" y="34"/>
                  </a:lnTo>
                  <a:lnTo>
                    <a:pt x="117" y="48"/>
                  </a:lnTo>
                  <a:lnTo>
                    <a:pt x="109" y="61"/>
                  </a:lnTo>
                  <a:lnTo>
                    <a:pt x="102" y="74"/>
                  </a:lnTo>
                  <a:lnTo>
                    <a:pt x="95" y="88"/>
                  </a:lnTo>
                  <a:lnTo>
                    <a:pt x="86" y="101"/>
                  </a:lnTo>
                  <a:lnTo>
                    <a:pt x="79" y="114"/>
                  </a:lnTo>
                  <a:lnTo>
                    <a:pt x="71" y="129"/>
                  </a:lnTo>
                  <a:lnTo>
                    <a:pt x="64" y="88"/>
                  </a:lnTo>
                  <a:lnTo>
                    <a:pt x="63" y="61"/>
                  </a:lnTo>
                  <a:lnTo>
                    <a:pt x="68" y="36"/>
                  </a:lnTo>
                  <a:lnTo>
                    <a:pt x="86" y="0"/>
                  </a:lnTo>
                  <a:lnTo>
                    <a:pt x="60" y="18"/>
                  </a:lnTo>
                  <a:lnTo>
                    <a:pt x="39" y="40"/>
                  </a:lnTo>
                  <a:lnTo>
                    <a:pt x="22" y="65"/>
                  </a:lnTo>
                  <a:lnTo>
                    <a:pt x="10" y="92"/>
                  </a:lnTo>
                  <a:lnTo>
                    <a:pt x="2" y="123"/>
                  </a:lnTo>
                  <a:lnTo>
                    <a:pt x="0" y="155"/>
                  </a:lnTo>
                  <a:lnTo>
                    <a:pt x="1" y="190"/>
                  </a:lnTo>
                  <a:lnTo>
                    <a:pt x="4" y="228"/>
                  </a:lnTo>
                  <a:lnTo>
                    <a:pt x="13" y="268"/>
                  </a:lnTo>
                  <a:lnTo>
                    <a:pt x="25" y="308"/>
                  </a:lnTo>
                  <a:lnTo>
                    <a:pt x="39" y="349"/>
                  </a:lnTo>
                  <a:lnTo>
                    <a:pt x="55" y="393"/>
                  </a:lnTo>
                  <a:lnTo>
                    <a:pt x="76" y="437"/>
                  </a:lnTo>
                  <a:lnTo>
                    <a:pt x="97" y="481"/>
                  </a:lnTo>
                  <a:lnTo>
                    <a:pt x="121" y="525"/>
                  </a:lnTo>
                  <a:lnTo>
                    <a:pt x="147" y="570"/>
                  </a:lnTo>
                  <a:lnTo>
                    <a:pt x="174" y="614"/>
                  </a:lnTo>
                  <a:lnTo>
                    <a:pt x="203" y="658"/>
                  </a:lnTo>
                  <a:lnTo>
                    <a:pt x="232" y="701"/>
                  </a:lnTo>
                  <a:lnTo>
                    <a:pt x="263" y="742"/>
                  </a:lnTo>
                  <a:lnTo>
                    <a:pt x="294" y="783"/>
                  </a:lnTo>
                  <a:lnTo>
                    <a:pt x="326" y="822"/>
                  </a:lnTo>
                  <a:lnTo>
                    <a:pt x="358" y="859"/>
                  </a:lnTo>
                  <a:lnTo>
                    <a:pt x="389" y="893"/>
                  </a:lnTo>
                  <a:lnTo>
                    <a:pt x="421" y="926"/>
                  </a:lnTo>
                  <a:lnTo>
                    <a:pt x="452" y="956"/>
                  </a:lnTo>
                  <a:lnTo>
                    <a:pt x="481" y="983"/>
                  </a:lnTo>
                  <a:lnTo>
                    <a:pt x="510" y="1007"/>
                  </a:lnTo>
                  <a:lnTo>
                    <a:pt x="537" y="1027"/>
                  </a:lnTo>
                  <a:lnTo>
                    <a:pt x="563" y="1045"/>
                  </a:lnTo>
                  <a:lnTo>
                    <a:pt x="587" y="1058"/>
                  </a:lnTo>
                  <a:lnTo>
                    <a:pt x="610" y="1066"/>
                  </a:lnTo>
                  <a:close/>
                </a:path>
              </a:pathLst>
            </a:custGeom>
            <a:solidFill>
              <a:srgbClr val="6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4014" name="Group 1102"/>
          <p:cNvGrpSpPr>
            <a:grpSpLocks/>
          </p:cNvGrpSpPr>
          <p:nvPr/>
        </p:nvGrpSpPr>
        <p:grpSpPr bwMode="auto">
          <a:xfrm>
            <a:off x="7296150" y="2540000"/>
            <a:ext cx="650875" cy="1517650"/>
            <a:chOff x="3936" y="1296"/>
            <a:chExt cx="410" cy="535"/>
          </a:xfrm>
        </p:grpSpPr>
        <p:sp>
          <p:nvSpPr>
            <p:cNvPr id="424015" name="Freeform 1103"/>
            <p:cNvSpPr>
              <a:spLocks/>
            </p:cNvSpPr>
            <p:nvPr/>
          </p:nvSpPr>
          <p:spPr bwMode="auto">
            <a:xfrm>
              <a:off x="4013" y="1529"/>
              <a:ext cx="333" cy="302"/>
            </a:xfrm>
            <a:custGeom>
              <a:avLst/>
              <a:gdLst>
                <a:gd name="T0" fmla="*/ 1326 w 1330"/>
                <a:gd name="T1" fmla="*/ 385 h 1207"/>
                <a:gd name="T2" fmla="*/ 1301 w 1330"/>
                <a:gd name="T3" fmla="*/ 267 h 1207"/>
                <a:gd name="T4" fmla="*/ 1253 w 1330"/>
                <a:gd name="T5" fmla="*/ 169 h 1207"/>
                <a:gd name="T6" fmla="*/ 1178 w 1330"/>
                <a:gd name="T7" fmla="*/ 97 h 1207"/>
                <a:gd name="T8" fmla="*/ 1131 w 1330"/>
                <a:gd name="T9" fmla="*/ 70 h 1207"/>
                <a:gd name="T10" fmla="*/ 1050 w 1330"/>
                <a:gd name="T11" fmla="*/ 49 h 1207"/>
                <a:gd name="T12" fmla="*/ 909 w 1330"/>
                <a:gd name="T13" fmla="*/ 18 h 1207"/>
                <a:gd name="T14" fmla="*/ 768 w 1330"/>
                <a:gd name="T15" fmla="*/ 0 h 1207"/>
                <a:gd name="T16" fmla="*/ 644 w 1330"/>
                <a:gd name="T17" fmla="*/ 14 h 1207"/>
                <a:gd name="T18" fmla="*/ 536 w 1330"/>
                <a:gd name="T19" fmla="*/ 80 h 1207"/>
                <a:gd name="T20" fmla="*/ 396 w 1330"/>
                <a:gd name="T21" fmla="*/ 173 h 1207"/>
                <a:gd name="T22" fmla="*/ 237 w 1330"/>
                <a:gd name="T23" fmla="*/ 244 h 1207"/>
                <a:gd name="T24" fmla="*/ 76 w 1330"/>
                <a:gd name="T25" fmla="*/ 242 h 1207"/>
                <a:gd name="T26" fmla="*/ 15 w 1330"/>
                <a:gd name="T27" fmla="*/ 379 h 1207"/>
                <a:gd name="T28" fmla="*/ 78 w 1330"/>
                <a:gd name="T29" fmla="*/ 398 h 1207"/>
                <a:gd name="T30" fmla="*/ 136 w 1330"/>
                <a:gd name="T31" fmla="*/ 408 h 1207"/>
                <a:gd name="T32" fmla="*/ 186 w 1330"/>
                <a:gd name="T33" fmla="*/ 412 h 1207"/>
                <a:gd name="T34" fmla="*/ 242 w 1330"/>
                <a:gd name="T35" fmla="*/ 398 h 1207"/>
                <a:gd name="T36" fmla="*/ 351 w 1330"/>
                <a:gd name="T37" fmla="*/ 354 h 1207"/>
                <a:gd name="T38" fmla="*/ 447 w 1330"/>
                <a:gd name="T39" fmla="*/ 298 h 1207"/>
                <a:gd name="T40" fmla="*/ 536 w 1330"/>
                <a:gd name="T41" fmla="*/ 240 h 1207"/>
                <a:gd name="T42" fmla="*/ 623 w 1330"/>
                <a:gd name="T43" fmla="*/ 183 h 1207"/>
                <a:gd name="T44" fmla="*/ 714 w 1330"/>
                <a:gd name="T45" fmla="*/ 133 h 1207"/>
                <a:gd name="T46" fmla="*/ 816 w 1330"/>
                <a:gd name="T47" fmla="*/ 96 h 1207"/>
                <a:gd name="T48" fmla="*/ 935 w 1330"/>
                <a:gd name="T49" fmla="*/ 80 h 1207"/>
                <a:gd name="T50" fmla="*/ 1095 w 1330"/>
                <a:gd name="T51" fmla="*/ 164 h 1207"/>
                <a:gd name="T52" fmla="*/ 1195 w 1330"/>
                <a:gd name="T53" fmla="*/ 493 h 1207"/>
                <a:gd name="T54" fmla="*/ 1131 w 1330"/>
                <a:gd name="T55" fmla="*/ 788 h 1207"/>
                <a:gd name="T56" fmla="*/ 967 w 1330"/>
                <a:gd name="T57" fmla="*/ 993 h 1207"/>
                <a:gd name="T58" fmla="*/ 792 w 1330"/>
                <a:gd name="T59" fmla="*/ 1053 h 1207"/>
                <a:gd name="T60" fmla="*/ 705 w 1330"/>
                <a:gd name="T61" fmla="*/ 1024 h 1207"/>
                <a:gd name="T62" fmla="*/ 663 w 1330"/>
                <a:gd name="T63" fmla="*/ 951 h 1207"/>
                <a:gd name="T64" fmla="*/ 673 w 1330"/>
                <a:gd name="T65" fmla="*/ 903 h 1207"/>
                <a:gd name="T66" fmla="*/ 758 w 1330"/>
                <a:gd name="T67" fmla="*/ 821 h 1207"/>
                <a:gd name="T68" fmla="*/ 825 w 1330"/>
                <a:gd name="T69" fmla="*/ 751 h 1207"/>
                <a:gd name="T70" fmla="*/ 767 w 1330"/>
                <a:gd name="T71" fmla="*/ 675 h 1207"/>
                <a:gd name="T72" fmla="*/ 697 w 1330"/>
                <a:gd name="T73" fmla="*/ 624 h 1207"/>
                <a:gd name="T74" fmla="*/ 616 w 1330"/>
                <a:gd name="T75" fmla="*/ 688 h 1207"/>
                <a:gd name="T76" fmla="*/ 559 w 1330"/>
                <a:gd name="T77" fmla="*/ 799 h 1207"/>
                <a:gd name="T78" fmla="*/ 530 w 1330"/>
                <a:gd name="T79" fmla="*/ 923 h 1207"/>
                <a:gd name="T80" fmla="*/ 558 w 1330"/>
                <a:gd name="T81" fmla="*/ 1058 h 1207"/>
                <a:gd name="T82" fmla="*/ 703 w 1330"/>
                <a:gd name="T83" fmla="*/ 1187 h 1207"/>
                <a:gd name="T84" fmla="*/ 877 w 1330"/>
                <a:gd name="T85" fmla="*/ 1202 h 1207"/>
                <a:gd name="T86" fmla="*/ 1038 w 1330"/>
                <a:gd name="T87" fmla="*/ 1148 h 1207"/>
                <a:gd name="T88" fmla="*/ 1143 w 1330"/>
                <a:gd name="T89" fmla="*/ 1076 h 1207"/>
                <a:gd name="T90" fmla="*/ 1213 w 1330"/>
                <a:gd name="T91" fmla="*/ 992 h 1207"/>
                <a:gd name="T92" fmla="*/ 1273 w 1330"/>
                <a:gd name="T93" fmla="*/ 849 h 1207"/>
                <a:gd name="T94" fmla="*/ 1316 w 1330"/>
                <a:gd name="T95" fmla="*/ 669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30" h="1207">
                  <a:moveTo>
                    <a:pt x="1330" y="526"/>
                  </a:moveTo>
                  <a:lnTo>
                    <a:pt x="1330" y="447"/>
                  </a:lnTo>
                  <a:lnTo>
                    <a:pt x="1329" y="415"/>
                  </a:lnTo>
                  <a:lnTo>
                    <a:pt x="1326" y="385"/>
                  </a:lnTo>
                  <a:lnTo>
                    <a:pt x="1322" y="354"/>
                  </a:lnTo>
                  <a:lnTo>
                    <a:pt x="1316" y="324"/>
                  </a:lnTo>
                  <a:lnTo>
                    <a:pt x="1309" y="296"/>
                  </a:lnTo>
                  <a:lnTo>
                    <a:pt x="1301" y="267"/>
                  </a:lnTo>
                  <a:lnTo>
                    <a:pt x="1291" y="241"/>
                  </a:lnTo>
                  <a:lnTo>
                    <a:pt x="1280" y="215"/>
                  </a:lnTo>
                  <a:lnTo>
                    <a:pt x="1267" y="191"/>
                  </a:lnTo>
                  <a:lnTo>
                    <a:pt x="1253" y="169"/>
                  </a:lnTo>
                  <a:lnTo>
                    <a:pt x="1237" y="148"/>
                  </a:lnTo>
                  <a:lnTo>
                    <a:pt x="1219" y="129"/>
                  </a:lnTo>
                  <a:lnTo>
                    <a:pt x="1200" y="112"/>
                  </a:lnTo>
                  <a:lnTo>
                    <a:pt x="1178" y="97"/>
                  </a:lnTo>
                  <a:lnTo>
                    <a:pt x="1156" y="84"/>
                  </a:lnTo>
                  <a:lnTo>
                    <a:pt x="1131" y="74"/>
                  </a:lnTo>
                  <a:lnTo>
                    <a:pt x="1136" y="72"/>
                  </a:lnTo>
                  <a:lnTo>
                    <a:pt x="1131" y="70"/>
                  </a:lnTo>
                  <a:lnTo>
                    <a:pt x="1121" y="66"/>
                  </a:lnTo>
                  <a:lnTo>
                    <a:pt x="1116" y="62"/>
                  </a:lnTo>
                  <a:lnTo>
                    <a:pt x="1083" y="56"/>
                  </a:lnTo>
                  <a:lnTo>
                    <a:pt x="1050" y="49"/>
                  </a:lnTo>
                  <a:lnTo>
                    <a:pt x="1016" y="40"/>
                  </a:lnTo>
                  <a:lnTo>
                    <a:pt x="981" y="33"/>
                  </a:lnTo>
                  <a:lnTo>
                    <a:pt x="945" y="25"/>
                  </a:lnTo>
                  <a:lnTo>
                    <a:pt x="909" y="18"/>
                  </a:lnTo>
                  <a:lnTo>
                    <a:pt x="872" y="12"/>
                  </a:lnTo>
                  <a:lnTo>
                    <a:pt x="837" y="6"/>
                  </a:lnTo>
                  <a:lnTo>
                    <a:pt x="802" y="2"/>
                  </a:lnTo>
                  <a:lnTo>
                    <a:pt x="768" y="0"/>
                  </a:lnTo>
                  <a:lnTo>
                    <a:pt x="735" y="0"/>
                  </a:lnTo>
                  <a:lnTo>
                    <a:pt x="703" y="2"/>
                  </a:lnTo>
                  <a:lnTo>
                    <a:pt x="673" y="6"/>
                  </a:lnTo>
                  <a:lnTo>
                    <a:pt x="644" y="14"/>
                  </a:lnTo>
                  <a:lnTo>
                    <a:pt x="618" y="25"/>
                  </a:lnTo>
                  <a:lnTo>
                    <a:pt x="596" y="39"/>
                  </a:lnTo>
                  <a:lnTo>
                    <a:pt x="567" y="58"/>
                  </a:lnTo>
                  <a:lnTo>
                    <a:pt x="536" y="80"/>
                  </a:lnTo>
                  <a:lnTo>
                    <a:pt x="504" y="102"/>
                  </a:lnTo>
                  <a:lnTo>
                    <a:pt x="470" y="126"/>
                  </a:lnTo>
                  <a:lnTo>
                    <a:pt x="433" y="150"/>
                  </a:lnTo>
                  <a:lnTo>
                    <a:pt x="396" y="173"/>
                  </a:lnTo>
                  <a:lnTo>
                    <a:pt x="357" y="195"/>
                  </a:lnTo>
                  <a:lnTo>
                    <a:pt x="318" y="215"/>
                  </a:lnTo>
                  <a:lnTo>
                    <a:pt x="278" y="231"/>
                  </a:lnTo>
                  <a:lnTo>
                    <a:pt x="237" y="244"/>
                  </a:lnTo>
                  <a:lnTo>
                    <a:pt x="197" y="253"/>
                  </a:lnTo>
                  <a:lnTo>
                    <a:pt x="155" y="256"/>
                  </a:lnTo>
                  <a:lnTo>
                    <a:pt x="116" y="253"/>
                  </a:lnTo>
                  <a:lnTo>
                    <a:pt x="76" y="242"/>
                  </a:lnTo>
                  <a:lnTo>
                    <a:pt x="38" y="224"/>
                  </a:lnTo>
                  <a:lnTo>
                    <a:pt x="0" y="198"/>
                  </a:lnTo>
                  <a:lnTo>
                    <a:pt x="0" y="373"/>
                  </a:lnTo>
                  <a:lnTo>
                    <a:pt x="15" y="379"/>
                  </a:lnTo>
                  <a:lnTo>
                    <a:pt x="31" y="383"/>
                  </a:lnTo>
                  <a:lnTo>
                    <a:pt x="46" y="389"/>
                  </a:lnTo>
                  <a:lnTo>
                    <a:pt x="63" y="393"/>
                  </a:lnTo>
                  <a:lnTo>
                    <a:pt x="78" y="398"/>
                  </a:lnTo>
                  <a:lnTo>
                    <a:pt x="94" y="401"/>
                  </a:lnTo>
                  <a:lnTo>
                    <a:pt x="108" y="405"/>
                  </a:lnTo>
                  <a:lnTo>
                    <a:pt x="122" y="407"/>
                  </a:lnTo>
                  <a:lnTo>
                    <a:pt x="136" y="408"/>
                  </a:lnTo>
                  <a:lnTo>
                    <a:pt x="149" y="411"/>
                  </a:lnTo>
                  <a:lnTo>
                    <a:pt x="163" y="412"/>
                  </a:lnTo>
                  <a:lnTo>
                    <a:pt x="174" y="412"/>
                  </a:lnTo>
                  <a:lnTo>
                    <a:pt x="186" y="412"/>
                  </a:lnTo>
                  <a:lnTo>
                    <a:pt x="196" y="411"/>
                  </a:lnTo>
                  <a:lnTo>
                    <a:pt x="204" y="409"/>
                  </a:lnTo>
                  <a:lnTo>
                    <a:pt x="212" y="407"/>
                  </a:lnTo>
                  <a:lnTo>
                    <a:pt x="242" y="398"/>
                  </a:lnTo>
                  <a:lnTo>
                    <a:pt x="272" y="388"/>
                  </a:lnTo>
                  <a:lnTo>
                    <a:pt x="299" y="377"/>
                  </a:lnTo>
                  <a:lnTo>
                    <a:pt x="325" y="366"/>
                  </a:lnTo>
                  <a:lnTo>
                    <a:pt x="351" y="354"/>
                  </a:lnTo>
                  <a:lnTo>
                    <a:pt x="376" y="341"/>
                  </a:lnTo>
                  <a:lnTo>
                    <a:pt x="401" y="326"/>
                  </a:lnTo>
                  <a:lnTo>
                    <a:pt x="424" y="312"/>
                  </a:lnTo>
                  <a:lnTo>
                    <a:pt x="447" y="298"/>
                  </a:lnTo>
                  <a:lnTo>
                    <a:pt x="470" y="284"/>
                  </a:lnTo>
                  <a:lnTo>
                    <a:pt x="492" y="269"/>
                  </a:lnTo>
                  <a:lnTo>
                    <a:pt x="514" y="254"/>
                  </a:lnTo>
                  <a:lnTo>
                    <a:pt x="536" y="240"/>
                  </a:lnTo>
                  <a:lnTo>
                    <a:pt x="558" y="224"/>
                  </a:lnTo>
                  <a:lnTo>
                    <a:pt x="579" y="210"/>
                  </a:lnTo>
                  <a:lnTo>
                    <a:pt x="602" y="196"/>
                  </a:lnTo>
                  <a:lnTo>
                    <a:pt x="623" y="183"/>
                  </a:lnTo>
                  <a:lnTo>
                    <a:pt x="646" y="169"/>
                  </a:lnTo>
                  <a:lnTo>
                    <a:pt x="668" y="157"/>
                  </a:lnTo>
                  <a:lnTo>
                    <a:pt x="691" y="144"/>
                  </a:lnTo>
                  <a:lnTo>
                    <a:pt x="714" y="133"/>
                  </a:lnTo>
                  <a:lnTo>
                    <a:pt x="739" y="122"/>
                  </a:lnTo>
                  <a:lnTo>
                    <a:pt x="764" y="113"/>
                  </a:lnTo>
                  <a:lnTo>
                    <a:pt x="790" y="104"/>
                  </a:lnTo>
                  <a:lnTo>
                    <a:pt x="816" y="96"/>
                  </a:lnTo>
                  <a:lnTo>
                    <a:pt x="845" y="90"/>
                  </a:lnTo>
                  <a:lnTo>
                    <a:pt x="873" y="85"/>
                  </a:lnTo>
                  <a:lnTo>
                    <a:pt x="903" y="82"/>
                  </a:lnTo>
                  <a:lnTo>
                    <a:pt x="935" y="80"/>
                  </a:lnTo>
                  <a:lnTo>
                    <a:pt x="967" y="80"/>
                  </a:lnTo>
                  <a:lnTo>
                    <a:pt x="1002" y="81"/>
                  </a:lnTo>
                  <a:lnTo>
                    <a:pt x="1037" y="83"/>
                  </a:lnTo>
                  <a:lnTo>
                    <a:pt x="1095" y="164"/>
                  </a:lnTo>
                  <a:lnTo>
                    <a:pt x="1139" y="246"/>
                  </a:lnTo>
                  <a:lnTo>
                    <a:pt x="1170" y="329"/>
                  </a:lnTo>
                  <a:lnTo>
                    <a:pt x="1188" y="411"/>
                  </a:lnTo>
                  <a:lnTo>
                    <a:pt x="1195" y="493"/>
                  </a:lnTo>
                  <a:lnTo>
                    <a:pt x="1191" y="571"/>
                  </a:lnTo>
                  <a:lnTo>
                    <a:pt x="1180" y="648"/>
                  </a:lnTo>
                  <a:lnTo>
                    <a:pt x="1159" y="720"/>
                  </a:lnTo>
                  <a:lnTo>
                    <a:pt x="1131" y="788"/>
                  </a:lnTo>
                  <a:lnTo>
                    <a:pt x="1098" y="850"/>
                  </a:lnTo>
                  <a:lnTo>
                    <a:pt x="1057" y="906"/>
                  </a:lnTo>
                  <a:lnTo>
                    <a:pt x="1015" y="954"/>
                  </a:lnTo>
                  <a:lnTo>
                    <a:pt x="967" y="993"/>
                  </a:lnTo>
                  <a:lnTo>
                    <a:pt x="919" y="1024"/>
                  </a:lnTo>
                  <a:lnTo>
                    <a:pt x="867" y="1046"/>
                  </a:lnTo>
                  <a:lnTo>
                    <a:pt x="816" y="1055"/>
                  </a:lnTo>
                  <a:lnTo>
                    <a:pt x="792" y="1053"/>
                  </a:lnTo>
                  <a:lnTo>
                    <a:pt x="768" y="1049"/>
                  </a:lnTo>
                  <a:lnTo>
                    <a:pt x="745" y="1044"/>
                  </a:lnTo>
                  <a:lnTo>
                    <a:pt x="724" y="1036"/>
                  </a:lnTo>
                  <a:lnTo>
                    <a:pt x="705" y="1024"/>
                  </a:lnTo>
                  <a:lnTo>
                    <a:pt x="687" y="1008"/>
                  </a:lnTo>
                  <a:lnTo>
                    <a:pt x="674" y="984"/>
                  </a:lnTo>
                  <a:lnTo>
                    <a:pt x="663" y="953"/>
                  </a:lnTo>
                  <a:lnTo>
                    <a:pt x="663" y="951"/>
                  </a:lnTo>
                  <a:lnTo>
                    <a:pt x="666" y="950"/>
                  </a:lnTo>
                  <a:lnTo>
                    <a:pt x="667" y="948"/>
                  </a:lnTo>
                  <a:lnTo>
                    <a:pt x="667" y="946"/>
                  </a:lnTo>
                  <a:lnTo>
                    <a:pt x="673" y="903"/>
                  </a:lnTo>
                  <a:lnTo>
                    <a:pt x="687" y="872"/>
                  </a:lnTo>
                  <a:lnTo>
                    <a:pt x="707" y="851"/>
                  </a:lnTo>
                  <a:lnTo>
                    <a:pt x="731" y="834"/>
                  </a:lnTo>
                  <a:lnTo>
                    <a:pt x="758" y="821"/>
                  </a:lnTo>
                  <a:lnTo>
                    <a:pt x="786" y="808"/>
                  </a:lnTo>
                  <a:lnTo>
                    <a:pt x="813" y="793"/>
                  </a:lnTo>
                  <a:lnTo>
                    <a:pt x="838" y="771"/>
                  </a:lnTo>
                  <a:lnTo>
                    <a:pt x="825" y="751"/>
                  </a:lnTo>
                  <a:lnTo>
                    <a:pt x="812" y="731"/>
                  </a:lnTo>
                  <a:lnTo>
                    <a:pt x="796" y="712"/>
                  </a:lnTo>
                  <a:lnTo>
                    <a:pt x="782" y="693"/>
                  </a:lnTo>
                  <a:lnTo>
                    <a:pt x="767" y="675"/>
                  </a:lnTo>
                  <a:lnTo>
                    <a:pt x="751" y="656"/>
                  </a:lnTo>
                  <a:lnTo>
                    <a:pt x="736" y="639"/>
                  </a:lnTo>
                  <a:lnTo>
                    <a:pt x="720" y="620"/>
                  </a:lnTo>
                  <a:lnTo>
                    <a:pt x="697" y="624"/>
                  </a:lnTo>
                  <a:lnTo>
                    <a:pt x="674" y="634"/>
                  </a:lnTo>
                  <a:lnTo>
                    <a:pt x="654" y="648"/>
                  </a:lnTo>
                  <a:lnTo>
                    <a:pt x="634" y="666"/>
                  </a:lnTo>
                  <a:lnTo>
                    <a:pt x="616" y="688"/>
                  </a:lnTo>
                  <a:lnTo>
                    <a:pt x="599" y="713"/>
                  </a:lnTo>
                  <a:lnTo>
                    <a:pt x="584" y="739"/>
                  </a:lnTo>
                  <a:lnTo>
                    <a:pt x="571" y="769"/>
                  </a:lnTo>
                  <a:lnTo>
                    <a:pt x="559" y="799"/>
                  </a:lnTo>
                  <a:lnTo>
                    <a:pt x="548" y="831"/>
                  </a:lnTo>
                  <a:lnTo>
                    <a:pt x="540" y="862"/>
                  </a:lnTo>
                  <a:lnTo>
                    <a:pt x="534" y="893"/>
                  </a:lnTo>
                  <a:lnTo>
                    <a:pt x="530" y="923"/>
                  </a:lnTo>
                  <a:lnTo>
                    <a:pt x="528" y="952"/>
                  </a:lnTo>
                  <a:lnTo>
                    <a:pt x="528" y="978"/>
                  </a:lnTo>
                  <a:lnTo>
                    <a:pt x="530" y="1003"/>
                  </a:lnTo>
                  <a:lnTo>
                    <a:pt x="558" y="1058"/>
                  </a:lnTo>
                  <a:lnTo>
                    <a:pt x="589" y="1103"/>
                  </a:lnTo>
                  <a:lnTo>
                    <a:pt x="624" y="1139"/>
                  </a:lnTo>
                  <a:lnTo>
                    <a:pt x="662" y="1167"/>
                  </a:lnTo>
                  <a:lnTo>
                    <a:pt x="703" y="1187"/>
                  </a:lnTo>
                  <a:lnTo>
                    <a:pt x="745" y="1200"/>
                  </a:lnTo>
                  <a:lnTo>
                    <a:pt x="789" y="1206"/>
                  </a:lnTo>
                  <a:lnTo>
                    <a:pt x="833" y="1207"/>
                  </a:lnTo>
                  <a:lnTo>
                    <a:pt x="877" y="1202"/>
                  </a:lnTo>
                  <a:lnTo>
                    <a:pt x="921" y="1194"/>
                  </a:lnTo>
                  <a:lnTo>
                    <a:pt x="962" y="1181"/>
                  </a:lnTo>
                  <a:lnTo>
                    <a:pt x="1002" y="1166"/>
                  </a:lnTo>
                  <a:lnTo>
                    <a:pt x="1038" y="1148"/>
                  </a:lnTo>
                  <a:lnTo>
                    <a:pt x="1072" y="1128"/>
                  </a:lnTo>
                  <a:lnTo>
                    <a:pt x="1101" y="1107"/>
                  </a:lnTo>
                  <a:lnTo>
                    <a:pt x="1125" y="1086"/>
                  </a:lnTo>
                  <a:lnTo>
                    <a:pt x="1143" y="1076"/>
                  </a:lnTo>
                  <a:lnTo>
                    <a:pt x="1161" y="1062"/>
                  </a:lnTo>
                  <a:lnTo>
                    <a:pt x="1178" y="1043"/>
                  </a:lnTo>
                  <a:lnTo>
                    <a:pt x="1195" y="1021"/>
                  </a:lnTo>
                  <a:lnTo>
                    <a:pt x="1213" y="992"/>
                  </a:lnTo>
                  <a:lnTo>
                    <a:pt x="1228" y="961"/>
                  </a:lnTo>
                  <a:lnTo>
                    <a:pt x="1245" y="927"/>
                  </a:lnTo>
                  <a:lnTo>
                    <a:pt x="1259" y="889"/>
                  </a:lnTo>
                  <a:lnTo>
                    <a:pt x="1273" y="849"/>
                  </a:lnTo>
                  <a:lnTo>
                    <a:pt x="1286" y="806"/>
                  </a:lnTo>
                  <a:lnTo>
                    <a:pt x="1297" y="762"/>
                  </a:lnTo>
                  <a:lnTo>
                    <a:pt x="1308" y="717"/>
                  </a:lnTo>
                  <a:lnTo>
                    <a:pt x="1316" y="669"/>
                  </a:lnTo>
                  <a:lnTo>
                    <a:pt x="1323" y="622"/>
                  </a:lnTo>
                  <a:lnTo>
                    <a:pt x="1328" y="573"/>
                  </a:lnTo>
                  <a:lnTo>
                    <a:pt x="1330" y="5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16" name="Freeform 1104"/>
            <p:cNvSpPr>
              <a:spLocks/>
            </p:cNvSpPr>
            <p:nvPr/>
          </p:nvSpPr>
          <p:spPr bwMode="auto">
            <a:xfrm>
              <a:off x="3936" y="1296"/>
              <a:ext cx="77" cy="326"/>
            </a:xfrm>
            <a:custGeom>
              <a:avLst/>
              <a:gdLst>
                <a:gd name="T0" fmla="*/ 311 w 311"/>
                <a:gd name="T1" fmla="*/ 7 h 1305"/>
                <a:gd name="T2" fmla="*/ 250 w 311"/>
                <a:gd name="T3" fmla="*/ 3 h 1305"/>
                <a:gd name="T4" fmla="*/ 193 w 311"/>
                <a:gd name="T5" fmla="*/ 32 h 1305"/>
                <a:gd name="T6" fmla="*/ 141 w 311"/>
                <a:gd name="T7" fmla="*/ 88 h 1305"/>
                <a:gd name="T8" fmla="*/ 96 w 311"/>
                <a:gd name="T9" fmla="*/ 165 h 1305"/>
                <a:gd name="T10" fmla="*/ 58 w 311"/>
                <a:gd name="T11" fmla="*/ 257 h 1305"/>
                <a:gd name="T12" fmla="*/ 28 w 311"/>
                <a:gd name="T13" fmla="*/ 356 h 1305"/>
                <a:gd name="T14" fmla="*/ 10 w 311"/>
                <a:gd name="T15" fmla="*/ 458 h 1305"/>
                <a:gd name="T16" fmla="*/ 0 w 311"/>
                <a:gd name="T17" fmla="*/ 555 h 1305"/>
                <a:gd name="T18" fmla="*/ 2 w 311"/>
                <a:gd name="T19" fmla="*/ 632 h 1305"/>
                <a:gd name="T20" fmla="*/ 13 w 311"/>
                <a:gd name="T21" fmla="*/ 690 h 1305"/>
                <a:gd name="T22" fmla="*/ 17 w 311"/>
                <a:gd name="T23" fmla="*/ 725 h 1305"/>
                <a:gd name="T24" fmla="*/ 21 w 311"/>
                <a:gd name="T25" fmla="*/ 768 h 1305"/>
                <a:gd name="T26" fmla="*/ 38 w 311"/>
                <a:gd name="T27" fmla="*/ 833 h 1305"/>
                <a:gd name="T28" fmla="*/ 64 w 311"/>
                <a:gd name="T29" fmla="*/ 912 h 1305"/>
                <a:gd name="T30" fmla="*/ 95 w 311"/>
                <a:gd name="T31" fmla="*/ 995 h 1305"/>
                <a:gd name="T32" fmla="*/ 127 w 311"/>
                <a:gd name="T33" fmla="*/ 1076 h 1305"/>
                <a:gd name="T34" fmla="*/ 157 w 311"/>
                <a:gd name="T35" fmla="*/ 1147 h 1305"/>
                <a:gd name="T36" fmla="*/ 179 w 311"/>
                <a:gd name="T37" fmla="*/ 1200 h 1305"/>
                <a:gd name="T38" fmla="*/ 193 w 311"/>
                <a:gd name="T39" fmla="*/ 1231 h 1305"/>
                <a:gd name="T40" fmla="*/ 216 w 311"/>
                <a:gd name="T41" fmla="*/ 1255 h 1305"/>
                <a:gd name="T42" fmla="*/ 249 w 311"/>
                <a:gd name="T43" fmla="*/ 1277 h 1305"/>
                <a:gd name="T44" fmla="*/ 290 w 311"/>
                <a:gd name="T45" fmla="*/ 1296 h 1305"/>
                <a:gd name="T46" fmla="*/ 311 w 311"/>
                <a:gd name="T47" fmla="*/ 1130 h 1305"/>
                <a:gd name="T48" fmla="*/ 279 w 311"/>
                <a:gd name="T49" fmla="*/ 1099 h 1305"/>
                <a:gd name="T50" fmla="*/ 249 w 311"/>
                <a:gd name="T51" fmla="*/ 1059 h 1305"/>
                <a:gd name="T52" fmla="*/ 220 w 311"/>
                <a:gd name="T53" fmla="*/ 1012 h 1305"/>
                <a:gd name="T54" fmla="*/ 193 w 311"/>
                <a:gd name="T55" fmla="*/ 953 h 1305"/>
                <a:gd name="T56" fmla="*/ 215 w 311"/>
                <a:gd name="T57" fmla="*/ 979 h 1305"/>
                <a:gd name="T58" fmla="*/ 230 w 311"/>
                <a:gd name="T59" fmla="*/ 998 h 1305"/>
                <a:gd name="T60" fmla="*/ 241 w 311"/>
                <a:gd name="T61" fmla="*/ 1012 h 1305"/>
                <a:gd name="T62" fmla="*/ 246 w 311"/>
                <a:gd name="T63" fmla="*/ 1019 h 1305"/>
                <a:gd name="T64" fmla="*/ 263 w 311"/>
                <a:gd name="T65" fmla="*/ 1017 h 1305"/>
                <a:gd name="T66" fmla="*/ 281 w 311"/>
                <a:gd name="T67" fmla="*/ 1016 h 1305"/>
                <a:gd name="T68" fmla="*/ 297 w 311"/>
                <a:gd name="T69" fmla="*/ 1013 h 1305"/>
                <a:gd name="T70" fmla="*/ 311 w 311"/>
                <a:gd name="T71" fmla="*/ 1009 h 1305"/>
                <a:gd name="T72" fmla="*/ 297 w 311"/>
                <a:gd name="T73" fmla="*/ 852 h 1305"/>
                <a:gd name="T74" fmla="*/ 268 w 311"/>
                <a:gd name="T75" fmla="*/ 882 h 1305"/>
                <a:gd name="T76" fmla="*/ 240 w 311"/>
                <a:gd name="T77" fmla="*/ 901 h 1305"/>
                <a:gd name="T78" fmla="*/ 212 w 311"/>
                <a:gd name="T79" fmla="*/ 909 h 1305"/>
                <a:gd name="T80" fmla="*/ 179 w 311"/>
                <a:gd name="T81" fmla="*/ 892 h 1305"/>
                <a:gd name="T82" fmla="*/ 153 w 311"/>
                <a:gd name="T83" fmla="*/ 835 h 1305"/>
                <a:gd name="T84" fmla="*/ 145 w 311"/>
                <a:gd name="T85" fmla="*/ 755 h 1305"/>
                <a:gd name="T86" fmla="*/ 152 w 311"/>
                <a:gd name="T87" fmla="*/ 659 h 1305"/>
                <a:gd name="T88" fmla="*/ 172 w 311"/>
                <a:gd name="T89" fmla="*/ 557 h 1305"/>
                <a:gd name="T90" fmla="*/ 204 w 311"/>
                <a:gd name="T91" fmla="*/ 454 h 1305"/>
                <a:gd name="T92" fmla="*/ 243 w 311"/>
                <a:gd name="T93" fmla="*/ 359 h 1305"/>
                <a:gd name="T94" fmla="*/ 287 w 311"/>
                <a:gd name="T95" fmla="*/ 279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1" h="1305">
                  <a:moveTo>
                    <a:pt x="311" y="247"/>
                  </a:moveTo>
                  <a:lnTo>
                    <a:pt x="311" y="7"/>
                  </a:lnTo>
                  <a:lnTo>
                    <a:pt x="280" y="0"/>
                  </a:lnTo>
                  <a:lnTo>
                    <a:pt x="250" y="3"/>
                  </a:lnTo>
                  <a:lnTo>
                    <a:pt x="221" y="13"/>
                  </a:lnTo>
                  <a:lnTo>
                    <a:pt x="193" y="32"/>
                  </a:lnTo>
                  <a:lnTo>
                    <a:pt x="166" y="57"/>
                  </a:lnTo>
                  <a:lnTo>
                    <a:pt x="141" y="88"/>
                  </a:lnTo>
                  <a:lnTo>
                    <a:pt x="117" y="125"/>
                  </a:lnTo>
                  <a:lnTo>
                    <a:pt x="96" y="165"/>
                  </a:lnTo>
                  <a:lnTo>
                    <a:pt x="76" y="209"/>
                  </a:lnTo>
                  <a:lnTo>
                    <a:pt x="58" y="257"/>
                  </a:lnTo>
                  <a:lnTo>
                    <a:pt x="43" y="306"/>
                  </a:lnTo>
                  <a:lnTo>
                    <a:pt x="28" y="356"/>
                  </a:lnTo>
                  <a:lnTo>
                    <a:pt x="18" y="407"/>
                  </a:lnTo>
                  <a:lnTo>
                    <a:pt x="10" y="458"/>
                  </a:lnTo>
                  <a:lnTo>
                    <a:pt x="4" y="507"/>
                  </a:lnTo>
                  <a:lnTo>
                    <a:pt x="0" y="555"/>
                  </a:lnTo>
                  <a:lnTo>
                    <a:pt x="0" y="597"/>
                  </a:lnTo>
                  <a:lnTo>
                    <a:pt x="2" y="632"/>
                  </a:lnTo>
                  <a:lnTo>
                    <a:pt x="7" y="663"/>
                  </a:lnTo>
                  <a:lnTo>
                    <a:pt x="13" y="690"/>
                  </a:lnTo>
                  <a:lnTo>
                    <a:pt x="21" y="714"/>
                  </a:lnTo>
                  <a:lnTo>
                    <a:pt x="17" y="725"/>
                  </a:lnTo>
                  <a:lnTo>
                    <a:pt x="18" y="743"/>
                  </a:lnTo>
                  <a:lnTo>
                    <a:pt x="21" y="768"/>
                  </a:lnTo>
                  <a:lnTo>
                    <a:pt x="28" y="799"/>
                  </a:lnTo>
                  <a:lnTo>
                    <a:pt x="38" y="833"/>
                  </a:lnTo>
                  <a:lnTo>
                    <a:pt x="50" y="871"/>
                  </a:lnTo>
                  <a:lnTo>
                    <a:pt x="64" y="912"/>
                  </a:lnTo>
                  <a:lnTo>
                    <a:pt x="80" y="953"/>
                  </a:lnTo>
                  <a:lnTo>
                    <a:pt x="95" y="995"/>
                  </a:lnTo>
                  <a:lnTo>
                    <a:pt x="112" y="1036"/>
                  </a:lnTo>
                  <a:lnTo>
                    <a:pt x="127" y="1076"/>
                  </a:lnTo>
                  <a:lnTo>
                    <a:pt x="142" y="1114"/>
                  </a:lnTo>
                  <a:lnTo>
                    <a:pt x="157" y="1147"/>
                  </a:lnTo>
                  <a:lnTo>
                    <a:pt x="169" y="1176"/>
                  </a:lnTo>
                  <a:lnTo>
                    <a:pt x="179" y="1200"/>
                  </a:lnTo>
                  <a:lnTo>
                    <a:pt x="186" y="1218"/>
                  </a:lnTo>
                  <a:lnTo>
                    <a:pt x="193" y="1231"/>
                  </a:lnTo>
                  <a:lnTo>
                    <a:pt x="203" y="1243"/>
                  </a:lnTo>
                  <a:lnTo>
                    <a:pt x="216" y="1255"/>
                  </a:lnTo>
                  <a:lnTo>
                    <a:pt x="231" y="1267"/>
                  </a:lnTo>
                  <a:lnTo>
                    <a:pt x="249" y="1277"/>
                  </a:lnTo>
                  <a:lnTo>
                    <a:pt x="268" y="1287"/>
                  </a:lnTo>
                  <a:lnTo>
                    <a:pt x="290" y="1296"/>
                  </a:lnTo>
                  <a:lnTo>
                    <a:pt x="311" y="1305"/>
                  </a:lnTo>
                  <a:lnTo>
                    <a:pt x="311" y="1130"/>
                  </a:lnTo>
                  <a:lnTo>
                    <a:pt x="296" y="1116"/>
                  </a:lnTo>
                  <a:lnTo>
                    <a:pt x="279" y="1099"/>
                  </a:lnTo>
                  <a:lnTo>
                    <a:pt x="263" y="1080"/>
                  </a:lnTo>
                  <a:lnTo>
                    <a:pt x="249" y="1059"/>
                  </a:lnTo>
                  <a:lnTo>
                    <a:pt x="234" y="1036"/>
                  </a:lnTo>
                  <a:lnTo>
                    <a:pt x="220" y="1012"/>
                  </a:lnTo>
                  <a:lnTo>
                    <a:pt x="207" y="984"/>
                  </a:lnTo>
                  <a:lnTo>
                    <a:pt x="193" y="953"/>
                  </a:lnTo>
                  <a:lnTo>
                    <a:pt x="204" y="968"/>
                  </a:lnTo>
                  <a:lnTo>
                    <a:pt x="215" y="979"/>
                  </a:lnTo>
                  <a:lnTo>
                    <a:pt x="223" y="990"/>
                  </a:lnTo>
                  <a:lnTo>
                    <a:pt x="230" y="998"/>
                  </a:lnTo>
                  <a:lnTo>
                    <a:pt x="236" y="1006"/>
                  </a:lnTo>
                  <a:lnTo>
                    <a:pt x="241" y="1012"/>
                  </a:lnTo>
                  <a:lnTo>
                    <a:pt x="244" y="1016"/>
                  </a:lnTo>
                  <a:lnTo>
                    <a:pt x="246" y="1019"/>
                  </a:lnTo>
                  <a:lnTo>
                    <a:pt x="255" y="1019"/>
                  </a:lnTo>
                  <a:lnTo>
                    <a:pt x="263" y="1017"/>
                  </a:lnTo>
                  <a:lnTo>
                    <a:pt x="273" y="1017"/>
                  </a:lnTo>
                  <a:lnTo>
                    <a:pt x="281" y="1016"/>
                  </a:lnTo>
                  <a:lnTo>
                    <a:pt x="290" y="1015"/>
                  </a:lnTo>
                  <a:lnTo>
                    <a:pt x="297" y="1013"/>
                  </a:lnTo>
                  <a:lnTo>
                    <a:pt x="304" y="1012"/>
                  </a:lnTo>
                  <a:lnTo>
                    <a:pt x="311" y="1009"/>
                  </a:lnTo>
                  <a:lnTo>
                    <a:pt x="311" y="835"/>
                  </a:lnTo>
                  <a:lnTo>
                    <a:pt x="297" y="852"/>
                  </a:lnTo>
                  <a:lnTo>
                    <a:pt x="282" y="868"/>
                  </a:lnTo>
                  <a:lnTo>
                    <a:pt x="268" y="882"/>
                  </a:lnTo>
                  <a:lnTo>
                    <a:pt x="254" y="893"/>
                  </a:lnTo>
                  <a:lnTo>
                    <a:pt x="240" y="901"/>
                  </a:lnTo>
                  <a:lnTo>
                    <a:pt x="227" y="907"/>
                  </a:lnTo>
                  <a:lnTo>
                    <a:pt x="212" y="909"/>
                  </a:lnTo>
                  <a:lnTo>
                    <a:pt x="199" y="909"/>
                  </a:lnTo>
                  <a:lnTo>
                    <a:pt x="179" y="892"/>
                  </a:lnTo>
                  <a:lnTo>
                    <a:pt x="164" y="867"/>
                  </a:lnTo>
                  <a:lnTo>
                    <a:pt x="153" y="835"/>
                  </a:lnTo>
                  <a:lnTo>
                    <a:pt x="146" y="797"/>
                  </a:lnTo>
                  <a:lnTo>
                    <a:pt x="145" y="755"/>
                  </a:lnTo>
                  <a:lnTo>
                    <a:pt x="146" y="709"/>
                  </a:lnTo>
                  <a:lnTo>
                    <a:pt x="152" y="659"/>
                  </a:lnTo>
                  <a:lnTo>
                    <a:pt x="161" y="608"/>
                  </a:lnTo>
                  <a:lnTo>
                    <a:pt x="172" y="557"/>
                  </a:lnTo>
                  <a:lnTo>
                    <a:pt x="188" y="505"/>
                  </a:lnTo>
                  <a:lnTo>
                    <a:pt x="204" y="454"/>
                  </a:lnTo>
                  <a:lnTo>
                    <a:pt x="222" y="405"/>
                  </a:lnTo>
                  <a:lnTo>
                    <a:pt x="243" y="359"/>
                  </a:lnTo>
                  <a:lnTo>
                    <a:pt x="265" y="316"/>
                  </a:lnTo>
                  <a:lnTo>
                    <a:pt x="287" y="279"/>
                  </a:lnTo>
                  <a:lnTo>
                    <a:pt x="311" y="2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17" name="Freeform 1105"/>
            <p:cNvSpPr>
              <a:spLocks/>
            </p:cNvSpPr>
            <p:nvPr/>
          </p:nvSpPr>
          <p:spPr bwMode="auto">
            <a:xfrm>
              <a:off x="4157" y="1560"/>
              <a:ext cx="186" cy="263"/>
            </a:xfrm>
            <a:custGeom>
              <a:avLst/>
              <a:gdLst>
                <a:gd name="T0" fmla="*/ 501 w 740"/>
                <a:gd name="T1" fmla="*/ 977 h 1053"/>
                <a:gd name="T2" fmla="*/ 448 w 740"/>
                <a:gd name="T3" fmla="*/ 1007 h 1053"/>
                <a:gd name="T4" fmla="*/ 384 w 740"/>
                <a:gd name="T5" fmla="*/ 1031 h 1053"/>
                <a:gd name="T6" fmla="*/ 311 w 740"/>
                <a:gd name="T7" fmla="*/ 1049 h 1053"/>
                <a:gd name="T8" fmla="*/ 234 w 740"/>
                <a:gd name="T9" fmla="*/ 1053 h 1053"/>
                <a:gd name="T10" fmla="*/ 158 w 740"/>
                <a:gd name="T11" fmla="*/ 1041 h 1053"/>
                <a:gd name="T12" fmla="*/ 86 w 740"/>
                <a:gd name="T13" fmla="*/ 1005 h 1053"/>
                <a:gd name="T14" fmla="*/ 25 w 740"/>
                <a:gd name="T15" fmla="*/ 945 h 1053"/>
                <a:gd name="T16" fmla="*/ 3 w 740"/>
                <a:gd name="T17" fmla="*/ 855 h 1053"/>
                <a:gd name="T18" fmla="*/ 1 w 740"/>
                <a:gd name="T19" fmla="*/ 767 h 1053"/>
                <a:gd name="T20" fmla="*/ 12 w 740"/>
                <a:gd name="T21" fmla="*/ 688 h 1053"/>
                <a:gd name="T22" fmla="*/ 58 w 740"/>
                <a:gd name="T23" fmla="*/ 617 h 1053"/>
                <a:gd name="T24" fmla="*/ 101 w 740"/>
                <a:gd name="T25" fmla="*/ 593 h 1053"/>
                <a:gd name="T26" fmla="*/ 93 w 740"/>
                <a:gd name="T27" fmla="*/ 614 h 1053"/>
                <a:gd name="T28" fmla="*/ 95 w 740"/>
                <a:gd name="T29" fmla="*/ 630 h 1053"/>
                <a:gd name="T30" fmla="*/ 104 w 740"/>
                <a:gd name="T31" fmla="*/ 643 h 1053"/>
                <a:gd name="T32" fmla="*/ 116 w 740"/>
                <a:gd name="T33" fmla="*/ 653 h 1053"/>
                <a:gd name="T34" fmla="*/ 129 w 740"/>
                <a:gd name="T35" fmla="*/ 656 h 1053"/>
                <a:gd name="T36" fmla="*/ 105 w 740"/>
                <a:gd name="T37" fmla="*/ 693 h 1053"/>
                <a:gd name="T38" fmla="*/ 74 w 740"/>
                <a:gd name="T39" fmla="*/ 767 h 1053"/>
                <a:gd name="T40" fmla="*/ 71 w 740"/>
                <a:gd name="T41" fmla="*/ 838 h 1053"/>
                <a:gd name="T42" fmla="*/ 92 w 740"/>
                <a:gd name="T43" fmla="*/ 900 h 1053"/>
                <a:gd name="T44" fmla="*/ 136 w 740"/>
                <a:gd name="T45" fmla="*/ 950 h 1053"/>
                <a:gd name="T46" fmla="*/ 196 w 740"/>
                <a:gd name="T47" fmla="*/ 982 h 1053"/>
                <a:gd name="T48" fmla="*/ 268 w 740"/>
                <a:gd name="T49" fmla="*/ 990 h 1053"/>
                <a:gd name="T50" fmla="*/ 350 w 740"/>
                <a:gd name="T51" fmla="*/ 970 h 1053"/>
                <a:gd name="T52" fmla="*/ 438 w 740"/>
                <a:gd name="T53" fmla="*/ 909 h 1053"/>
                <a:gd name="T54" fmla="*/ 520 w 740"/>
                <a:gd name="T55" fmla="*/ 824 h 1053"/>
                <a:gd name="T56" fmla="*/ 587 w 740"/>
                <a:gd name="T57" fmla="*/ 726 h 1053"/>
                <a:gd name="T58" fmla="*/ 638 w 740"/>
                <a:gd name="T59" fmla="*/ 617 h 1053"/>
                <a:gd name="T60" fmla="*/ 667 w 740"/>
                <a:gd name="T61" fmla="*/ 499 h 1053"/>
                <a:gd name="T62" fmla="*/ 670 w 740"/>
                <a:gd name="T63" fmla="*/ 372 h 1053"/>
                <a:gd name="T64" fmla="*/ 645 w 740"/>
                <a:gd name="T65" fmla="*/ 235 h 1053"/>
                <a:gd name="T66" fmla="*/ 587 w 740"/>
                <a:gd name="T67" fmla="*/ 91 h 1053"/>
                <a:gd name="T68" fmla="*/ 555 w 740"/>
                <a:gd name="T69" fmla="*/ 31 h 1053"/>
                <a:gd name="T70" fmla="*/ 578 w 740"/>
                <a:gd name="T71" fmla="*/ 56 h 1053"/>
                <a:gd name="T72" fmla="*/ 599 w 740"/>
                <a:gd name="T73" fmla="*/ 80 h 1053"/>
                <a:gd name="T74" fmla="*/ 622 w 740"/>
                <a:gd name="T75" fmla="*/ 103 h 1053"/>
                <a:gd name="T76" fmla="*/ 628 w 740"/>
                <a:gd name="T77" fmla="*/ 95 h 1053"/>
                <a:gd name="T78" fmla="*/ 622 w 740"/>
                <a:gd name="T79" fmla="*/ 68 h 1053"/>
                <a:gd name="T80" fmla="*/ 611 w 740"/>
                <a:gd name="T81" fmla="*/ 45 h 1053"/>
                <a:gd name="T82" fmla="*/ 592 w 740"/>
                <a:gd name="T83" fmla="*/ 19 h 1053"/>
                <a:gd name="T84" fmla="*/ 630 w 740"/>
                <a:gd name="T85" fmla="*/ 36 h 1053"/>
                <a:gd name="T86" fmla="*/ 702 w 740"/>
                <a:gd name="T87" fmla="*/ 141 h 1053"/>
                <a:gd name="T88" fmla="*/ 737 w 740"/>
                <a:gd name="T89" fmla="*/ 279 h 1053"/>
                <a:gd name="T90" fmla="*/ 738 w 740"/>
                <a:gd name="T91" fmla="*/ 436 h 1053"/>
                <a:gd name="T92" fmla="*/ 713 w 740"/>
                <a:gd name="T93" fmla="*/ 595 h 1053"/>
                <a:gd name="T94" fmla="*/ 669 w 740"/>
                <a:gd name="T95" fmla="*/ 743 h 1053"/>
                <a:gd name="T96" fmla="*/ 612 w 740"/>
                <a:gd name="T97" fmla="*/ 864 h 1053"/>
                <a:gd name="T98" fmla="*/ 550 w 740"/>
                <a:gd name="T99" fmla="*/ 944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0" h="1053">
                  <a:moveTo>
                    <a:pt x="520" y="963"/>
                  </a:moveTo>
                  <a:lnTo>
                    <a:pt x="501" y="977"/>
                  </a:lnTo>
                  <a:lnTo>
                    <a:pt x="477" y="992"/>
                  </a:lnTo>
                  <a:lnTo>
                    <a:pt x="448" y="1007"/>
                  </a:lnTo>
                  <a:lnTo>
                    <a:pt x="417" y="1020"/>
                  </a:lnTo>
                  <a:lnTo>
                    <a:pt x="384" y="1031"/>
                  </a:lnTo>
                  <a:lnTo>
                    <a:pt x="349" y="1042"/>
                  </a:lnTo>
                  <a:lnTo>
                    <a:pt x="311" y="1049"/>
                  </a:lnTo>
                  <a:lnTo>
                    <a:pt x="273" y="1053"/>
                  </a:lnTo>
                  <a:lnTo>
                    <a:pt x="234" y="1053"/>
                  </a:lnTo>
                  <a:lnTo>
                    <a:pt x="196" y="1049"/>
                  </a:lnTo>
                  <a:lnTo>
                    <a:pt x="158" y="1041"/>
                  </a:lnTo>
                  <a:lnTo>
                    <a:pt x="121" y="1026"/>
                  </a:lnTo>
                  <a:lnTo>
                    <a:pt x="86" y="1005"/>
                  </a:lnTo>
                  <a:lnTo>
                    <a:pt x="54" y="979"/>
                  </a:lnTo>
                  <a:lnTo>
                    <a:pt x="25" y="945"/>
                  </a:lnTo>
                  <a:lnTo>
                    <a:pt x="0" y="903"/>
                  </a:lnTo>
                  <a:lnTo>
                    <a:pt x="3" y="855"/>
                  </a:lnTo>
                  <a:lnTo>
                    <a:pt x="2" y="810"/>
                  </a:lnTo>
                  <a:lnTo>
                    <a:pt x="1" y="767"/>
                  </a:lnTo>
                  <a:lnTo>
                    <a:pt x="3" y="726"/>
                  </a:lnTo>
                  <a:lnTo>
                    <a:pt x="12" y="688"/>
                  </a:lnTo>
                  <a:lnTo>
                    <a:pt x="28" y="652"/>
                  </a:lnTo>
                  <a:lnTo>
                    <a:pt x="58" y="617"/>
                  </a:lnTo>
                  <a:lnTo>
                    <a:pt x="103" y="583"/>
                  </a:lnTo>
                  <a:lnTo>
                    <a:pt x="101" y="593"/>
                  </a:lnTo>
                  <a:lnTo>
                    <a:pt x="97" y="604"/>
                  </a:lnTo>
                  <a:lnTo>
                    <a:pt x="93" y="614"/>
                  </a:lnTo>
                  <a:lnTo>
                    <a:pt x="90" y="623"/>
                  </a:lnTo>
                  <a:lnTo>
                    <a:pt x="95" y="630"/>
                  </a:lnTo>
                  <a:lnTo>
                    <a:pt x="99" y="636"/>
                  </a:lnTo>
                  <a:lnTo>
                    <a:pt x="104" y="643"/>
                  </a:lnTo>
                  <a:lnTo>
                    <a:pt x="109" y="650"/>
                  </a:lnTo>
                  <a:lnTo>
                    <a:pt x="116" y="653"/>
                  </a:lnTo>
                  <a:lnTo>
                    <a:pt x="123" y="655"/>
                  </a:lnTo>
                  <a:lnTo>
                    <a:pt x="129" y="656"/>
                  </a:lnTo>
                  <a:lnTo>
                    <a:pt x="134" y="658"/>
                  </a:lnTo>
                  <a:lnTo>
                    <a:pt x="105" y="693"/>
                  </a:lnTo>
                  <a:lnTo>
                    <a:pt x="86" y="730"/>
                  </a:lnTo>
                  <a:lnTo>
                    <a:pt x="74" y="767"/>
                  </a:lnTo>
                  <a:lnTo>
                    <a:pt x="69" y="802"/>
                  </a:lnTo>
                  <a:lnTo>
                    <a:pt x="71" y="838"/>
                  </a:lnTo>
                  <a:lnTo>
                    <a:pt x="79" y="870"/>
                  </a:lnTo>
                  <a:lnTo>
                    <a:pt x="92" y="900"/>
                  </a:lnTo>
                  <a:lnTo>
                    <a:pt x="112" y="927"/>
                  </a:lnTo>
                  <a:lnTo>
                    <a:pt x="136" y="950"/>
                  </a:lnTo>
                  <a:lnTo>
                    <a:pt x="163" y="969"/>
                  </a:lnTo>
                  <a:lnTo>
                    <a:pt x="196" y="982"/>
                  </a:lnTo>
                  <a:lnTo>
                    <a:pt x="230" y="989"/>
                  </a:lnTo>
                  <a:lnTo>
                    <a:pt x="268" y="990"/>
                  </a:lnTo>
                  <a:lnTo>
                    <a:pt x="308" y="984"/>
                  </a:lnTo>
                  <a:lnTo>
                    <a:pt x="350" y="970"/>
                  </a:lnTo>
                  <a:lnTo>
                    <a:pt x="393" y="947"/>
                  </a:lnTo>
                  <a:lnTo>
                    <a:pt x="438" y="909"/>
                  </a:lnTo>
                  <a:lnTo>
                    <a:pt x="480" y="868"/>
                  </a:lnTo>
                  <a:lnTo>
                    <a:pt x="520" y="824"/>
                  </a:lnTo>
                  <a:lnTo>
                    <a:pt x="555" y="776"/>
                  </a:lnTo>
                  <a:lnTo>
                    <a:pt x="587" y="726"/>
                  </a:lnTo>
                  <a:lnTo>
                    <a:pt x="616" y="673"/>
                  </a:lnTo>
                  <a:lnTo>
                    <a:pt x="638" y="617"/>
                  </a:lnTo>
                  <a:lnTo>
                    <a:pt x="656" y="559"/>
                  </a:lnTo>
                  <a:lnTo>
                    <a:pt x="667" y="499"/>
                  </a:lnTo>
                  <a:lnTo>
                    <a:pt x="673" y="436"/>
                  </a:lnTo>
                  <a:lnTo>
                    <a:pt x="670" y="372"/>
                  </a:lnTo>
                  <a:lnTo>
                    <a:pt x="662" y="304"/>
                  </a:lnTo>
                  <a:lnTo>
                    <a:pt x="645" y="235"/>
                  </a:lnTo>
                  <a:lnTo>
                    <a:pt x="620" y="164"/>
                  </a:lnTo>
                  <a:lnTo>
                    <a:pt x="587" y="91"/>
                  </a:lnTo>
                  <a:lnTo>
                    <a:pt x="544" y="18"/>
                  </a:lnTo>
                  <a:lnTo>
                    <a:pt x="555" y="31"/>
                  </a:lnTo>
                  <a:lnTo>
                    <a:pt x="566" y="43"/>
                  </a:lnTo>
                  <a:lnTo>
                    <a:pt x="578" y="56"/>
                  </a:lnTo>
                  <a:lnTo>
                    <a:pt x="588" y="68"/>
                  </a:lnTo>
                  <a:lnTo>
                    <a:pt x="599" y="80"/>
                  </a:lnTo>
                  <a:lnTo>
                    <a:pt x="611" y="91"/>
                  </a:lnTo>
                  <a:lnTo>
                    <a:pt x="622" y="103"/>
                  </a:lnTo>
                  <a:lnTo>
                    <a:pt x="632" y="115"/>
                  </a:lnTo>
                  <a:lnTo>
                    <a:pt x="628" y="95"/>
                  </a:lnTo>
                  <a:lnTo>
                    <a:pt x="625" y="80"/>
                  </a:lnTo>
                  <a:lnTo>
                    <a:pt x="622" y="68"/>
                  </a:lnTo>
                  <a:lnTo>
                    <a:pt x="617" y="56"/>
                  </a:lnTo>
                  <a:lnTo>
                    <a:pt x="611" y="45"/>
                  </a:lnTo>
                  <a:lnTo>
                    <a:pt x="603" y="33"/>
                  </a:lnTo>
                  <a:lnTo>
                    <a:pt x="592" y="19"/>
                  </a:lnTo>
                  <a:lnTo>
                    <a:pt x="576" y="0"/>
                  </a:lnTo>
                  <a:lnTo>
                    <a:pt x="630" y="36"/>
                  </a:lnTo>
                  <a:lnTo>
                    <a:pt x="671" y="83"/>
                  </a:lnTo>
                  <a:lnTo>
                    <a:pt x="702" y="141"/>
                  </a:lnTo>
                  <a:lnTo>
                    <a:pt x="724" y="208"/>
                  </a:lnTo>
                  <a:lnTo>
                    <a:pt x="737" y="279"/>
                  </a:lnTo>
                  <a:lnTo>
                    <a:pt x="740" y="356"/>
                  </a:lnTo>
                  <a:lnTo>
                    <a:pt x="738" y="436"/>
                  </a:lnTo>
                  <a:lnTo>
                    <a:pt x="728" y="516"/>
                  </a:lnTo>
                  <a:lnTo>
                    <a:pt x="713" y="595"/>
                  </a:lnTo>
                  <a:lnTo>
                    <a:pt x="693" y="672"/>
                  </a:lnTo>
                  <a:lnTo>
                    <a:pt x="669" y="743"/>
                  </a:lnTo>
                  <a:lnTo>
                    <a:pt x="642" y="807"/>
                  </a:lnTo>
                  <a:lnTo>
                    <a:pt x="612" y="864"/>
                  </a:lnTo>
                  <a:lnTo>
                    <a:pt x="581" y="909"/>
                  </a:lnTo>
                  <a:lnTo>
                    <a:pt x="550" y="944"/>
                  </a:lnTo>
                  <a:lnTo>
                    <a:pt x="520" y="963"/>
                  </a:lnTo>
                  <a:close/>
                </a:path>
              </a:pathLst>
            </a:custGeom>
            <a:solidFill>
              <a:srgbClr val="9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18" name="Freeform 1106"/>
            <p:cNvSpPr>
              <a:spLocks/>
            </p:cNvSpPr>
            <p:nvPr/>
          </p:nvSpPr>
          <p:spPr bwMode="auto">
            <a:xfrm>
              <a:off x="3946" y="1310"/>
              <a:ext cx="290" cy="309"/>
            </a:xfrm>
            <a:custGeom>
              <a:avLst/>
              <a:gdLst>
                <a:gd name="T0" fmla="*/ 1131 w 1160"/>
                <a:gd name="T1" fmla="*/ 934 h 1235"/>
                <a:gd name="T2" fmla="*/ 1072 w 1160"/>
                <a:gd name="T3" fmla="*/ 947 h 1235"/>
                <a:gd name="T4" fmla="*/ 1014 w 1160"/>
                <a:gd name="T5" fmla="*/ 967 h 1235"/>
                <a:gd name="T6" fmla="*/ 957 w 1160"/>
                <a:gd name="T7" fmla="*/ 992 h 1235"/>
                <a:gd name="T8" fmla="*/ 899 w 1160"/>
                <a:gd name="T9" fmla="*/ 1022 h 1235"/>
                <a:gd name="T10" fmla="*/ 842 w 1160"/>
                <a:gd name="T11" fmla="*/ 1054 h 1235"/>
                <a:gd name="T12" fmla="*/ 786 w 1160"/>
                <a:gd name="T13" fmla="*/ 1086 h 1235"/>
                <a:gd name="T14" fmla="*/ 729 w 1160"/>
                <a:gd name="T15" fmla="*/ 1119 h 1235"/>
                <a:gd name="T16" fmla="*/ 672 w 1160"/>
                <a:gd name="T17" fmla="*/ 1150 h 1235"/>
                <a:gd name="T18" fmla="*/ 615 w 1160"/>
                <a:gd name="T19" fmla="*/ 1178 h 1235"/>
                <a:gd name="T20" fmla="*/ 560 w 1160"/>
                <a:gd name="T21" fmla="*/ 1202 h 1235"/>
                <a:gd name="T22" fmla="*/ 503 w 1160"/>
                <a:gd name="T23" fmla="*/ 1221 h 1235"/>
                <a:gd name="T24" fmla="*/ 445 w 1160"/>
                <a:gd name="T25" fmla="*/ 1233 h 1235"/>
                <a:gd name="T26" fmla="*/ 388 w 1160"/>
                <a:gd name="T27" fmla="*/ 1235 h 1235"/>
                <a:gd name="T28" fmla="*/ 329 w 1160"/>
                <a:gd name="T29" fmla="*/ 1229 h 1235"/>
                <a:gd name="T30" fmla="*/ 271 w 1160"/>
                <a:gd name="T31" fmla="*/ 1212 h 1235"/>
                <a:gd name="T32" fmla="*/ 217 w 1160"/>
                <a:gd name="T33" fmla="*/ 1176 h 1235"/>
                <a:gd name="T34" fmla="*/ 159 w 1160"/>
                <a:gd name="T35" fmla="*/ 1093 h 1235"/>
                <a:gd name="T36" fmla="*/ 105 w 1160"/>
                <a:gd name="T37" fmla="*/ 991 h 1235"/>
                <a:gd name="T38" fmla="*/ 79 w 1160"/>
                <a:gd name="T39" fmla="*/ 910 h 1235"/>
                <a:gd name="T40" fmla="*/ 55 w 1160"/>
                <a:gd name="T41" fmla="*/ 836 h 1235"/>
                <a:gd name="T42" fmla="*/ 17 w 1160"/>
                <a:gd name="T43" fmla="*/ 720 h 1235"/>
                <a:gd name="T44" fmla="*/ 1 w 1160"/>
                <a:gd name="T45" fmla="*/ 596 h 1235"/>
                <a:gd name="T46" fmla="*/ 2 w 1160"/>
                <a:gd name="T47" fmla="*/ 466 h 1235"/>
                <a:gd name="T48" fmla="*/ 21 w 1160"/>
                <a:gd name="T49" fmla="*/ 340 h 1235"/>
                <a:gd name="T50" fmla="*/ 55 w 1160"/>
                <a:gd name="T51" fmla="*/ 222 h 1235"/>
                <a:gd name="T52" fmla="*/ 103 w 1160"/>
                <a:gd name="T53" fmla="*/ 117 h 1235"/>
                <a:gd name="T54" fmla="*/ 163 w 1160"/>
                <a:gd name="T55" fmla="*/ 33 h 1235"/>
                <a:gd name="T56" fmla="*/ 224 w 1160"/>
                <a:gd name="T57" fmla="*/ 0 h 1235"/>
                <a:gd name="T58" fmla="*/ 262 w 1160"/>
                <a:gd name="T59" fmla="*/ 2 h 1235"/>
                <a:gd name="T60" fmla="*/ 291 w 1160"/>
                <a:gd name="T61" fmla="*/ 14 h 1235"/>
                <a:gd name="T62" fmla="*/ 328 w 1160"/>
                <a:gd name="T63" fmla="*/ 44 h 1235"/>
                <a:gd name="T64" fmla="*/ 305 w 1160"/>
                <a:gd name="T65" fmla="*/ 90 h 1235"/>
                <a:gd name="T66" fmla="*/ 214 w 1160"/>
                <a:gd name="T67" fmla="*/ 169 h 1235"/>
                <a:gd name="T68" fmla="*/ 141 w 1160"/>
                <a:gd name="T69" fmla="*/ 290 h 1235"/>
                <a:gd name="T70" fmla="*/ 90 w 1160"/>
                <a:gd name="T71" fmla="*/ 440 h 1235"/>
                <a:gd name="T72" fmla="*/ 66 w 1160"/>
                <a:gd name="T73" fmla="*/ 606 h 1235"/>
                <a:gd name="T74" fmla="*/ 77 w 1160"/>
                <a:gd name="T75" fmla="*/ 778 h 1235"/>
                <a:gd name="T76" fmla="*/ 127 w 1160"/>
                <a:gd name="T77" fmla="*/ 944 h 1235"/>
                <a:gd name="T78" fmla="*/ 221 w 1160"/>
                <a:gd name="T79" fmla="*/ 1092 h 1235"/>
                <a:gd name="T80" fmla="*/ 324 w 1160"/>
                <a:gd name="T81" fmla="*/ 1164 h 1235"/>
                <a:gd name="T82" fmla="*/ 390 w 1160"/>
                <a:gd name="T83" fmla="*/ 1174 h 1235"/>
                <a:gd name="T84" fmla="*/ 451 w 1160"/>
                <a:gd name="T85" fmla="*/ 1174 h 1235"/>
                <a:gd name="T86" fmla="*/ 507 w 1160"/>
                <a:gd name="T87" fmla="*/ 1164 h 1235"/>
                <a:gd name="T88" fmla="*/ 560 w 1160"/>
                <a:gd name="T89" fmla="*/ 1147 h 1235"/>
                <a:gd name="T90" fmla="*/ 610 w 1160"/>
                <a:gd name="T91" fmla="*/ 1126 h 1235"/>
                <a:gd name="T92" fmla="*/ 657 w 1160"/>
                <a:gd name="T93" fmla="*/ 1100 h 1235"/>
                <a:gd name="T94" fmla="*/ 703 w 1160"/>
                <a:gd name="T95" fmla="*/ 1070 h 1235"/>
                <a:gd name="T96" fmla="*/ 750 w 1160"/>
                <a:gd name="T97" fmla="*/ 1041 h 1235"/>
                <a:gd name="T98" fmla="*/ 795 w 1160"/>
                <a:gd name="T99" fmla="*/ 1010 h 1235"/>
                <a:gd name="T100" fmla="*/ 842 w 1160"/>
                <a:gd name="T101" fmla="*/ 981 h 1235"/>
                <a:gd name="T102" fmla="*/ 891 w 1160"/>
                <a:gd name="T103" fmla="*/ 956 h 1235"/>
                <a:gd name="T104" fmla="*/ 943 w 1160"/>
                <a:gd name="T105" fmla="*/ 936 h 1235"/>
                <a:gd name="T106" fmla="*/ 998 w 1160"/>
                <a:gd name="T107" fmla="*/ 922 h 1235"/>
                <a:gd name="T108" fmla="*/ 1057 w 1160"/>
                <a:gd name="T109" fmla="*/ 916 h 1235"/>
                <a:gd name="T110" fmla="*/ 1122 w 1160"/>
                <a:gd name="T111" fmla="*/ 918 h 1235"/>
                <a:gd name="T112" fmla="*/ 1157 w 1160"/>
                <a:gd name="T113" fmla="*/ 924 h 1235"/>
                <a:gd name="T114" fmla="*/ 1158 w 1160"/>
                <a:gd name="T115" fmla="*/ 928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60" h="1235">
                  <a:moveTo>
                    <a:pt x="1160" y="930"/>
                  </a:moveTo>
                  <a:lnTo>
                    <a:pt x="1131" y="934"/>
                  </a:lnTo>
                  <a:lnTo>
                    <a:pt x="1102" y="940"/>
                  </a:lnTo>
                  <a:lnTo>
                    <a:pt x="1072" y="947"/>
                  </a:lnTo>
                  <a:lnTo>
                    <a:pt x="1044" y="956"/>
                  </a:lnTo>
                  <a:lnTo>
                    <a:pt x="1014" y="967"/>
                  </a:lnTo>
                  <a:lnTo>
                    <a:pt x="986" y="979"/>
                  </a:lnTo>
                  <a:lnTo>
                    <a:pt x="957" y="992"/>
                  </a:lnTo>
                  <a:lnTo>
                    <a:pt x="929" y="1006"/>
                  </a:lnTo>
                  <a:lnTo>
                    <a:pt x="899" y="1022"/>
                  </a:lnTo>
                  <a:lnTo>
                    <a:pt x="871" y="1037"/>
                  </a:lnTo>
                  <a:lnTo>
                    <a:pt x="842" y="1054"/>
                  </a:lnTo>
                  <a:lnTo>
                    <a:pt x="815" y="1069"/>
                  </a:lnTo>
                  <a:lnTo>
                    <a:pt x="786" y="1086"/>
                  </a:lnTo>
                  <a:lnTo>
                    <a:pt x="758" y="1102"/>
                  </a:lnTo>
                  <a:lnTo>
                    <a:pt x="729" y="1119"/>
                  </a:lnTo>
                  <a:lnTo>
                    <a:pt x="701" y="1134"/>
                  </a:lnTo>
                  <a:lnTo>
                    <a:pt x="672" y="1150"/>
                  </a:lnTo>
                  <a:lnTo>
                    <a:pt x="644" y="1164"/>
                  </a:lnTo>
                  <a:lnTo>
                    <a:pt x="615" y="1178"/>
                  </a:lnTo>
                  <a:lnTo>
                    <a:pt x="587" y="1191"/>
                  </a:lnTo>
                  <a:lnTo>
                    <a:pt x="560" y="1202"/>
                  </a:lnTo>
                  <a:lnTo>
                    <a:pt x="531" y="1213"/>
                  </a:lnTo>
                  <a:lnTo>
                    <a:pt x="503" y="1221"/>
                  </a:lnTo>
                  <a:lnTo>
                    <a:pt x="473" y="1228"/>
                  </a:lnTo>
                  <a:lnTo>
                    <a:pt x="445" y="1233"/>
                  </a:lnTo>
                  <a:lnTo>
                    <a:pt x="416" y="1235"/>
                  </a:lnTo>
                  <a:lnTo>
                    <a:pt x="388" y="1235"/>
                  </a:lnTo>
                  <a:lnTo>
                    <a:pt x="358" y="1234"/>
                  </a:lnTo>
                  <a:lnTo>
                    <a:pt x="329" y="1229"/>
                  </a:lnTo>
                  <a:lnTo>
                    <a:pt x="300" y="1222"/>
                  </a:lnTo>
                  <a:lnTo>
                    <a:pt x="271" y="1212"/>
                  </a:lnTo>
                  <a:lnTo>
                    <a:pt x="242" y="1198"/>
                  </a:lnTo>
                  <a:lnTo>
                    <a:pt x="217" y="1176"/>
                  </a:lnTo>
                  <a:lnTo>
                    <a:pt x="188" y="1139"/>
                  </a:lnTo>
                  <a:lnTo>
                    <a:pt x="159" y="1093"/>
                  </a:lnTo>
                  <a:lnTo>
                    <a:pt x="130" y="1042"/>
                  </a:lnTo>
                  <a:lnTo>
                    <a:pt x="105" y="991"/>
                  </a:lnTo>
                  <a:lnTo>
                    <a:pt x="87" y="944"/>
                  </a:lnTo>
                  <a:lnTo>
                    <a:pt x="79" y="910"/>
                  </a:lnTo>
                  <a:lnTo>
                    <a:pt x="83" y="890"/>
                  </a:lnTo>
                  <a:lnTo>
                    <a:pt x="55" y="836"/>
                  </a:lnTo>
                  <a:lnTo>
                    <a:pt x="34" y="781"/>
                  </a:lnTo>
                  <a:lnTo>
                    <a:pt x="17" y="720"/>
                  </a:lnTo>
                  <a:lnTo>
                    <a:pt x="7" y="658"/>
                  </a:lnTo>
                  <a:lnTo>
                    <a:pt x="1" y="596"/>
                  </a:lnTo>
                  <a:lnTo>
                    <a:pt x="0" y="530"/>
                  </a:lnTo>
                  <a:lnTo>
                    <a:pt x="2" y="466"/>
                  </a:lnTo>
                  <a:lnTo>
                    <a:pt x="9" y="402"/>
                  </a:lnTo>
                  <a:lnTo>
                    <a:pt x="21" y="340"/>
                  </a:lnTo>
                  <a:lnTo>
                    <a:pt x="36" y="280"/>
                  </a:lnTo>
                  <a:lnTo>
                    <a:pt x="55" y="222"/>
                  </a:lnTo>
                  <a:lnTo>
                    <a:pt x="78" y="168"/>
                  </a:lnTo>
                  <a:lnTo>
                    <a:pt x="103" y="117"/>
                  </a:lnTo>
                  <a:lnTo>
                    <a:pt x="131" y="72"/>
                  </a:lnTo>
                  <a:lnTo>
                    <a:pt x="163" y="33"/>
                  </a:lnTo>
                  <a:lnTo>
                    <a:pt x="198" y="0"/>
                  </a:lnTo>
                  <a:lnTo>
                    <a:pt x="224" y="0"/>
                  </a:lnTo>
                  <a:lnTo>
                    <a:pt x="244" y="0"/>
                  </a:lnTo>
                  <a:lnTo>
                    <a:pt x="262" y="2"/>
                  </a:lnTo>
                  <a:lnTo>
                    <a:pt x="277" y="6"/>
                  </a:lnTo>
                  <a:lnTo>
                    <a:pt x="291" y="14"/>
                  </a:lnTo>
                  <a:lnTo>
                    <a:pt x="308" y="26"/>
                  </a:lnTo>
                  <a:lnTo>
                    <a:pt x="328" y="44"/>
                  </a:lnTo>
                  <a:lnTo>
                    <a:pt x="353" y="69"/>
                  </a:lnTo>
                  <a:lnTo>
                    <a:pt x="305" y="90"/>
                  </a:lnTo>
                  <a:lnTo>
                    <a:pt x="257" y="124"/>
                  </a:lnTo>
                  <a:lnTo>
                    <a:pt x="214" y="169"/>
                  </a:lnTo>
                  <a:lnTo>
                    <a:pt x="175" y="225"/>
                  </a:lnTo>
                  <a:lnTo>
                    <a:pt x="141" y="290"/>
                  </a:lnTo>
                  <a:lnTo>
                    <a:pt x="112" y="362"/>
                  </a:lnTo>
                  <a:lnTo>
                    <a:pt x="90" y="440"/>
                  </a:lnTo>
                  <a:lnTo>
                    <a:pt x="74" y="522"/>
                  </a:lnTo>
                  <a:lnTo>
                    <a:pt x="66" y="606"/>
                  </a:lnTo>
                  <a:lnTo>
                    <a:pt x="67" y="693"/>
                  </a:lnTo>
                  <a:lnTo>
                    <a:pt x="77" y="778"/>
                  </a:lnTo>
                  <a:lnTo>
                    <a:pt x="96" y="863"/>
                  </a:lnTo>
                  <a:lnTo>
                    <a:pt x="127" y="944"/>
                  </a:lnTo>
                  <a:lnTo>
                    <a:pt x="168" y="1020"/>
                  </a:lnTo>
                  <a:lnTo>
                    <a:pt x="221" y="1092"/>
                  </a:lnTo>
                  <a:lnTo>
                    <a:pt x="288" y="1155"/>
                  </a:lnTo>
                  <a:lnTo>
                    <a:pt x="324" y="1164"/>
                  </a:lnTo>
                  <a:lnTo>
                    <a:pt x="357" y="1170"/>
                  </a:lnTo>
                  <a:lnTo>
                    <a:pt x="390" y="1174"/>
                  </a:lnTo>
                  <a:lnTo>
                    <a:pt x="421" y="1175"/>
                  </a:lnTo>
                  <a:lnTo>
                    <a:pt x="451" y="1174"/>
                  </a:lnTo>
                  <a:lnTo>
                    <a:pt x="479" y="1170"/>
                  </a:lnTo>
                  <a:lnTo>
                    <a:pt x="507" y="1164"/>
                  </a:lnTo>
                  <a:lnTo>
                    <a:pt x="534" y="1157"/>
                  </a:lnTo>
                  <a:lnTo>
                    <a:pt x="560" y="1147"/>
                  </a:lnTo>
                  <a:lnTo>
                    <a:pt x="585" y="1138"/>
                  </a:lnTo>
                  <a:lnTo>
                    <a:pt x="610" y="1126"/>
                  </a:lnTo>
                  <a:lnTo>
                    <a:pt x="633" y="1113"/>
                  </a:lnTo>
                  <a:lnTo>
                    <a:pt x="657" y="1100"/>
                  </a:lnTo>
                  <a:lnTo>
                    <a:pt x="681" y="1086"/>
                  </a:lnTo>
                  <a:lnTo>
                    <a:pt x="703" y="1070"/>
                  </a:lnTo>
                  <a:lnTo>
                    <a:pt x="726" y="1055"/>
                  </a:lnTo>
                  <a:lnTo>
                    <a:pt x="750" y="1041"/>
                  </a:lnTo>
                  <a:lnTo>
                    <a:pt x="772" y="1025"/>
                  </a:lnTo>
                  <a:lnTo>
                    <a:pt x="795" y="1010"/>
                  </a:lnTo>
                  <a:lnTo>
                    <a:pt x="818" y="995"/>
                  </a:lnTo>
                  <a:lnTo>
                    <a:pt x="842" y="981"/>
                  </a:lnTo>
                  <a:lnTo>
                    <a:pt x="866" y="969"/>
                  </a:lnTo>
                  <a:lnTo>
                    <a:pt x="891" y="956"/>
                  </a:lnTo>
                  <a:lnTo>
                    <a:pt x="917" y="946"/>
                  </a:lnTo>
                  <a:lnTo>
                    <a:pt x="943" y="936"/>
                  </a:lnTo>
                  <a:lnTo>
                    <a:pt x="970" y="929"/>
                  </a:lnTo>
                  <a:lnTo>
                    <a:pt x="998" y="922"/>
                  </a:lnTo>
                  <a:lnTo>
                    <a:pt x="1027" y="918"/>
                  </a:lnTo>
                  <a:lnTo>
                    <a:pt x="1057" y="916"/>
                  </a:lnTo>
                  <a:lnTo>
                    <a:pt x="1089" y="916"/>
                  </a:lnTo>
                  <a:lnTo>
                    <a:pt x="1122" y="918"/>
                  </a:lnTo>
                  <a:lnTo>
                    <a:pt x="1157" y="924"/>
                  </a:lnTo>
                  <a:lnTo>
                    <a:pt x="1157" y="924"/>
                  </a:lnTo>
                  <a:lnTo>
                    <a:pt x="1157" y="925"/>
                  </a:lnTo>
                  <a:lnTo>
                    <a:pt x="1158" y="928"/>
                  </a:lnTo>
                  <a:lnTo>
                    <a:pt x="1160" y="930"/>
                  </a:lnTo>
                  <a:close/>
                </a:path>
              </a:pathLst>
            </a:custGeom>
            <a:solidFill>
              <a:srgbClr val="9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4027" name="Group 1115"/>
          <p:cNvGrpSpPr>
            <a:grpSpLocks/>
          </p:cNvGrpSpPr>
          <p:nvPr/>
        </p:nvGrpSpPr>
        <p:grpSpPr bwMode="auto">
          <a:xfrm>
            <a:off x="7493000" y="3495675"/>
            <a:ext cx="1473200" cy="777875"/>
            <a:chOff x="3984" y="1874"/>
            <a:chExt cx="928" cy="490"/>
          </a:xfrm>
        </p:grpSpPr>
        <p:sp>
          <p:nvSpPr>
            <p:cNvPr id="424028" name="Freeform 1116"/>
            <p:cNvSpPr>
              <a:spLocks/>
            </p:cNvSpPr>
            <p:nvPr/>
          </p:nvSpPr>
          <p:spPr bwMode="auto">
            <a:xfrm>
              <a:off x="4225" y="1874"/>
              <a:ext cx="427" cy="450"/>
            </a:xfrm>
            <a:custGeom>
              <a:avLst/>
              <a:gdLst>
                <a:gd name="T0" fmla="*/ 429 w 856"/>
                <a:gd name="T1" fmla="*/ 0 h 900"/>
                <a:gd name="T2" fmla="*/ 498 w 856"/>
                <a:gd name="T3" fmla="*/ 236 h 900"/>
                <a:gd name="T4" fmla="*/ 692 w 856"/>
                <a:gd name="T5" fmla="*/ 86 h 900"/>
                <a:gd name="T6" fmla="*/ 611 w 856"/>
                <a:gd name="T7" fmla="*/ 318 h 900"/>
                <a:gd name="T8" fmla="*/ 856 w 856"/>
                <a:gd name="T9" fmla="*/ 311 h 900"/>
                <a:gd name="T10" fmla="*/ 653 w 856"/>
                <a:gd name="T11" fmla="*/ 451 h 900"/>
                <a:gd name="T12" fmla="*/ 856 w 856"/>
                <a:gd name="T13" fmla="*/ 589 h 900"/>
                <a:gd name="T14" fmla="*/ 611 w 856"/>
                <a:gd name="T15" fmla="*/ 582 h 900"/>
                <a:gd name="T16" fmla="*/ 692 w 856"/>
                <a:gd name="T17" fmla="*/ 814 h 900"/>
                <a:gd name="T18" fmla="*/ 498 w 856"/>
                <a:gd name="T19" fmla="*/ 664 h 900"/>
                <a:gd name="T20" fmla="*/ 429 w 856"/>
                <a:gd name="T21" fmla="*/ 900 h 900"/>
                <a:gd name="T22" fmla="*/ 359 w 856"/>
                <a:gd name="T23" fmla="*/ 664 h 900"/>
                <a:gd name="T24" fmla="*/ 164 w 856"/>
                <a:gd name="T25" fmla="*/ 814 h 900"/>
                <a:gd name="T26" fmla="*/ 247 w 856"/>
                <a:gd name="T27" fmla="*/ 582 h 900"/>
                <a:gd name="T28" fmla="*/ 0 w 856"/>
                <a:gd name="T29" fmla="*/ 589 h 900"/>
                <a:gd name="T30" fmla="*/ 204 w 856"/>
                <a:gd name="T31" fmla="*/ 451 h 900"/>
                <a:gd name="T32" fmla="*/ 0 w 856"/>
                <a:gd name="T33" fmla="*/ 311 h 900"/>
                <a:gd name="T34" fmla="*/ 247 w 856"/>
                <a:gd name="T35" fmla="*/ 318 h 900"/>
                <a:gd name="T36" fmla="*/ 165 w 856"/>
                <a:gd name="T37" fmla="*/ 85 h 900"/>
                <a:gd name="T38" fmla="*/ 359 w 856"/>
                <a:gd name="T39" fmla="*/ 236 h 900"/>
                <a:gd name="T40" fmla="*/ 429 w 856"/>
                <a:gd name="T41"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6" h="900">
                  <a:moveTo>
                    <a:pt x="429" y="0"/>
                  </a:moveTo>
                  <a:lnTo>
                    <a:pt x="498" y="236"/>
                  </a:lnTo>
                  <a:lnTo>
                    <a:pt x="692" y="86"/>
                  </a:lnTo>
                  <a:lnTo>
                    <a:pt x="611" y="318"/>
                  </a:lnTo>
                  <a:lnTo>
                    <a:pt x="856" y="311"/>
                  </a:lnTo>
                  <a:lnTo>
                    <a:pt x="653" y="451"/>
                  </a:lnTo>
                  <a:lnTo>
                    <a:pt x="856" y="589"/>
                  </a:lnTo>
                  <a:lnTo>
                    <a:pt x="611" y="582"/>
                  </a:lnTo>
                  <a:lnTo>
                    <a:pt x="692" y="814"/>
                  </a:lnTo>
                  <a:lnTo>
                    <a:pt x="498" y="664"/>
                  </a:lnTo>
                  <a:lnTo>
                    <a:pt x="429" y="900"/>
                  </a:lnTo>
                  <a:lnTo>
                    <a:pt x="359" y="664"/>
                  </a:lnTo>
                  <a:lnTo>
                    <a:pt x="164" y="814"/>
                  </a:lnTo>
                  <a:lnTo>
                    <a:pt x="247" y="582"/>
                  </a:lnTo>
                  <a:lnTo>
                    <a:pt x="0" y="589"/>
                  </a:lnTo>
                  <a:lnTo>
                    <a:pt x="204" y="451"/>
                  </a:lnTo>
                  <a:lnTo>
                    <a:pt x="0" y="311"/>
                  </a:lnTo>
                  <a:lnTo>
                    <a:pt x="247" y="318"/>
                  </a:lnTo>
                  <a:lnTo>
                    <a:pt x="165" y="85"/>
                  </a:lnTo>
                  <a:lnTo>
                    <a:pt x="359" y="236"/>
                  </a:lnTo>
                  <a:lnTo>
                    <a:pt x="429" y="0"/>
                  </a:lnTo>
                  <a:close/>
                </a:path>
              </a:pathLst>
            </a:custGeom>
            <a:solidFill>
              <a:srgbClr val="AA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29" name="Freeform 1117"/>
            <p:cNvSpPr>
              <a:spLocks/>
            </p:cNvSpPr>
            <p:nvPr/>
          </p:nvSpPr>
          <p:spPr bwMode="auto">
            <a:xfrm>
              <a:off x="4272" y="1924"/>
              <a:ext cx="333" cy="350"/>
            </a:xfrm>
            <a:custGeom>
              <a:avLst/>
              <a:gdLst>
                <a:gd name="T0" fmla="*/ 334 w 666"/>
                <a:gd name="T1" fmla="*/ 0 h 702"/>
                <a:gd name="T2" fmla="*/ 387 w 666"/>
                <a:gd name="T3" fmla="*/ 184 h 702"/>
                <a:gd name="T4" fmla="*/ 540 w 666"/>
                <a:gd name="T5" fmla="*/ 67 h 702"/>
                <a:gd name="T6" fmla="*/ 475 w 666"/>
                <a:gd name="T7" fmla="*/ 248 h 702"/>
                <a:gd name="T8" fmla="*/ 666 w 666"/>
                <a:gd name="T9" fmla="*/ 243 h 702"/>
                <a:gd name="T10" fmla="*/ 509 w 666"/>
                <a:gd name="T11" fmla="*/ 352 h 702"/>
                <a:gd name="T12" fmla="*/ 666 w 666"/>
                <a:gd name="T13" fmla="*/ 459 h 702"/>
                <a:gd name="T14" fmla="*/ 475 w 666"/>
                <a:gd name="T15" fmla="*/ 453 h 702"/>
                <a:gd name="T16" fmla="*/ 540 w 666"/>
                <a:gd name="T17" fmla="*/ 635 h 702"/>
                <a:gd name="T18" fmla="*/ 387 w 666"/>
                <a:gd name="T19" fmla="*/ 518 h 702"/>
                <a:gd name="T20" fmla="*/ 334 w 666"/>
                <a:gd name="T21" fmla="*/ 702 h 702"/>
                <a:gd name="T22" fmla="*/ 279 w 666"/>
                <a:gd name="T23" fmla="*/ 518 h 702"/>
                <a:gd name="T24" fmla="*/ 127 w 666"/>
                <a:gd name="T25" fmla="*/ 635 h 702"/>
                <a:gd name="T26" fmla="*/ 192 w 666"/>
                <a:gd name="T27" fmla="*/ 453 h 702"/>
                <a:gd name="T28" fmla="*/ 0 w 666"/>
                <a:gd name="T29" fmla="*/ 459 h 702"/>
                <a:gd name="T30" fmla="*/ 159 w 666"/>
                <a:gd name="T31" fmla="*/ 352 h 702"/>
                <a:gd name="T32" fmla="*/ 0 w 666"/>
                <a:gd name="T33" fmla="*/ 243 h 702"/>
                <a:gd name="T34" fmla="*/ 192 w 666"/>
                <a:gd name="T35" fmla="*/ 248 h 702"/>
                <a:gd name="T36" fmla="*/ 127 w 666"/>
                <a:gd name="T37" fmla="*/ 67 h 702"/>
                <a:gd name="T38" fmla="*/ 279 w 666"/>
                <a:gd name="T39" fmla="*/ 184 h 702"/>
                <a:gd name="T40" fmla="*/ 334 w 666"/>
                <a:gd name="T41" fmla="*/ 0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6" h="702">
                  <a:moveTo>
                    <a:pt x="334" y="0"/>
                  </a:moveTo>
                  <a:lnTo>
                    <a:pt x="387" y="184"/>
                  </a:lnTo>
                  <a:lnTo>
                    <a:pt x="540" y="67"/>
                  </a:lnTo>
                  <a:lnTo>
                    <a:pt x="475" y="248"/>
                  </a:lnTo>
                  <a:lnTo>
                    <a:pt x="666" y="243"/>
                  </a:lnTo>
                  <a:lnTo>
                    <a:pt x="509" y="352"/>
                  </a:lnTo>
                  <a:lnTo>
                    <a:pt x="666" y="459"/>
                  </a:lnTo>
                  <a:lnTo>
                    <a:pt x="475" y="453"/>
                  </a:lnTo>
                  <a:lnTo>
                    <a:pt x="540" y="635"/>
                  </a:lnTo>
                  <a:lnTo>
                    <a:pt x="387" y="518"/>
                  </a:lnTo>
                  <a:lnTo>
                    <a:pt x="334" y="702"/>
                  </a:lnTo>
                  <a:lnTo>
                    <a:pt x="279" y="518"/>
                  </a:lnTo>
                  <a:lnTo>
                    <a:pt x="127" y="635"/>
                  </a:lnTo>
                  <a:lnTo>
                    <a:pt x="192" y="453"/>
                  </a:lnTo>
                  <a:lnTo>
                    <a:pt x="0" y="459"/>
                  </a:lnTo>
                  <a:lnTo>
                    <a:pt x="159" y="352"/>
                  </a:lnTo>
                  <a:lnTo>
                    <a:pt x="0" y="243"/>
                  </a:lnTo>
                  <a:lnTo>
                    <a:pt x="192" y="248"/>
                  </a:lnTo>
                  <a:lnTo>
                    <a:pt x="127" y="67"/>
                  </a:lnTo>
                  <a:lnTo>
                    <a:pt x="279" y="184"/>
                  </a:lnTo>
                  <a:lnTo>
                    <a:pt x="334" y="0"/>
                  </a:lnTo>
                  <a:close/>
                </a:path>
              </a:pathLst>
            </a:custGeom>
            <a:solidFill>
              <a:srgbClr val="C1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30" name="Freeform 1118"/>
            <p:cNvSpPr>
              <a:spLocks/>
            </p:cNvSpPr>
            <p:nvPr/>
          </p:nvSpPr>
          <p:spPr bwMode="auto">
            <a:xfrm>
              <a:off x="3984" y="1891"/>
              <a:ext cx="928" cy="473"/>
            </a:xfrm>
            <a:custGeom>
              <a:avLst/>
              <a:gdLst>
                <a:gd name="T0" fmla="*/ 1836 w 1854"/>
                <a:gd name="T1" fmla="*/ 419 h 944"/>
                <a:gd name="T2" fmla="*/ 1797 w 1854"/>
                <a:gd name="T3" fmla="*/ 267 h 944"/>
                <a:gd name="T4" fmla="*/ 1752 w 1854"/>
                <a:gd name="T5" fmla="*/ 225 h 944"/>
                <a:gd name="T6" fmla="*/ 1651 w 1854"/>
                <a:gd name="T7" fmla="*/ 199 h 944"/>
                <a:gd name="T8" fmla="*/ 1452 w 1854"/>
                <a:gd name="T9" fmla="*/ 146 h 944"/>
                <a:gd name="T10" fmla="*/ 1218 w 1854"/>
                <a:gd name="T11" fmla="*/ 84 h 944"/>
                <a:gd name="T12" fmla="*/ 1019 w 1854"/>
                <a:gd name="T13" fmla="*/ 31 h 944"/>
                <a:gd name="T14" fmla="*/ 919 w 1854"/>
                <a:gd name="T15" fmla="*/ 4 h 944"/>
                <a:gd name="T16" fmla="*/ 889 w 1854"/>
                <a:gd name="T17" fmla="*/ 2 h 944"/>
                <a:gd name="T18" fmla="*/ 123 w 1854"/>
                <a:gd name="T19" fmla="*/ 212 h 944"/>
                <a:gd name="T20" fmla="*/ 64 w 1854"/>
                <a:gd name="T21" fmla="*/ 287 h 944"/>
                <a:gd name="T22" fmla="*/ 2 w 1854"/>
                <a:gd name="T23" fmla="*/ 403 h 944"/>
                <a:gd name="T24" fmla="*/ 25 w 1854"/>
                <a:gd name="T25" fmla="*/ 503 h 944"/>
                <a:gd name="T26" fmla="*/ 121 w 1854"/>
                <a:gd name="T27" fmla="*/ 501 h 944"/>
                <a:gd name="T28" fmla="*/ 131 w 1854"/>
                <a:gd name="T29" fmla="*/ 479 h 944"/>
                <a:gd name="T30" fmla="*/ 153 w 1854"/>
                <a:gd name="T31" fmla="*/ 448 h 944"/>
                <a:gd name="T32" fmla="*/ 144 w 1854"/>
                <a:gd name="T33" fmla="*/ 532 h 944"/>
                <a:gd name="T34" fmla="*/ 208 w 1854"/>
                <a:gd name="T35" fmla="*/ 614 h 944"/>
                <a:gd name="T36" fmla="*/ 272 w 1854"/>
                <a:gd name="T37" fmla="*/ 567 h 944"/>
                <a:gd name="T38" fmla="*/ 279 w 1854"/>
                <a:gd name="T39" fmla="*/ 550 h 944"/>
                <a:gd name="T40" fmla="*/ 295 w 1854"/>
                <a:gd name="T41" fmla="*/ 547 h 944"/>
                <a:gd name="T42" fmla="*/ 295 w 1854"/>
                <a:gd name="T43" fmla="*/ 661 h 944"/>
                <a:gd name="T44" fmla="*/ 398 w 1854"/>
                <a:gd name="T45" fmla="*/ 698 h 944"/>
                <a:gd name="T46" fmla="*/ 416 w 1854"/>
                <a:gd name="T47" fmla="*/ 661 h 944"/>
                <a:gd name="T48" fmla="*/ 441 w 1854"/>
                <a:gd name="T49" fmla="*/ 616 h 944"/>
                <a:gd name="T50" fmla="*/ 441 w 1854"/>
                <a:gd name="T51" fmla="*/ 675 h 944"/>
                <a:gd name="T52" fmla="*/ 465 w 1854"/>
                <a:gd name="T53" fmla="*/ 777 h 944"/>
                <a:gd name="T54" fmla="*/ 560 w 1854"/>
                <a:gd name="T55" fmla="*/ 774 h 944"/>
                <a:gd name="T56" fmla="*/ 570 w 1854"/>
                <a:gd name="T57" fmla="*/ 751 h 944"/>
                <a:gd name="T58" fmla="*/ 617 w 1854"/>
                <a:gd name="T59" fmla="*/ 729 h 944"/>
                <a:gd name="T60" fmla="*/ 603 w 1854"/>
                <a:gd name="T61" fmla="*/ 822 h 944"/>
                <a:gd name="T62" fmla="*/ 669 w 1854"/>
                <a:gd name="T63" fmla="*/ 904 h 944"/>
                <a:gd name="T64" fmla="*/ 732 w 1854"/>
                <a:gd name="T65" fmla="*/ 857 h 944"/>
                <a:gd name="T66" fmla="*/ 740 w 1854"/>
                <a:gd name="T67" fmla="*/ 837 h 944"/>
                <a:gd name="T68" fmla="*/ 932 w 1854"/>
                <a:gd name="T69" fmla="*/ 890 h 944"/>
                <a:gd name="T70" fmla="*/ 1076 w 1854"/>
                <a:gd name="T71" fmla="*/ 864 h 944"/>
                <a:gd name="T72" fmla="*/ 1078 w 1854"/>
                <a:gd name="T73" fmla="*/ 868 h 944"/>
                <a:gd name="T74" fmla="*/ 1103 w 1854"/>
                <a:gd name="T75" fmla="*/ 944 h 944"/>
                <a:gd name="T76" fmla="*/ 1205 w 1854"/>
                <a:gd name="T77" fmla="*/ 871 h 944"/>
                <a:gd name="T78" fmla="*/ 1210 w 1854"/>
                <a:gd name="T79" fmla="*/ 769 h 944"/>
                <a:gd name="T80" fmla="*/ 1251 w 1854"/>
                <a:gd name="T81" fmla="*/ 782 h 944"/>
                <a:gd name="T82" fmla="*/ 1252 w 1854"/>
                <a:gd name="T83" fmla="*/ 787 h 944"/>
                <a:gd name="T84" fmla="*/ 1277 w 1854"/>
                <a:gd name="T85" fmla="*/ 863 h 944"/>
                <a:gd name="T86" fmla="*/ 1378 w 1854"/>
                <a:gd name="T87" fmla="*/ 789 h 944"/>
                <a:gd name="T88" fmla="*/ 1384 w 1854"/>
                <a:gd name="T89" fmla="*/ 688 h 944"/>
                <a:gd name="T90" fmla="*/ 1413 w 1854"/>
                <a:gd name="T91" fmla="*/ 706 h 944"/>
                <a:gd name="T92" fmla="*/ 1415 w 1854"/>
                <a:gd name="T93" fmla="*/ 711 h 944"/>
                <a:gd name="T94" fmla="*/ 1441 w 1854"/>
                <a:gd name="T95" fmla="*/ 787 h 944"/>
                <a:gd name="T96" fmla="*/ 1542 w 1854"/>
                <a:gd name="T97" fmla="*/ 713 h 944"/>
                <a:gd name="T98" fmla="*/ 1548 w 1854"/>
                <a:gd name="T99" fmla="*/ 610 h 944"/>
                <a:gd name="T100" fmla="*/ 1565 w 1854"/>
                <a:gd name="T101" fmla="*/ 626 h 944"/>
                <a:gd name="T102" fmla="*/ 1567 w 1854"/>
                <a:gd name="T103" fmla="*/ 630 h 944"/>
                <a:gd name="T104" fmla="*/ 1593 w 1854"/>
                <a:gd name="T105" fmla="*/ 706 h 944"/>
                <a:gd name="T106" fmla="*/ 1694 w 1854"/>
                <a:gd name="T107" fmla="*/ 632 h 944"/>
                <a:gd name="T108" fmla="*/ 1700 w 1854"/>
                <a:gd name="T109" fmla="*/ 534 h 944"/>
                <a:gd name="T110" fmla="*/ 1716 w 1854"/>
                <a:gd name="T111" fmla="*/ 558 h 944"/>
                <a:gd name="T112" fmla="*/ 1718 w 1854"/>
                <a:gd name="T113" fmla="*/ 563 h 944"/>
                <a:gd name="T114" fmla="*/ 1744 w 1854"/>
                <a:gd name="T115" fmla="*/ 639 h 944"/>
                <a:gd name="T116" fmla="*/ 1845 w 1854"/>
                <a:gd name="T117" fmla="*/ 565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4" h="944">
                  <a:moveTo>
                    <a:pt x="1852" y="471"/>
                  </a:moveTo>
                  <a:lnTo>
                    <a:pt x="1850" y="458"/>
                  </a:lnTo>
                  <a:lnTo>
                    <a:pt x="1846" y="446"/>
                  </a:lnTo>
                  <a:lnTo>
                    <a:pt x="1842" y="434"/>
                  </a:lnTo>
                  <a:lnTo>
                    <a:pt x="1837" y="422"/>
                  </a:lnTo>
                  <a:lnTo>
                    <a:pt x="1836" y="419"/>
                  </a:lnTo>
                  <a:lnTo>
                    <a:pt x="1835" y="416"/>
                  </a:lnTo>
                  <a:lnTo>
                    <a:pt x="1833" y="413"/>
                  </a:lnTo>
                  <a:lnTo>
                    <a:pt x="1833" y="412"/>
                  </a:lnTo>
                  <a:lnTo>
                    <a:pt x="1799" y="274"/>
                  </a:lnTo>
                  <a:lnTo>
                    <a:pt x="1799" y="269"/>
                  </a:lnTo>
                  <a:lnTo>
                    <a:pt x="1797" y="267"/>
                  </a:lnTo>
                  <a:lnTo>
                    <a:pt x="1785" y="245"/>
                  </a:lnTo>
                  <a:lnTo>
                    <a:pt x="1776" y="227"/>
                  </a:lnTo>
                  <a:lnTo>
                    <a:pt x="1756" y="227"/>
                  </a:lnTo>
                  <a:lnTo>
                    <a:pt x="1754" y="227"/>
                  </a:lnTo>
                  <a:lnTo>
                    <a:pt x="1754" y="227"/>
                  </a:lnTo>
                  <a:lnTo>
                    <a:pt x="1752" y="225"/>
                  </a:lnTo>
                  <a:lnTo>
                    <a:pt x="1745" y="224"/>
                  </a:lnTo>
                  <a:lnTo>
                    <a:pt x="1733" y="221"/>
                  </a:lnTo>
                  <a:lnTo>
                    <a:pt x="1718" y="217"/>
                  </a:lnTo>
                  <a:lnTo>
                    <a:pt x="1699" y="212"/>
                  </a:lnTo>
                  <a:lnTo>
                    <a:pt x="1677" y="206"/>
                  </a:lnTo>
                  <a:lnTo>
                    <a:pt x="1651" y="199"/>
                  </a:lnTo>
                  <a:lnTo>
                    <a:pt x="1623" y="192"/>
                  </a:lnTo>
                  <a:lnTo>
                    <a:pt x="1593" y="184"/>
                  </a:lnTo>
                  <a:lnTo>
                    <a:pt x="1559" y="175"/>
                  </a:lnTo>
                  <a:lnTo>
                    <a:pt x="1525" y="166"/>
                  </a:lnTo>
                  <a:lnTo>
                    <a:pt x="1489" y="156"/>
                  </a:lnTo>
                  <a:lnTo>
                    <a:pt x="1452" y="146"/>
                  </a:lnTo>
                  <a:lnTo>
                    <a:pt x="1413" y="136"/>
                  </a:lnTo>
                  <a:lnTo>
                    <a:pt x="1375" y="125"/>
                  </a:lnTo>
                  <a:lnTo>
                    <a:pt x="1336" y="115"/>
                  </a:lnTo>
                  <a:lnTo>
                    <a:pt x="1296" y="104"/>
                  </a:lnTo>
                  <a:lnTo>
                    <a:pt x="1258" y="94"/>
                  </a:lnTo>
                  <a:lnTo>
                    <a:pt x="1218" y="84"/>
                  </a:lnTo>
                  <a:lnTo>
                    <a:pt x="1182" y="73"/>
                  </a:lnTo>
                  <a:lnTo>
                    <a:pt x="1146" y="64"/>
                  </a:lnTo>
                  <a:lnTo>
                    <a:pt x="1111" y="55"/>
                  </a:lnTo>
                  <a:lnTo>
                    <a:pt x="1078" y="46"/>
                  </a:lnTo>
                  <a:lnTo>
                    <a:pt x="1048" y="38"/>
                  </a:lnTo>
                  <a:lnTo>
                    <a:pt x="1019" y="31"/>
                  </a:lnTo>
                  <a:lnTo>
                    <a:pt x="994" y="24"/>
                  </a:lnTo>
                  <a:lnTo>
                    <a:pt x="972" y="18"/>
                  </a:lnTo>
                  <a:lnTo>
                    <a:pt x="952" y="12"/>
                  </a:lnTo>
                  <a:lnTo>
                    <a:pt x="937" y="9"/>
                  </a:lnTo>
                  <a:lnTo>
                    <a:pt x="926" y="5"/>
                  </a:lnTo>
                  <a:lnTo>
                    <a:pt x="919" y="4"/>
                  </a:lnTo>
                  <a:lnTo>
                    <a:pt x="917" y="3"/>
                  </a:lnTo>
                  <a:lnTo>
                    <a:pt x="909" y="2"/>
                  </a:lnTo>
                  <a:lnTo>
                    <a:pt x="901" y="0"/>
                  </a:lnTo>
                  <a:lnTo>
                    <a:pt x="892" y="2"/>
                  </a:lnTo>
                  <a:lnTo>
                    <a:pt x="891" y="2"/>
                  </a:lnTo>
                  <a:lnTo>
                    <a:pt x="889" y="2"/>
                  </a:lnTo>
                  <a:lnTo>
                    <a:pt x="886" y="3"/>
                  </a:lnTo>
                  <a:lnTo>
                    <a:pt x="884" y="3"/>
                  </a:lnTo>
                  <a:lnTo>
                    <a:pt x="161" y="182"/>
                  </a:lnTo>
                  <a:lnTo>
                    <a:pt x="152" y="184"/>
                  </a:lnTo>
                  <a:lnTo>
                    <a:pt x="146" y="190"/>
                  </a:lnTo>
                  <a:lnTo>
                    <a:pt x="123" y="212"/>
                  </a:lnTo>
                  <a:lnTo>
                    <a:pt x="116" y="219"/>
                  </a:lnTo>
                  <a:lnTo>
                    <a:pt x="114" y="227"/>
                  </a:lnTo>
                  <a:lnTo>
                    <a:pt x="103" y="262"/>
                  </a:lnTo>
                  <a:lnTo>
                    <a:pt x="91" y="268"/>
                  </a:lnTo>
                  <a:lnTo>
                    <a:pt x="78" y="276"/>
                  </a:lnTo>
                  <a:lnTo>
                    <a:pt x="64" y="287"/>
                  </a:lnTo>
                  <a:lnTo>
                    <a:pt x="51" y="298"/>
                  </a:lnTo>
                  <a:lnTo>
                    <a:pt x="37" y="313"/>
                  </a:lnTo>
                  <a:lnTo>
                    <a:pt x="25" y="330"/>
                  </a:lnTo>
                  <a:lnTo>
                    <a:pt x="15" y="350"/>
                  </a:lnTo>
                  <a:lnTo>
                    <a:pt x="8" y="373"/>
                  </a:lnTo>
                  <a:lnTo>
                    <a:pt x="2" y="403"/>
                  </a:lnTo>
                  <a:lnTo>
                    <a:pt x="0" y="428"/>
                  </a:lnTo>
                  <a:lnTo>
                    <a:pt x="0" y="450"/>
                  </a:lnTo>
                  <a:lnTo>
                    <a:pt x="4" y="467"/>
                  </a:lnTo>
                  <a:lnTo>
                    <a:pt x="9" y="482"/>
                  </a:lnTo>
                  <a:lnTo>
                    <a:pt x="17" y="494"/>
                  </a:lnTo>
                  <a:lnTo>
                    <a:pt x="25" y="503"/>
                  </a:lnTo>
                  <a:lnTo>
                    <a:pt x="34" y="510"/>
                  </a:lnTo>
                  <a:lnTo>
                    <a:pt x="65" y="531"/>
                  </a:lnTo>
                  <a:lnTo>
                    <a:pt x="97" y="552"/>
                  </a:lnTo>
                  <a:lnTo>
                    <a:pt x="113" y="518"/>
                  </a:lnTo>
                  <a:lnTo>
                    <a:pt x="115" y="512"/>
                  </a:lnTo>
                  <a:lnTo>
                    <a:pt x="121" y="501"/>
                  </a:lnTo>
                  <a:lnTo>
                    <a:pt x="127" y="490"/>
                  </a:lnTo>
                  <a:lnTo>
                    <a:pt x="129" y="485"/>
                  </a:lnTo>
                  <a:lnTo>
                    <a:pt x="130" y="484"/>
                  </a:lnTo>
                  <a:lnTo>
                    <a:pt x="130" y="481"/>
                  </a:lnTo>
                  <a:lnTo>
                    <a:pt x="130" y="480"/>
                  </a:lnTo>
                  <a:lnTo>
                    <a:pt x="131" y="479"/>
                  </a:lnTo>
                  <a:lnTo>
                    <a:pt x="132" y="475"/>
                  </a:lnTo>
                  <a:lnTo>
                    <a:pt x="136" y="467"/>
                  </a:lnTo>
                  <a:lnTo>
                    <a:pt x="141" y="456"/>
                  </a:lnTo>
                  <a:lnTo>
                    <a:pt x="151" y="443"/>
                  </a:lnTo>
                  <a:lnTo>
                    <a:pt x="154" y="446"/>
                  </a:lnTo>
                  <a:lnTo>
                    <a:pt x="153" y="448"/>
                  </a:lnTo>
                  <a:lnTo>
                    <a:pt x="153" y="450"/>
                  </a:lnTo>
                  <a:lnTo>
                    <a:pt x="152" y="454"/>
                  </a:lnTo>
                  <a:lnTo>
                    <a:pt x="151" y="456"/>
                  </a:lnTo>
                  <a:lnTo>
                    <a:pt x="145" y="485"/>
                  </a:lnTo>
                  <a:lnTo>
                    <a:pt x="143" y="510"/>
                  </a:lnTo>
                  <a:lnTo>
                    <a:pt x="144" y="532"/>
                  </a:lnTo>
                  <a:lnTo>
                    <a:pt x="147" y="550"/>
                  </a:lnTo>
                  <a:lnTo>
                    <a:pt x="153" y="564"/>
                  </a:lnTo>
                  <a:lnTo>
                    <a:pt x="160" y="577"/>
                  </a:lnTo>
                  <a:lnTo>
                    <a:pt x="168" y="586"/>
                  </a:lnTo>
                  <a:lnTo>
                    <a:pt x="177" y="593"/>
                  </a:lnTo>
                  <a:lnTo>
                    <a:pt x="208" y="614"/>
                  </a:lnTo>
                  <a:lnTo>
                    <a:pt x="239" y="635"/>
                  </a:lnTo>
                  <a:lnTo>
                    <a:pt x="256" y="601"/>
                  </a:lnTo>
                  <a:lnTo>
                    <a:pt x="258" y="595"/>
                  </a:lnTo>
                  <a:lnTo>
                    <a:pt x="264" y="584"/>
                  </a:lnTo>
                  <a:lnTo>
                    <a:pt x="269" y="572"/>
                  </a:lnTo>
                  <a:lnTo>
                    <a:pt x="272" y="567"/>
                  </a:lnTo>
                  <a:lnTo>
                    <a:pt x="273" y="565"/>
                  </a:lnTo>
                  <a:lnTo>
                    <a:pt x="273" y="564"/>
                  </a:lnTo>
                  <a:lnTo>
                    <a:pt x="273" y="563"/>
                  </a:lnTo>
                  <a:lnTo>
                    <a:pt x="274" y="561"/>
                  </a:lnTo>
                  <a:lnTo>
                    <a:pt x="275" y="558"/>
                  </a:lnTo>
                  <a:lnTo>
                    <a:pt x="279" y="550"/>
                  </a:lnTo>
                  <a:lnTo>
                    <a:pt x="284" y="540"/>
                  </a:lnTo>
                  <a:lnTo>
                    <a:pt x="292" y="527"/>
                  </a:lnTo>
                  <a:lnTo>
                    <a:pt x="299" y="532"/>
                  </a:lnTo>
                  <a:lnTo>
                    <a:pt x="298" y="537"/>
                  </a:lnTo>
                  <a:lnTo>
                    <a:pt x="296" y="541"/>
                  </a:lnTo>
                  <a:lnTo>
                    <a:pt x="295" y="547"/>
                  </a:lnTo>
                  <a:lnTo>
                    <a:pt x="294" y="552"/>
                  </a:lnTo>
                  <a:lnTo>
                    <a:pt x="288" y="582"/>
                  </a:lnTo>
                  <a:lnTo>
                    <a:pt x="285" y="607"/>
                  </a:lnTo>
                  <a:lnTo>
                    <a:pt x="285" y="629"/>
                  </a:lnTo>
                  <a:lnTo>
                    <a:pt x="290" y="646"/>
                  </a:lnTo>
                  <a:lnTo>
                    <a:pt x="295" y="661"/>
                  </a:lnTo>
                  <a:lnTo>
                    <a:pt x="303" y="674"/>
                  </a:lnTo>
                  <a:lnTo>
                    <a:pt x="311" y="683"/>
                  </a:lnTo>
                  <a:lnTo>
                    <a:pt x="320" y="690"/>
                  </a:lnTo>
                  <a:lnTo>
                    <a:pt x="351" y="711"/>
                  </a:lnTo>
                  <a:lnTo>
                    <a:pt x="382" y="731"/>
                  </a:lnTo>
                  <a:lnTo>
                    <a:pt x="398" y="698"/>
                  </a:lnTo>
                  <a:lnTo>
                    <a:pt x="401" y="692"/>
                  </a:lnTo>
                  <a:lnTo>
                    <a:pt x="406" y="681"/>
                  </a:lnTo>
                  <a:lnTo>
                    <a:pt x="411" y="669"/>
                  </a:lnTo>
                  <a:lnTo>
                    <a:pt x="413" y="663"/>
                  </a:lnTo>
                  <a:lnTo>
                    <a:pt x="414" y="662"/>
                  </a:lnTo>
                  <a:lnTo>
                    <a:pt x="416" y="661"/>
                  </a:lnTo>
                  <a:lnTo>
                    <a:pt x="416" y="660"/>
                  </a:lnTo>
                  <a:lnTo>
                    <a:pt x="417" y="658"/>
                  </a:lnTo>
                  <a:lnTo>
                    <a:pt x="418" y="654"/>
                  </a:lnTo>
                  <a:lnTo>
                    <a:pt x="423" y="645"/>
                  </a:lnTo>
                  <a:lnTo>
                    <a:pt x="429" y="631"/>
                  </a:lnTo>
                  <a:lnTo>
                    <a:pt x="441" y="616"/>
                  </a:lnTo>
                  <a:lnTo>
                    <a:pt x="454" y="624"/>
                  </a:lnTo>
                  <a:lnTo>
                    <a:pt x="452" y="629"/>
                  </a:lnTo>
                  <a:lnTo>
                    <a:pt x="450" y="635"/>
                  </a:lnTo>
                  <a:lnTo>
                    <a:pt x="449" y="639"/>
                  </a:lnTo>
                  <a:lnTo>
                    <a:pt x="447" y="645"/>
                  </a:lnTo>
                  <a:lnTo>
                    <a:pt x="441" y="675"/>
                  </a:lnTo>
                  <a:lnTo>
                    <a:pt x="439" y="701"/>
                  </a:lnTo>
                  <a:lnTo>
                    <a:pt x="440" y="723"/>
                  </a:lnTo>
                  <a:lnTo>
                    <a:pt x="443" y="741"/>
                  </a:lnTo>
                  <a:lnTo>
                    <a:pt x="449" y="756"/>
                  </a:lnTo>
                  <a:lnTo>
                    <a:pt x="457" y="768"/>
                  </a:lnTo>
                  <a:lnTo>
                    <a:pt x="465" y="777"/>
                  </a:lnTo>
                  <a:lnTo>
                    <a:pt x="474" y="784"/>
                  </a:lnTo>
                  <a:lnTo>
                    <a:pt x="505" y="805"/>
                  </a:lnTo>
                  <a:lnTo>
                    <a:pt x="537" y="826"/>
                  </a:lnTo>
                  <a:lnTo>
                    <a:pt x="552" y="791"/>
                  </a:lnTo>
                  <a:lnTo>
                    <a:pt x="554" y="785"/>
                  </a:lnTo>
                  <a:lnTo>
                    <a:pt x="560" y="774"/>
                  </a:lnTo>
                  <a:lnTo>
                    <a:pt x="565" y="764"/>
                  </a:lnTo>
                  <a:lnTo>
                    <a:pt x="568" y="758"/>
                  </a:lnTo>
                  <a:lnTo>
                    <a:pt x="569" y="757"/>
                  </a:lnTo>
                  <a:lnTo>
                    <a:pt x="569" y="754"/>
                  </a:lnTo>
                  <a:lnTo>
                    <a:pt x="569" y="753"/>
                  </a:lnTo>
                  <a:lnTo>
                    <a:pt x="570" y="751"/>
                  </a:lnTo>
                  <a:lnTo>
                    <a:pt x="571" y="747"/>
                  </a:lnTo>
                  <a:lnTo>
                    <a:pt x="576" y="737"/>
                  </a:lnTo>
                  <a:lnTo>
                    <a:pt x="584" y="724"/>
                  </a:lnTo>
                  <a:lnTo>
                    <a:pt x="595" y="709"/>
                  </a:lnTo>
                  <a:lnTo>
                    <a:pt x="618" y="723"/>
                  </a:lnTo>
                  <a:lnTo>
                    <a:pt x="617" y="729"/>
                  </a:lnTo>
                  <a:lnTo>
                    <a:pt x="615" y="734"/>
                  </a:lnTo>
                  <a:lnTo>
                    <a:pt x="614" y="739"/>
                  </a:lnTo>
                  <a:lnTo>
                    <a:pt x="611" y="745"/>
                  </a:lnTo>
                  <a:lnTo>
                    <a:pt x="606" y="775"/>
                  </a:lnTo>
                  <a:lnTo>
                    <a:pt x="603" y="800"/>
                  </a:lnTo>
                  <a:lnTo>
                    <a:pt x="603" y="822"/>
                  </a:lnTo>
                  <a:lnTo>
                    <a:pt x="608" y="840"/>
                  </a:lnTo>
                  <a:lnTo>
                    <a:pt x="613" y="855"/>
                  </a:lnTo>
                  <a:lnTo>
                    <a:pt x="621" y="867"/>
                  </a:lnTo>
                  <a:lnTo>
                    <a:pt x="629" y="877"/>
                  </a:lnTo>
                  <a:lnTo>
                    <a:pt x="638" y="883"/>
                  </a:lnTo>
                  <a:lnTo>
                    <a:pt x="669" y="904"/>
                  </a:lnTo>
                  <a:lnTo>
                    <a:pt x="700" y="925"/>
                  </a:lnTo>
                  <a:lnTo>
                    <a:pt x="716" y="891"/>
                  </a:lnTo>
                  <a:lnTo>
                    <a:pt x="719" y="886"/>
                  </a:lnTo>
                  <a:lnTo>
                    <a:pt x="724" y="874"/>
                  </a:lnTo>
                  <a:lnTo>
                    <a:pt x="730" y="863"/>
                  </a:lnTo>
                  <a:lnTo>
                    <a:pt x="732" y="857"/>
                  </a:lnTo>
                  <a:lnTo>
                    <a:pt x="732" y="856"/>
                  </a:lnTo>
                  <a:lnTo>
                    <a:pt x="734" y="855"/>
                  </a:lnTo>
                  <a:lnTo>
                    <a:pt x="734" y="853"/>
                  </a:lnTo>
                  <a:lnTo>
                    <a:pt x="735" y="851"/>
                  </a:lnTo>
                  <a:lnTo>
                    <a:pt x="736" y="848"/>
                  </a:lnTo>
                  <a:lnTo>
                    <a:pt x="740" y="837"/>
                  </a:lnTo>
                  <a:lnTo>
                    <a:pt x="748" y="824"/>
                  </a:lnTo>
                  <a:lnTo>
                    <a:pt x="760" y="809"/>
                  </a:lnTo>
                  <a:lnTo>
                    <a:pt x="887" y="883"/>
                  </a:lnTo>
                  <a:lnTo>
                    <a:pt x="894" y="888"/>
                  </a:lnTo>
                  <a:lnTo>
                    <a:pt x="902" y="888"/>
                  </a:lnTo>
                  <a:lnTo>
                    <a:pt x="932" y="890"/>
                  </a:lnTo>
                  <a:lnTo>
                    <a:pt x="940" y="890"/>
                  </a:lnTo>
                  <a:lnTo>
                    <a:pt x="948" y="887"/>
                  </a:lnTo>
                  <a:lnTo>
                    <a:pt x="1063" y="832"/>
                  </a:lnTo>
                  <a:lnTo>
                    <a:pt x="1070" y="845"/>
                  </a:lnTo>
                  <a:lnTo>
                    <a:pt x="1073" y="856"/>
                  </a:lnTo>
                  <a:lnTo>
                    <a:pt x="1076" y="864"/>
                  </a:lnTo>
                  <a:lnTo>
                    <a:pt x="1077" y="867"/>
                  </a:lnTo>
                  <a:lnTo>
                    <a:pt x="1077" y="867"/>
                  </a:lnTo>
                  <a:lnTo>
                    <a:pt x="1078" y="867"/>
                  </a:lnTo>
                  <a:lnTo>
                    <a:pt x="1078" y="868"/>
                  </a:lnTo>
                  <a:lnTo>
                    <a:pt x="1078" y="868"/>
                  </a:lnTo>
                  <a:lnTo>
                    <a:pt x="1078" y="868"/>
                  </a:lnTo>
                  <a:lnTo>
                    <a:pt x="1078" y="870"/>
                  </a:lnTo>
                  <a:lnTo>
                    <a:pt x="1078" y="871"/>
                  </a:lnTo>
                  <a:lnTo>
                    <a:pt x="1078" y="872"/>
                  </a:lnTo>
                  <a:lnTo>
                    <a:pt x="1079" y="873"/>
                  </a:lnTo>
                  <a:lnTo>
                    <a:pt x="1091" y="909"/>
                  </a:lnTo>
                  <a:lnTo>
                    <a:pt x="1103" y="944"/>
                  </a:lnTo>
                  <a:lnTo>
                    <a:pt x="1137" y="927"/>
                  </a:lnTo>
                  <a:lnTo>
                    <a:pt x="1169" y="910"/>
                  </a:lnTo>
                  <a:lnTo>
                    <a:pt x="1179" y="904"/>
                  </a:lnTo>
                  <a:lnTo>
                    <a:pt x="1188" y="896"/>
                  </a:lnTo>
                  <a:lnTo>
                    <a:pt x="1197" y="885"/>
                  </a:lnTo>
                  <a:lnTo>
                    <a:pt x="1205" y="871"/>
                  </a:lnTo>
                  <a:lnTo>
                    <a:pt x="1210" y="853"/>
                  </a:lnTo>
                  <a:lnTo>
                    <a:pt x="1214" y="832"/>
                  </a:lnTo>
                  <a:lnTo>
                    <a:pt x="1214" y="805"/>
                  </a:lnTo>
                  <a:lnTo>
                    <a:pt x="1211" y="775"/>
                  </a:lnTo>
                  <a:lnTo>
                    <a:pt x="1210" y="773"/>
                  </a:lnTo>
                  <a:lnTo>
                    <a:pt x="1210" y="769"/>
                  </a:lnTo>
                  <a:lnTo>
                    <a:pt x="1209" y="766"/>
                  </a:lnTo>
                  <a:lnTo>
                    <a:pt x="1208" y="764"/>
                  </a:lnTo>
                  <a:lnTo>
                    <a:pt x="1237" y="750"/>
                  </a:lnTo>
                  <a:lnTo>
                    <a:pt x="1244" y="764"/>
                  </a:lnTo>
                  <a:lnTo>
                    <a:pt x="1248" y="774"/>
                  </a:lnTo>
                  <a:lnTo>
                    <a:pt x="1251" y="782"/>
                  </a:lnTo>
                  <a:lnTo>
                    <a:pt x="1252" y="785"/>
                  </a:lnTo>
                  <a:lnTo>
                    <a:pt x="1252" y="785"/>
                  </a:lnTo>
                  <a:lnTo>
                    <a:pt x="1252" y="787"/>
                  </a:lnTo>
                  <a:lnTo>
                    <a:pt x="1252" y="787"/>
                  </a:lnTo>
                  <a:lnTo>
                    <a:pt x="1252" y="787"/>
                  </a:lnTo>
                  <a:lnTo>
                    <a:pt x="1252" y="787"/>
                  </a:lnTo>
                  <a:lnTo>
                    <a:pt x="1252" y="788"/>
                  </a:lnTo>
                  <a:lnTo>
                    <a:pt x="1252" y="789"/>
                  </a:lnTo>
                  <a:lnTo>
                    <a:pt x="1253" y="790"/>
                  </a:lnTo>
                  <a:lnTo>
                    <a:pt x="1253" y="792"/>
                  </a:lnTo>
                  <a:lnTo>
                    <a:pt x="1266" y="828"/>
                  </a:lnTo>
                  <a:lnTo>
                    <a:pt x="1277" y="863"/>
                  </a:lnTo>
                  <a:lnTo>
                    <a:pt x="1311" y="847"/>
                  </a:lnTo>
                  <a:lnTo>
                    <a:pt x="1344" y="829"/>
                  </a:lnTo>
                  <a:lnTo>
                    <a:pt x="1353" y="824"/>
                  </a:lnTo>
                  <a:lnTo>
                    <a:pt x="1362" y="814"/>
                  </a:lnTo>
                  <a:lnTo>
                    <a:pt x="1372" y="803"/>
                  </a:lnTo>
                  <a:lnTo>
                    <a:pt x="1378" y="789"/>
                  </a:lnTo>
                  <a:lnTo>
                    <a:pt x="1384" y="772"/>
                  </a:lnTo>
                  <a:lnTo>
                    <a:pt x="1388" y="750"/>
                  </a:lnTo>
                  <a:lnTo>
                    <a:pt x="1388" y="724"/>
                  </a:lnTo>
                  <a:lnTo>
                    <a:pt x="1385" y="694"/>
                  </a:lnTo>
                  <a:lnTo>
                    <a:pt x="1384" y="691"/>
                  </a:lnTo>
                  <a:lnTo>
                    <a:pt x="1384" y="688"/>
                  </a:lnTo>
                  <a:lnTo>
                    <a:pt x="1384" y="684"/>
                  </a:lnTo>
                  <a:lnTo>
                    <a:pt x="1383" y="681"/>
                  </a:lnTo>
                  <a:lnTo>
                    <a:pt x="1399" y="674"/>
                  </a:lnTo>
                  <a:lnTo>
                    <a:pt x="1406" y="688"/>
                  </a:lnTo>
                  <a:lnTo>
                    <a:pt x="1411" y="698"/>
                  </a:lnTo>
                  <a:lnTo>
                    <a:pt x="1413" y="706"/>
                  </a:lnTo>
                  <a:lnTo>
                    <a:pt x="1414" y="709"/>
                  </a:lnTo>
                  <a:lnTo>
                    <a:pt x="1414" y="709"/>
                  </a:lnTo>
                  <a:lnTo>
                    <a:pt x="1415" y="709"/>
                  </a:lnTo>
                  <a:lnTo>
                    <a:pt x="1415" y="711"/>
                  </a:lnTo>
                  <a:lnTo>
                    <a:pt x="1415" y="711"/>
                  </a:lnTo>
                  <a:lnTo>
                    <a:pt x="1415" y="711"/>
                  </a:lnTo>
                  <a:lnTo>
                    <a:pt x="1415" y="712"/>
                  </a:lnTo>
                  <a:lnTo>
                    <a:pt x="1415" y="713"/>
                  </a:lnTo>
                  <a:lnTo>
                    <a:pt x="1415" y="714"/>
                  </a:lnTo>
                  <a:lnTo>
                    <a:pt x="1417" y="716"/>
                  </a:lnTo>
                  <a:lnTo>
                    <a:pt x="1428" y="751"/>
                  </a:lnTo>
                  <a:lnTo>
                    <a:pt x="1441" y="787"/>
                  </a:lnTo>
                  <a:lnTo>
                    <a:pt x="1474" y="769"/>
                  </a:lnTo>
                  <a:lnTo>
                    <a:pt x="1506" y="752"/>
                  </a:lnTo>
                  <a:lnTo>
                    <a:pt x="1517" y="746"/>
                  </a:lnTo>
                  <a:lnTo>
                    <a:pt x="1526" y="738"/>
                  </a:lnTo>
                  <a:lnTo>
                    <a:pt x="1534" y="727"/>
                  </a:lnTo>
                  <a:lnTo>
                    <a:pt x="1542" y="713"/>
                  </a:lnTo>
                  <a:lnTo>
                    <a:pt x="1548" y="696"/>
                  </a:lnTo>
                  <a:lnTo>
                    <a:pt x="1551" y="674"/>
                  </a:lnTo>
                  <a:lnTo>
                    <a:pt x="1551" y="647"/>
                  </a:lnTo>
                  <a:lnTo>
                    <a:pt x="1549" y="617"/>
                  </a:lnTo>
                  <a:lnTo>
                    <a:pt x="1548" y="614"/>
                  </a:lnTo>
                  <a:lnTo>
                    <a:pt x="1548" y="610"/>
                  </a:lnTo>
                  <a:lnTo>
                    <a:pt x="1547" y="607"/>
                  </a:lnTo>
                  <a:lnTo>
                    <a:pt x="1546" y="605"/>
                  </a:lnTo>
                  <a:lnTo>
                    <a:pt x="1556" y="600"/>
                  </a:lnTo>
                  <a:lnTo>
                    <a:pt x="1560" y="611"/>
                  </a:lnTo>
                  <a:lnTo>
                    <a:pt x="1564" y="621"/>
                  </a:lnTo>
                  <a:lnTo>
                    <a:pt x="1565" y="626"/>
                  </a:lnTo>
                  <a:lnTo>
                    <a:pt x="1566" y="629"/>
                  </a:lnTo>
                  <a:lnTo>
                    <a:pt x="1566" y="629"/>
                  </a:lnTo>
                  <a:lnTo>
                    <a:pt x="1567" y="629"/>
                  </a:lnTo>
                  <a:lnTo>
                    <a:pt x="1567" y="630"/>
                  </a:lnTo>
                  <a:lnTo>
                    <a:pt x="1567" y="630"/>
                  </a:lnTo>
                  <a:lnTo>
                    <a:pt x="1567" y="630"/>
                  </a:lnTo>
                  <a:lnTo>
                    <a:pt x="1567" y="631"/>
                  </a:lnTo>
                  <a:lnTo>
                    <a:pt x="1567" y="632"/>
                  </a:lnTo>
                  <a:lnTo>
                    <a:pt x="1567" y="633"/>
                  </a:lnTo>
                  <a:lnTo>
                    <a:pt x="1569" y="636"/>
                  </a:lnTo>
                  <a:lnTo>
                    <a:pt x="1580" y="671"/>
                  </a:lnTo>
                  <a:lnTo>
                    <a:pt x="1593" y="706"/>
                  </a:lnTo>
                  <a:lnTo>
                    <a:pt x="1626" y="689"/>
                  </a:lnTo>
                  <a:lnTo>
                    <a:pt x="1658" y="671"/>
                  </a:lnTo>
                  <a:lnTo>
                    <a:pt x="1669" y="666"/>
                  </a:lnTo>
                  <a:lnTo>
                    <a:pt x="1678" y="658"/>
                  </a:lnTo>
                  <a:lnTo>
                    <a:pt x="1686" y="646"/>
                  </a:lnTo>
                  <a:lnTo>
                    <a:pt x="1694" y="632"/>
                  </a:lnTo>
                  <a:lnTo>
                    <a:pt x="1700" y="615"/>
                  </a:lnTo>
                  <a:lnTo>
                    <a:pt x="1703" y="593"/>
                  </a:lnTo>
                  <a:lnTo>
                    <a:pt x="1703" y="567"/>
                  </a:lnTo>
                  <a:lnTo>
                    <a:pt x="1701" y="537"/>
                  </a:lnTo>
                  <a:lnTo>
                    <a:pt x="1700" y="535"/>
                  </a:lnTo>
                  <a:lnTo>
                    <a:pt x="1700" y="534"/>
                  </a:lnTo>
                  <a:lnTo>
                    <a:pt x="1700" y="533"/>
                  </a:lnTo>
                  <a:lnTo>
                    <a:pt x="1700" y="532"/>
                  </a:lnTo>
                  <a:lnTo>
                    <a:pt x="1704" y="530"/>
                  </a:lnTo>
                  <a:lnTo>
                    <a:pt x="1710" y="542"/>
                  </a:lnTo>
                  <a:lnTo>
                    <a:pt x="1715" y="552"/>
                  </a:lnTo>
                  <a:lnTo>
                    <a:pt x="1716" y="558"/>
                  </a:lnTo>
                  <a:lnTo>
                    <a:pt x="1717" y="562"/>
                  </a:lnTo>
                  <a:lnTo>
                    <a:pt x="1717" y="562"/>
                  </a:lnTo>
                  <a:lnTo>
                    <a:pt x="1718" y="562"/>
                  </a:lnTo>
                  <a:lnTo>
                    <a:pt x="1718" y="563"/>
                  </a:lnTo>
                  <a:lnTo>
                    <a:pt x="1718" y="563"/>
                  </a:lnTo>
                  <a:lnTo>
                    <a:pt x="1718" y="563"/>
                  </a:lnTo>
                  <a:lnTo>
                    <a:pt x="1718" y="564"/>
                  </a:lnTo>
                  <a:lnTo>
                    <a:pt x="1718" y="565"/>
                  </a:lnTo>
                  <a:lnTo>
                    <a:pt x="1719" y="567"/>
                  </a:lnTo>
                  <a:lnTo>
                    <a:pt x="1719" y="568"/>
                  </a:lnTo>
                  <a:lnTo>
                    <a:pt x="1731" y="603"/>
                  </a:lnTo>
                  <a:lnTo>
                    <a:pt x="1744" y="639"/>
                  </a:lnTo>
                  <a:lnTo>
                    <a:pt x="1777" y="622"/>
                  </a:lnTo>
                  <a:lnTo>
                    <a:pt x="1810" y="605"/>
                  </a:lnTo>
                  <a:lnTo>
                    <a:pt x="1820" y="599"/>
                  </a:lnTo>
                  <a:lnTo>
                    <a:pt x="1829" y="590"/>
                  </a:lnTo>
                  <a:lnTo>
                    <a:pt x="1838" y="579"/>
                  </a:lnTo>
                  <a:lnTo>
                    <a:pt x="1845" y="565"/>
                  </a:lnTo>
                  <a:lnTo>
                    <a:pt x="1851" y="547"/>
                  </a:lnTo>
                  <a:lnTo>
                    <a:pt x="1854" y="526"/>
                  </a:lnTo>
                  <a:lnTo>
                    <a:pt x="1854" y="501"/>
                  </a:lnTo>
                  <a:lnTo>
                    <a:pt x="1852"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31" name="Freeform 1119"/>
            <p:cNvSpPr>
              <a:spLocks/>
            </p:cNvSpPr>
            <p:nvPr/>
          </p:nvSpPr>
          <p:spPr bwMode="auto">
            <a:xfrm>
              <a:off x="4064" y="1908"/>
              <a:ext cx="804" cy="334"/>
            </a:xfrm>
            <a:custGeom>
              <a:avLst/>
              <a:gdLst>
                <a:gd name="T0" fmla="*/ 8 w 1608"/>
                <a:gd name="T1" fmla="*/ 180 h 668"/>
                <a:gd name="T2" fmla="*/ 732 w 1608"/>
                <a:gd name="T3" fmla="*/ 1 h 668"/>
                <a:gd name="T4" fmla="*/ 741 w 1608"/>
                <a:gd name="T5" fmla="*/ 0 h 668"/>
                <a:gd name="T6" fmla="*/ 749 w 1608"/>
                <a:gd name="T7" fmla="*/ 1 h 668"/>
                <a:gd name="T8" fmla="*/ 1585 w 1608"/>
                <a:gd name="T9" fmla="*/ 225 h 668"/>
                <a:gd name="T10" fmla="*/ 1608 w 1608"/>
                <a:gd name="T11" fmla="*/ 248 h 668"/>
                <a:gd name="T12" fmla="*/ 1591 w 1608"/>
                <a:gd name="T13" fmla="*/ 286 h 668"/>
                <a:gd name="T14" fmla="*/ 768 w 1608"/>
                <a:gd name="T15" fmla="*/ 661 h 668"/>
                <a:gd name="T16" fmla="*/ 753 w 1608"/>
                <a:gd name="T17" fmla="*/ 668 h 668"/>
                <a:gd name="T18" fmla="*/ 739 w 1608"/>
                <a:gd name="T19" fmla="*/ 660 h 668"/>
                <a:gd name="T20" fmla="*/ 0 w 1608"/>
                <a:gd name="T21" fmla="*/ 240 h 668"/>
                <a:gd name="T22" fmla="*/ 8 w 1608"/>
                <a:gd name="T23" fmla="*/ 180 h 668"/>
                <a:gd name="T24" fmla="*/ 8 w 1608"/>
                <a:gd name="T25" fmla="*/ 18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8" h="668">
                  <a:moveTo>
                    <a:pt x="8" y="180"/>
                  </a:moveTo>
                  <a:lnTo>
                    <a:pt x="732" y="1"/>
                  </a:lnTo>
                  <a:lnTo>
                    <a:pt x="741" y="0"/>
                  </a:lnTo>
                  <a:lnTo>
                    <a:pt x="749" y="1"/>
                  </a:lnTo>
                  <a:lnTo>
                    <a:pt x="1585" y="225"/>
                  </a:lnTo>
                  <a:lnTo>
                    <a:pt x="1608" y="248"/>
                  </a:lnTo>
                  <a:lnTo>
                    <a:pt x="1591" y="286"/>
                  </a:lnTo>
                  <a:lnTo>
                    <a:pt x="768" y="661"/>
                  </a:lnTo>
                  <a:lnTo>
                    <a:pt x="753" y="668"/>
                  </a:lnTo>
                  <a:lnTo>
                    <a:pt x="739" y="660"/>
                  </a:lnTo>
                  <a:lnTo>
                    <a:pt x="0" y="240"/>
                  </a:lnTo>
                  <a:lnTo>
                    <a:pt x="8" y="180"/>
                  </a:lnTo>
                  <a:lnTo>
                    <a:pt x="8"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32" name="Freeform 1120"/>
            <p:cNvSpPr>
              <a:spLocks/>
            </p:cNvSpPr>
            <p:nvPr/>
          </p:nvSpPr>
          <p:spPr bwMode="auto">
            <a:xfrm>
              <a:off x="4073" y="1924"/>
              <a:ext cx="780" cy="300"/>
            </a:xfrm>
            <a:custGeom>
              <a:avLst/>
              <a:gdLst>
                <a:gd name="T0" fmla="*/ 0 w 1561"/>
                <a:gd name="T1" fmla="*/ 179 h 599"/>
                <a:gd name="T2" fmla="*/ 725 w 1561"/>
                <a:gd name="T3" fmla="*/ 0 h 599"/>
                <a:gd name="T4" fmla="*/ 1561 w 1561"/>
                <a:gd name="T5" fmla="*/ 224 h 599"/>
                <a:gd name="T6" fmla="*/ 738 w 1561"/>
                <a:gd name="T7" fmla="*/ 599 h 599"/>
                <a:gd name="T8" fmla="*/ 0 w 1561"/>
                <a:gd name="T9" fmla="*/ 179 h 599"/>
              </a:gdLst>
              <a:ahLst/>
              <a:cxnLst>
                <a:cxn ang="0">
                  <a:pos x="T0" y="T1"/>
                </a:cxn>
                <a:cxn ang="0">
                  <a:pos x="T2" y="T3"/>
                </a:cxn>
                <a:cxn ang="0">
                  <a:pos x="T4" y="T5"/>
                </a:cxn>
                <a:cxn ang="0">
                  <a:pos x="T6" y="T7"/>
                </a:cxn>
                <a:cxn ang="0">
                  <a:pos x="T8" y="T9"/>
                </a:cxn>
              </a:cxnLst>
              <a:rect l="0" t="0" r="r" b="b"/>
              <a:pathLst>
                <a:path w="1561" h="599">
                  <a:moveTo>
                    <a:pt x="0" y="179"/>
                  </a:moveTo>
                  <a:lnTo>
                    <a:pt x="725" y="0"/>
                  </a:lnTo>
                  <a:lnTo>
                    <a:pt x="1561" y="224"/>
                  </a:lnTo>
                  <a:lnTo>
                    <a:pt x="738" y="599"/>
                  </a:lnTo>
                  <a:lnTo>
                    <a:pt x="0" y="179"/>
                  </a:lnTo>
                  <a:close/>
                </a:path>
              </a:pathLst>
            </a:custGeom>
            <a:solidFill>
              <a:srgbClr val="A3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33" name="Freeform 1121"/>
            <p:cNvSpPr>
              <a:spLocks/>
            </p:cNvSpPr>
            <p:nvPr/>
          </p:nvSpPr>
          <p:spPr bwMode="auto">
            <a:xfrm>
              <a:off x="4036" y="1998"/>
              <a:ext cx="424" cy="321"/>
            </a:xfrm>
            <a:custGeom>
              <a:avLst/>
              <a:gdLst>
                <a:gd name="T0" fmla="*/ 844 w 848"/>
                <a:gd name="T1" fmla="*/ 451 h 643"/>
                <a:gd name="T2" fmla="*/ 848 w 848"/>
                <a:gd name="T3" fmla="*/ 615 h 643"/>
                <a:gd name="T4" fmla="*/ 846 w 848"/>
                <a:gd name="T5" fmla="*/ 625 h 643"/>
                <a:gd name="T6" fmla="*/ 800 w 848"/>
                <a:gd name="T7" fmla="*/ 643 h 643"/>
                <a:gd name="T8" fmla="*/ 21 w 848"/>
                <a:gd name="T9" fmla="*/ 178 h 643"/>
                <a:gd name="T10" fmla="*/ 0 w 848"/>
                <a:gd name="T11" fmla="*/ 166 h 643"/>
                <a:gd name="T12" fmla="*/ 7 w 848"/>
                <a:gd name="T13" fmla="*/ 142 h 643"/>
                <a:gd name="T14" fmla="*/ 42 w 848"/>
                <a:gd name="T15" fmla="*/ 23 h 643"/>
                <a:gd name="T16" fmla="*/ 65 w 848"/>
                <a:gd name="T17" fmla="*/ 0 h 643"/>
                <a:gd name="T18" fmla="*/ 89 w 848"/>
                <a:gd name="T19" fmla="*/ 3 h 643"/>
                <a:gd name="T20" fmla="*/ 827 w 848"/>
                <a:gd name="T21" fmla="*/ 424 h 643"/>
                <a:gd name="T22" fmla="*/ 844 w 848"/>
                <a:gd name="T23" fmla="*/ 433 h 643"/>
                <a:gd name="T24" fmla="*/ 844 w 848"/>
                <a:gd name="T25" fmla="*/ 451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8" h="643">
                  <a:moveTo>
                    <a:pt x="844" y="451"/>
                  </a:moveTo>
                  <a:lnTo>
                    <a:pt x="848" y="615"/>
                  </a:lnTo>
                  <a:lnTo>
                    <a:pt x="846" y="625"/>
                  </a:lnTo>
                  <a:lnTo>
                    <a:pt x="800" y="643"/>
                  </a:lnTo>
                  <a:lnTo>
                    <a:pt x="21" y="178"/>
                  </a:lnTo>
                  <a:lnTo>
                    <a:pt x="0" y="166"/>
                  </a:lnTo>
                  <a:lnTo>
                    <a:pt x="7" y="142"/>
                  </a:lnTo>
                  <a:lnTo>
                    <a:pt x="42" y="23"/>
                  </a:lnTo>
                  <a:lnTo>
                    <a:pt x="65" y="0"/>
                  </a:lnTo>
                  <a:lnTo>
                    <a:pt x="89" y="3"/>
                  </a:lnTo>
                  <a:lnTo>
                    <a:pt x="827" y="424"/>
                  </a:lnTo>
                  <a:lnTo>
                    <a:pt x="844" y="433"/>
                  </a:lnTo>
                  <a:lnTo>
                    <a:pt x="844" y="4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34" name="Freeform 1122"/>
            <p:cNvSpPr>
              <a:spLocks/>
            </p:cNvSpPr>
            <p:nvPr/>
          </p:nvSpPr>
          <p:spPr bwMode="auto">
            <a:xfrm>
              <a:off x="4055" y="2013"/>
              <a:ext cx="390" cy="293"/>
            </a:xfrm>
            <a:custGeom>
              <a:avLst/>
              <a:gdLst>
                <a:gd name="T0" fmla="*/ 35 w 779"/>
                <a:gd name="T1" fmla="*/ 0 h 584"/>
                <a:gd name="T2" fmla="*/ 0 w 779"/>
                <a:gd name="T3" fmla="*/ 120 h 584"/>
                <a:gd name="T4" fmla="*/ 779 w 779"/>
                <a:gd name="T5" fmla="*/ 584 h 584"/>
                <a:gd name="T6" fmla="*/ 773 w 779"/>
                <a:gd name="T7" fmla="*/ 420 h 584"/>
                <a:gd name="T8" fmla="*/ 35 w 779"/>
                <a:gd name="T9" fmla="*/ 0 h 584"/>
              </a:gdLst>
              <a:ahLst/>
              <a:cxnLst>
                <a:cxn ang="0">
                  <a:pos x="T0" y="T1"/>
                </a:cxn>
                <a:cxn ang="0">
                  <a:pos x="T2" y="T3"/>
                </a:cxn>
                <a:cxn ang="0">
                  <a:pos x="T4" y="T5"/>
                </a:cxn>
                <a:cxn ang="0">
                  <a:pos x="T6" y="T7"/>
                </a:cxn>
                <a:cxn ang="0">
                  <a:pos x="T8" y="T9"/>
                </a:cxn>
              </a:cxnLst>
              <a:rect l="0" t="0" r="r" b="b"/>
              <a:pathLst>
                <a:path w="779" h="584">
                  <a:moveTo>
                    <a:pt x="35" y="0"/>
                  </a:moveTo>
                  <a:lnTo>
                    <a:pt x="0" y="120"/>
                  </a:lnTo>
                  <a:lnTo>
                    <a:pt x="779" y="584"/>
                  </a:lnTo>
                  <a:lnTo>
                    <a:pt x="773" y="420"/>
                  </a:lnTo>
                  <a:lnTo>
                    <a:pt x="35" y="0"/>
                  </a:lnTo>
                  <a:close/>
                </a:path>
              </a:pathLst>
            </a:custGeom>
            <a:solidFill>
              <a:srgbClr val="AF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35" name="Freeform 1123"/>
            <p:cNvSpPr>
              <a:spLocks/>
            </p:cNvSpPr>
            <p:nvPr/>
          </p:nvSpPr>
          <p:spPr bwMode="auto">
            <a:xfrm>
              <a:off x="4426" y="2021"/>
              <a:ext cx="463" cy="300"/>
            </a:xfrm>
            <a:custGeom>
              <a:avLst/>
              <a:gdLst>
                <a:gd name="T0" fmla="*/ 20 w 927"/>
                <a:gd name="T1" fmla="*/ 377 h 599"/>
                <a:gd name="T2" fmla="*/ 842 w 927"/>
                <a:gd name="T3" fmla="*/ 1 h 599"/>
                <a:gd name="T4" fmla="*/ 874 w 927"/>
                <a:gd name="T5" fmla="*/ 0 h 599"/>
                <a:gd name="T6" fmla="*/ 886 w 927"/>
                <a:gd name="T7" fmla="*/ 22 h 599"/>
                <a:gd name="T8" fmla="*/ 920 w 927"/>
                <a:gd name="T9" fmla="*/ 161 h 599"/>
                <a:gd name="T10" fmla="*/ 927 w 927"/>
                <a:gd name="T11" fmla="*/ 187 h 599"/>
                <a:gd name="T12" fmla="*/ 903 w 927"/>
                <a:gd name="T13" fmla="*/ 198 h 599"/>
                <a:gd name="T14" fmla="*/ 52 w 927"/>
                <a:gd name="T15" fmla="*/ 599 h 599"/>
                <a:gd name="T16" fmla="*/ 21 w 927"/>
                <a:gd name="T17" fmla="*/ 597 h 599"/>
                <a:gd name="T18" fmla="*/ 6 w 927"/>
                <a:gd name="T19" fmla="*/ 570 h 599"/>
                <a:gd name="T20" fmla="*/ 1 w 927"/>
                <a:gd name="T21" fmla="*/ 407 h 599"/>
                <a:gd name="T22" fmla="*/ 0 w 927"/>
                <a:gd name="T23" fmla="*/ 386 h 599"/>
                <a:gd name="T24" fmla="*/ 20 w 927"/>
                <a:gd name="T25" fmla="*/ 377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599">
                  <a:moveTo>
                    <a:pt x="20" y="377"/>
                  </a:moveTo>
                  <a:lnTo>
                    <a:pt x="842" y="1"/>
                  </a:lnTo>
                  <a:lnTo>
                    <a:pt x="874" y="0"/>
                  </a:lnTo>
                  <a:lnTo>
                    <a:pt x="886" y="22"/>
                  </a:lnTo>
                  <a:lnTo>
                    <a:pt x="920" y="161"/>
                  </a:lnTo>
                  <a:lnTo>
                    <a:pt x="927" y="187"/>
                  </a:lnTo>
                  <a:lnTo>
                    <a:pt x="903" y="198"/>
                  </a:lnTo>
                  <a:lnTo>
                    <a:pt x="52" y="599"/>
                  </a:lnTo>
                  <a:lnTo>
                    <a:pt x="21" y="597"/>
                  </a:lnTo>
                  <a:lnTo>
                    <a:pt x="6" y="570"/>
                  </a:lnTo>
                  <a:lnTo>
                    <a:pt x="1" y="407"/>
                  </a:lnTo>
                  <a:lnTo>
                    <a:pt x="0" y="386"/>
                  </a:lnTo>
                  <a:lnTo>
                    <a:pt x="20"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36" name="Freeform 1124"/>
            <p:cNvSpPr>
              <a:spLocks/>
            </p:cNvSpPr>
            <p:nvPr/>
          </p:nvSpPr>
          <p:spPr bwMode="auto">
            <a:xfrm>
              <a:off x="4442" y="2036"/>
              <a:ext cx="428" cy="270"/>
            </a:xfrm>
            <a:custGeom>
              <a:avLst/>
              <a:gdLst>
                <a:gd name="T0" fmla="*/ 0 w 857"/>
                <a:gd name="T1" fmla="*/ 375 h 539"/>
                <a:gd name="T2" fmla="*/ 823 w 857"/>
                <a:gd name="T3" fmla="*/ 0 h 539"/>
                <a:gd name="T4" fmla="*/ 857 w 857"/>
                <a:gd name="T5" fmla="*/ 139 h 539"/>
                <a:gd name="T6" fmla="*/ 6 w 857"/>
                <a:gd name="T7" fmla="*/ 539 h 539"/>
                <a:gd name="T8" fmla="*/ 0 w 857"/>
                <a:gd name="T9" fmla="*/ 375 h 539"/>
              </a:gdLst>
              <a:ahLst/>
              <a:cxnLst>
                <a:cxn ang="0">
                  <a:pos x="T0" y="T1"/>
                </a:cxn>
                <a:cxn ang="0">
                  <a:pos x="T2" y="T3"/>
                </a:cxn>
                <a:cxn ang="0">
                  <a:pos x="T4" y="T5"/>
                </a:cxn>
                <a:cxn ang="0">
                  <a:pos x="T6" y="T7"/>
                </a:cxn>
                <a:cxn ang="0">
                  <a:pos x="T8" y="T9"/>
                </a:cxn>
              </a:cxnLst>
              <a:rect l="0" t="0" r="r" b="b"/>
              <a:pathLst>
                <a:path w="857" h="539">
                  <a:moveTo>
                    <a:pt x="0" y="375"/>
                  </a:moveTo>
                  <a:lnTo>
                    <a:pt x="823" y="0"/>
                  </a:lnTo>
                  <a:lnTo>
                    <a:pt x="857" y="139"/>
                  </a:lnTo>
                  <a:lnTo>
                    <a:pt x="6" y="539"/>
                  </a:lnTo>
                  <a:lnTo>
                    <a:pt x="0" y="375"/>
                  </a:lnTo>
                  <a:close/>
                </a:path>
              </a:pathLst>
            </a:custGeom>
            <a:solidFill>
              <a:srgbClr val="7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37" name="Freeform 1125"/>
            <p:cNvSpPr>
              <a:spLocks/>
            </p:cNvSpPr>
            <p:nvPr/>
          </p:nvSpPr>
          <p:spPr bwMode="auto">
            <a:xfrm>
              <a:off x="4001" y="2031"/>
              <a:ext cx="123" cy="113"/>
            </a:xfrm>
            <a:custGeom>
              <a:avLst/>
              <a:gdLst>
                <a:gd name="T0" fmla="*/ 186 w 247"/>
                <a:gd name="T1" fmla="*/ 30 h 224"/>
                <a:gd name="T2" fmla="*/ 131 w 247"/>
                <a:gd name="T3" fmla="*/ 4 h 224"/>
                <a:gd name="T4" fmla="*/ 121 w 247"/>
                <a:gd name="T5" fmla="*/ 0 h 224"/>
                <a:gd name="T6" fmla="*/ 111 w 247"/>
                <a:gd name="T7" fmla="*/ 2 h 224"/>
                <a:gd name="T8" fmla="*/ 106 w 247"/>
                <a:gd name="T9" fmla="*/ 3 h 224"/>
                <a:gd name="T10" fmla="*/ 96 w 247"/>
                <a:gd name="T11" fmla="*/ 7 h 224"/>
                <a:gd name="T12" fmla="*/ 82 w 247"/>
                <a:gd name="T13" fmla="*/ 13 h 224"/>
                <a:gd name="T14" fmla="*/ 65 w 247"/>
                <a:gd name="T15" fmla="*/ 23 h 224"/>
                <a:gd name="T16" fmla="*/ 47 w 247"/>
                <a:gd name="T17" fmla="*/ 35 h 224"/>
                <a:gd name="T18" fmla="*/ 31 w 247"/>
                <a:gd name="T19" fmla="*/ 53 h 224"/>
                <a:gd name="T20" fmla="*/ 17 w 247"/>
                <a:gd name="T21" fmla="*/ 73 h 224"/>
                <a:gd name="T22" fmla="*/ 7 w 247"/>
                <a:gd name="T23" fmla="*/ 100 h 224"/>
                <a:gd name="T24" fmla="*/ 0 w 247"/>
                <a:gd name="T25" fmla="*/ 144 h 224"/>
                <a:gd name="T26" fmla="*/ 1 w 247"/>
                <a:gd name="T27" fmla="*/ 174 h 224"/>
                <a:gd name="T28" fmla="*/ 9 w 247"/>
                <a:gd name="T29" fmla="*/ 193 h 224"/>
                <a:gd name="T30" fmla="*/ 21 w 247"/>
                <a:gd name="T31" fmla="*/ 205 h 224"/>
                <a:gd name="T32" fmla="*/ 52 w 247"/>
                <a:gd name="T33" fmla="*/ 224 h 224"/>
                <a:gd name="T34" fmla="*/ 67 w 247"/>
                <a:gd name="T35" fmla="*/ 191 h 224"/>
                <a:gd name="T36" fmla="*/ 67 w 247"/>
                <a:gd name="T37" fmla="*/ 191 h 224"/>
                <a:gd name="T38" fmla="*/ 68 w 247"/>
                <a:gd name="T39" fmla="*/ 190 h 224"/>
                <a:gd name="T40" fmla="*/ 68 w 247"/>
                <a:gd name="T41" fmla="*/ 190 h 224"/>
                <a:gd name="T42" fmla="*/ 68 w 247"/>
                <a:gd name="T43" fmla="*/ 190 h 224"/>
                <a:gd name="T44" fmla="*/ 69 w 247"/>
                <a:gd name="T45" fmla="*/ 187 h 224"/>
                <a:gd name="T46" fmla="*/ 71 w 247"/>
                <a:gd name="T47" fmla="*/ 183 h 224"/>
                <a:gd name="T48" fmla="*/ 76 w 247"/>
                <a:gd name="T49" fmla="*/ 172 h 224"/>
                <a:gd name="T50" fmla="*/ 83 w 247"/>
                <a:gd name="T51" fmla="*/ 159 h 224"/>
                <a:gd name="T52" fmla="*/ 95 w 247"/>
                <a:gd name="T53" fmla="*/ 142 h 224"/>
                <a:gd name="T54" fmla="*/ 109 w 247"/>
                <a:gd name="T55" fmla="*/ 125 h 224"/>
                <a:gd name="T56" fmla="*/ 128 w 247"/>
                <a:gd name="T57" fmla="*/ 110 h 224"/>
                <a:gd name="T58" fmla="*/ 150 w 247"/>
                <a:gd name="T59" fmla="*/ 98 h 224"/>
                <a:gd name="T60" fmla="*/ 177 w 247"/>
                <a:gd name="T61" fmla="*/ 91 h 224"/>
                <a:gd name="T62" fmla="*/ 247 w 247"/>
                <a:gd name="T63" fmla="*/ 64 h 224"/>
                <a:gd name="T64" fmla="*/ 186 w 247"/>
                <a:gd name="T65" fmla="*/ 3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224">
                  <a:moveTo>
                    <a:pt x="186" y="30"/>
                  </a:moveTo>
                  <a:lnTo>
                    <a:pt x="131" y="4"/>
                  </a:lnTo>
                  <a:lnTo>
                    <a:pt x="121" y="0"/>
                  </a:lnTo>
                  <a:lnTo>
                    <a:pt x="111" y="2"/>
                  </a:lnTo>
                  <a:lnTo>
                    <a:pt x="106" y="3"/>
                  </a:lnTo>
                  <a:lnTo>
                    <a:pt x="96" y="7"/>
                  </a:lnTo>
                  <a:lnTo>
                    <a:pt x="82" y="13"/>
                  </a:lnTo>
                  <a:lnTo>
                    <a:pt x="65" y="23"/>
                  </a:lnTo>
                  <a:lnTo>
                    <a:pt x="47" y="35"/>
                  </a:lnTo>
                  <a:lnTo>
                    <a:pt x="31" y="53"/>
                  </a:lnTo>
                  <a:lnTo>
                    <a:pt x="17" y="73"/>
                  </a:lnTo>
                  <a:lnTo>
                    <a:pt x="7" y="100"/>
                  </a:lnTo>
                  <a:lnTo>
                    <a:pt x="0" y="144"/>
                  </a:lnTo>
                  <a:lnTo>
                    <a:pt x="1" y="174"/>
                  </a:lnTo>
                  <a:lnTo>
                    <a:pt x="9" y="193"/>
                  </a:lnTo>
                  <a:lnTo>
                    <a:pt x="21" y="205"/>
                  </a:lnTo>
                  <a:lnTo>
                    <a:pt x="52" y="224"/>
                  </a:lnTo>
                  <a:lnTo>
                    <a:pt x="67" y="191"/>
                  </a:lnTo>
                  <a:lnTo>
                    <a:pt x="67" y="191"/>
                  </a:lnTo>
                  <a:lnTo>
                    <a:pt x="68" y="190"/>
                  </a:lnTo>
                  <a:lnTo>
                    <a:pt x="68" y="190"/>
                  </a:lnTo>
                  <a:lnTo>
                    <a:pt x="68" y="190"/>
                  </a:lnTo>
                  <a:lnTo>
                    <a:pt x="69" y="187"/>
                  </a:lnTo>
                  <a:lnTo>
                    <a:pt x="71" y="183"/>
                  </a:lnTo>
                  <a:lnTo>
                    <a:pt x="76" y="172"/>
                  </a:lnTo>
                  <a:lnTo>
                    <a:pt x="83" y="159"/>
                  </a:lnTo>
                  <a:lnTo>
                    <a:pt x="95" y="142"/>
                  </a:lnTo>
                  <a:lnTo>
                    <a:pt x="109" y="125"/>
                  </a:lnTo>
                  <a:lnTo>
                    <a:pt x="128" y="110"/>
                  </a:lnTo>
                  <a:lnTo>
                    <a:pt x="150" y="98"/>
                  </a:lnTo>
                  <a:lnTo>
                    <a:pt x="177" y="91"/>
                  </a:lnTo>
                  <a:lnTo>
                    <a:pt x="247" y="64"/>
                  </a:lnTo>
                  <a:lnTo>
                    <a:pt x="18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38" name="Freeform 1126"/>
            <p:cNvSpPr>
              <a:spLocks/>
            </p:cNvSpPr>
            <p:nvPr/>
          </p:nvSpPr>
          <p:spPr bwMode="auto">
            <a:xfrm>
              <a:off x="4017" y="2049"/>
              <a:ext cx="69" cy="72"/>
            </a:xfrm>
            <a:custGeom>
              <a:avLst/>
              <a:gdLst>
                <a:gd name="T0" fmla="*/ 86 w 140"/>
                <a:gd name="T1" fmla="*/ 0 h 144"/>
                <a:gd name="T2" fmla="*/ 83 w 140"/>
                <a:gd name="T3" fmla="*/ 1 h 144"/>
                <a:gd name="T4" fmla="*/ 75 w 140"/>
                <a:gd name="T5" fmla="*/ 4 h 144"/>
                <a:gd name="T6" fmla="*/ 65 w 140"/>
                <a:gd name="T7" fmla="*/ 8 h 144"/>
                <a:gd name="T8" fmla="*/ 51 w 140"/>
                <a:gd name="T9" fmla="*/ 15 h 144"/>
                <a:gd name="T10" fmla="*/ 38 w 140"/>
                <a:gd name="T11" fmla="*/ 24 h 144"/>
                <a:gd name="T12" fmla="*/ 25 w 140"/>
                <a:gd name="T13" fmla="*/ 37 h 144"/>
                <a:gd name="T14" fmla="*/ 14 w 140"/>
                <a:gd name="T15" fmla="*/ 54 h 144"/>
                <a:gd name="T16" fmla="*/ 6 w 140"/>
                <a:gd name="T17" fmla="*/ 74 h 144"/>
                <a:gd name="T18" fmla="*/ 0 w 140"/>
                <a:gd name="T19" fmla="*/ 110 h 144"/>
                <a:gd name="T20" fmla="*/ 0 w 140"/>
                <a:gd name="T21" fmla="*/ 132 h 144"/>
                <a:gd name="T22" fmla="*/ 4 w 140"/>
                <a:gd name="T23" fmla="*/ 142 h 144"/>
                <a:gd name="T24" fmla="*/ 6 w 140"/>
                <a:gd name="T25" fmla="*/ 144 h 144"/>
                <a:gd name="T26" fmla="*/ 7 w 140"/>
                <a:gd name="T27" fmla="*/ 140 h 144"/>
                <a:gd name="T28" fmla="*/ 13 w 140"/>
                <a:gd name="T29" fmla="*/ 128 h 144"/>
                <a:gd name="T30" fmla="*/ 22 w 140"/>
                <a:gd name="T31" fmla="*/ 111 h 144"/>
                <a:gd name="T32" fmla="*/ 36 w 140"/>
                <a:gd name="T33" fmla="*/ 90 h 144"/>
                <a:gd name="T34" fmla="*/ 54 w 140"/>
                <a:gd name="T35" fmla="*/ 69 h 144"/>
                <a:gd name="T36" fmla="*/ 77 w 140"/>
                <a:gd name="T37" fmla="*/ 50 h 144"/>
                <a:gd name="T38" fmla="*/ 105 w 140"/>
                <a:gd name="T39" fmla="*/ 34 h 144"/>
                <a:gd name="T40" fmla="*/ 140 w 140"/>
                <a:gd name="T41" fmla="*/ 24 h 144"/>
                <a:gd name="T42" fmla="*/ 86 w 140"/>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4">
                  <a:moveTo>
                    <a:pt x="86" y="0"/>
                  </a:moveTo>
                  <a:lnTo>
                    <a:pt x="83" y="1"/>
                  </a:lnTo>
                  <a:lnTo>
                    <a:pt x="75" y="4"/>
                  </a:lnTo>
                  <a:lnTo>
                    <a:pt x="65" y="8"/>
                  </a:lnTo>
                  <a:lnTo>
                    <a:pt x="51" y="15"/>
                  </a:lnTo>
                  <a:lnTo>
                    <a:pt x="38" y="24"/>
                  </a:lnTo>
                  <a:lnTo>
                    <a:pt x="25" y="37"/>
                  </a:lnTo>
                  <a:lnTo>
                    <a:pt x="14" y="54"/>
                  </a:lnTo>
                  <a:lnTo>
                    <a:pt x="6" y="74"/>
                  </a:lnTo>
                  <a:lnTo>
                    <a:pt x="0" y="110"/>
                  </a:lnTo>
                  <a:lnTo>
                    <a:pt x="0" y="132"/>
                  </a:lnTo>
                  <a:lnTo>
                    <a:pt x="4" y="142"/>
                  </a:lnTo>
                  <a:lnTo>
                    <a:pt x="6" y="144"/>
                  </a:lnTo>
                  <a:lnTo>
                    <a:pt x="7" y="140"/>
                  </a:lnTo>
                  <a:lnTo>
                    <a:pt x="13" y="128"/>
                  </a:lnTo>
                  <a:lnTo>
                    <a:pt x="22" y="111"/>
                  </a:lnTo>
                  <a:lnTo>
                    <a:pt x="36" y="90"/>
                  </a:lnTo>
                  <a:lnTo>
                    <a:pt x="54" y="69"/>
                  </a:lnTo>
                  <a:lnTo>
                    <a:pt x="77" y="50"/>
                  </a:lnTo>
                  <a:lnTo>
                    <a:pt x="105" y="34"/>
                  </a:lnTo>
                  <a:lnTo>
                    <a:pt x="140" y="24"/>
                  </a:lnTo>
                  <a:lnTo>
                    <a:pt x="86"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39" name="Freeform 1127"/>
            <p:cNvSpPr>
              <a:spLocks/>
            </p:cNvSpPr>
            <p:nvPr/>
          </p:nvSpPr>
          <p:spPr bwMode="auto">
            <a:xfrm>
              <a:off x="4072" y="2073"/>
              <a:ext cx="123" cy="112"/>
            </a:xfrm>
            <a:custGeom>
              <a:avLst/>
              <a:gdLst>
                <a:gd name="T0" fmla="*/ 185 w 246"/>
                <a:gd name="T1" fmla="*/ 29 h 223"/>
                <a:gd name="T2" fmla="*/ 131 w 246"/>
                <a:gd name="T3" fmla="*/ 4 h 223"/>
                <a:gd name="T4" fmla="*/ 121 w 246"/>
                <a:gd name="T5" fmla="*/ 0 h 223"/>
                <a:gd name="T6" fmla="*/ 110 w 246"/>
                <a:gd name="T7" fmla="*/ 2 h 223"/>
                <a:gd name="T8" fmla="*/ 106 w 246"/>
                <a:gd name="T9" fmla="*/ 3 h 223"/>
                <a:gd name="T10" fmla="*/ 95 w 246"/>
                <a:gd name="T11" fmla="*/ 7 h 223"/>
                <a:gd name="T12" fmla="*/ 82 w 246"/>
                <a:gd name="T13" fmla="*/ 12 h 223"/>
                <a:gd name="T14" fmla="*/ 64 w 246"/>
                <a:gd name="T15" fmla="*/ 22 h 223"/>
                <a:gd name="T16" fmla="*/ 47 w 246"/>
                <a:gd name="T17" fmla="*/ 34 h 223"/>
                <a:gd name="T18" fmla="*/ 31 w 246"/>
                <a:gd name="T19" fmla="*/ 52 h 223"/>
                <a:gd name="T20" fmla="*/ 17 w 246"/>
                <a:gd name="T21" fmla="*/ 73 h 223"/>
                <a:gd name="T22" fmla="*/ 7 w 246"/>
                <a:gd name="T23" fmla="*/ 100 h 223"/>
                <a:gd name="T24" fmla="*/ 0 w 246"/>
                <a:gd name="T25" fmla="*/ 143 h 223"/>
                <a:gd name="T26" fmla="*/ 2 w 246"/>
                <a:gd name="T27" fmla="*/ 171 h 223"/>
                <a:gd name="T28" fmla="*/ 9 w 246"/>
                <a:gd name="T29" fmla="*/ 191 h 223"/>
                <a:gd name="T30" fmla="*/ 21 w 246"/>
                <a:gd name="T31" fmla="*/ 203 h 223"/>
                <a:gd name="T32" fmla="*/ 52 w 246"/>
                <a:gd name="T33" fmla="*/ 223 h 223"/>
                <a:gd name="T34" fmla="*/ 68 w 246"/>
                <a:gd name="T35" fmla="*/ 190 h 223"/>
                <a:gd name="T36" fmla="*/ 68 w 246"/>
                <a:gd name="T37" fmla="*/ 190 h 223"/>
                <a:gd name="T38" fmla="*/ 68 w 246"/>
                <a:gd name="T39" fmla="*/ 189 h 223"/>
                <a:gd name="T40" fmla="*/ 68 w 246"/>
                <a:gd name="T41" fmla="*/ 188 h 223"/>
                <a:gd name="T42" fmla="*/ 68 w 246"/>
                <a:gd name="T43" fmla="*/ 188 h 223"/>
                <a:gd name="T44" fmla="*/ 69 w 246"/>
                <a:gd name="T45" fmla="*/ 186 h 223"/>
                <a:gd name="T46" fmla="*/ 71 w 246"/>
                <a:gd name="T47" fmla="*/ 182 h 223"/>
                <a:gd name="T48" fmla="*/ 76 w 246"/>
                <a:gd name="T49" fmla="*/ 171 h 223"/>
                <a:gd name="T50" fmla="*/ 83 w 246"/>
                <a:gd name="T51" fmla="*/ 158 h 223"/>
                <a:gd name="T52" fmla="*/ 94 w 246"/>
                <a:gd name="T53" fmla="*/ 141 h 223"/>
                <a:gd name="T54" fmla="*/ 109 w 246"/>
                <a:gd name="T55" fmla="*/ 124 h 223"/>
                <a:gd name="T56" fmla="*/ 128 w 246"/>
                <a:gd name="T57" fmla="*/ 109 h 223"/>
                <a:gd name="T58" fmla="*/ 150 w 246"/>
                <a:gd name="T59" fmla="*/ 97 h 223"/>
                <a:gd name="T60" fmla="*/ 177 w 246"/>
                <a:gd name="T61" fmla="*/ 90 h 223"/>
                <a:gd name="T62" fmla="*/ 246 w 246"/>
                <a:gd name="T63" fmla="*/ 63 h 223"/>
                <a:gd name="T64" fmla="*/ 185 w 246"/>
                <a:gd name="T65" fmla="*/ 2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9"/>
                  </a:moveTo>
                  <a:lnTo>
                    <a:pt x="131" y="4"/>
                  </a:lnTo>
                  <a:lnTo>
                    <a:pt x="121" y="0"/>
                  </a:lnTo>
                  <a:lnTo>
                    <a:pt x="110" y="2"/>
                  </a:lnTo>
                  <a:lnTo>
                    <a:pt x="106" y="3"/>
                  </a:lnTo>
                  <a:lnTo>
                    <a:pt x="95" y="7"/>
                  </a:lnTo>
                  <a:lnTo>
                    <a:pt x="82" y="12"/>
                  </a:lnTo>
                  <a:lnTo>
                    <a:pt x="64" y="22"/>
                  </a:lnTo>
                  <a:lnTo>
                    <a:pt x="47" y="34"/>
                  </a:lnTo>
                  <a:lnTo>
                    <a:pt x="31" y="52"/>
                  </a:lnTo>
                  <a:lnTo>
                    <a:pt x="17" y="73"/>
                  </a:lnTo>
                  <a:lnTo>
                    <a:pt x="7" y="100"/>
                  </a:lnTo>
                  <a:lnTo>
                    <a:pt x="0" y="143"/>
                  </a:lnTo>
                  <a:lnTo>
                    <a:pt x="2" y="171"/>
                  </a:lnTo>
                  <a:lnTo>
                    <a:pt x="9" y="191"/>
                  </a:lnTo>
                  <a:lnTo>
                    <a:pt x="21" y="203"/>
                  </a:lnTo>
                  <a:lnTo>
                    <a:pt x="52" y="223"/>
                  </a:lnTo>
                  <a:lnTo>
                    <a:pt x="68" y="190"/>
                  </a:lnTo>
                  <a:lnTo>
                    <a:pt x="68" y="190"/>
                  </a:lnTo>
                  <a:lnTo>
                    <a:pt x="68" y="189"/>
                  </a:lnTo>
                  <a:lnTo>
                    <a:pt x="68" y="188"/>
                  </a:lnTo>
                  <a:lnTo>
                    <a:pt x="68" y="188"/>
                  </a:lnTo>
                  <a:lnTo>
                    <a:pt x="69" y="186"/>
                  </a:lnTo>
                  <a:lnTo>
                    <a:pt x="71" y="182"/>
                  </a:lnTo>
                  <a:lnTo>
                    <a:pt x="76" y="171"/>
                  </a:lnTo>
                  <a:lnTo>
                    <a:pt x="83" y="158"/>
                  </a:lnTo>
                  <a:lnTo>
                    <a:pt x="94" y="141"/>
                  </a:lnTo>
                  <a:lnTo>
                    <a:pt x="109" y="124"/>
                  </a:lnTo>
                  <a:lnTo>
                    <a:pt x="128" y="109"/>
                  </a:lnTo>
                  <a:lnTo>
                    <a:pt x="150" y="97"/>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40" name="Freeform 1128"/>
            <p:cNvSpPr>
              <a:spLocks/>
            </p:cNvSpPr>
            <p:nvPr/>
          </p:nvSpPr>
          <p:spPr bwMode="auto">
            <a:xfrm>
              <a:off x="4088" y="2090"/>
              <a:ext cx="70" cy="72"/>
            </a:xfrm>
            <a:custGeom>
              <a:avLst/>
              <a:gdLst>
                <a:gd name="T0" fmla="*/ 85 w 140"/>
                <a:gd name="T1" fmla="*/ 0 h 143"/>
                <a:gd name="T2" fmla="*/ 83 w 140"/>
                <a:gd name="T3" fmla="*/ 1 h 143"/>
                <a:gd name="T4" fmla="*/ 75 w 140"/>
                <a:gd name="T5" fmla="*/ 4 h 143"/>
                <a:gd name="T6" fmla="*/ 65 w 140"/>
                <a:gd name="T7" fmla="*/ 8 h 143"/>
                <a:gd name="T8" fmla="*/ 51 w 140"/>
                <a:gd name="T9" fmla="*/ 15 h 143"/>
                <a:gd name="T10" fmla="*/ 38 w 140"/>
                <a:gd name="T11" fmla="*/ 25 h 143"/>
                <a:gd name="T12" fmla="*/ 24 w 140"/>
                <a:gd name="T13" fmla="*/ 38 h 143"/>
                <a:gd name="T14" fmla="*/ 14 w 140"/>
                <a:gd name="T15" fmla="*/ 54 h 143"/>
                <a:gd name="T16" fmla="*/ 6 w 140"/>
                <a:gd name="T17" fmla="*/ 75 h 143"/>
                <a:gd name="T18" fmla="*/ 0 w 140"/>
                <a:gd name="T19" fmla="*/ 110 h 143"/>
                <a:gd name="T20" fmla="*/ 0 w 140"/>
                <a:gd name="T21" fmla="*/ 130 h 143"/>
                <a:gd name="T22" fmla="*/ 4 w 140"/>
                <a:gd name="T23" fmla="*/ 141 h 143"/>
                <a:gd name="T24" fmla="*/ 6 w 140"/>
                <a:gd name="T25" fmla="*/ 143 h 143"/>
                <a:gd name="T26" fmla="*/ 7 w 140"/>
                <a:gd name="T27" fmla="*/ 138 h 143"/>
                <a:gd name="T28" fmla="*/ 13 w 140"/>
                <a:gd name="T29" fmla="*/ 127 h 143"/>
                <a:gd name="T30" fmla="*/ 22 w 140"/>
                <a:gd name="T31" fmla="*/ 110 h 143"/>
                <a:gd name="T32" fmla="*/ 36 w 140"/>
                <a:gd name="T33" fmla="*/ 90 h 143"/>
                <a:gd name="T34" fmla="*/ 54 w 140"/>
                <a:gd name="T35" fmla="*/ 69 h 143"/>
                <a:gd name="T36" fmla="*/ 77 w 140"/>
                <a:gd name="T37" fmla="*/ 50 h 143"/>
                <a:gd name="T38" fmla="*/ 105 w 140"/>
                <a:gd name="T39" fmla="*/ 35 h 143"/>
                <a:gd name="T40" fmla="*/ 140 w 140"/>
                <a:gd name="T41" fmla="*/ 25 h 143"/>
                <a:gd name="T42" fmla="*/ 85 w 140"/>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3">
                  <a:moveTo>
                    <a:pt x="85" y="0"/>
                  </a:moveTo>
                  <a:lnTo>
                    <a:pt x="83" y="1"/>
                  </a:lnTo>
                  <a:lnTo>
                    <a:pt x="75" y="4"/>
                  </a:lnTo>
                  <a:lnTo>
                    <a:pt x="65" y="8"/>
                  </a:lnTo>
                  <a:lnTo>
                    <a:pt x="51" y="15"/>
                  </a:lnTo>
                  <a:lnTo>
                    <a:pt x="38" y="25"/>
                  </a:lnTo>
                  <a:lnTo>
                    <a:pt x="24" y="38"/>
                  </a:lnTo>
                  <a:lnTo>
                    <a:pt x="14" y="54"/>
                  </a:lnTo>
                  <a:lnTo>
                    <a:pt x="6" y="75"/>
                  </a:lnTo>
                  <a:lnTo>
                    <a:pt x="0" y="110"/>
                  </a:lnTo>
                  <a:lnTo>
                    <a:pt x="0" y="130"/>
                  </a:lnTo>
                  <a:lnTo>
                    <a:pt x="4" y="141"/>
                  </a:lnTo>
                  <a:lnTo>
                    <a:pt x="6" y="143"/>
                  </a:lnTo>
                  <a:lnTo>
                    <a:pt x="7" y="138"/>
                  </a:lnTo>
                  <a:lnTo>
                    <a:pt x="13" y="127"/>
                  </a:lnTo>
                  <a:lnTo>
                    <a:pt x="22" y="110"/>
                  </a:lnTo>
                  <a:lnTo>
                    <a:pt x="36" y="90"/>
                  </a:lnTo>
                  <a:lnTo>
                    <a:pt x="54" y="69"/>
                  </a:lnTo>
                  <a:lnTo>
                    <a:pt x="77" y="50"/>
                  </a:lnTo>
                  <a:lnTo>
                    <a:pt x="105" y="35"/>
                  </a:lnTo>
                  <a:lnTo>
                    <a:pt x="140"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41" name="Freeform 1129"/>
            <p:cNvSpPr>
              <a:spLocks/>
            </p:cNvSpPr>
            <p:nvPr/>
          </p:nvSpPr>
          <p:spPr bwMode="auto">
            <a:xfrm>
              <a:off x="4143" y="2122"/>
              <a:ext cx="124" cy="112"/>
            </a:xfrm>
            <a:custGeom>
              <a:avLst/>
              <a:gdLst>
                <a:gd name="T0" fmla="*/ 185 w 246"/>
                <a:gd name="T1" fmla="*/ 28 h 223"/>
                <a:gd name="T2" fmla="*/ 130 w 246"/>
                <a:gd name="T3" fmla="*/ 4 h 223"/>
                <a:gd name="T4" fmla="*/ 121 w 246"/>
                <a:gd name="T5" fmla="*/ 0 h 223"/>
                <a:gd name="T6" fmla="*/ 109 w 246"/>
                <a:gd name="T7" fmla="*/ 2 h 223"/>
                <a:gd name="T8" fmla="*/ 105 w 246"/>
                <a:gd name="T9" fmla="*/ 3 h 223"/>
                <a:gd name="T10" fmla="*/ 94 w 246"/>
                <a:gd name="T11" fmla="*/ 6 h 223"/>
                <a:gd name="T12" fmla="*/ 80 w 246"/>
                <a:gd name="T13" fmla="*/ 12 h 223"/>
                <a:gd name="T14" fmla="*/ 64 w 246"/>
                <a:gd name="T15" fmla="*/ 21 h 223"/>
                <a:gd name="T16" fmla="*/ 47 w 246"/>
                <a:gd name="T17" fmla="*/ 34 h 223"/>
                <a:gd name="T18" fmla="*/ 31 w 246"/>
                <a:gd name="T19" fmla="*/ 51 h 223"/>
                <a:gd name="T20" fmla="*/ 17 w 246"/>
                <a:gd name="T21" fmla="*/ 72 h 223"/>
                <a:gd name="T22" fmla="*/ 7 w 246"/>
                <a:gd name="T23" fmla="*/ 99 h 223"/>
                <a:gd name="T24" fmla="*/ 0 w 246"/>
                <a:gd name="T25" fmla="*/ 141 h 223"/>
                <a:gd name="T26" fmla="*/ 1 w 246"/>
                <a:gd name="T27" fmla="*/ 171 h 223"/>
                <a:gd name="T28" fmla="*/ 9 w 246"/>
                <a:gd name="T29" fmla="*/ 191 h 223"/>
                <a:gd name="T30" fmla="*/ 19 w 246"/>
                <a:gd name="T31" fmla="*/ 202 h 223"/>
                <a:gd name="T32" fmla="*/ 50 w 246"/>
                <a:gd name="T33" fmla="*/ 223 h 223"/>
                <a:gd name="T34" fmla="*/ 67 w 246"/>
                <a:gd name="T35" fmla="*/ 190 h 223"/>
                <a:gd name="T36" fmla="*/ 67 w 246"/>
                <a:gd name="T37" fmla="*/ 190 h 223"/>
                <a:gd name="T38" fmla="*/ 68 w 246"/>
                <a:gd name="T39" fmla="*/ 189 h 223"/>
                <a:gd name="T40" fmla="*/ 68 w 246"/>
                <a:gd name="T41" fmla="*/ 187 h 223"/>
                <a:gd name="T42" fmla="*/ 68 w 246"/>
                <a:gd name="T43" fmla="*/ 187 h 223"/>
                <a:gd name="T44" fmla="*/ 68 w 246"/>
                <a:gd name="T45" fmla="*/ 186 h 223"/>
                <a:gd name="T46" fmla="*/ 70 w 246"/>
                <a:gd name="T47" fmla="*/ 182 h 223"/>
                <a:gd name="T48" fmla="*/ 75 w 246"/>
                <a:gd name="T49" fmla="*/ 171 h 223"/>
                <a:gd name="T50" fmla="*/ 81 w 246"/>
                <a:gd name="T51" fmla="*/ 156 h 223"/>
                <a:gd name="T52" fmla="*/ 93 w 246"/>
                <a:gd name="T53" fmla="*/ 140 h 223"/>
                <a:gd name="T54" fmla="*/ 108 w 246"/>
                <a:gd name="T55" fmla="*/ 123 h 223"/>
                <a:gd name="T56" fmla="*/ 126 w 246"/>
                <a:gd name="T57" fmla="*/ 108 h 223"/>
                <a:gd name="T58" fmla="*/ 148 w 246"/>
                <a:gd name="T59" fmla="*/ 95 h 223"/>
                <a:gd name="T60" fmla="*/ 176 w 246"/>
                <a:gd name="T61" fmla="*/ 88 h 223"/>
                <a:gd name="T62" fmla="*/ 246 w 246"/>
                <a:gd name="T63" fmla="*/ 62 h 223"/>
                <a:gd name="T64" fmla="*/ 185 w 246"/>
                <a:gd name="T65"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8"/>
                  </a:moveTo>
                  <a:lnTo>
                    <a:pt x="130" y="4"/>
                  </a:lnTo>
                  <a:lnTo>
                    <a:pt x="121" y="0"/>
                  </a:lnTo>
                  <a:lnTo>
                    <a:pt x="109" y="2"/>
                  </a:lnTo>
                  <a:lnTo>
                    <a:pt x="105" y="3"/>
                  </a:lnTo>
                  <a:lnTo>
                    <a:pt x="94" y="6"/>
                  </a:lnTo>
                  <a:lnTo>
                    <a:pt x="80" y="12"/>
                  </a:lnTo>
                  <a:lnTo>
                    <a:pt x="64" y="21"/>
                  </a:lnTo>
                  <a:lnTo>
                    <a:pt x="47" y="34"/>
                  </a:lnTo>
                  <a:lnTo>
                    <a:pt x="31" y="51"/>
                  </a:lnTo>
                  <a:lnTo>
                    <a:pt x="17" y="72"/>
                  </a:lnTo>
                  <a:lnTo>
                    <a:pt x="7" y="99"/>
                  </a:lnTo>
                  <a:lnTo>
                    <a:pt x="0" y="141"/>
                  </a:lnTo>
                  <a:lnTo>
                    <a:pt x="1" y="171"/>
                  </a:lnTo>
                  <a:lnTo>
                    <a:pt x="9" y="191"/>
                  </a:lnTo>
                  <a:lnTo>
                    <a:pt x="19" y="202"/>
                  </a:lnTo>
                  <a:lnTo>
                    <a:pt x="50" y="223"/>
                  </a:lnTo>
                  <a:lnTo>
                    <a:pt x="67" y="190"/>
                  </a:lnTo>
                  <a:lnTo>
                    <a:pt x="67" y="190"/>
                  </a:lnTo>
                  <a:lnTo>
                    <a:pt x="68" y="189"/>
                  </a:lnTo>
                  <a:lnTo>
                    <a:pt x="68" y="187"/>
                  </a:lnTo>
                  <a:lnTo>
                    <a:pt x="68" y="187"/>
                  </a:lnTo>
                  <a:lnTo>
                    <a:pt x="68" y="186"/>
                  </a:lnTo>
                  <a:lnTo>
                    <a:pt x="70" y="182"/>
                  </a:lnTo>
                  <a:lnTo>
                    <a:pt x="75" y="171"/>
                  </a:lnTo>
                  <a:lnTo>
                    <a:pt x="81" y="156"/>
                  </a:lnTo>
                  <a:lnTo>
                    <a:pt x="93" y="140"/>
                  </a:lnTo>
                  <a:lnTo>
                    <a:pt x="108" y="123"/>
                  </a:lnTo>
                  <a:lnTo>
                    <a:pt x="126" y="108"/>
                  </a:lnTo>
                  <a:lnTo>
                    <a:pt x="148" y="95"/>
                  </a:lnTo>
                  <a:lnTo>
                    <a:pt x="176" y="88"/>
                  </a:lnTo>
                  <a:lnTo>
                    <a:pt x="246" y="62"/>
                  </a:lnTo>
                  <a:lnTo>
                    <a:pt x="18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42" name="Freeform 1130"/>
            <p:cNvSpPr>
              <a:spLocks/>
            </p:cNvSpPr>
            <p:nvPr/>
          </p:nvSpPr>
          <p:spPr bwMode="auto">
            <a:xfrm>
              <a:off x="4159" y="2138"/>
              <a:ext cx="70" cy="72"/>
            </a:xfrm>
            <a:custGeom>
              <a:avLst/>
              <a:gdLst>
                <a:gd name="T0" fmla="*/ 85 w 139"/>
                <a:gd name="T1" fmla="*/ 0 h 143"/>
                <a:gd name="T2" fmla="*/ 83 w 139"/>
                <a:gd name="T3" fmla="*/ 1 h 143"/>
                <a:gd name="T4" fmla="*/ 75 w 139"/>
                <a:gd name="T5" fmla="*/ 3 h 143"/>
                <a:gd name="T6" fmla="*/ 64 w 139"/>
                <a:gd name="T7" fmla="*/ 8 h 143"/>
                <a:gd name="T8" fmla="*/ 51 w 139"/>
                <a:gd name="T9" fmla="*/ 14 h 143"/>
                <a:gd name="T10" fmla="*/ 38 w 139"/>
                <a:gd name="T11" fmla="*/ 24 h 143"/>
                <a:gd name="T12" fmla="*/ 24 w 139"/>
                <a:gd name="T13" fmla="*/ 37 h 143"/>
                <a:gd name="T14" fmla="*/ 14 w 139"/>
                <a:gd name="T15" fmla="*/ 53 h 143"/>
                <a:gd name="T16" fmla="*/ 6 w 139"/>
                <a:gd name="T17" fmla="*/ 74 h 143"/>
                <a:gd name="T18" fmla="*/ 0 w 139"/>
                <a:gd name="T19" fmla="*/ 109 h 143"/>
                <a:gd name="T20" fmla="*/ 0 w 139"/>
                <a:gd name="T21" fmla="*/ 130 h 143"/>
                <a:gd name="T22" fmla="*/ 3 w 139"/>
                <a:gd name="T23" fmla="*/ 141 h 143"/>
                <a:gd name="T24" fmla="*/ 6 w 139"/>
                <a:gd name="T25" fmla="*/ 143 h 143"/>
                <a:gd name="T26" fmla="*/ 7 w 139"/>
                <a:gd name="T27" fmla="*/ 138 h 143"/>
                <a:gd name="T28" fmla="*/ 13 w 139"/>
                <a:gd name="T29" fmla="*/ 127 h 143"/>
                <a:gd name="T30" fmla="*/ 22 w 139"/>
                <a:gd name="T31" fmla="*/ 109 h 143"/>
                <a:gd name="T32" fmla="*/ 36 w 139"/>
                <a:gd name="T33" fmla="*/ 89 h 143"/>
                <a:gd name="T34" fmla="*/ 54 w 139"/>
                <a:gd name="T35" fmla="*/ 68 h 143"/>
                <a:gd name="T36" fmla="*/ 77 w 139"/>
                <a:gd name="T37" fmla="*/ 48 h 143"/>
                <a:gd name="T38" fmla="*/ 105 w 139"/>
                <a:gd name="T39" fmla="*/ 33 h 143"/>
                <a:gd name="T40" fmla="*/ 139 w 139"/>
                <a:gd name="T41" fmla="*/ 24 h 143"/>
                <a:gd name="T42" fmla="*/ 85 w 139"/>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3">
                  <a:moveTo>
                    <a:pt x="85" y="0"/>
                  </a:moveTo>
                  <a:lnTo>
                    <a:pt x="83" y="1"/>
                  </a:lnTo>
                  <a:lnTo>
                    <a:pt x="75" y="3"/>
                  </a:lnTo>
                  <a:lnTo>
                    <a:pt x="64" y="8"/>
                  </a:lnTo>
                  <a:lnTo>
                    <a:pt x="51" y="14"/>
                  </a:lnTo>
                  <a:lnTo>
                    <a:pt x="38" y="24"/>
                  </a:lnTo>
                  <a:lnTo>
                    <a:pt x="24" y="37"/>
                  </a:lnTo>
                  <a:lnTo>
                    <a:pt x="14" y="53"/>
                  </a:lnTo>
                  <a:lnTo>
                    <a:pt x="6" y="74"/>
                  </a:lnTo>
                  <a:lnTo>
                    <a:pt x="0" y="109"/>
                  </a:lnTo>
                  <a:lnTo>
                    <a:pt x="0" y="130"/>
                  </a:lnTo>
                  <a:lnTo>
                    <a:pt x="3" y="141"/>
                  </a:lnTo>
                  <a:lnTo>
                    <a:pt x="6" y="143"/>
                  </a:lnTo>
                  <a:lnTo>
                    <a:pt x="7" y="138"/>
                  </a:lnTo>
                  <a:lnTo>
                    <a:pt x="13" y="127"/>
                  </a:lnTo>
                  <a:lnTo>
                    <a:pt x="22" y="109"/>
                  </a:lnTo>
                  <a:lnTo>
                    <a:pt x="36" y="89"/>
                  </a:lnTo>
                  <a:lnTo>
                    <a:pt x="54" y="68"/>
                  </a:lnTo>
                  <a:lnTo>
                    <a:pt x="77" y="48"/>
                  </a:lnTo>
                  <a:lnTo>
                    <a:pt x="105" y="33"/>
                  </a:lnTo>
                  <a:lnTo>
                    <a:pt x="139" y="24"/>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43" name="Freeform 1131"/>
            <p:cNvSpPr>
              <a:spLocks/>
            </p:cNvSpPr>
            <p:nvPr/>
          </p:nvSpPr>
          <p:spPr bwMode="auto">
            <a:xfrm>
              <a:off x="4220" y="2168"/>
              <a:ext cx="123" cy="112"/>
            </a:xfrm>
            <a:custGeom>
              <a:avLst/>
              <a:gdLst>
                <a:gd name="T0" fmla="*/ 185 w 246"/>
                <a:gd name="T1" fmla="*/ 29 h 224"/>
                <a:gd name="T2" fmla="*/ 131 w 246"/>
                <a:gd name="T3" fmla="*/ 4 h 224"/>
                <a:gd name="T4" fmla="*/ 121 w 246"/>
                <a:gd name="T5" fmla="*/ 0 h 224"/>
                <a:gd name="T6" fmla="*/ 110 w 246"/>
                <a:gd name="T7" fmla="*/ 2 h 224"/>
                <a:gd name="T8" fmla="*/ 106 w 246"/>
                <a:gd name="T9" fmla="*/ 3 h 224"/>
                <a:gd name="T10" fmla="*/ 95 w 246"/>
                <a:gd name="T11" fmla="*/ 7 h 224"/>
                <a:gd name="T12" fmla="*/ 82 w 246"/>
                <a:gd name="T13" fmla="*/ 14 h 224"/>
                <a:gd name="T14" fmla="*/ 64 w 246"/>
                <a:gd name="T15" fmla="*/ 23 h 224"/>
                <a:gd name="T16" fmla="*/ 47 w 246"/>
                <a:gd name="T17" fmla="*/ 35 h 224"/>
                <a:gd name="T18" fmla="*/ 31 w 246"/>
                <a:gd name="T19" fmla="*/ 53 h 224"/>
                <a:gd name="T20" fmla="*/ 17 w 246"/>
                <a:gd name="T21" fmla="*/ 73 h 224"/>
                <a:gd name="T22" fmla="*/ 7 w 246"/>
                <a:gd name="T23" fmla="*/ 100 h 224"/>
                <a:gd name="T24" fmla="*/ 0 w 246"/>
                <a:gd name="T25" fmla="*/ 144 h 224"/>
                <a:gd name="T26" fmla="*/ 2 w 246"/>
                <a:gd name="T27" fmla="*/ 174 h 224"/>
                <a:gd name="T28" fmla="*/ 10 w 246"/>
                <a:gd name="T29" fmla="*/ 192 h 224"/>
                <a:gd name="T30" fmla="*/ 21 w 246"/>
                <a:gd name="T31" fmla="*/ 204 h 224"/>
                <a:gd name="T32" fmla="*/ 52 w 246"/>
                <a:gd name="T33" fmla="*/ 224 h 224"/>
                <a:gd name="T34" fmla="*/ 68 w 246"/>
                <a:gd name="T35" fmla="*/ 191 h 224"/>
                <a:gd name="T36" fmla="*/ 68 w 246"/>
                <a:gd name="T37" fmla="*/ 191 h 224"/>
                <a:gd name="T38" fmla="*/ 68 w 246"/>
                <a:gd name="T39" fmla="*/ 190 h 224"/>
                <a:gd name="T40" fmla="*/ 68 w 246"/>
                <a:gd name="T41" fmla="*/ 190 h 224"/>
                <a:gd name="T42" fmla="*/ 68 w 246"/>
                <a:gd name="T43" fmla="*/ 189 h 224"/>
                <a:gd name="T44" fmla="*/ 69 w 246"/>
                <a:gd name="T45" fmla="*/ 188 h 224"/>
                <a:gd name="T46" fmla="*/ 71 w 246"/>
                <a:gd name="T47" fmla="*/ 183 h 224"/>
                <a:gd name="T48" fmla="*/ 76 w 246"/>
                <a:gd name="T49" fmla="*/ 173 h 224"/>
                <a:gd name="T50" fmla="*/ 83 w 246"/>
                <a:gd name="T51" fmla="*/ 159 h 224"/>
                <a:gd name="T52" fmla="*/ 94 w 246"/>
                <a:gd name="T53" fmla="*/ 141 h 224"/>
                <a:gd name="T54" fmla="*/ 109 w 246"/>
                <a:gd name="T55" fmla="*/ 125 h 224"/>
                <a:gd name="T56" fmla="*/ 128 w 246"/>
                <a:gd name="T57" fmla="*/ 109 h 224"/>
                <a:gd name="T58" fmla="*/ 150 w 246"/>
                <a:gd name="T59" fmla="*/ 98 h 224"/>
                <a:gd name="T60" fmla="*/ 177 w 246"/>
                <a:gd name="T61" fmla="*/ 90 h 224"/>
                <a:gd name="T62" fmla="*/ 246 w 246"/>
                <a:gd name="T63" fmla="*/ 63 h 224"/>
                <a:gd name="T64" fmla="*/ 185 w 246"/>
                <a:gd name="T65" fmla="*/ 2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4">
                  <a:moveTo>
                    <a:pt x="185" y="29"/>
                  </a:moveTo>
                  <a:lnTo>
                    <a:pt x="131" y="4"/>
                  </a:lnTo>
                  <a:lnTo>
                    <a:pt x="121" y="0"/>
                  </a:lnTo>
                  <a:lnTo>
                    <a:pt x="110" y="2"/>
                  </a:lnTo>
                  <a:lnTo>
                    <a:pt x="106" y="3"/>
                  </a:lnTo>
                  <a:lnTo>
                    <a:pt x="95" y="7"/>
                  </a:lnTo>
                  <a:lnTo>
                    <a:pt x="82" y="14"/>
                  </a:lnTo>
                  <a:lnTo>
                    <a:pt x="64" y="23"/>
                  </a:lnTo>
                  <a:lnTo>
                    <a:pt x="47" y="35"/>
                  </a:lnTo>
                  <a:lnTo>
                    <a:pt x="31" y="53"/>
                  </a:lnTo>
                  <a:lnTo>
                    <a:pt x="17" y="73"/>
                  </a:lnTo>
                  <a:lnTo>
                    <a:pt x="7" y="100"/>
                  </a:lnTo>
                  <a:lnTo>
                    <a:pt x="0" y="144"/>
                  </a:lnTo>
                  <a:lnTo>
                    <a:pt x="2" y="174"/>
                  </a:lnTo>
                  <a:lnTo>
                    <a:pt x="10" y="192"/>
                  </a:lnTo>
                  <a:lnTo>
                    <a:pt x="21" y="204"/>
                  </a:lnTo>
                  <a:lnTo>
                    <a:pt x="52" y="224"/>
                  </a:lnTo>
                  <a:lnTo>
                    <a:pt x="68" y="191"/>
                  </a:lnTo>
                  <a:lnTo>
                    <a:pt x="68" y="191"/>
                  </a:lnTo>
                  <a:lnTo>
                    <a:pt x="68" y="190"/>
                  </a:lnTo>
                  <a:lnTo>
                    <a:pt x="68" y="190"/>
                  </a:lnTo>
                  <a:lnTo>
                    <a:pt x="68" y="189"/>
                  </a:lnTo>
                  <a:lnTo>
                    <a:pt x="69" y="188"/>
                  </a:lnTo>
                  <a:lnTo>
                    <a:pt x="71" y="183"/>
                  </a:lnTo>
                  <a:lnTo>
                    <a:pt x="76" y="173"/>
                  </a:lnTo>
                  <a:lnTo>
                    <a:pt x="83" y="159"/>
                  </a:lnTo>
                  <a:lnTo>
                    <a:pt x="94" y="141"/>
                  </a:lnTo>
                  <a:lnTo>
                    <a:pt x="109" y="125"/>
                  </a:lnTo>
                  <a:lnTo>
                    <a:pt x="128" y="109"/>
                  </a:lnTo>
                  <a:lnTo>
                    <a:pt x="150" y="98"/>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44" name="Freeform 1132"/>
            <p:cNvSpPr>
              <a:spLocks/>
            </p:cNvSpPr>
            <p:nvPr/>
          </p:nvSpPr>
          <p:spPr bwMode="auto">
            <a:xfrm>
              <a:off x="4236" y="2185"/>
              <a:ext cx="70" cy="72"/>
            </a:xfrm>
            <a:custGeom>
              <a:avLst/>
              <a:gdLst>
                <a:gd name="T0" fmla="*/ 85 w 141"/>
                <a:gd name="T1" fmla="*/ 0 h 144"/>
                <a:gd name="T2" fmla="*/ 83 w 141"/>
                <a:gd name="T3" fmla="*/ 1 h 144"/>
                <a:gd name="T4" fmla="*/ 75 w 141"/>
                <a:gd name="T5" fmla="*/ 4 h 144"/>
                <a:gd name="T6" fmla="*/ 65 w 141"/>
                <a:gd name="T7" fmla="*/ 8 h 144"/>
                <a:gd name="T8" fmla="*/ 51 w 141"/>
                <a:gd name="T9" fmla="*/ 15 h 144"/>
                <a:gd name="T10" fmla="*/ 38 w 141"/>
                <a:gd name="T11" fmla="*/ 25 h 144"/>
                <a:gd name="T12" fmla="*/ 24 w 141"/>
                <a:gd name="T13" fmla="*/ 38 h 144"/>
                <a:gd name="T14" fmla="*/ 14 w 141"/>
                <a:gd name="T15" fmla="*/ 54 h 144"/>
                <a:gd name="T16" fmla="*/ 6 w 141"/>
                <a:gd name="T17" fmla="*/ 75 h 144"/>
                <a:gd name="T18" fmla="*/ 0 w 141"/>
                <a:gd name="T19" fmla="*/ 111 h 144"/>
                <a:gd name="T20" fmla="*/ 1 w 141"/>
                <a:gd name="T21" fmla="*/ 131 h 144"/>
                <a:gd name="T22" fmla="*/ 4 w 141"/>
                <a:gd name="T23" fmla="*/ 142 h 144"/>
                <a:gd name="T24" fmla="*/ 6 w 141"/>
                <a:gd name="T25" fmla="*/ 144 h 144"/>
                <a:gd name="T26" fmla="*/ 8 w 141"/>
                <a:gd name="T27" fmla="*/ 140 h 144"/>
                <a:gd name="T28" fmla="*/ 13 w 141"/>
                <a:gd name="T29" fmla="*/ 128 h 144"/>
                <a:gd name="T30" fmla="*/ 22 w 141"/>
                <a:gd name="T31" fmla="*/ 111 h 144"/>
                <a:gd name="T32" fmla="*/ 36 w 141"/>
                <a:gd name="T33" fmla="*/ 90 h 144"/>
                <a:gd name="T34" fmla="*/ 54 w 141"/>
                <a:gd name="T35" fmla="*/ 69 h 144"/>
                <a:gd name="T36" fmla="*/ 77 w 141"/>
                <a:gd name="T37" fmla="*/ 51 h 144"/>
                <a:gd name="T38" fmla="*/ 106 w 141"/>
                <a:gd name="T39" fmla="*/ 35 h 144"/>
                <a:gd name="T40" fmla="*/ 141 w 141"/>
                <a:gd name="T41" fmla="*/ 25 h 144"/>
                <a:gd name="T42" fmla="*/ 85 w 141"/>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1" h="144">
                  <a:moveTo>
                    <a:pt x="85" y="0"/>
                  </a:moveTo>
                  <a:lnTo>
                    <a:pt x="83" y="1"/>
                  </a:lnTo>
                  <a:lnTo>
                    <a:pt x="75" y="4"/>
                  </a:lnTo>
                  <a:lnTo>
                    <a:pt x="65" y="8"/>
                  </a:lnTo>
                  <a:lnTo>
                    <a:pt x="51" y="15"/>
                  </a:lnTo>
                  <a:lnTo>
                    <a:pt x="38" y="25"/>
                  </a:lnTo>
                  <a:lnTo>
                    <a:pt x="24" y="38"/>
                  </a:lnTo>
                  <a:lnTo>
                    <a:pt x="14" y="54"/>
                  </a:lnTo>
                  <a:lnTo>
                    <a:pt x="6" y="75"/>
                  </a:lnTo>
                  <a:lnTo>
                    <a:pt x="0" y="111"/>
                  </a:lnTo>
                  <a:lnTo>
                    <a:pt x="1" y="131"/>
                  </a:lnTo>
                  <a:lnTo>
                    <a:pt x="4" y="142"/>
                  </a:lnTo>
                  <a:lnTo>
                    <a:pt x="6" y="144"/>
                  </a:lnTo>
                  <a:lnTo>
                    <a:pt x="8" y="140"/>
                  </a:lnTo>
                  <a:lnTo>
                    <a:pt x="13" y="128"/>
                  </a:lnTo>
                  <a:lnTo>
                    <a:pt x="22" y="111"/>
                  </a:lnTo>
                  <a:lnTo>
                    <a:pt x="36" y="90"/>
                  </a:lnTo>
                  <a:lnTo>
                    <a:pt x="54" y="69"/>
                  </a:lnTo>
                  <a:lnTo>
                    <a:pt x="77" y="51"/>
                  </a:lnTo>
                  <a:lnTo>
                    <a:pt x="106" y="35"/>
                  </a:lnTo>
                  <a:lnTo>
                    <a:pt x="141"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45" name="Freeform 1133"/>
            <p:cNvSpPr>
              <a:spLocks/>
            </p:cNvSpPr>
            <p:nvPr/>
          </p:nvSpPr>
          <p:spPr bwMode="auto">
            <a:xfrm>
              <a:off x="4302" y="2218"/>
              <a:ext cx="124" cy="112"/>
            </a:xfrm>
            <a:custGeom>
              <a:avLst/>
              <a:gdLst>
                <a:gd name="T0" fmla="*/ 185 w 246"/>
                <a:gd name="T1" fmla="*/ 29 h 225"/>
                <a:gd name="T2" fmla="*/ 131 w 246"/>
                <a:gd name="T3" fmla="*/ 5 h 225"/>
                <a:gd name="T4" fmla="*/ 121 w 246"/>
                <a:gd name="T5" fmla="*/ 0 h 225"/>
                <a:gd name="T6" fmla="*/ 110 w 246"/>
                <a:gd name="T7" fmla="*/ 2 h 225"/>
                <a:gd name="T8" fmla="*/ 106 w 246"/>
                <a:gd name="T9" fmla="*/ 3 h 225"/>
                <a:gd name="T10" fmla="*/ 95 w 246"/>
                <a:gd name="T11" fmla="*/ 7 h 225"/>
                <a:gd name="T12" fmla="*/ 81 w 246"/>
                <a:gd name="T13" fmla="*/ 13 h 225"/>
                <a:gd name="T14" fmla="*/ 64 w 246"/>
                <a:gd name="T15" fmla="*/ 22 h 225"/>
                <a:gd name="T16" fmla="*/ 47 w 246"/>
                <a:gd name="T17" fmla="*/ 35 h 225"/>
                <a:gd name="T18" fmla="*/ 31 w 246"/>
                <a:gd name="T19" fmla="*/ 52 h 225"/>
                <a:gd name="T20" fmla="*/ 17 w 246"/>
                <a:gd name="T21" fmla="*/ 74 h 225"/>
                <a:gd name="T22" fmla="*/ 7 w 246"/>
                <a:gd name="T23" fmla="*/ 100 h 225"/>
                <a:gd name="T24" fmla="*/ 0 w 246"/>
                <a:gd name="T25" fmla="*/ 143 h 225"/>
                <a:gd name="T26" fmla="*/ 1 w 246"/>
                <a:gd name="T27" fmla="*/ 173 h 225"/>
                <a:gd name="T28" fmla="*/ 9 w 246"/>
                <a:gd name="T29" fmla="*/ 192 h 225"/>
                <a:gd name="T30" fmla="*/ 20 w 246"/>
                <a:gd name="T31" fmla="*/ 204 h 225"/>
                <a:gd name="T32" fmla="*/ 51 w 246"/>
                <a:gd name="T33" fmla="*/ 225 h 225"/>
                <a:gd name="T34" fmla="*/ 66 w 246"/>
                <a:gd name="T35" fmla="*/ 191 h 225"/>
                <a:gd name="T36" fmla="*/ 66 w 246"/>
                <a:gd name="T37" fmla="*/ 191 h 225"/>
                <a:gd name="T38" fmla="*/ 68 w 246"/>
                <a:gd name="T39" fmla="*/ 190 h 225"/>
                <a:gd name="T40" fmla="*/ 68 w 246"/>
                <a:gd name="T41" fmla="*/ 189 h 225"/>
                <a:gd name="T42" fmla="*/ 68 w 246"/>
                <a:gd name="T43" fmla="*/ 189 h 225"/>
                <a:gd name="T44" fmla="*/ 69 w 246"/>
                <a:gd name="T45" fmla="*/ 188 h 225"/>
                <a:gd name="T46" fmla="*/ 71 w 246"/>
                <a:gd name="T47" fmla="*/ 183 h 225"/>
                <a:gd name="T48" fmla="*/ 76 w 246"/>
                <a:gd name="T49" fmla="*/ 173 h 225"/>
                <a:gd name="T50" fmla="*/ 83 w 246"/>
                <a:gd name="T51" fmla="*/ 158 h 225"/>
                <a:gd name="T52" fmla="*/ 94 w 246"/>
                <a:gd name="T53" fmla="*/ 142 h 225"/>
                <a:gd name="T54" fmla="*/ 108 w 246"/>
                <a:gd name="T55" fmla="*/ 124 h 225"/>
                <a:gd name="T56" fmla="*/ 126 w 246"/>
                <a:gd name="T57" fmla="*/ 109 h 225"/>
                <a:gd name="T58" fmla="*/ 149 w 246"/>
                <a:gd name="T59" fmla="*/ 97 h 225"/>
                <a:gd name="T60" fmla="*/ 176 w 246"/>
                <a:gd name="T61" fmla="*/ 90 h 225"/>
                <a:gd name="T62" fmla="*/ 246 w 246"/>
                <a:gd name="T63" fmla="*/ 63 h 225"/>
                <a:gd name="T64" fmla="*/ 185 w 246"/>
                <a:gd name="T65" fmla="*/ 2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5">
                  <a:moveTo>
                    <a:pt x="185" y="29"/>
                  </a:moveTo>
                  <a:lnTo>
                    <a:pt x="131" y="5"/>
                  </a:lnTo>
                  <a:lnTo>
                    <a:pt x="121" y="0"/>
                  </a:lnTo>
                  <a:lnTo>
                    <a:pt x="110" y="2"/>
                  </a:lnTo>
                  <a:lnTo>
                    <a:pt x="106" y="3"/>
                  </a:lnTo>
                  <a:lnTo>
                    <a:pt x="95" y="7"/>
                  </a:lnTo>
                  <a:lnTo>
                    <a:pt x="81" y="13"/>
                  </a:lnTo>
                  <a:lnTo>
                    <a:pt x="64" y="22"/>
                  </a:lnTo>
                  <a:lnTo>
                    <a:pt x="47" y="35"/>
                  </a:lnTo>
                  <a:lnTo>
                    <a:pt x="31" y="52"/>
                  </a:lnTo>
                  <a:lnTo>
                    <a:pt x="17" y="74"/>
                  </a:lnTo>
                  <a:lnTo>
                    <a:pt x="7" y="100"/>
                  </a:lnTo>
                  <a:lnTo>
                    <a:pt x="0" y="143"/>
                  </a:lnTo>
                  <a:lnTo>
                    <a:pt x="1" y="173"/>
                  </a:lnTo>
                  <a:lnTo>
                    <a:pt x="9" y="192"/>
                  </a:lnTo>
                  <a:lnTo>
                    <a:pt x="20" y="204"/>
                  </a:lnTo>
                  <a:lnTo>
                    <a:pt x="51" y="225"/>
                  </a:lnTo>
                  <a:lnTo>
                    <a:pt x="66" y="191"/>
                  </a:lnTo>
                  <a:lnTo>
                    <a:pt x="66" y="191"/>
                  </a:lnTo>
                  <a:lnTo>
                    <a:pt x="68" y="190"/>
                  </a:lnTo>
                  <a:lnTo>
                    <a:pt x="68" y="189"/>
                  </a:lnTo>
                  <a:lnTo>
                    <a:pt x="68" y="189"/>
                  </a:lnTo>
                  <a:lnTo>
                    <a:pt x="69" y="188"/>
                  </a:lnTo>
                  <a:lnTo>
                    <a:pt x="71" y="183"/>
                  </a:lnTo>
                  <a:lnTo>
                    <a:pt x="76" y="173"/>
                  </a:lnTo>
                  <a:lnTo>
                    <a:pt x="83" y="158"/>
                  </a:lnTo>
                  <a:lnTo>
                    <a:pt x="94" y="142"/>
                  </a:lnTo>
                  <a:lnTo>
                    <a:pt x="108" y="124"/>
                  </a:lnTo>
                  <a:lnTo>
                    <a:pt x="126" y="109"/>
                  </a:lnTo>
                  <a:lnTo>
                    <a:pt x="149" y="97"/>
                  </a:lnTo>
                  <a:lnTo>
                    <a:pt x="176"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46" name="Freeform 1134"/>
            <p:cNvSpPr>
              <a:spLocks/>
            </p:cNvSpPr>
            <p:nvPr/>
          </p:nvSpPr>
          <p:spPr bwMode="auto">
            <a:xfrm>
              <a:off x="4318" y="2235"/>
              <a:ext cx="70" cy="72"/>
            </a:xfrm>
            <a:custGeom>
              <a:avLst/>
              <a:gdLst>
                <a:gd name="T0" fmla="*/ 85 w 139"/>
                <a:gd name="T1" fmla="*/ 0 h 144"/>
                <a:gd name="T2" fmla="*/ 83 w 139"/>
                <a:gd name="T3" fmla="*/ 2 h 144"/>
                <a:gd name="T4" fmla="*/ 75 w 139"/>
                <a:gd name="T5" fmla="*/ 4 h 144"/>
                <a:gd name="T6" fmla="*/ 64 w 139"/>
                <a:gd name="T7" fmla="*/ 8 h 144"/>
                <a:gd name="T8" fmla="*/ 51 w 139"/>
                <a:gd name="T9" fmla="*/ 15 h 144"/>
                <a:gd name="T10" fmla="*/ 38 w 139"/>
                <a:gd name="T11" fmla="*/ 26 h 144"/>
                <a:gd name="T12" fmla="*/ 24 w 139"/>
                <a:gd name="T13" fmla="*/ 38 h 144"/>
                <a:gd name="T14" fmla="*/ 14 w 139"/>
                <a:gd name="T15" fmla="*/ 55 h 144"/>
                <a:gd name="T16" fmla="*/ 6 w 139"/>
                <a:gd name="T17" fmla="*/ 75 h 144"/>
                <a:gd name="T18" fmla="*/ 0 w 139"/>
                <a:gd name="T19" fmla="*/ 111 h 144"/>
                <a:gd name="T20" fmla="*/ 0 w 139"/>
                <a:gd name="T21" fmla="*/ 132 h 144"/>
                <a:gd name="T22" fmla="*/ 3 w 139"/>
                <a:gd name="T23" fmla="*/ 142 h 144"/>
                <a:gd name="T24" fmla="*/ 6 w 139"/>
                <a:gd name="T25" fmla="*/ 144 h 144"/>
                <a:gd name="T26" fmla="*/ 7 w 139"/>
                <a:gd name="T27" fmla="*/ 140 h 144"/>
                <a:gd name="T28" fmla="*/ 13 w 139"/>
                <a:gd name="T29" fmla="*/ 128 h 144"/>
                <a:gd name="T30" fmla="*/ 22 w 139"/>
                <a:gd name="T31" fmla="*/ 111 h 144"/>
                <a:gd name="T32" fmla="*/ 36 w 139"/>
                <a:gd name="T33" fmla="*/ 90 h 144"/>
                <a:gd name="T34" fmla="*/ 54 w 139"/>
                <a:gd name="T35" fmla="*/ 70 h 144"/>
                <a:gd name="T36" fmla="*/ 77 w 139"/>
                <a:gd name="T37" fmla="*/ 50 h 144"/>
                <a:gd name="T38" fmla="*/ 105 w 139"/>
                <a:gd name="T39" fmla="*/ 34 h 144"/>
                <a:gd name="T40" fmla="*/ 139 w 139"/>
                <a:gd name="T41" fmla="*/ 25 h 144"/>
                <a:gd name="T42" fmla="*/ 85 w 139"/>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4">
                  <a:moveTo>
                    <a:pt x="85" y="0"/>
                  </a:moveTo>
                  <a:lnTo>
                    <a:pt x="83" y="2"/>
                  </a:lnTo>
                  <a:lnTo>
                    <a:pt x="75" y="4"/>
                  </a:lnTo>
                  <a:lnTo>
                    <a:pt x="64" y="8"/>
                  </a:lnTo>
                  <a:lnTo>
                    <a:pt x="51" y="15"/>
                  </a:lnTo>
                  <a:lnTo>
                    <a:pt x="38" y="26"/>
                  </a:lnTo>
                  <a:lnTo>
                    <a:pt x="24" y="38"/>
                  </a:lnTo>
                  <a:lnTo>
                    <a:pt x="14" y="55"/>
                  </a:lnTo>
                  <a:lnTo>
                    <a:pt x="6" y="75"/>
                  </a:lnTo>
                  <a:lnTo>
                    <a:pt x="0" y="111"/>
                  </a:lnTo>
                  <a:lnTo>
                    <a:pt x="0" y="132"/>
                  </a:lnTo>
                  <a:lnTo>
                    <a:pt x="3" y="142"/>
                  </a:lnTo>
                  <a:lnTo>
                    <a:pt x="6" y="144"/>
                  </a:lnTo>
                  <a:lnTo>
                    <a:pt x="7" y="140"/>
                  </a:lnTo>
                  <a:lnTo>
                    <a:pt x="13" y="128"/>
                  </a:lnTo>
                  <a:lnTo>
                    <a:pt x="22" y="111"/>
                  </a:lnTo>
                  <a:lnTo>
                    <a:pt x="36" y="90"/>
                  </a:lnTo>
                  <a:lnTo>
                    <a:pt x="54" y="70"/>
                  </a:lnTo>
                  <a:lnTo>
                    <a:pt x="77" y="50"/>
                  </a:lnTo>
                  <a:lnTo>
                    <a:pt x="105" y="34"/>
                  </a:lnTo>
                  <a:lnTo>
                    <a:pt x="139"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47" name="Freeform 1135"/>
            <p:cNvSpPr>
              <a:spLocks/>
            </p:cNvSpPr>
            <p:nvPr/>
          </p:nvSpPr>
          <p:spPr bwMode="auto">
            <a:xfrm>
              <a:off x="4777" y="2073"/>
              <a:ext cx="118" cy="115"/>
            </a:xfrm>
            <a:custGeom>
              <a:avLst/>
              <a:gdLst>
                <a:gd name="T0" fmla="*/ 64 w 236"/>
                <a:gd name="T1" fmla="*/ 23 h 230"/>
                <a:gd name="T2" fmla="*/ 121 w 236"/>
                <a:gd name="T3" fmla="*/ 3 h 230"/>
                <a:gd name="T4" fmla="*/ 131 w 236"/>
                <a:gd name="T5" fmla="*/ 0 h 230"/>
                <a:gd name="T6" fmla="*/ 141 w 236"/>
                <a:gd name="T7" fmla="*/ 3 h 230"/>
                <a:gd name="T8" fmla="*/ 146 w 236"/>
                <a:gd name="T9" fmla="*/ 5 h 230"/>
                <a:gd name="T10" fmla="*/ 156 w 236"/>
                <a:gd name="T11" fmla="*/ 10 h 230"/>
                <a:gd name="T12" fmla="*/ 169 w 236"/>
                <a:gd name="T13" fmla="*/ 17 h 230"/>
                <a:gd name="T14" fmla="*/ 185 w 236"/>
                <a:gd name="T15" fmla="*/ 28 h 230"/>
                <a:gd name="T16" fmla="*/ 201 w 236"/>
                <a:gd name="T17" fmla="*/ 43 h 230"/>
                <a:gd name="T18" fmla="*/ 215 w 236"/>
                <a:gd name="T19" fmla="*/ 62 h 230"/>
                <a:gd name="T20" fmla="*/ 227 w 236"/>
                <a:gd name="T21" fmla="*/ 85 h 230"/>
                <a:gd name="T22" fmla="*/ 234 w 236"/>
                <a:gd name="T23" fmla="*/ 112 h 230"/>
                <a:gd name="T24" fmla="*/ 236 w 236"/>
                <a:gd name="T25" fmla="*/ 155 h 230"/>
                <a:gd name="T26" fmla="*/ 231 w 236"/>
                <a:gd name="T27" fmla="*/ 185 h 230"/>
                <a:gd name="T28" fmla="*/ 221 w 236"/>
                <a:gd name="T29" fmla="*/ 204 h 230"/>
                <a:gd name="T30" fmla="*/ 209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3 h 230"/>
                <a:gd name="T42" fmla="*/ 163 w 236"/>
                <a:gd name="T43" fmla="*/ 193 h 230"/>
                <a:gd name="T44" fmla="*/ 163 w 236"/>
                <a:gd name="T45" fmla="*/ 191 h 230"/>
                <a:gd name="T46" fmla="*/ 162 w 236"/>
                <a:gd name="T47" fmla="*/ 186 h 230"/>
                <a:gd name="T48" fmla="*/ 159 w 236"/>
                <a:gd name="T49" fmla="*/ 176 h 230"/>
                <a:gd name="T50" fmla="*/ 152 w 236"/>
                <a:gd name="T51" fmla="*/ 161 h 230"/>
                <a:gd name="T52" fmla="*/ 143 w 236"/>
                <a:gd name="T53" fmla="*/ 144 h 230"/>
                <a:gd name="T54" fmla="*/ 130 w 236"/>
                <a:gd name="T55" fmla="*/ 125 h 230"/>
                <a:gd name="T56" fmla="*/ 114 w 236"/>
                <a:gd name="T57" fmla="*/ 108 h 230"/>
                <a:gd name="T58" fmla="*/ 93 w 236"/>
                <a:gd name="T59" fmla="*/ 94 h 230"/>
                <a:gd name="T60" fmla="*/ 67 w 236"/>
                <a:gd name="T61" fmla="*/ 84 h 230"/>
                <a:gd name="T62" fmla="*/ 0 w 236"/>
                <a:gd name="T63" fmla="*/ 49 h 230"/>
                <a:gd name="T64" fmla="*/ 64 w 236"/>
                <a:gd name="T65" fmla="*/ 2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3"/>
                  </a:moveTo>
                  <a:lnTo>
                    <a:pt x="121" y="3"/>
                  </a:lnTo>
                  <a:lnTo>
                    <a:pt x="131" y="0"/>
                  </a:lnTo>
                  <a:lnTo>
                    <a:pt x="141" y="3"/>
                  </a:lnTo>
                  <a:lnTo>
                    <a:pt x="146" y="5"/>
                  </a:lnTo>
                  <a:lnTo>
                    <a:pt x="156" y="10"/>
                  </a:lnTo>
                  <a:lnTo>
                    <a:pt x="169" y="17"/>
                  </a:lnTo>
                  <a:lnTo>
                    <a:pt x="185" y="28"/>
                  </a:lnTo>
                  <a:lnTo>
                    <a:pt x="201" y="43"/>
                  </a:lnTo>
                  <a:lnTo>
                    <a:pt x="215" y="62"/>
                  </a:lnTo>
                  <a:lnTo>
                    <a:pt x="227" y="85"/>
                  </a:lnTo>
                  <a:lnTo>
                    <a:pt x="234" y="112"/>
                  </a:lnTo>
                  <a:lnTo>
                    <a:pt x="236" y="155"/>
                  </a:lnTo>
                  <a:lnTo>
                    <a:pt x="231" y="185"/>
                  </a:lnTo>
                  <a:lnTo>
                    <a:pt x="221" y="204"/>
                  </a:lnTo>
                  <a:lnTo>
                    <a:pt x="209" y="213"/>
                  </a:lnTo>
                  <a:lnTo>
                    <a:pt x="176" y="230"/>
                  </a:lnTo>
                  <a:lnTo>
                    <a:pt x="163" y="194"/>
                  </a:lnTo>
                  <a:lnTo>
                    <a:pt x="163" y="194"/>
                  </a:lnTo>
                  <a:lnTo>
                    <a:pt x="163" y="193"/>
                  </a:lnTo>
                  <a:lnTo>
                    <a:pt x="163" y="193"/>
                  </a:lnTo>
                  <a:lnTo>
                    <a:pt x="163" y="193"/>
                  </a:lnTo>
                  <a:lnTo>
                    <a:pt x="163" y="191"/>
                  </a:lnTo>
                  <a:lnTo>
                    <a:pt x="162" y="186"/>
                  </a:lnTo>
                  <a:lnTo>
                    <a:pt x="159" y="176"/>
                  </a:lnTo>
                  <a:lnTo>
                    <a:pt x="152" y="161"/>
                  </a:lnTo>
                  <a:lnTo>
                    <a:pt x="143" y="144"/>
                  </a:lnTo>
                  <a:lnTo>
                    <a:pt x="130" y="125"/>
                  </a:lnTo>
                  <a:lnTo>
                    <a:pt x="114" y="108"/>
                  </a:lnTo>
                  <a:lnTo>
                    <a:pt x="93" y="94"/>
                  </a:lnTo>
                  <a:lnTo>
                    <a:pt x="67" y="84"/>
                  </a:lnTo>
                  <a:lnTo>
                    <a:pt x="0" y="49"/>
                  </a:lnTo>
                  <a:lnTo>
                    <a:pt x="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48" name="Freeform 1136"/>
            <p:cNvSpPr>
              <a:spLocks/>
            </p:cNvSpPr>
            <p:nvPr/>
          </p:nvSpPr>
          <p:spPr bwMode="auto">
            <a:xfrm>
              <a:off x="4815" y="2090"/>
              <a:ext cx="65" cy="75"/>
            </a:xfrm>
            <a:custGeom>
              <a:avLst/>
              <a:gdLst>
                <a:gd name="T0" fmla="*/ 56 w 130"/>
                <a:gd name="T1" fmla="*/ 0 h 150"/>
                <a:gd name="T2" fmla="*/ 58 w 130"/>
                <a:gd name="T3" fmla="*/ 1 h 150"/>
                <a:gd name="T4" fmla="*/ 66 w 130"/>
                <a:gd name="T5" fmla="*/ 5 h 150"/>
                <a:gd name="T6" fmla="*/ 77 w 130"/>
                <a:gd name="T7" fmla="*/ 11 h 150"/>
                <a:gd name="T8" fmla="*/ 88 w 130"/>
                <a:gd name="T9" fmla="*/ 19 h 150"/>
                <a:gd name="T10" fmla="*/ 101 w 130"/>
                <a:gd name="T11" fmla="*/ 30 h 150"/>
                <a:gd name="T12" fmla="*/ 113 w 130"/>
                <a:gd name="T13" fmla="*/ 44 h 150"/>
                <a:gd name="T14" fmla="*/ 122 w 130"/>
                <a:gd name="T15" fmla="*/ 61 h 150"/>
                <a:gd name="T16" fmla="*/ 128 w 130"/>
                <a:gd name="T17" fmla="*/ 82 h 150"/>
                <a:gd name="T18" fmla="*/ 130 w 130"/>
                <a:gd name="T19" fmla="*/ 118 h 150"/>
                <a:gd name="T20" fmla="*/ 126 w 130"/>
                <a:gd name="T21" fmla="*/ 138 h 150"/>
                <a:gd name="T22" fmla="*/ 122 w 130"/>
                <a:gd name="T23" fmla="*/ 148 h 150"/>
                <a:gd name="T24" fmla="*/ 119 w 130"/>
                <a:gd name="T25" fmla="*/ 150 h 150"/>
                <a:gd name="T26" fmla="*/ 118 w 130"/>
                <a:gd name="T27" fmla="*/ 145 h 150"/>
                <a:gd name="T28" fmla="*/ 115 w 130"/>
                <a:gd name="T29" fmla="*/ 133 h 150"/>
                <a:gd name="T30" fmla="*/ 107 w 130"/>
                <a:gd name="T31" fmla="*/ 115 h 150"/>
                <a:gd name="T32" fmla="*/ 96 w 130"/>
                <a:gd name="T33" fmla="*/ 93 h 150"/>
                <a:gd name="T34" fmla="*/ 80 w 130"/>
                <a:gd name="T35" fmla="*/ 72 h 150"/>
                <a:gd name="T36" fmla="*/ 60 w 130"/>
                <a:gd name="T37" fmla="*/ 50 h 150"/>
                <a:gd name="T38" fmla="*/ 33 w 130"/>
                <a:gd name="T39" fmla="*/ 31 h 150"/>
                <a:gd name="T40" fmla="*/ 0 w 130"/>
                <a:gd name="T41" fmla="*/ 19 h 150"/>
                <a:gd name="T42" fmla="*/ 56 w 130"/>
                <a:gd name="T4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0">
                  <a:moveTo>
                    <a:pt x="56" y="0"/>
                  </a:moveTo>
                  <a:lnTo>
                    <a:pt x="58" y="1"/>
                  </a:lnTo>
                  <a:lnTo>
                    <a:pt x="66" y="5"/>
                  </a:lnTo>
                  <a:lnTo>
                    <a:pt x="77" y="11"/>
                  </a:lnTo>
                  <a:lnTo>
                    <a:pt x="88" y="19"/>
                  </a:lnTo>
                  <a:lnTo>
                    <a:pt x="101" y="30"/>
                  </a:lnTo>
                  <a:lnTo>
                    <a:pt x="113" y="44"/>
                  </a:lnTo>
                  <a:lnTo>
                    <a:pt x="122" y="61"/>
                  </a:lnTo>
                  <a:lnTo>
                    <a:pt x="128" y="82"/>
                  </a:lnTo>
                  <a:lnTo>
                    <a:pt x="130" y="118"/>
                  </a:lnTo>
                  <a:lnTo>
                    <a:pt x="126" y="138"/>
                  </a:lnTo>
                  <a:lnTo>
                    <a:pt x="122" y="148"/>
                  </a:lnTo>
                  <a:lnTo>
                    <a:pt x="119" y="150"/>
                  </a:lnTo>
                  <a:lnTo>
                    <a:pt x="118" y="145"/>
                  </a:lnTo>
                  <a:lnTo>
                    <a:pt x="115" y="133"/>
                  </a:lnTo>
                  <a:lnTo>
                    <a:pt x="107" y="115"/>
                  </a:lnTo>
                  <a:lnTo>
                    <a:pt x="96" y="93"/>
                  </a:lnTo>
                  <a:lnTo>
                    <a:pt x="80" y="72"/>
                  </a:lnTo>
                  <a:lnTo>
                    <a:pt x="60" y="50"/>
                  </a:lnTo>
                  <a:lnTo>
                    <a:pt x="33" y="31"/>
                  </a:lnTo>
                  <a:lnTo>
                    <a:pt x="0" y="19"/>
                  </a:lnTo>
                  <a:lnTo>
                    <a:pt x="56"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49" name="Freeform 1137"/>
            <p:cNvSpPr>
              <a:spLocks/>
            </p:cNvSpPr>
            <p:nvPr/>
          </p:nvSpPr>
          <p:spPr bwMode="auto">
            <a:xfrm>
              <a:off x="4702" y="2107"/>
              <a:ext cx="118" cy="115"/>
            </a:xfrm>
            <a:custGeom>
              <a:avLst/>
              <a:gdLst>
                <a:gd name="T0" fmla="*/ 64 w 236"/>
                <a:gd name="T1" fmla="*/ 21 h 230"/>
                <a:gd name="T2" fmla="*/ 121 w 236"/>
                <a:gd name="T3" fmla="*/ 3 h 230"/>
                <a:gd name="T4" fmla="*/ 131 w 236"/>
                <a:gd name="T5" fmla="*/ 0 h 230"/>
                <a:gd name="T6" fmla="*/ 142 w 236"/>
                <a:gd name="T7" fmla="*/ 3 h 230"/>
                <a:gd name="T8" fmla="*/ 146 w 236"/>
                <a:gd name="T9" fmla="*/ 4 h 230"/>
                <a:gd name="T10" fmla="*/ 157 w 236"/>
                <a:gd name="T11" fmla="*/ 9 h 230"/>
                <a:gd name="T12" fmla="*/ 169 w 236"/>
                <a:gd name="T13" fmla="*/ 17 h 230"/>
                <a:gd name="T14" fmla="*/ 185 w 236"/>
                <a:gd name="T15" fmla="*/ 27 h 230"/>
                <a:gd name="T16" fmla="*/ 201 w 236"/>
                <a:gd name="T17" fmla="*/ 42 h 230"/>
                <a:gd name="T18" fmla="*/ 215 w 236"/>
                <a:gd name="T19" fmla="*/ 61 h 230"/>
                <a:gd name="T20" fmla="*/ 227 w 236"/>
                <a:gd name="T21" fmla="*/ 84 h 230"/>
                <a:gd name="T22" fmla="*/ 234 w 236"/>
                <a:gd name="T23" fmla="*/ 110 h 230"/>
                <a:gd name="T24" fmla="*/ 236 w 236"/>
                <a:gd name="T25" fmla="*/ 154 h 230"/>
                <a:gd name="T26" fmla="*/ 231 w 236"/>
                <a:gd name="T27" fmla="*/ 184 h 230"/>
                <a:gd name="T28" fmla="*/ 221 w 236"/>
                <a:gd name="T29" fmla="*/ 202 h 230"/>
                <a:gd name="T30" fmla="*/ 210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2 h 230"/>
                <a:gd name="T42" fmla="*/ 163 w 236"/>
                <a:gd name="T43" fmla="*/ 192 h 230"/>
                <a:gd name="T44" fmla="*/ 162 w 236"/>
                <a:gd name="T45" fmla="*/ 191 h 230"/>
                <a:gd name="T46" fmla="*/ 161 w 236"/>
                <a:gd name="T47" fmla="*/ 186 h 230"/>
                <a:gd name="T48" fmla="*/ 158 w 236"/>
                <a:gd name="T49" fmla="*/ 175 h 230"/>
                <a:gd name="T50" fmla="*/ 152 w 236"/>
                <a:gd name="T51" fmla="*/ 160 h 230"/>
                <a:gd name="T52" fmla="*/ 143 w 236"/>
                <a:gd name="T53" fmla="*/ 142 h 230"/>
                <a:gd name="T54" fmla="*/ 130 w 236"/>
                <a:gd name="T55" fmla="*/ 124 h 230"/>
                <a:gd name="T56" fmla="*/ 113 w 236"/>
                <a:gd name="T57" fmla="*/ 107 h 230"/>
                <a:gd name="T58" fmla="*/ 92 w 236"/>
                <a:gd name="T59" fmla="*/ 92 h 230"/>
                <a:gd name="T60" fmla="*/ 66 w 236"/>
                <a:gd name="T61" fmla="*/ 81 h 230"/>
                <a:gd name="T62" fmla="*/ 0 w 236"/>
                <a:gd name="T63" fmla="*/ 49 h 230"/>
                <a:gd name="T64" fmla="*/ 64 w 236"/>
                <a:gd name="T65"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1"/>
                  </a:moveTo>
                  <a:lnTo>
                    <a:pt x="121" y="3"/>
                  </a:lnTo>
                  <a:lnTo>
                    <a:pt x="131" y="0"/>
                  </a:lnTo>
                  <a:lnTo>
                    <a:pt x="142" y="3"/>
                  </a:lnTo>
                  <a:lnTo>
                    <a:pt x="146" y="4"/>
                  </a:lnTo>
                  <a:lnTo>
                    <a:pt x="157" y="9"/>
                  </a:lnTo>
                  <a:lnTo>
                    <a:pt x="169" y="17"/>
                  </a:lnTo>
                  <a:lnTo>
                    <a:pt x="185" y="27"/>
                  </a:lnTo>
                  <a:lnTo>
                    <a:pt x="201" y="42"/>
                  </a:lnTo>
                  <a:lnTo>
                    <a:pt x="215" y="61"/>
                  </a:lnTo>
                  <a:lnTo>
                    <a:pt x="227" y="84"/>
                  </a:lnTo>
                  <a:lnTo>
                    <a:pt x="234" y="110"/>
                  </a:lnTo>
                  <a:lnTo>
                    <a:pt x="236" y="154"/>
                  </a:lnTo>
                  <a:lnTo>
                    <a:pt x="231" y="184"/>
                  </a:lnTo>
                  <a:lnTo>
                    <a:pt x="221" y="202"/>
                  </a:lnTo>
                  <a:lnTo>
                    <a:pt x="210" y="213"/>
                  </a:lnTo>
                  <a:lnTo>
                    <a:pt x="176" y="230"/>
                  </a:lnTo>
                  <a:lnTo>
                    <a:pt x="163" y="194"/>
                  </a:lnTo>
                  <a:lnTo>
                    <a:pt x="163" y="194"/>
                  </a:lnTo>
                  <a:lnTo>
                    <a:pt x="163" y="193"/>
                  </a:lnTo>
                  <a:lnTo>
                    <a:pt x="163" y="192"/>
                  </a:lnTo>
                  <a:lnTo>
                    <a:pt x="163" y="192"/>
                  </a:lnTo>
                  <a:lnTo>
                    <a:pt x="162" y="191"/>
                  </a:lnTo>
                  <a:lnTo>
                    <a:pt x="161" y="186"/>
                  </a:lnTo>
                  <a:lnTo>
                    <a:pt x="158" y="175"/>
                  </a:lnTo>
                  <a:lnTo>
                    <a:pt x="152" y="160"/>
                  </a:lnTo>
                  <a:lnTo>
                    <a:pt x="143" y="142"/>
                  </a:lnTo>
                  <a:lnTo>
                    <a:pt x="130" y="124"/>
                  </a:lnTo>
                  <a:lnTo>
                    <a:pt x="113" y="107"/>
                  </a:lnTo>
                  <a:lnTo>
                    <a:pt x="92" y="92"/>
                  </a:lnTo>
                  <a:lnTo>
                    <a:pt x="66" y="81"/>
                  </a:lnTo>
                  <a:lnTo>
                    <a:pt x="0" y="49"/>
                  </a:lnTo>
                  <a:lnTo>
                    <a:pt x="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50" name="Freeform 1138"/>
            <p:cNvSpPr>
              <a:spLocks/>
            </p:cNvSpPr>
            <p:nvPr/>
          </p:nvSpPr>
          <p:spPr bwMode="auto">
            <a:xfrm>
              <a:off x="4739" y="2123"/>
              <a:ext cx="65" cy="76"/>
            </a:xfrm>
            <a:custGeom>
              <a:avLst/>
              <a:gdLst>
                <a:gd name="T0" fmla="*/ 57 w 130"/>
                <a:gd name="T1" fmla="*/ 0 h 151"/>
                <a:gd name="T2" fmla="*/ 60 w 130"/>
                <a:gd name="T3" fmla="*/ 1 h 151"/>
                <a:gd name="T4" fmla="*/ 68 w 130"/>
                <a:gd name="T5" fmla="*/ 5 h 151"/>
                <a:gd name="T6" fmla="*/ 77 w 130"/>
                <a:gd name="T7" fmla="*/ 10 h 151"/>
                <a:gd name="T8" fmla="*/ 89 w 130"/>
                <a:gd name="T9" fmla="*/ 18 h 151"/>
                <a:gd name="T10" fmla="*/ 102 w 130"/>
                <a:gd name="T11" fmla="*/ 30 h 151"/>
                <a:gd name="T12" fmla="*/ 114 w 130"/>
                <a:gd name="T13" fmla="*/ 44 h 151"/>
                <a:gd name="T14" fmla="*/ 122 w 130"/>
                <a:gd name="T15" fmla="*/ 61 h 151"/>
                <a:gd name="T16" fmla="*/ 127 w 130"/>
                <a:gd name="T17" fmla="*/ 82 h 151"/>
                <a:gd name="T18" fmla="*/ 130 w 130"/>
                <a:gd name="T19" fmla="*/ 119 h 151"/>
                <a:gd name="T20" fmla="*/ 127 w 130"/>
                <a:gd name="T21" fmla="*/ 139 h 151"/>
                <a:gd name="T22" fmla="*/ 123 w 130"/>
                <a:gd name="T23" fmla="*/ 149 h 151"/>
                <a:gd name="T24" fmla="*/ 121 w 130"/>
                <a:gd name="T25" fmla="*/ 151 h 151"/>
                <a:gd name="T26" fmla="*/ 119 w 130"/>
                <a:gd name="T27" fmla="*/ 146 h 151"/>
                <a:gd name="T28" fmla="*/ 116 w 130"/>
                <a:gd name="T29" fmla="*/ 134 h 151"/>
                <a:gd name="T30" fmla="*/ 108 w 130"/>
                <a:gd name="T31" fmla="*/ 115 h 151"/>
                <a:gd name="T32" fmla="*/ 96 w 130"/>
                <a:gd name="T33" fmla="*/ 94 h 151"/>
                <a:gd name="T34" fmla="*/ 81 w 130"/>
                <a:gd name="T35" fmla="*/ 71 h 151"/>
                <a:gd name="T36" fmla="*/ 60 w 130"/>
                <a:gd name="T37" fmla="*/ 50 h 151"/>
                <a:gd name="T38" fmla="*/ 33 w 130"/>
                <a:gd name="T39" fmla="*/ 31 h 151"/>
                <a:gd name="T40" fmla="*/ 0 w 130"/>
                <a:gd name="T41" fmla="*/ 18 h 151"/>
                <a:gd name="T42" fmla="*/ 57 w 130"/>
                <a:gd name="T43"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1">
                  <a:moveTo>
                    <a:pt x="57" y="0"/>
                  </a:moveTo>
                  <a:lnTo>
                    <a:pt x="60" y="1"/>
                  </a:lnTo>
                  <a:lnTo>
                    <a:pt x="68" y="5"/>
                  </a:lnTo>
                  <a:lnTo>
                    <a:pt x="77" y="10"/>
                  </a:lnTo>
                  <a:lnTo>
                    <a:pt x="89" y="18"/>
                  </a:lnTo>
                  <a:lnTo>
                    <a:pt x="102" y="30"/>
                  </a:lnTo>
                  <a:lnTo>
                    <a:pt x="114" y="44"/>
                  </a:lnTo>
                  <a:lnTo>
                    <a:pt x="122" y="61"/>
                  </a:lnTo>
                  <a:lnTo>
                    <a:pt x="127" y="82"/>
                  </a:lnTo>
                  <a:lnTo>
                    <a:pt x="130" y="119"/>
                  </a:lnTo>
                  <a:lnTo>
                    <a:pt x="127" y="139"/>
                  </a:lnTo>
                  <a:lnTo>
                    <a:pt x="123" y="149"/>
                  </a:lnTo>
                  <a:lnTo>
                    <a:pt x="121" y="151"/>
                  </a:lnTo>
                  <a:lnTo>
                    <a:pt x="119" y="146"/>
                  </a:lnTo>
                  <a:lnTo>
                    <a:pt x="116" y="134"/>
                  </a:lnTo>
                  <a:lnTo>
                    <a:pt x="108" y="115"/>
                  </a:lnTo>
                  <a:lnTo>
                    <a:pt x="96" y="94"/>
                  </a:lnTo>
                  <a:lnTo>
                    <a:pt x="81" y="71"/>
                  </a:lnTo>
                  <a:lnTo>
                    <a:pt x="60" y="50"/>
                  </a:lnTo>
                  <a:lnTo>
                    <a:pt x="33" y="31"/>
                  </a:lnTo>
                  <a:lnTo>
                    <a:pt x="0" y="18"/>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51" name="Freeform 1139"/>
            <p:cNvSpPr>
              <a:spLocks/>
            </p:cNvSpPr>
            <p:nvPr/>
          </p:nvSpPr>
          <p:spPr bwMode="auto">
            <a:xfrm>
              <a:off x="4626" y="2147"/>
              <a:ext cx="118" cy="115"/>
            </a:xfrm>
            <a:custGeom>
              <a:avLst/>
              <a:gdLst>
                <a:gd name="T0" fmla="*/ 64 w 236"/>
                <a:gd name="T1" fmla="*/ 22 h 232"/>
                <a:gd name="T2" fmla="*/ 121 w 236"/>
                <a:gd name="T3" fmla="*/ 4 h 232"/>
                <a:gd name="T4" fmla="*/ 131 w 236"/>
                <a:gd name="T5" fmla="*/ 0 h 232"/>
                <a:gd name="T6" fmla="*/ 142 w 236"/>
                <a:gd name="T7" fmla="*/ 4 h 232"/>
                <a:gd name="T8" fmla="*/ 146 w 236"/>
                <a:gd name="T9" fmla="*/ 5 h 232"/>
                <a:gd name="T10" fmla="*/ 157 w 236"/>
                <a:gd name="T11" fmla="*/ 9 h 232"/>
                <a:gd name="T12" fmla="*/ 169 w 236"/>
                <a:gd name="T13" fmla="*/ 17 h 232"/>
                <a:gd name="T14" fmla="*/ 185 w 236"/>
                <a:gd name="T15" fmla="*/ 28 h 232"/>
                <a:gd name="T16" fmla="*/ 201 w 236"/>
                <a:gd name="T17" fmla="*/ 43 h 232"/>
                <a:gd name="T18" fmla="*/ 215 w 236"/>
                <a:gd name="T19" fmla="*/ 61 h 232"/>
                <a:gd name="T20" fmla="*/ 227 w 236"/>
                <a:gd name="T21" fmla="*/ 84 h 232"/>
                <a:gd name="T22" fmla="*/ 234 w 236"/>
                <a:gd name="T23" fmla="*/ 112 h 232"/>
                <a:gd name="T24" fmla="*/ 236 w 236"/>
                <a:gd name="T25" fmla="*/ 156 h 232"/>
                <a:gd name="T26" fmla="*/ 231 w 236"/>
                <a:gd name="T27" fmla="*/ 186 h 232"/>
                <a:gd name="T28" fmla="*/ 221 w 236"/>
                <a:gd name="T29" fmla="*/ 204 h 232"/>
                <a:gd name="T30" fmla="*/ 210 w 236"/>
                <a:gd name="T31" fmla="*/ 214 h 232"/>
                <a:gd name="T32" fmla="*/ 176 w 236"/>
                <a:gd name="T33" fmla="*/ 232 h 232"/>
                <a:gd name="T34" fmla="*/ 163 w 236"/>
                <a:gd name="T35" fmla="*/ 196 h 232"/>
                <a:gd name="T36" fmla="*/ 163 w 236"/>
                <a:gd name="T37" fmla="*/ 196 h 232"/>
                <a:gd name="T38" fmla="*/ 163 w 236"/>
                <a:gd name="T39" fmla="*/ 195 h 232"/>
                <a:gd name="T40" fmla="*/ 163 w 236"/>
                <a:gd name="T41" fmla="*/ 194 h 232"/>
                <a:gd name="T42" fmla="*/ 163 w 236"/>
                <a:gd name="T43" fmla="*/ 194 h 232"/>
                <a:gd name="T44" fmla="*/ 163 w 236"/>
                <a:gd name="T45" fmla="*/ 193 h 232"/>
                <a:gd name="T46" fmla="*/ 162 w 236"/>
                <a:gd name="T47" fmla="*/ 188 h 232"/>
                <a:gd name="T48" fmla="*/ 159 w 236"/>
                <a:gd name="T49" fmla="*/ 176 h 232"/>
                <a:gd name="T50" fmla="*/ 152 w 236"/>
                <a:gd name="T51" fmla="*/ 161 h 232"/>
                <a:gd name="T52" fmla="*/ 143 w 236"/>
                <a:gd name="T53" fmla="*/ 144 h 232"/>
                <a:gd name="T54" fmla="*/ 130 w 236"/>
                <a:gd name="T55" fmla="*/ 126 h 232"/>
                <a:gd name="T56" fmla="*/ 113 w 236"/>
                <a:gd name="T57" fmla="*/ 108 h 232"/>
                <a:gd name="T58" fmla="*/ 92 w 236"/>
                <a:gd name="T59" fmla="*/ 93 h 232"/>
                <a:gd name="T60" fmla="*/ 66 w 236"/>
                <a:gd name="T61" fmla="*/ 83 h 232"/>
                <a:gd name="T62" fmla="*/ 0 w 236"/>
                <a:gd name="T63" fmla="*/ 50 h 232"/>
                <a:gd name="T64" fmla="*/ 64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4" y="22"/>
                  </a:moveTo>
                  <a:lnTo>
                    <a:pt x="121" y="4"/>
                  </a:lnTo>
                  <a:lnTo>
                    <a:pt x="131" y="0"/>
                  </a:lnTo>
                  <a:lnTo>
                    <a:pt x="142" y="4"/>
                  </a:lnTo>
                  <a:lnTo>
                    <a:pt x="146" y="5"/>
                  </a:lnTo>
                  <a:lnTo>
                    <a:pt x="157" y="9"/>
                  </a:lnTo>
                  <a:lnTo>
                    <a:pt x="169" y="17"/>
                  </a:lnTo>
                  <a:lnTo>
                    <a:pt x="185" y="28"/>
                  </a:lnTo>
                  <a:lnTo>
                    <a:pt x="201" y="43"/>
                  </a:lnTo>
                  <a:lnTo>
                    <a:pt x="215" y="61"/>
                  </a:lnTo>
                  <a:lnTo>
                    <a:pt x="227" y="84"/>
                  </a:lnTo>
                  <a:lnTo>
                    <a:pt x="234" y="112"/>
                  </a:lnTo>
                  <a:lnTo>
                    <a:pt x="236" y="156"/>
                  </a:lnTo>
                  <a:lnTo>
                    <a:pt x="231" y="186"/>
                  </a:lnTo>
                  <a:lnTo>
                    <a:pt x="221" y="204"/>
                  </a:lnTo>
                  <a:lnTo>
                    <a:pt x="210" y="214"/>
                  </a:lnTo>
                  <a:lnTo>
                    <a:pt x="176" y="232"/>
                  </a:lnTo>
                  <a:lnTo>
                    <a:pt x="163" y="196"/>
                  </a:lnTo>
                  <a:lnTo>
                    <a:pt x="163" y="196"/>
                  </a:lnTo>
                  <a:lnTo>
                    <a:pt x="163" y="195"/>
                  </a:lnTo>
                  <a:lnTo>
                    <a:pt x="163" y="194"/>
                  </a:lnTo>
                  <a:lnTo>
                    <a:pt x="163" y="194"/>
                  </a:lnTo>
                  <a:lnTo>
                    <a:pt x="163" y="193"/>
                  </a:lnTo>
                  <a:lnTo>
                    <a:pt x="162" y="188"/>
                  </a:lnTo>
                  <a:lnTo>
                    <a:pt x="159" y="176"/>
                  </a:lnTo>
                  <a:lnTo>
                    <a:pt x="152" y="161"/>
                  </a:lnTo>
                  <a:lnTo>
                    <a:pt x="143" y="144"/>
                  </a:lnTo>
                  <a:lnTo>
                    <a:pt x="130" y="126"/>
                  </a:lnTo>
                  <a:lnTo>
                    <a:pt x="113" y="108"/>
                  </a:lnTo>
                  <a:lnTo>
                    <a:pt x="92" y="93"/>
                  </a:lnTo>
                  <a:lnTo>
                    <a:pt x="66" y="83"/>
                  </a:lnTo>
                  <a:lnTo>
                    <a:pt x="0" y="50"/>
                  </a:lnTo>
                  <a:lnTo>
                    <a:pt x="6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52" name="Freeform 1140"/>
            <p:cNvSpPr>
              <a:spLocks/>
            </p:cNvSpPr>
            <p:nvPr/>
          </p:nvSpPr>
          <p:spPr bwMode="auto">
            <a:xfrm>
              <a:off x="4663" y="2163"/>
              <a:ext cx="65" cy="76"/>
            </a:xfrm>
            <a:custGeom>
              <a:avLst/>
              <a:gdLst>
                <a:gd name="T0" fmla="*/ 57 w 130"/>
                <a:gd name="T1" fmla="*/ 0 h 153"/>
                <a:gd name="T2" fmla="*/ 60 w 130"/>
                <a:gd name="T3" fmla="*/ 2 h 153"/>
                <a:gd name="T4" fmla="*/ 68 w 130"/>
                <a:gd name="T5" fmla="*/ 5 h 153"/>
                <a:gd name="T6" fmla="*/ 77 w 130"/>
                <a:gd name="T7" fmla="*/ 11 h 153"/>
                <a:gd name="T8" fmla="*/ 89 w 130"/>
                <a:gd name="T9" fmla="*/ 19 h 153"/>
                <a:gd name="T10" fmla="*/ 102 w 130"/>
                <a:gd name="T11" fmla="*/ 30 h 153"/>
                <a:gd name="T12" fmla="*/ 114 w 130"/>
                <a:gd name="T13" fmla="*/ 44 h 153"/>
                <a:gd name="T14" fmla="*/ 122 w 130"/>
                <a:gd name="T15" fmla="*/ 63 h 153"/>
                <a:gd name="T16" fmla="*/ 127 w 130"/>
                <a:gd name="T17" fmla="*/ 83 h 153"/>
                <a:gd name="T18" fmla="*/ 130 w 130"/>
                <a:gd name="T19" fmla="*/ 120 h 153"/>
                <a:gd name="T20" fmla="*/ 127 w 130"/>
                <a:gd name="T21" fmla="*/ 141 h 153"/>
                <a:gd name="T22" fmla="*/ 123 w 130"/>
                <a:gd name="T23" fmla="*/ 150 h 153"/>
                <a:gd name="T24" fmla="*/ 121 w 130"/>
                <a:gd name="T25" fmla="*/ 153 h 153"/>
                <a:gd name="T26" fmla="*/ 119 w 130"/>
                <a:gd name="T27" fmla="*/ 148 h 153"/>
                <a:gd name="T28" fmla="*/ 116 w 130"/>
                <a:gd name="T29" fmla="*/ 135 h 153"/>
                <a:gd name="T30" fmla="*/ 108 w 130"/>
                <a:gd name="T31" fmla="*/ 117 h 153"/>
                <a:gd name="T32" fmla="*/ 96 w 130"/>
                <a:gd name="T33" fmla="*/ 96 h 153"/>
                <a:gd name="T34" fmla="*/ 81 w 130"/>
                <a:gd name="T35" fmla="*/ 73 h 153"/>
                <a:gd name="T36" fmla="*/ 60 w 130"/>
                <a:gd name="T37" fmla="*/ 51 h 153"/>
                <a:gd name="T38" fmla="*/ 33 w 130"/>
                <a:gd name="T39" fmla="*/ 33 h 153"/>
                <a:gd name="T40" fmla="*/ 0 w 130"/>
                <a:gd name="T41" fmla="*/ 19 h 153"/>
                <a:gd name="T42" fmla="*/ 57 w 130"/>
                <a:gd name="T4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3">
                  <a:moveTo>
                    <a:pt x="57" y="0"/>
                  </a:moveTo>
                  <a:lnTo>
                    <a:pt x="60" y="2"/>
                  </a:lnTo>
                  <a:lnTo>
                    <a:pt x="68" y="5"/>
                  </a:lnTo>
                  <a:lnTo>
                    <a:pt x="77" y="11"/>
                  </a:lnTo>
                  <a:lnTo>
                    <a:pt x="89" y="19"/>
                  </a:lnTo>
                  <a:lnTo>
                    <a:pt x="102" y="30"/>
                  </a:lnTo>
                  <a:lnTo>
                    <a:pt x="114" y="44"/>
                  </a:lnTo>
                  <a:lnTo>
                    <a:pt x="122" y="63"/>
                  </a:lnTo>
                  <a:lnTo>
                    <a:pt x="127" y="83"/>
                  </a:lnTo>
                  <a:lnTo>
                    <a:pt x="130" y="120"/>
                  </a:lnTo>
                  <a:lnTo>
                    <a:pt x="127" y="141"/>
                  </a:lnTo>
                  <a:lnTo>
                    <a:pt x="123" y="150"/>
                  </a:lnTo>
                  <a:lnTo>
                    <a:pt x="121" y="153"/>
                  </a:lnTo>
                  <a:lnTo>
                    <a:pt x="119" y="148"/>
                  </a:lnTo>
                  <a:lnTo>
                    <a:pt x="116" y="135"/>
                  </a:lnTo>
                  <a:lnTo>
                    <a:pt x="108" y="117"/>
                  </a:lnTo>
                  <a:lnTo>
                    <a:pt x="96" y="96"/>
                  </a:lnTo>
                  <a:lnTo>
                    <a:pt x="81" y="73"/>
                  </a:lnTo>
                  <a:lnTo>
                    <a:pt x="60" y="51"/>
                  </a:lnTo>
                  <a:lnTo>
                    <a:pt x="33" y="33"/>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53" name="Freeform 1141"/>
            <p:cNvSpPr>
              <a:spLocks/>
            </p:cNvSpPr>
            <p:nvPr/>
          </p:nvSpPr>
          <p:spPr bwMode="auto">
            <a:xfrm>
              <a:off x="4544" y="2185"/>
              <a:ext cx="118" cy="115"/>
            </a:xfrm>
            <a:custGeom>
              <a:avLst/>
              <a:gdLst>
                <a:gd name="T0" fmla="*/ 65 w 236"/>
                <a:gd name="T1" fmla="*/ 22 h 232"/>
                <a:gd name="T2" fmla="*/ 121 w 236"/>
                <a:gd name="T3" fmla="*/ 4 h 232"/>
                <a:gd name="T4" fmla="*/ 132 w 236"/>
                <a:gd name="T5" fmla="*/ 0 h 232"/>
                <a:gd name="T6" fmla="*/ 142 w 236"/>
                <a:gd name="T7" fmla="*/ 4 h 232"/>
                <a:gd name="T8" fmla="*/ 147 w 236"/>
                <a:gd name="T9" fmla="*/ 5 h 232"/>
                <a:gd name="T10" fmla="*/ 157 w 236"/>
                <a:gd name="T11" fmla="*/ 9 h 232"/>
                <a:gd name="T12" fmla="*/ 170 w 236"/>
                <a:gd name="T13" fmla="*/ 17 h 232"/>
                <a:gd name="T14" fmla="*/ 186 w 236"/>
                <a:gd name="T15" fmla="*/ 28 h 232"/>
                <a:gd name="T16" fmla="*/ 202 w 236"/>
                <a:gd name="T17" fmla="*/ 43 h 232"/>
                <a:gd name="T18" fmla="*/ 216 w 236"/>
                <a:gd name="T19" fmla="*/ 61 h 232"/>
                <a:gd name="T20" fmla="*/ 227 w 236"/>
                <a:gd name="T21" fmla="*/ 84 h 232"/>
                <a:gd name="T22" fmla="*/ 234 w 236"/>
                <a:gd name="T23" fmla="*/ 112 h 232"/>
                <a:gd name="T24" fmla="*/ 236 w 236"/>
                <a:gd name="T25" fmla="*/ 156 h 232"/>
                <a:gd name="T26" fmla="*/ 232 w 236"/>
                <a:gd name="T27" fmla="*/ 186 h 232"/>
                <a:gd name="T28" fmla="*/ 221 w 236"/>
                <a:gd name="T29" fmla="*/ 204 h 232"/>
                <a:gd name="T30" fmla="*/ 210 w 236"/>
                <a:gd name="T31" fmla="*/ 214 h 232"/>
                <a:gd name="T32" fmla="*/ 177 w 236"/>
                <a:gd name="T33" fmla="*/ 232 h 232"/>
                <a:gd name="T34" fmla="*/ 165 w 236"/>
                <a:gd name="T35" fmla="*/ 196 h 232"/>
                <a:gd name="T36" fmla="*/ 165 w 236"/>
                <a:gd name="T37" fmla="*/ 196 h 232"/>
                <a:gd name="T38" fmla="*/ 165 w 236"/>
                <a:gd name="T39" fmla="*/ 195 h 232"/>
                <a:gd name="T40" fmla="*/ 164 w 236"/>
                <a:gd name="T41" fmla="*/ 195 h 232"/>
                <a:gd name="T42" fmla="*/ 164 w 236"/>
                <a:gd name="T43" fmla="*/ 194 h 232"/>
                <a:gd name="T44" fmla="*/ 164 w 236"/>
                <a:gd name="T45" fmla="*/ 193 h 232"/>
                <a:gd name="T46" fmla="*/ 163 w 236"/>
                <a:gd name="T47" fmla="*/ 188 h 232"/>
                <a:gd name="T48" fmla="*/ 159 w 236"/>
                <a:gd name="T49" fmla="*/ 176 h 232"/>
                <a:gd name="T50" fmla="*/ 152 w 236"/>
                <a:gd name="T51" fmla="*/ 161 h 232"/>
                <a:gd name="T52" fmla="*/ 143 w 236"/>
                <a:gd name="T53" fmla="*/ 144 h 232"/>
                <a:gd name="T54" fmla="*/ 131 w 236"/>
                <a:gd name="T55" fmla="*/ 126 h 232"/>
                <a:gd name="T56" fmla="*/ 114 w 236"/>
                <a:gd name="T57" fmla="*/ 108 h 232"/>
                <a:gd name="T58" fmla="*/ 94 w 236"/>
                <a:gd name="T59" fmla="*/ 95 h 232"/>
                <a:gd name="T60" fmla="*/ 67 w 236"/>
                <a:gd name="T61" fmla="*/ 84 h 232"/>
                <a:gd name="T62" fmla="*/ 0 w 236"/>
                <a:gd name="T63" fmla="*/ 50 h 232"/>
                <a:gd name="T64" fmla="*/ 65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5" y="22"/>
                  </a:moveTo>
                  <a:lnTo>
                    <a:pt x="121" y="4"/>
                  </a:lnTo>
                  <a:lnTo>
                    <a:pt x="132" y="0"/>
                  </a:lnTo>
                  <a:lnTo>
                    <a:pt x="142" y="4"/>
                  </a:lnTo>
                  <a:lnTo>
                    <a:pt x="147" y="5"/>
                  </a:lnTo>
                  <a:lnTo>
                    <a:pt x="157" y="9"/>
                  </a:lnTo>
                  <a:lnTo>
                    <a:pt x="170" y="17"/>
                  </a:lnTo>
                  <a:lnTo>
                    <a:pt x="186" y="28"/>
                  </a:lnTo>
                  <a:lnTo>
                    <a:pt x="202" y="43"/>
                  </a:lnTo>
                  <a:lnTo>
                    <a:pt x="216" y="61"/>
                  </a:lnTo>
                  <a:lnTo>
                    <a:pt x="227" y="84"/>
                  </a:lnTo>
                  <a:lnTo>
                    <a:pt x="234" y="112"/>
                  </a:lnTo>
                  <a:lnTo>
                    <a:pt x="236" y="156"/>
                  </a:lnTo>
                  <a:lnTo>
                    <a:pt x="232" y="186"/>
                  </a:lnTo>
                  <a:lnTo>
                    <a:pt x="221" y="204"/>
                  </a:lnTo>
                  <a:lnTo>
                    <a:pt x="210" y="214"/>
                  </a:lnTo>
                  <a:lnTo>
                    <a:pt x="177" y="232"/>
                  </a:lnTo>
                  <a:lnTo>
                    <a:pt x="165" y="196"/>
                  </a:lnTo>
                  <a:lnTo>
                    <a:pt x="165" y="196"/>
                  </a:lnTo>
                  <a:lnTo>
                    <a:pt x="165" y="195"/>
                  </a:lnTo>
                  <a:lnTo>
                    <a:pt x="164" y="195"/>
                  </a:lnTo>
                  <a:lnTo>
                    <a:pt x="164" y="194"/>
                  </a:lnTo>
                  <a:lnTo>
                    <a:pt x="164" y="193"/>
                  </a:lnTo>
                  <a:lnTo>
                    <a:pt x="163" y="188"/>
                  </a:lnTo>
                  <a:lnTo>
                    <a:pt x="159" y="176"/>
                  </a:lnTo>
                  <a:lnTo>
                    <a:pt x="152" y="161"/>
                  </a:lnTo>
                  <a:lnTo>
                    <a:pt x="143" y="144"/>
                  </a:lnTo>
                  <a:lnTo>
                    <a:pt x="131" y="126"/>
                  </a:lnTo>
                  <a:lnTo>
                    <a:pt x="114" y="108"/>
                  </a:lnTo>
                  <a:lnTo>
                    <a:pt x="94" y="95"/>
                  </a:lnTo>
                  <a:lnTo>
                    <a:pt x="67" y="84"/>
                  </a:lnTo>
                  <a:lnTo>
                    <a:pt x="0" y="50"/>
                  </a:lnTo>
                  <a:lnTo>
                    <a:pt x="6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54" name="Freeform 1142"/>
            <p:cNvSpPr>
              <a:spLocks/>
            </p:cNvSpPr>
            <p:nvPr/>
          </p:nvSpPr>
          <p:spPr bwMode="auto">
            <a:xfrm>
              <a:off x="4582" y="2201"/>
              <a:ext cx="65" cy="76"/>
            </a:xfrm>
            <a:custGeom>
              <a:avLst/>
              <a:gdLst>
                <a:gd name="T0" fmla="*/ 57 w 130"/>
                <a:gd name="T1" fmla="*/ 0 h 152"/>
                <a:gd name="T2" fmla="*/ 59 w 130"/>
                <a:gd name="T3" fmla="*/ 1 h 152"/>
                <a:gd name="T4" fmla="*/ 67 w 130"/>
                <a:gd name="T5" fmla="*/ 4 h 152"/>
                <a:gd name="T6" fmla="*/ 77 w 130"/>
                <a:gd name="T7" fmla="*/ 10 h 152"/>
                <a:gd name="T8" fmla="*/ 89 w 130"/>
                <a:gd name="T9" fmla="*/ 18 h 152"/>
                <a:gd name="T10" fmla="*/ 102 w 130"/>
                <a:gd name="T11" fmla="*/ 30 h 152"/>
                <a:gd name="T12" fmla="*/ 113 w 130"/>
                <a:gd name="T13" fmla="*/ 43 h 152"/>
                <a:gd name="T14" fmla="*/ 122 w 130"/>
                <a:gd name="T15" fmla="*/ 62 h 152"/>
                <a:gd name="T16" fmla="*/ 128 w 130"/>
                <a:gd name="T17" fmla="*/ 83 h 152"/>
                <a:gd name="T18" fmla="*/ 130 w 130"/>
                <a:gd name="T19" fmla="*/ 119 h 152"/>
                <a:gd name="T20" fmla="*/ 127 w 130"/>
                <a:gd name="T21" fmla="*/ 140 h 152"/>
                <a:gd name="T22" fmla="*/ 122 w 130"/>
                <a:gd name="T23" fmla="*/ 149 h 152"/>
                <a:gd name="T24" fmla="*/ 120 w 130"/>
                <a:gd name="T25" fmla="*/ 152 h 152"/>
                <a:gd name="T26" fmla="*/ 119 w 130"/>
                <a:gd name="T27" fmla="*/ 147 h 152"/>
                <a:gd name="T28" fmla="*/ 115 w 130"/>
                <a:gd name="T29" fmla="*/ 134 h 152"/>
                <a:gd name="T30" fmla="*/ 107 w 130"/>
                <a:gd name="T31" fmla="*/ 116 h 152"/>
                <a:gd name="T32" fmla="*/ 97 w 130"/>
                <a:gd name="T33" fmla="*/ 95 h 152"/>
                <a:gd name="T34" fmla="*/ 81 w 130"/>
                <a:gd name="T35" fmla="*/ 72 h 152"/>
                <a:gd name="T36" fmla="*/ 60 w 130"/>
                <a:gd name="T37" fmla="*/ 50 h 152"/>
                <a:gd name="T38" fmla="*/ 34 w 130"/>
                <a:gd name="T39" fmla="*/ 32 h 152"/>
                <a:gd name="T40" fmla="*/ 0 w 130"/>
                <a:gd name="T41" fmla="*/ 19 h 152"/>
                <a:gd name="T42" fmla="*/ 57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7" y="0"/>
                  </a:moveTo>
                  <a:lnTo>
                    <a:pt x="59" y="1"/>
                  </a:lnTo>
                  <a:lnTo>
                    <a:pt x="67" y="4"/>
                  </a:lnTo>
                  <a:lnTo>
                    <a:pt x="77" y="10"/>
                  </a:lnTo>
                  <a:lnTo>
                    <a:pt x="89" y="18"/>
                  </a:lnTo>
                  <a:lnTo>
                    <a:pt x="102" y="30"/>
                  </a:lnTo>
                  <a:lnTo>
                    <a:pt x="113" y="43"/>
                  </a:lnTo>
                  <a:lnTo>
                    <a:pt x="122" y="62"/>
                  </a:lnTo>
                  <a:lnTo>
                    <a:pt x="128" y="83"/>
                  </a:lnTo>
                  <a:lnTo>
                    <a:pt x="130" y="119"/>
                  </a:lnTo>
                  <a:lnTo>
                    <a:pt x="127" y="140"/>
                  </a:lnTo>
                  <a:lnTo>
                    <a:pt x="122" y="149"/>
                  </a:lnTo>
                  <a:lnTo>
                    <a:pt x="120" y="152"/>
                  </a:lnTo>
                  <a:lnTo>
                    <a:pt x="119" y="147"/>
                  </a:lnTo>
                  <a:lnTo>
                    <a:pt x="115" y="134"/>
                  </a:lnTo>
                  <a:lnTo>
                    <a:pt x="107" y="116"/>
                  </a:lnTo>
                  <a:lnTo>
                    <a:pt x="97" y="95"/>
                  </a:lnTo>
                  <a:lnTo>
                    <a:pt x="81" y="72"/>
                  </a:lnTo>
                  <a:lnTo>
                    <a:pt x="60" y="50"/>
                  </a:lnTo>
                  <a:lnTo>
                    <a:pt x="34" y="32"/>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55" name="Freeform 1143"/>
            <p:cNvSpPr>
              <a:spLocks/>
            </p:cNvSpPr>
            <p:nvPr/>
          </p:nvSpPr>
          <p:spPr bwMode="auto">
            <a:xfrm>
              <a:off x="4458" y="2225"/>
              <a:ext cx="117" cy="116"/>
            </a:xfrm>
            <a:custGeom>
              <a:avLst/>
              <a:gdLst>
                <a:gd name="T0" fmla="*/ 63 w 235"/>
                <a:gd name="T1" fmla="*/ 23 h 231"/>
                <a:gd name="T2" fmla="*/ 119 w 235"/>
                <a:gd name="T3" fmla="*/ 3 h 231"/>
                <a:gd name="T4" fmla="*/ 130 w 235"/>
                <a:gd name="T5" fmla="*/ 0 h 231"/>
                <a:gd name="T6" fmla="*/ 140 w 235"/>
                <a:gd name="T7" fmla="*/ 4 h 231"/>
                <a:gd name="T8" fmla="*/ 145 w 235"/>
                <a:gd name="T9" fmla="*/ 6 h 231"/>
                <a:gd name="T10" fmla="*/ 155 w 235"/>
                <a:gd name="T11" fmla="*/ 10 h 231"/>
                <a:gd name="T12" fmla="*/ 168 w 235"/>
                <a:gd name="T13" fmla="*/ 18 h 231"/>
                <a:gd name="T14" fmla="*/ 184 w 235"/>
                <a:gd name="T15" fmla="*/ 29 h 231"/>
                <a:gd name="T16" fmla="*/ 200 w 235"/>
                <a:gd name="T17" fmla="*/ 44 h 231"/>
                <a:gd name="T18" fmla="*/ 214 w 235"/>
                <a:gd name="T19" fmla="*/ 62 h 231"/>
                <a:gd name="T20" fmla="*/ 225 w 235"/>
                <a:gd name="T21" fmla="*/ 85 h 231"/>
                <a:gd name="T22" fmla="*/ 232 w 235"/>
                <a:gd name="T23" fmla="*/ 113 h 231"/>
                <a:gd name="T24" fmla="*/ 235 w 235"/>
                <a:gd name="T25" fmla="*/ 157 h 231"/>
                <a:gd name="T26" fmla="*/ 230 w 235"/>
                <a:gd name="T27" fmla="*/ 186 h 231"/>
                <a:gd name="T28" fmla="*/ 220 w 235"/>
                <a:gd name="T29" fmla="*/ 205 h 231"/>
                <a:gd name="T30" fmla="*/ 208 w 235"/>
                <a:gd name="T31" fmla="*/ 214 h 231"/>
                <a:gd name="T32" fmla="*/ 175 w 235"/>
                <a:gd name="T33" fmla="*/ 231 h 231"/>
                <a:gd name="T34" fmla="*/ 162 w 235"/>
                <a:gd name="T35" fmla="*/ 197 h 231"/>
                <a:gd name="T36" fmla="*/ 162 w 235"/>
                <a:gd name="T37" fmla="*/ 197 h 231"/>
                <a:gd name="T38" fmla="*/ 162 w 235"/>
                <a:gd name="T39" fmla="*/ 196 h 231"/>
                <a:gd name="T40" fmla="*/ 162 w 235"/>
                <a:gd name="T41" fmla="*/ 195 h 231"/>
                <a:gd name="T42" fmla="*/ 162 w 235"/>
                <a:gd name="T43" fmla="*/ 195 h 231"/>
                <a:gd name="T44" fmla="*/ 161 w 235"/>
                <a:gd name="T45" fmla="*/ 193 h 231"/>
                <a:gd name="T46" fmla="*/ 160 w 235"/>
                <a:gd name="T47" fmla="*/ 189 h 231"/>
                <a:gd name="T48" fmla="*/ 156 w 235"/>
                <a:gd name="T49" fmla="*/ 177 h 231"/>
                <a:gd name="T50" fmla="*/ 150 w 235"/>
                <a:gd name="T51" fmla="*/ 162 h 231"/>
                <a:gd name="T52" fmla="*/ 141 w 235"/>
                <a:gd name="T53" fmla="*/ 145 h 231"/>
                <a:gd name="T54" fmla="*/ 129 w 235"/>
                <a:gd name="T55" fmla="*/ 127 h 231"/>
                <a:gd name="T56" fmla="*/ 111 w 235"/>
                <a:gd name="T57" fmla="*/ 109 h 231"/>
                <a:gd name="T58" fmla="*/ 91 w 235"/>
                <a:gd name="T59" fmla="*/ 94 h 231"/>
                <a:gd name="T60" fmla="*/ 64 w 235"/>
                <a:gd name="T61" fmla="*/ 84 h 231"/>
                <a:gd name="T62" fmla="*/ 0 w 235"/>
                <a:gd name="T63" fmla="*/ 49 h 231"/>
                <a:gd name="T64" fmla="*/ 63 w 235"/>
                <a:gd name="T65" fmla="*/ 2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231">
                  <a:moveTo>
                    <a:pt x="63" y="23"/>
                  </a:moveTo>
                  <a:lnTo>
                    <a:pt x="119" y="3"/>
                  </a:lnTo>
                  <a:lnTo>
                    <a:pt x="130" y="0"/>
                  </a:lnTo>
                  <a:lnTo>
                    <a:pt x="140" y="4"/>
                  </a:lnTo>
                  <a:lnTo>
                    <a:pt x="145" y="6"/>
                  </a:lnTo>
                  <a:lnTo>
                    <a:pt x="155" y="10"/>
                  </a:lnTo>
                  <a:lnTo>
                    <a:pt x="168" y="18"/>
                  </a:lnTo>
                  <a:lnTo>
                    <a:pt x="184" y="29"/>
                  </a:lnTo>
                  <a:lnTo>
                    <a:pt x="200" y="44"/>
                  </a:lnTo>
                  <a:lnTo>
                    <a:pt x="214" y="62"/>
                  </a:lnTo>
                  <a:lnTo>
                    <a:pt x="225" y="85"/>
                  </a:lnTo>
                  <a:lnTo>
                    <a:pt x="232" y="113"/>
                  </a:lnTo>
                  <a:lnTo>
                    <a:pt x="235" y="157"/>
                  </a:lnTo>
                  <a:lnTo>
                    <a:pt x="230" y="186"/>
                  </a:lnTo>
                  <a:lnTo>
                    <a:pt x="220" y="205"/>
                  </a:lnTo>
                  <a:lnTo>
                    <a:pt x="208" y="214"/>
                  </a:lnTo>
                  <a:lnTo>
                    <a:pt x="175" y="231"/>
                  </a:lnTo>
                  <a:lnTo>
                    <a:pt x="162" y="197"/>
                  </a:lnTo>
                  <a:lnTo>
                    <a:pt x="162" y="197"/>
                  </a:lnTo>
                  <a:lnTo>
                    <a:pt x="162" y="196"/>
                  </a:lnTo>
                  <a:lnTo>
                    <a:pt x="162" y="195"/>
                  </a:lnTo>
                  <a:lnTo>
                    <a:pt x="162" y="195"/>
                  </a:lnTo>
                  <a:lnTo>
                    <a:pt x="161" y="193"/>
                  </a:lnTo>
                  <a:lnTo>
                    <a:pt x="160" y="189"/>
                  </a:lnTo>
                  <a:lnTo>
                    <a:pt x="156" y="177"/>
                  </a:lnTo>
                  <a:lnTo>
                    <a:pt x="150" y="162"/>
                  </a:lnTo>
                  <a:lnTo>
                    <a:pt x="141" y="145"/>
                  </a:lnTo>
                  <a:lnTo>
                    <a:pt x="129" y="127"/>
                  </a:lnTo>
                  <a:lnTo>
                    <a:pt x="111" y="109"/>
                  </a:lnTo>
                  <a:lnTo>
                    <a:pt x="91" y="94"/>
                  </a:lnTo>
                  <a:lnTo>
                    <a:pt x="64" y="84"/>
                  </a:lnTo>
                  <a:lnTo>
                    <a:pt x="0" y="49"/>
                  </a:lnTo>
                  <a:lnTo>
                    <a:pt x="6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56" name="Freeform 1144"/>
            <p:cNvSpPr>
              <a:spLocks/>
            </p:cNvSpPr>
            <p:nvPr/>
          </p:nvSpPr>
          <p:spPr bwMode="auto">
            <a:xfrm>
              <a:off x="4494" y="2242"/>
              <a:ext cx="65" cy="76"/>
            </a:xfrm>
            <a:custGeom>
              <a:avLst/>
              <a:gdLst>
                <a:gd name="T0" fmla="*/ 58 w 130"/>
                <a:gd name="T1" fmla="*/ 0 h 152"/>
                <a:gd name="T2" fmla="*/ 60 w 130"/>
                <a:gd name="T3" fmla="*/ 2 h 152"/>
                <a:gd name="T4" fmla="*/ 68 w 130"/>
                <a:gd name="T5" fmla="*/ 5 h 152"/>
                <a:gd name="T6" fmla="*/ 77 w 130"/>
                <a:gd name="T7" fmla="*/ 11 h 152"/>
                <a:gd name="T8" fmla="*/ 90 w 130"/>
                <a:gd name="T9" fmla="*/ 19 h 152"/>
                <a:gd name="T10" fmla="*/ 103 w 130"/>
                <a:gd name="T11" fmla="*/ 30 h 152"/>
                <a:gd name="T12" fmla="*/ 114 w 130"/>
                <a:gd name="T13" fmla="*/ 44 h 152"/>
                <a:gd name="T14" fmla="*/ 122 w 130"/>
                <a:gd name="T15" fmla="*/ 63 h 152"/>
                <a:gd name="T16" fmla="*/ 128 w 130"/>
                <a:gd name="T17" fmla="*/ 83 h 152"/>
                <a:gd name="T18" fmla="*/ 130 w 130"/>
                <a:gd name="T19" fmla="*/ 119 h 152"/>
                <a:gd name="T20" fmla="*/ 128 w 130"/>
                <a:gd name="T21" fmla="*/ 140 h 152"/>
                <a:gd name="T22" fmla="*/ 123 w 130"/>
                <a:gd name="T23" fmla="*/ 150 h 152"/>
                <a:gd name="T24" fmla="*/ 121 w 130"/>
                <a:gd name="T25" fmla="*/ 152 h 152"/>
                <a:gd name="T26" fmla="*/ 120 w 130"/>
                <a:gd name="T27" fmla="*/ 148 h 152"/>
                <a:gd name="T28" fmla="*/ 116 w 130"/>
                <a:gd name="T29" fmla="*/ 135 h 152"/>
                <a:gd name="T30" fmla="*/ 108 w 130"/>
                <a:gd name="T31" fmla="*/ 117 h 152"/>
                <a:gd name="T32" fmla="*/ 97 w 130"/>
                <a:gd name="T33" fmla="*/ 95 h 152"/>
                <a:gd name="T34" fmla="*/ 82 w 130"/>
                <a:gd name="T35" fmla="*/ 72 h 152"/>
                <a:gd name="T36" fmla="*/ 60 w 130"/>
                <a:gd name="T37" fmla="*/ 50 h 152"/>
                <a:gd name="T38" fmla="*/ 34 w 130"/>
                <a:gd name="T39" fmla="*/ 31 h 152"/>
                <a:gd name="T40" fmla="*/ 0 w 130"/>
                <a:gd name="T41" fmla="*/ 19 h 152"/>
                <a:gd name="T42" fmla="*/ 58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8" y="0"/>
                  </a:moveTo>
                  <a:lnTo>
                    <a:pt x="60" y="2"/>
                  </a:lnTo>
                  <a:lnTo>
                    <a:pt x="68" y="5"/>
                  </a:lnTo>
                  <a:lnTo>
                    <a:pt x="77" y="11"/>
                  </a:lnTo>
                  <a:lnTo>
                    <a:pt x="90" y="19"/>
                  </a:lnTo>
                  <a:lnTo>
                    <a:pt x="103" y="30"/>
                  </a:lnTo>
                  <a:lnTo>
                    <a:pt x="114" y="44"/>
                  </a:lnTo>
                  <a:lnTo>
                    <a:pt x="122" y="63"/>
                  </a:lnTo>
                  <a:lnTo>
                    <a:pt x="128" y="83"/>
                  </a:lnTo>
                  <a:lnTo>
                    <a:pt x="130" y="119"/>
                  </a:lnTo>
                  <a:lnTo>
                    <a:pt x="128" y="140"/>
                  </a:lnTo>
                  <a:lnTo>
                    <a:pt x="123" y="150"/>
                  </a:lnTo>
                  <a:lnTo>
                    <a:pt x="121" y="152"/>
                  </a:lnTo>
                  <a:lnTo>
                    <a:pt x="120" y="148"/>
                  </a:lnTo>
                  <a:lnTo>
                    <a:pt x="116" y="135"/>
                  </a:lnTo>
                  <a:lnTo>
                    <a:pt x="108" y="117"/>
                  </a:lnTo>
                  <a:lnTo>
                    <a:pt x="97" y="95"/>
                  </a:lnTo>
                  <a:lnTo>
                    <a:pt x="82" y="72"/>
                  </a:lnTo>
                  <a:lnTo>
                    <a:pt x="60" y="50"/>
                  </a:lnTo>
                  <a:lnTo>
                    <a:pt x="34" y="31"/>
                  </a:lnTo>
                  <a:lnTo>
                    <a:pt x="0" y="19"/>
                  </a:lnTo>
                  <a:lnTo>
                    <a:pt x="58"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4057" name="Freeform 1145"/>
          <p:cNvSpPr>
            <a:spLocks/>
          </p:cNvSpPr>
          <p:nvPr/>
        </p:nvSpPr>
        <p:spPr bwMode="auto">
          <a:xfrm>
            <a:off x="7035800" y="5046663"/>
            <a:ext cx="1473200" cy="750887"/>
          </a:xfrm>
          <a:custGeom>
            <a:avLst/>
            <a:gdLst>
              <a:gd name="T0" fmla="*/ 1836 w 1854"/>
              <a:gd name="T1" fmla="*/ 419 h 944"/>
              <a:gd name="T2" fmla="*/ 1797 w 1854"/>
              <a:gd name="T3" fmla="*/ 267 h 944"/>
              <a:gd name="T4" fmla="*/ 1752 w 1854"/>
              <a:gd name="T5" fmla="*/ 225 h 944"/>
              <a:gd name="T6" fmla="*/ 1651 w 1854"/>
              <a:gd name="T7" fmla="*/ 199 h 944"/>
              <a:gd name="T8" fmla="*/ 1452 w 1854"/>
              <a:gd name="T9" fmla="*/ 146 h 944"/>
              <a:gd name="T10" fmla="*/ 1218 w 1854"/>
              <a:gd name="T11" fmla="*/ 84 h 944"/>
              <a:gd name="T12" fmla="*/ 1019 w 1854"/>
              <a:gd name="T13" fmla="*/ 31 h 944"/>
              <a:gd name="T14" fmla="*/ 919 w 1854"/>
              <a:gd name="T15" fmla="*/ 4 h 944"/>
              <a:gd name="T16" fmla="*/ 889 w 1854"/>
              <a:gd name="T17" fmla="*/ 2 h 944"/>
              <a:gd name="T18" fmla="*/ 123 w 1854"/>
              <a:gd name="T19" fmla="*/ 212 h 944"/>
              <a:gd name="T20" fmla="*/ 64 w 1854"/>
              <a:gd name="T21" fmla="*/ 287 h 944"/>
              <a:gd name="T22" fmla="*/ 2 w 1854"/>
              <a:gd name="T23" fmla="*/ 403 h 944"/>
              <a:gd name="T24" fmla="*/ 25 w 1854"/>
              <a:gd name="T25" fmla="*/ 503 h 944"/>
              <a:gd name="T26" fmla="*/ 121 w 1854"/>
              <a:gd name="T27" fmla="*/ 501 h 944"/>
              <a:gd name="T28" fmla="*/ 131 w 1854"/>
              <a:gd name="T29" fmla="*/ 479 h 944"/>
              <a:gd name="T30" fmla="*/ 153 w 1854"/>
              <a:gd name="T31" fmla="*/ 448 h 944"/>
              <a:gd name="T32" fmla="*/ 144 w 1854"/>
              <a:gd name="T33" fmla="*/ 532 h 944"/>
              <a:gd name="T34" fmla="*/ 208 w 1854"/>
              <a:gd name="T35" fmla="*/ 614 h 944"/>
              <a:gd name="T36" fmla="*/ 272 w 1854"/>
              <a:gd name="T37" fmla="*/ 567 h 944"/>
              <a:gd name="T38" fmla="*/ 279 w 1854"/>
              <a:gd name="T39" fmla="*/ 550 h 944"/>
              <a:gd name="T40" fmla="*/ 295 w 1854"/>
              <a:gd name="T41" fmla="*/ 547 h 944"/>
              <a:gd name="T42" fmla="*/ 295 w 1854"/>
              <a:gd name="T43" fmla="*/ 661 h 944"/>
              <a:gd name="T44" fmla="*/ 398 w 1854"/>
              <a:gd name="T45" fmla="*/ 698 h 944"/>
              <a:gd name="T46" fmla="*/ 416 w 1854"/>
              <a:gd name="T47" fmla="*/ 661 h 944"/>
              <a:gd name="T48" fmla="*/ 441 w 1854"/>
              <a:gd name="T49" fmla="*/ 616 h 944"/>
              <a:gd name="T50" fmla="*/ 441 w 1854"/>
              <a:gd name="T51" fmla="*/ 675 h 944"/>
              <a:gd name="T52" fmla="*/ 465 w 1854"/>
              <a:gd name="T53" fmla="*/ 777 h 944"/>
              <a:gd name="T54" fmla="*/ 560 w 1854"/>
              <a:gd name="T55" fmla="*/ 774 h 944"/>
              <a:gd name="T56" fmla="*/ 570 w 1854"/>
              <a:gd name="T57" fmla="*/ 751 h 944"/>
              <a:gd name="T58" fmla="*/ 617 w 1854"/>
              <a:gd name="T59" fmla="*/ 729 h 944"/>
              <a:gd name="T60" fmla="*/ 603 w 1854"/>
              <a:gd name="T61" fmla="*/ 822 h 944"/>
              <a:gd name="T62" fmla="*/ 669 w 1854"/>
              <a:gd name="T63" fmla="*/ 904 h 944"/>
              <a:gd name="T64" fmla="*/ 732 w 1854"/>
              <a:gd name="T65" fmla="*/ 857 h 944"/>
              <a:gd name="T66" fmla="*/ 740 w 1854"/>
              <a:gd name="T67" fmla="*/ 837 h 944"/>
              <a:gd name="T68" fmla="*/ 932 w 1854"/>
              <a:gd name="T69" fmla="*/ 890 h 944"/>
              <a:gd name="T70" fmla="*/ 1076 w 1854"/>
              <a:gd name="T71" fmla="*/ 864 h 944"/>
              <a:gd name="T72" fmla="*/ 1078 w 1854"/>
              <a:gd name="T73" fmla="*/ 868 h 944"/>
              <a:gd name="T74" fmla="*/ 1103 w 1854"/>
              <a:gd name="T75" fmla="*/ 944 h 944"/>
              <a:gd name="T76" fmla="*/ 1205 w 1854"/>
              <a:gd name="T77" fmla="*/ 871 h 944"/>
              <a:gd name="T78" fmla="*/ 1210 w 1854"/>
              <a:gd name="T79" fmla="*/ 769 h 944"/>
              <a:gd name="T80" fmla="*/ 1251 w 1854"/>
              <a:gd name="T81" fmla="*/ 782 h 944"/>
              <a:gd name="T82" fmla="*/ 1252 w 1854"/>
              <a:gd name="T83" fmla="*/ 787 h 944"/>
              <a:gd name="T84" fmla="*/ 1277 w 1854"/>
              <a:gd name="T85" fmla="*/ 863 h 944"/>
              <a:gd name="T86" fmla="*/ 1378 w 1854"/>
              <a:gd name="T87" fmla="*/ 789 h 944"/>
              <a:gd name="T88" fmla="*/ 1384 w 1854"/>
              <a:gd name="T89" fmla="*/ 688 h 944"/>
              <a:gd name="T90" fmla="*/ 1413 w 1854"/>
              <a:gd name="T91" fmla="*/ 706 h 944"/>
              <a:gd name="T92" fmla="*/ 1415 w 1854"/>
              <a:gd name="T93" fmla="*/ 711 h 944"/>
              <a:gd name="T94" fmla="*/ 1441 w 1854"/>
              <a:gd name="T95" fmla="*/ 787 h 944"/>
              <a:gd name="T96" fmla="*/ 1542 w 1854"/>
              <a:gd name="T97" fmla="*/ 713 h 944"/>
              <a:gd name="T98" fmla="*/ 1548 w 1854"/>
              <a:gd name="T99" fmla="*/ 610 h 944"/>
              <a:gd name="T100" fmla="*/ 1565 w 1854"/>
              <a:gd name="T101" fmla="*/ 626 h 944"/>
              <a:gd name="T102" fmla="*/ 1567 w 1854"/>
              <a:gd name="T103" fmla="*/ 630 h 944"/>
              <a:gd name="T104" fmla="*/ 1593 w 1854"/>
              <a:gd name="T105" fmla="*/ 706 h 944"/>
              <a:gd name="T106" fmla="*/ 1694 w 1854"/>
              <a:gd name="T107" fmla="*/ 632 h 944"/>
              <a:gd name="T108" fmla="*/ 1700 w 1854"/>
              <a:gd name="T109" fmla="*/ 534 h 944"/>
              <a:gd name="T110" fmla="*/ 1716 w 1854"/>
              <a:gd name="T111" fmla="*/ 558 h 944"/>
              <a:gd name="T112" fmla="*/ 1718 w 1854"/>
              <a:gd name="T113" fmla="*/ 563 h 944"/>
              <a:gd name="T114" fmla="*/ 1744 w 1854"/>
              <a:gd name="T115" fmla="*/ 639 h 944"/>
              <a:gd name="T116" fmla="*/ 1845 w 1854"/>
              <a:gd name="T117" fmla="*/ 565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4" h="944">
                <a:moveTo>
                  <a:pt x="1852" y="471"/>
                </a:moveTo>
                <a:lnTo>
                  <a:pt x="1850" y="458"/>
                </a:lnTo>
                <a:lnTo>
                  <a:pt x="1846" y="446"/>
                </a:lnTo>
                <a:lnTo>
                  <a:pt x="1842" y="434"/>
                </a:lnTo>
                <a:lnTo>
                  <a:pt x="1837" y="422"/>
                </a:lnTo>
                <a:lnTo>
                  <a:pt x="1836" y="419"/>
                </a:lnTo>
                <a:lnTo>
                  <a:pt x="1835" y="416"/>
                </a:lnTo>
                <a:lnTo>
                  <a:pt x="1833" y="413"/>
                </a:lnTo>
                <a:lnTo>
                  <a:pt x="1833" y="412"/>
                </a:lnTo>
                <a:lnTo>
                  <a:pt x="1799" y="274"/>
                </a:lnTo>
                <a:lnTo>
                  <a:pt x="1799" y="269"/>
                </a:lnTo>
                <a:lnTo>
                  <a:pt x="1797" y="267"/>
                </a:lnTo>
                <a:lnTo>
                  <a:pt x="1785" y="245"/>
                </a:lnTo>
                <a:lnTo>
                  <a:pt x="1776" y="227"/>
                </a:lnTo>
                <a:lnTo>
                  <a:pt x="1756" y="227"/>
                </a:lnTo>
                <a:lnTo>
                  <a:pt x="1754" y="227"/>
                </a:lnTo>
                <a:lnTo>
                  <a:pt x="1754" y="227"/>
                </a:lnTo>
                <a:lnTo>
                  <a:pt x="1752" y="225"/>
                </a:lnTo>
                <a:lnTo>
                  <a:pt x="1745" y="224"/>
                </a:lnTo>
                <a:lnTo>
                  <a:pt x="1733" y="221"/>
                </a:lnTo>
                <a:lnTo>
                  <a:pt x="1718" y="217"/>
                </a:lnTo>
                <a:lnTo>
                  <a:pt x="1699" y="212"/>
                </a:lnTo>
                <a:lnTo>
                  <a:pt x="1677" y="206"/>
                </a:lnTo>
                <a:lnTo>
                  <a:pt x="1651" y="199"/>
                </a:lnTo>
                <a:lnTo>
                  <a:pt x="1623" y="192"/>
                </a:lnTo>
                <a:lnTo>
                  <a:pt x="1593" y="184"/>
                </a:lnTo>
                <a:lnTo>
                  <a:pt x="1559" y="175"/>
                </a:lnTo>
                <a:lnTo>
                  <a:pt x="1525" y="166"/>
                </a:lnTo>
                <a:lnTo>
                  <a:pt x="1489" y="156"/>
                </a:lnTo>
                <a:lnTo>
                  <a:pt x="1452" y="146"/>
                </a:lnTo>
                <a:lnTo>
                  <a:pt x="1413" y="136"/>
                </a:lnTo>
                <a:lnTo>
                  <a:pt x="1375" y="125"/>
                </a:lnTo>
                <a:lnTo>
                  <a:pt x="1336" y="115"/>
                </a:lnTo>
                <a:lnTo>
                  <a:pt x="1296" y="104"/>
                </a:lnTo>
                <a:lnTo>
                  <a:pt x="1258" y="94"/>
                </a:lnTo>
                <a:lnTo>
                  <a:pt x="1218" y="84"/>
                </a:lnTo>
                <a:lnTo>
                  <a:pt x="1182" y="73"/>
                </a:lnTo>
                <a:lnTo>
                  <a:pt x="1146" y="64"/>
                </a:lnTo>
                <a:lnTo>
                  <a:pt x="1111" y="55"/>
                </a:lnTo>
                <a:lnTo>
                  <a:pt x="1078" y="46"/>
                </a:lnTo>
                <a:lnTo>
                  <a:pt x="1048" y="38"/>
                </a:lnTo>
                <a:lnTo>
                  <a:pt x="1019" y="31"/>
                </a:lnTo>
                <a:lnTo>
                  <a:pt x="994" y="24"/>
                </a:lnTo>
                <a:lnTo>
                  <a:pt x="972" y="18"/>
                </a:lnTo>
                <a:lnTo>
                  <a:pt x="952" y="12"/>
                </a:lnTo>
                <a:lnTo>
                  <a:pt x="937" y="9"/>
                </a:lnTo>
                <a:lnTo>
                  <a:pt x="926" y="5"/>
                </a:lnTo>
                <a:lnTo>
                  <a:pt x="919" y="4"/>
                </a:lnTo>
                <a:lnTo>
                  <a:pt x="917" y="3"/>
                </a:lnTo>
                <a:lnTo>
                  <a:pt x="909" y="2"/>
                </a:lnTo>
                <a:lnTo>
                  <a:pt x="901" y="0"/>
                </a:lnTo>
                <a:lnTo>
                  <a:pt x="892" y="2"/>
                </a:lnTo>
                <a:lnTo>
                  <a:pt x="891" y="2"/>
                </a:lnTo>
                <a:lnTo>
                  <a:pt x="889" y="2"/>
                </a:lnTo>
                <a:lnTo>
                  <a:pt x="886" y="3"/>
                </a:lnTo>
                <a:lnTo>
                  <a:pt x="884" y="3"/>
                </a:lnTo>
                <a:lnTo>
                  <a:pt x="161" y="182"/>
                </a:lnTo>
                <a:lnTo>
                  <a:pt x="152" y="184"/>
                </a:lnTo>
                <a:lnTo>
                  <a:pt x="146" y="190"/>
                </a:lnTo>
                <a:lnTo>
                  <a:pt x="123" y="212"/>
                </a:lnTo>
                <a:lnTo>
                  <a:pt x="116" y="219"/>
                </a:lnTo>
                <a:lnTo>
                  <a:pt x="114" y="227"/>
                </a:lnTo>
                <a:lnTo>
                  <a:pt x="103" y="262"/>
                </a:lnTo>
                <a:lnTo>
                  <a:pt x="91" y="268"/>
                </a:lnTo>
                <a:lnTo>
                  <a:pt x="78" y="276"/>
                </a:lnTo>
                <a:lnTo>
                  <a:pt x="64" y="287"/>
                </a:lnTo>
                <a:lnTo>
                  <a:pt x="51" y="298"/>
                </a:lnTo>
                <a:lnTo>
                  <a:pt x="37" y="313"/>
                </a:lnTo>
                <a:lnTo>
                  <a:pt x="25" y="330"/>
                </a:lnTo>
                <a:lnTo>
                  <a:pt x="15" y="350"/>
                </a:lnTo>
                <a:lnTo>
                  <a:pt x="8" y="373"/>
                </a:lnTo>
                <a:lnTo>
                  <a:pt x="2" y="403"/>
                </a:lnTo>
                <a:lnTo>
                  <a:pt x="0" y="428"/>
                </a:lnTo>
                <a:lnTo>
                  <a:pt x="0" y="450"/>
                </a:lnTo>
                <a:lnTo>
                  <a:pt x="4" y="467"/>
                </a:lnTo>
                <a:lnTo>
                  <a:pt x="9" y="482"/>
                </a:lnTo>
                <a:lnTo>
                  <a:pt x="17" y="494"/>
                </a:lnTo>
                <a:lnTo>
                  <a:pt x="25" y="503"/>
                </a:lnTo>
                <a:lnTo>
                  <a:pt x="34" y="510"/>
                </a:lnTo>
                <a:lnTo>
                  <a:pt x="65" y="531"/>
                </a:lnTo>
                <a:lnTo>
                  <a:pt x="97" y="552"/>
                </a:lnTo>
                <a:lnTo>
                  <a:pt x="113" y="518"/>
                </a:lnTo>
                <a:lnTo>
                  <a:pt x="115" y="512"/>
                </a:lnTo>
                <a:lnTo>
                  <a:pt x="121" y="501"/>
                </a:lnTo>
                <a:lnTo>
                  <a:pt x="127" y="490"/>
                </a:lnTo>
                <a:lnTo>
                  <a:pt x="129" y="485"/>
                </a:lnTo>
                <a:lnTo>
                  <a:pt x="130" y="484"/>
                </a:lnTo>
                <a:lnTo>
                  <a:pt x="130" y="481"/>
                </a:lnTo>
                <a:lnTo>
                  <a:pt x="130" y="480"/>
                </a:lnTo>
                <a:lnTo>
                  <a:pt x="131" y="479"/>
                </a:lnTo>
                <a:lnTo>
                  <a:pt x="132" y="475"/>
                </a:lnTo>
                <a:lnTo>
                  <a:pt x="136" y="467"/>
                </a:lnTo>
                <a:lnTo>
                  <a:pt x="141" y="456"/>
                </a:lnTo>
                <a:lnTo>
                  <a:pt x="151" y="443"/>
                </a:lnTo>
                <a:lnTo>
                  <a:pt x="154" y="446"/>
                </a:lnTo>
                <a:lnTo>
                  <a:pt x="153" y="448"/>
                </a:lnTo>
                <a:lnTo>
                  <a:pt x="153" y="450"/>
                </a:lnTo>
                <a:lnTo>
                  <a:pt x="152" y="454"/>
                </a:lnTo>
                <a:lnTo>
                  <a:pt x="151" y="456"/>
                </a:lnTo>
                <a:lnTo>
                  <a:pt x="145" y="485"/>
                </a:lnTo>
                <a:lnTo>
                  <a:pt x="143" y="510"/>
                </a:lnTo>
                <a:lnTo>
                  <a:pt x="144" y="532"/>
                </a:lnTo>
                <a:lnTo>
                  <a:pt x="147" y="550"/>
                </a:lnTo>
                <a:lnTo>
                  <a:pt x="153" y="564"/>
                </a:lnTo>
                <a:lnTo>
                  <a:pt x="160" y="577"/>
                </a:lnTo>
                <a:lnTo>
                  <a:pt x="168" y="586"/>
                </a:lnTo>
                <a:lnTo>
                  <a:pt x="177" y="593"/>
                </a:lnTo>
                <a:lnTo>
                  <a:pt x="208" y="614"/>
                </a:lnTo>
                <a:lnTo>
                  <a:pt x="239" y="635"/>
                </a:lnTo>
                <a:lnTo>
                  <a:pt x="256" y="601"/>
                </a:lnTo>
                <a:lnTo>
                  <a:pt x="258" y="595"/>
                </a:lnTo>
                <a:lnTo>
                  <a:pt x="264" y="584"/>
                </a:lnTo>
                <a:lnTo>
                  <a:pt x="269" y="572"/>
                </a:lnTo>
                <a:lnTo>
                  <a:pt x="272" y="567"/>
                </a:lnTo>
                <a:lnTo>
                  <a:pt x="273" y="565"/>
                </a:lnTo>
                <a:lnTo>
                  <a:pt x="273" y="564"/>
                </a:lnTo>
                <a:lnTo>
                  <a:pt x="273" y="563"/>
                </a:lnTo>
                <a:lnTo>
                  <a:pt x="274" y="561"/>
                </a:lnTo>
                <a:lnTo>
                  <a:pt x="275" y="558"/>
                </a:lnTo>
                <a:lnTo>
                  <a:pt x="279" y="550"/>
                </a:lnTo>
                <a:lnTo>
                  <a:pt x="284" y="540"/>
                </a:lnTo>
                <a:lnTo>
                  <a:pt x="292" y="527"/>
                </a:lnTo>
                <a:lnTo>
                  <a:pt x="299" y="532"/>
                </a:lnTo>
                <a:lnTo>
                  <a:pt x="298" y="537"/>
                </a:lnTo>
                <a:lnTo>
                  <a:pt x="296" y="541"/>
                </a:lnTo>
                <a:lnTo>
                  <a:pt x="295" y="547"/>
                </a:lnTo>
                <a:lnTo>
                  <a:pt x="294" y="552"/>
                </a:lnTo>
                <a:lnTo>
                  <a:pt x="288" y="582"/>
                </a:lnTo>
                <a:lnTo>
                  <a:pt x="285" y="607"/>
                </a:lnTo>
                <a:lnTo>
                  <a:pt x="285" y="629"/>
                </a:lnTo>
                <a:lnTo>
                  <a:pt x="290" y="646"/>
                </a:lnTo>
                <a:lnTo>
                  <a:pt x="295" y="661"/>
                </a:lnTo>
                <a:lnTo>
                  <a:pt x="303" y="674"/>
                </a:lnTo>
                <a:lnTo>
                  <a:pt x="311" y="683"/>
                </a:lnTo>
                <a:lnTo>
                  <a:pt x="320" y="690"/>
                </a:lnTo>
                <a:lnTo>
                  <a:pt x="351" y="711"/>
                </a:lnTo>
                <a:lnTo>
                  <a:pt x="382" y="731"/>
                </a:lnTo>
                <a:lnTo>
                  <a:pt x="398" y="698"/>
                </a:lnTo>
                <a:lnTo>
                  <a:pt x="401" y="692"/>
                </a:lnTo>
                <a:lnTo>
                  <a:pt x="406" y="681"/>
                </a:lnTo>
                <a:lnTo>
                  <a:pt x="411" y="669"/>
                </a:lnTo>
                <a:lnTo>
                  <a:pt x="413" y="663"/>
                </a:lnTo>
                <a:lnTo>
                  <a:pt x="414" y="662"/>
                </a:lnTo>
                <a:lnTo>
                  <a:pt x="416" y="661"/>
                </a:lnTo>
                <a:lnTo>
                  <a:pt x="416" y="660"/>
                </a:lnTo>
                <a:lnTo>
                  <a:pt x="417" y="658"/>
                </a:lnTo>
                <a:lnTo>
                  <a:pt x="418" y="654"/>
                </a:lnTo>
                <a:lnTo>
                  <a:pt x="423" y="645"/>
                </a:lnTo>
                <a:lnTo>
                  <a:pt x="429" y="631"/>
                </a:lnTo>
                <a:lnTo>
                  <a:pt x="441" y="616"/>
                </a:lnTo>
                <a:lnTo>
                  <a:pt x="454" y="624"/>
                </a:lnTo>
                <a:lnTo>
                  <a:pt x="452" y="629"/>
                </a:lnTo>
                <a:lnTo>
                  <a:pt x="450" y="635"/>
                </a:lnTo>
                <a:lnTo>
                  <a:pt x="449" y="639"/>
                </a:lnTo>
                <a:lnTo>
                  <a:pt x="447" y="645"/>
                </a:lnTo>
                <a:lnTo>
                  <a:pt x="441" y="675"/>
                </a:lnTo>
                <a:lnTo>
                  <a:pt x="439" y="701"/>
                </a:lnTo>
                <a:lnTo>
                  <a:pt x="440" y="723"/>
                </a:lnTo>
                <a:lnTo>
                  <a:pt x="443" y="741"/>
                </a:lnTo>
                <a:lnTo>
                  <a:pt x="449" y="756"/>
                </a:lnTo>
                <a:lnTo>
                  <a:pt x="457" y="768"/>
                </a:lnTo>
                <a:lnTo>
                  <a:pt x="465" y="777"/>
                </a:lnTo>
                <a:lnTo>
                  <a:pt x="474" y="784"/>
                </a:lnTo>
                <a:lnTo>
                  <a:pt x="505" y="805"/>
                </a:lnTo>
                <a:lnTo>
                  <a:pt x="537" y="826"/>
                </a:lnTo>
                <a:lnTo>
                  <a:pt x="552" y="791"/>
                </a:lnTo>
                <a:lnTo>
                  <a:pt x="554" y="785"/>
                </a:lnTo>
                <a:lnTo>
                  <a:pt x="560" y="774"/>
                </a:lnTo>
                <a:lnTo>
                  <a:pt x="565" y="764"/>
                </a:lnTo>
                <a:lnTo>
                  <a:pt x="568" y="758"/>
                </a:lnTo>
                <a:lnTo>
                  <a:pt x="569" y="757"/>
                </a:lnTo>
                <a:lnTo>
                  <a:pt x="569" y="754"/>
                </a:lnTo>
                <a:lnTo>
                  <a:pt x="569" y="753"/>
                </a:lnTo>
                <a:lnTo>
                  <a:pt x="570" y="751"/>
                </a:lnTo>
                <a:lnTo>
                  <a:pt x="571" y="747"/>
                </a:lnTo>
                <a:lnTo>
                  <a:pt x="576" y="737"/>
                </a:lnTo>
                <a:lnTo>
                  <a:pt x="584" y="724"/>
                </a:lnTo>
                <a:lnTo>
                  <a:pt x="595" y="709"/>
                </a:lnTo>
                <a:lnTo>
                  <a:pt x="618" y="723"/>
                </a:lnTo>
                <a:lnTo>
                  <a:pt x="617" y="729"/>
                </a:lnTo>
                <a:lnTo>
                  <a:pt x="615" y="734"/>
                </a:lnTo>
                <a:lnTo>
                  <a:pt x="614" y="739"/>
                </a:lnTo>
                <a:lnTo>
                  <a:pt x="611" y="745"/>
                </a:lnTo>
                <a:lnTo>
                  <a:pt x="606" y="775"/>
                </a:lnTo>
                <a:lnTo>
                  <a:pt x="603" y="800"/>
                </a:lnTo>
                <a:lnTo>
                  <a:pt x="603" y="822"/>
                </a:lnTo>
                <a:lnTo>
                  <a:pt x="608" y="840"/>
                </a:lnTo>
                <a:lnTo>
                  <a:pt x="613" y="855"/>
                </a:lnTo>
                <a:lnTo>
                  <a:pt x="621" y="867"/>
                </a:lnTo>
                <a:lnTo>
                  <a:pt x="629" y="877"/>
                </a:lnTo>
                <a:lnTo>
                  <a:pt x="638" y="883"/>
                </a:lnTo>
                <a:lnTo>
                  <a:pt x="669" y="904"/>
                </a:lnTo>
                <a:lnTo>
                  <a:pt x="700" y="925"/>
                </a:lnTo>
                <a:lnTo>
                  <a:pt x="716" y="891"/>
                </a:lnTo>
                <a:lnTo>
                  <a:pt x="719" y="886"/>
                </a:lnTo>
                <a:lnTo>
                  <a:pt x="724" y="874"/>
                </a:lnTo>
                <a:lnTo>
                  <a:pt x="730" y="863"/>
                </a:lnTo>
                <a:lnTo>
                  <a:pt x="732" y="857"/>
                </a:lnTo>
                <a:lnTo>
                  <a:pt x="732" y="856"/>
                </a:lnTo>
                <a:lnTo>
                  <a:pt x="734" y="855"/>
                </a:lnTo>
                <a:lnTo>
                  <a:pt x="734" y="853"/>
                </a:lnTo>
                <a:lnTo>
                  <a:pt x="735" y="851"/>
                </a:lnTo>
                <a:lnTo>
                  <a:pt x="736" y="848"/>
                </a:lnTo>
                <a:lnTo>
                  <a:pt x="740" y="837"/>
                </a:lnTo>
                <a:lnTo>
                  <a:pt x="748" y="824"/>
                </a:lnTo>
                <a:lnTo>
                  <a:pt x="760" y="809"/>
                </a:lnTo>
                <a:lnTo>
                  <a:pt x="887" y="883"/>
                </a:lnTo>
                <a:lnTo>
                  <a:pt x="894" y="888"/>
                </a:lnTo>
                <a:lnTo>
                  <a:pt x="902" y="888"/>
                </a:lnTo>
                <a:lnTo>
                  <a:pt x="932" y="890"/>
                </a:lnTo>
                <a:lnTo>
                  <a:pt x="940" y="890"/>
                </a:lnTo>
                <a:lnTo>
                  <a:pt x="948" y="887"/>
                </a:lnTo>
                <a:lnTo>
                  <a:pt x="1063" y="832"/>
                </a:lnTo>
                <a:lnTo>
                  <a:pt x="1070" y="845"/>
                </a:lnTo>
                <a:lnTo>
                  <a:pt x="1073" y="856"/>
                </a:lnTo>
                <a:lnTo>
                  <a:pt x="1076" y="864"/>
                </a:lnTo>
                <a:lnTo>
                  <a:pt x="1077" y="867"/>
                </a:lnTo>
                <a:lnTo>
                  <a:pt x="1077" y="867"/>
                </a:lnTo>
                <a:lnTo>
                  <a:pt x="1078" y="867"/>
                </a:lnTo>
                <a:lnTo>
                  <a:pt x="1078" y="868"/>
                </a:lnTo>
                <a:lnTo>
                  <a:pt x="1078" y="868"/>
                </a:lnTo>
                <a:lnTo>
                  <a:pt x="1078" y="868"/>
                </a:lnTo>
                <a:lnTo>
                  <a:pt x="1078" y="870"/>
                </a:lnTo>
                <a:lnTo>
                  <a:pt x="1078" y="871"/>
                </a:lnTo>
                <a:lnTo>
                  <a:pt x="1078" y="872"/>
                </a:lnTo>
                <a:lnTo>
                  <a:pt x="1079" y="873"/>
                </a:lnTo>
                <a:lnTo>
                  <a:pt x="1091" y="909"/>
                </a:lnTo>
                <a:lnTo>
                  <a:pt x="1103" y="944"/>
                </a:lnTo>
                <a:lnTo>
                  <a:pt x="1137" y="927"/>
                </a:lnTo>
                <a:lnTo>
                  <a:pt x="1169" y="910"/>
                </a:lnTo>
                <a:lnTo>
                  <a:pt x="1179" y="904"/>
                </a:lnTo>
                <a:lnTo>
                  <a:pt x="1188" y="896"/>
                </a:lnTo>
                <a:lnTo>
                  <a:pt x="1197" y="885"/>
                </a:lnTo>
                <a:lnTo>
                  <a:pt x="1205" y="871"/>
                </a:lnTo>
                <a:lnTo>
                  <a:pt x="1210" y="853"/>
                </a:lnTo>
                <a:lnTo>
                  <a:pt x="1214" y="832"/>
                </a:lnTo>
                <a:lnTo>
                  <a:pt x="1214" y="805"/>
                </a:lnTo>
                <a:lnTo>
                  <a:pt x="1211" y="775"/>
                </a:lnTo>
                <a:lnTo>
                  <a:pt x="1210" y="773"/>
                </a:lnTo>
                <a:lnTo>
                  <a:pt x="1210" y="769"/>
                </a:lnTo>
                <a:lnTo>
                  <a:pt x="1209" y="766"/>
                </a:lnTo>
                <a:lnTo>
                  <a:pt x="1208" y="764"/>
                </a:lnTo>
                <a:lnTo>
                  <a:pt x="1237" y="750"/>
                </a:lnTo>
                <a:lnTo>
                  <a:pt x="1244" y="764"/>
                </a:lnTo>
                <a:lnTo>
                  <a:pt x="1248" y="774"/>
                </a:lnTo>
                <a:lnTo>
                  <a:pt x="1251" y="782"/>
                </a:lnTo>
                <a:lnTo>
                  <a:pt x="1252" y="785"/>
                </a:lnTo>
                <a:lnTo>
                  <a:pt x="1252" y="785"/>
                </a:lnTo>
                <a:lnTo>
                  <a:pt x="1252" y="787"/>
                </a:lnTo>
                <a:lnTo>
                  <a:pt x="1252" y="787"/>
                </a:lnTo>
                <a:lnTo>
                  <a:pt x="1252" y="787"/>
                </a:lnTo>
                <a:lnTo>
                  <a:pt x="1252" y="787"/>
                </a:lnTo>
                <a:lnTo>
                  <a:pt x="1252" y="788"/>
                </a:lnTo>
                <a:lnTo>
                  <a:pt x="1252" y="789"/>
                </a:lnTo>
                <a:lnTo>
                  <a:pt x="1253" y="790"/>
                </a:lnTo>
                <a:lnTo>
                  <a:pt x="1253" y="792"/>
                </a:lnTo>
                <a:lnTo>
                  <a:pt x="1266" y="828"/>
                </a:lnTo>
                <a:lnTo>
                  <a:pt x="1277" y="863"/>
                </a:lnTo>
                <a:lnTo>
                  <a:pt x="1311" y="847"/>
                </a:lnTo>
                <a:lnTo>
                  <a:pt x="1344" y="829"/>
                </a:lnTo>
                <a:lnTo>
                  <a:pt x="1353" y="824"/>
                </a:lnTo>
                <a:lnTo>
                  <a:pt x="1362" y="814"/>
                </a:lnTo>
                <a:lnTo>
                  <a:pt x="1372" y="803"/>
                </a:lnTo>
                <a:lnTo>
                  <a:pt x="1378" y="789"/>
                </a:lnTo>
                <a:lnTo>
                  <a:pt x="1384" y="772"/>
                </a:lnTo>
                <a:lnTo>
                  <a:pt x="1388" y="750"/>
                </a:lnTo>
                <a:lnTo>
                  <a:pt x="1388" y="724"/>
                </a:lnTo>
                <a:lnTo>
                  <a:pt x="1385" y="694"/>
                </a:lnTo>
                <a:lnTo>
                  <a:pt x="1384" y="691"/>
                </a:lnTo>
                <a:lnTo>
                  <a:pt x="1384" y="688"/>
                </a:lnTo>
                <a:lnTo>
                  <a:pt x="1384" y="684"/>
                </a:lnTo>
                <a:lnTo>
                  <a:pt x="1383" y="681"/>
                </a:lnTo>
                <a:lnTo>
                  <a:pt x="1399" y="674"/>
                </a:lnTo>
                <a:lnTo>
                  <a:pt x="1406" y="688"/>
                </a:lnTo>
                <a:lnTo>
                  <a:pt x="1411" y="698"/>
                </a:lnTo>
                <a:lnTo>
                  <a:pt x="1413" y="706"/>
                </a:lnTo>
                <a:lnTo>
                  <a:pt x="1414" y="709"/>
                </a:lnTo>
                <a:lnTo>
                  <a:pt x="1414" y="709"/>
                </a:lnTo>
                <a:lnTo>
                  <a:pt x="1415" y="709"/>
                </a:lnTo>
                <a:lnTo>
                  <a:pt x="1415" y="711"/>
                </a:lnTo>
                <a:lnTo>
                  <a:pt x="1415" y="711"/>
                </a:lnTo>
                <a:lnTo>
                  <a:pt x="1415" y="711"/>
                </a:lnTo>
                <a:lnTo>
                  <a:pt x="1415" y="712"/>
                </a:lnTo>
                <a:lnTo>
                  <a:pt x="1415" y="713"/>
                </a:lnTo>
                <a:lnTo>
                  <a:pt x="1415" y="714"/>
                </a:lnTo>
                <a:lnTo>
                  <a:pt x="1417" y="716"/>
                </a:lnTo>
                <a:lnTo>
                  <a:pt x="1428" y="751"/>
                </a:lnTo>
                <a:lnTo>
                  <a:pt x="1441" y="787"/>
                </a:lnTo>
                <a:lnTo>
                  <a:pt x="1474" y="769"/>
                </a:lnTo>
                <a:lnTo>
                  <a:pt x="1506" y="752"/>
                </a:lnTo>
                <a:lnTo>
                  <a:pt x="1517" y="746"/>
                </a:lnTo>
                <a:lnTo>
                  <a:pt x="1526" y="738"/>
                </a:lnTo>
                <a:lnTo>
                  <a:pt x="1534" y="727"/>
                </a:lnTo>
                <a:lnTo>
                  <a:pt x="1542" y="713"/>
                </a:lnTo>
                <a:lnTo>
                  <a:pt x="1548" y="696"/>
                </a:lnTo>
                <a:lnTo>
                  <a:pt x="1551" y="674"/>
                </a:lnTo>
                <a:lnTo>
                  <a:pt x="1551" y="647"/>
                </a:lnTo>
                <a:lnTo>
                  <a:pt x="1549" y="617"/>
                </a:lnTo>
                <a:lnTo>
                  <a:pt x="1548" y="614"/>
                </a:lnTo>
                <a:lnTo>
                  <a:pt x="1548" y="610"/>
                </a:lnTo>
                <a:lnTo>
                  <a:pt x="1547" y="607"/>
                </a:lnTo>
                <a:lnTo>
                  <a:pt x="1546" y="605"/>
                </a:lnTo>
                <a:lnTo>
                  <a:pt x="1556" y="600"/>
                </a:lnTo>
                <a:lnTo>
                  <a:pt x="1560" y="611"/>
                </a:lnTo>
                <a:lnTo>
                  <a:pt x="1564" y="621"/>
                </a:lnTo>
                <a:lnTo>
                  <a:pt x="1565" y="626"/>
                </a:lnTo>
                <a:lnTo>
                  <a:pt x="1566" y="629"/>
                </a:lnTo>
                <a:lnTo>
                  <a:pt x="1566" y="629"/>
                </a:lnTo>
                <a:lnTo>
                  <a:pt x="1567" y="629"/>
                </a:lnTo>
                <a:lnTo>
                  <a:pt x="1567" y="630"/>
                </a:lnTo>
                <a:lnTo>
                  <a:pt x="1567" y="630"/>
                </a:lnTo>
                <a:lnTo>
                  <a:pt x="1567" y="630"/>
                </a:lnTo>
                <a:lnTo>
                  <a:pt x="1567" y="631"/>
                </a:lnTo>
                <a:lnTo>
                  <a:pt x="1567" y="632"/>
                </a:lnTo>
                <a:lnTo>
                  <a:pt x="1567" y="633"/>
                </a:lnTo>
                <a:lnTo>
                  <a:pt x="1569" y="636"/>
                </a:lnTo>
                <a:lnTo>
                  <a:pt x="1580" y="671"/>
                </a:lnTo>
                <a:lnTo>
                  <a:pt x="1593" y="706"/>
                </a:lnTo>
                <a:lnTo>
                  <a:pt x="1626" y="689"/>
                </a:lnTo>
                <a:lnTo>
                  <a:pt x="1658" y="671"/>
                </a:lnTo>
                <a:lnTo>
                  <a:pt x="1669" y="666"/>
                </a:lnTo>
                <a:lnTo>
                  <a:pt x="1678" y="658"/>
                </a:lnTo>
                <a:lnTo>
                  <a:pt x="1686" y="646"/>
                </a:lnTo>
                <a:lnTo>
                  <a:pt x="1694" y="632"/>
                </a:lnTo>
                <a:lnTo>
                  <a:pt x="1700" y="615"/>
                </a:lnTo>
                <a:lnTo>
                  <a:pt x="1703" y="593"/>
                </a:lnTo>
                <a:lnTo>
                  <a:pt x="1703" y="567"/>
                </a:lnTo>
                <a:lnTo>
                  <a:pt x="1701" y="537"/>
                </a:lnTo>
                <a:lnTo>
                  <a:pt x="1700" y="535"/>
                </a:lnTo>
                <a:lnTo>
                  <a:pt x="1700" y="534"/>
                </a:lnTo>
                <a:lnTo>
                  <a:pt x="1700" y="533"/>
                </a:lnTo>
                <a:lnTo>
                  <a:pt x="1700" y="532"/>
                </a:lnTo>
                <a:lnTo>
                  <a:pt x="1704" y="530"/>
                </a:lnTo>
                <a:lnTo>
                  <a:pt x="1710" y="542"/>
                </a:lnTo>
                <a:lnTo>
                  <a:pt x="1715" y="552"/>
                </a:lnTo>
                <a:lnTo>
                  <a:pt x="1716" y="558"/>
                </a:lnTo>
                <a:lnTo>
                  <a:pt x="1717" y="562"/>
                </a:lnTo>
                <a:lnTo>
                  <a:pt x="1717" y="562"/>
                </a:lnTo>
                <a:lnTo>
                  <a:pt x="1718" y="562"/>
                </a:lnTo>
                <a:lnTo>
                  <a:pt x="1718" y="563"/>
                </a:lnTo>
                <a:lnTo>
                  <a:pt x="1718" y="563"/>
                </a:lnTo>
                <a:lnTo>
                  <a:pt x="1718" y="563"/>
                </a:lnTo>
                <a:lnTo>
                  <a:pt x="1718" y="564"/>
                </a:lnTo>
                <a:lnTo>
                  <a:pt x="1718" y="565"/>
                </a:lnTo>
                <a:lnTo>
                  <a:pt x="1719" y="567"/>
                </a:lnTo>
                <a:lnTo>
                  <a:pt x="1719" y="568"/>
                </a:lnTo>
                <a:lnTo>
                  <a:pt x="1731" y="603"/>
                </a:lnTo>
                <a:lnTo>
                  <a:pt x="1744" y="639"/>
                </a:lnTo>
                <a:lnTo>
                  <a:pt x="1777" y="622"/>
                </a:lnTo>
                <a:lnTo>
                  <a:pt x="1810" y="605"/>
                </a:lnTo>
                <a:lnTo>
                  <a:pt x="1820" y="599"/>
                </a:lnTo>
                <a:lnTo>
                  <a:pt x="1829" y="590"/>
                </a:lnTo>
                <a:lnTo>
                  <a:pt x="1838" y="579"/>
                </a:lnTo>
                <a:lnTo>
                  <a:pt x="1845" y="565"/>
                </a:lnTo>
                <a:lnTo>
                  <a:pt x="1851" y="547"/>
                </a:lnTo>
                <a:lnTo>
                  <a:pt x="1854" y="526"/>
                </a:lnTo>
                <a:lnTo>
                  <a:pt x="1854" y="501"/>
                </a:lnTo>
                <a:lnTo>
                  <a:pt x="1852"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24058" name="Group 1146"/>
          <p:cNvGrpSpPr>
            <a:grpSpLocks/>
          </p:cNvGrpSpPr>
          <p:nvPr/>
        </p:nvGrpSpPr>
        <p:grpSpPr bwMode="auto">
          <a:xfrm>
            <a:off x="7062788" y="5019675"/>
            <a:ext cx="1419225" cy="741363"/>
            <a:chOff x="3713" y="2834"/>
            <a:chExt cx="894" cy="467"/>
          </a:xfrm>
        </p:grpSpPr>
        <p:sp>
          <p:nvSpPr>
            <p:cNvPr id="424059" name="Freeform 1147"/>
            <p:cNvSpPr>
              <a:spLocks/>
            </p:cNvSpPr>
            <p:nvPr/>
          </p:nvSpPr>
          <p:spPr bwMode="auto">
            <a:xfrm>
              <a:off x="3937" y="2834"/>
              <a:ext cx="427" cy="450"/>
            </a:xfrm>
            <a:custGeom>
              <a:avLst/>
              <a:gdLst>
                <a:gd name="T0" fmla="*/ 429 w 856"/>
                <a:gd name="T1" fmla="*/ 0 h 900"/>
                <a:gd name="T2" fmla="*/ 498 w 856"/>
                <a:gd name="T3" fmla="*/ 236 h 900"/>
                <a:gd name="T4" fmla="*/ 692 w 856"/>
                <a:gd name="T5" fmla="*/ 86 h 900"/>
                <a:gd name="T6" fmla="*/ 611 w 856"/>
                <a:gd name="T7" fmla="*/ 318 h 900"/>
                <a:gd name="T8" fmla="*/ 856 w 856"/>
                <a:gd name="T9" fmla="*/ 311 h 900"/>
                <a:gd name="T10" fmla="*/ 653 w 856"/>
                <a:gd name="T11" fmla="*/ 451 h 900"/>
                <a:gd name="T12" fmla="*/ 856 w 856"/>
                <a:gd name="T13" fmla="*/ 589 h 900"/>
                <a:gd name="T14" fmla="*/ 611 w 856"/>
                <a:gd name="T15" fmla="*/ 582 h 900"/>
                <a:gd name="T16" fmla="*/ 692 w 856"/>
                <a:gd name="T17" fmla="*/ 814 h 900"/>
                <a:gd name="T18" fmla="*/ 498 w 856"/>
                <a:gd name="T19" fmla="*/ 664 h 900"/>
                <a:gd name="T20" fmla="*/ 429 w 856"/>
                <a:gd name="T21" fmla="*/ 900 h 900"/>
                <a:gd name="T22" fmla="*/ 359 w 856"/>
                <a:gd name="T23" fmla="*/ 664 h 900"/>
                <a:gd name="T24" fmla="*/ 164 w 856"/>
                <a:gd name="T25" fmla="*/ 814 h 900"/>
                <a:gd name="T26" fmla="*/ 247 w 856"/>
                <a:gd name="T27" fmla="*/ 582 h 900"/>
                <a:gd name="T28" fmla="*/ 0 w 856"/>
                <a:gd name="T29" fmla="*/ 589 h 900"/>
                <a:gd name="T30" fmla="*/ 204 w 856"/>
                <a:gd name="T31" fmla="*/ 451 h 900"/>
                <a:gd name="T32" fmla="*/ 0 w 856"/>
                <a:gd name="T33" fmla="*/ 311 h 900"/>
                <a:gd name="T34" fmla="*/ 247 w 856"/>
                <a:gd name="T35" fmla="*/ 318 h 900"/>
                <a:gd name="T36" fmla="*/ 165 w 856"/>
                <a:gd name="T37" fmla="*/ 85 h 900"/>
                <a:gd name="T38" fmla="*/ 359 w 856"/>
                <a:gd name="T39" fmla="*/ 236 h 900"/>
                <a:gd name="T40" fmla="*/ 429 w 856"/>
                <a:gd name="T41"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6" h="900">
                  <a:moveTo>
                    <a:pt x="429" y="0"/>
                  </a:moveTo>
                  <a:lnTo>
                    <a:pt x="498" y="236"/>
                  </a:lnTo>
                  <a:lnTo>
                    <a:pt x="692" y="86"/>
                  </a:lnTo>
                  <a:lnTo>
                    <a:pt x="611" y="318"/>
                  </a:lnTo>
                  <a:lnTo>
                    <a:pt x="856" y="311"/>
                  </a:lnTo>
                  <a:lnTo>
                    <a:pt x="653" y="451"/>
                  </a:lnTo>
                  <a:lnTo>
                    <a:pt x="856" y="589"/>
                  </a:lnTo>
                  <a:lnTo>
                    <a:pt x="611" y="582"/>
                  </a:lnTo>
                  <a:lnTo>
                    <a:pt x="692" y="814"/>
                  </a:lnTo>
                  <a:lnTo>
                    <a:pt x="498" y="664"/>
                  </a:lnTo>
                  <a:lnTo>
                    <a:pt x="429" y="900"/>
                  </a:lnTo>
                  <a:lnTo>
                    <a:pt x="359" y="664"/>
                  </a:lnTo>
                  <a:lnTo>
                    <a:pt x="164" y="814"/>
                  </a:lnTo>
                  <a:lnTo>
                    <a:pt x="247" y="582"/>
                  </a:lnTo>
                  <a:lnTo>
                    <a:pt x="0" y="589"/>
                  </a:lnTo>
                  <a:lnTo>
                    <a:pt x="204" y="451"/>
                  </a:lnTo>
                  <a:lnTo>
                    <a:pt x="0" y="311"/>
                  </a:lnTo>
                  <a:lnTo>
                    <a:pt x="247" y="318"/>
                  </a:lnTo>
                  <a:lnTo>
                    <a:pt x="165" y="85"/>
                  </a:lnTo>
                  <a:lnTo>
                    <a:pt x="359" y="236"/>
                  </a:lnTo>
                  <a:lnTo>
                    <a:pt x="429" y="0"/>
                  </a:lnTo>
                  <a:close/>
                </a:path>
              </a:pathLst>
            </a:custGeom>
            <a:solidFill>
              <a:srgbClr val="AA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60" name="Freeform 1148"/>
            <p:cNvSpPr>
              <a:spLocks/>
            </p:cNvSpPr>
            <p:nvPr/>
          </p:nvSpPr>
          <p:spPr bwMode="auto">
            <a:xfrm>
              <a:off x="3984" y="2884"/>
              <a:ext cx="333" cy="350"/>
            </a:xfrm>
            <a:custGeom>
              <a:avLst/>
              <a:gdLst>
                <a:gd name="T0" fmla="*/ 334 w 666"/>
                <a:gd name="T1" fmla="*/ 0 h 702"/>
                <a:gd name="T2" fmla="*/ 387 w 666"/>
                <a:gd name="T3" fmla="*/ 184 h 702"/>
                <a:gd name="T4" fmla="*/ 540 w 666"/>
                <a:gd name="T5" fmla="*/ 67 h 702"/>
                <a:gd name="T6" fmla="*/ 475 w 666"/>
                <a:gd name="T7" fmla="*/ 248 h 702"/>
                <a:gd name="T8" fmla="*/ 666 w 666"/>
                <a:gd name="T9" fmla="*/ 243 h 702"/>
                <a:gd name="T10" fmla="*/ 509 w 666"/>
                <a:gd name="T11" fmla="*/ 352 h 702"/>
                <a:gd name="T12" fmla="*/ 666 w 666"/>
                <a:gd name="T13" fmla="*/ 459 h 702"/>
                <a:gd name="T14" fmla="*/ 475 w 666"/>
                <a:gd name="T15" fmla="*/ 453 h 702"/>
                <a:gd name="T16" fmla="*/ 540 w 666"/>
                <a:gd name="T17" fmla="*/ 635 h 702"/>
                <a:gd name="T18" fmla="*/ 387 w 666"/>
                <a:gd name="T19" fmla="*/ 518 h 702"/>
                <a:gd name="T20" fmla="*/ 334 w 666"/>
                <a:gd name="T21" fmla="*/ 702 h 702"/>
                <a:gd name="T22" fmla="*/ 279 w 666"/>
                <a:gd name="T23" fmla="*/ 518 h 702"/>
                <a:gd name="T24" fmla="*/ 127 w 666"/>
                <a:gd name="T25" fmla="*/ 635 h 702"/>
                <a:gd name="T26" fmla="*/ 192 w 666"/>
                <a:gd name="T27" fmla="*/ 453 h 702"/>
                <a:gd name="T28" fmla="*/ 0 w 666"/>
                <a:gd name="T29" fmla="*/ 459 h 702"/>
                <a:gd name="T30" fmla="*/ 159 w 666"/>
                <a:gd name="T31" fmla="*/ 352 h 702"/>
                <a:gd name="T32" fmla="*/ 0 w 666"/>
                <a:gd name="T33" fmla="*/ 243 h 702"/>
                <a:gd name="T34" fmla="*/ 192 w 666"/>
                <a:gd name="T35" fmla="*/ 248 h 702"/>
                <a:gd name="T36" fmla="*/ 127 w 666"/>
                <a:gd name="T37" fmla="*/ 67 h 702"/>
                <a:gd name="T38" fmla="*/ 279 w 666"/>
                <a:gd name="T39" fmla="*/ 184 h 702"/>
                <a:gd name="T40" fmla="*/ 334 w 666"/>
                <a:gd name="T41" fmla="*/ 0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6" h="702">
                  <a:moveTo>
                    <a:pt x="334" y="0"/>
                  </a:moveTo>
                  <a:lnTo>
                    <a:pt x="387" y="184"/>
                  </a:lnTo>
                  <a:lnTo>
                    <a:pt x="540" y="67"/>
                  </a:lnTo>
                  <a:lnTo>
                    <a:pt x="475" y="248"/>
                  </a:lnTo>
                  <a:lnTo>
                    <a:pt x="666" y="243"/>
                  </a:lnTo>
                  <a:lnTo>
                    <a:pt x="509" y="352"/>
                  </a:lnTo>
                  <a:lnTo>
                    <a:pt x="666" y="459"/>
                  </a:lnTo>
                  <a:lnTo>
                    <a:pt x="475" y="453"/>
                  </a:lnTo>
                  <a:lnTo>
                    <a:pt x="540" y="635"/>
                  </a:lnTo>
                  <a:lnTo>
                    <a:pt x="387" y="518"/>
                  </a:lnTo>
                  <a:lnTo>
                    <a:pt x="334" y="702"/>
                  </a:lnTo>
                  <a:lnTo>
                    <a:pt x="279" y="518"/>
                  </a:lnTo>
                  <a:lnTo>
                    <a:pt x="127" y="635"/>
                  </a:lnTo>
                  <a:lnTo>
                    <a:pt x="192" y="453"/>
                  </a:lnTo>
                  <a:lnTo>
                    <a:pt x="0" y="459"/>
                  </a:lnTo>
                  <a:lnTo>
                    <a:pt x="159" y="352"/>
                  </a:lnTo>
                  <a:lnTo>
                    <a:pt x="0" y="243"/>
                  </a:lnTo>
                  <a:lnTo>
                    <a:pt x="192" y="248"/>
                  </a:lnTo>
                  <a:lnTo>
                    <a:pt x="127" y="67"/>
                  </a:lnTo>
                  <a:lnTo>
                    <a:pt x="279" y="184"/>
                  </a:lnTo>
                  <a:lnTo>
                    <a:pt x="334" y="0"/>
                  </a:lnTo>
                  <a:close/>
                </a:path>
              </a:pathLst>
            </a:custGeom>
            <a:solidFill>
              <a:srgbClr val="C1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61" name="Freeform 1149"/>
            <p:cNvSpPr>
              <a:spLocks/>
            </p:cNvSpPr>
            <p:nvPr/>
          </p:nvSpPr>
          <p:spPr bwMode="auto">
            <a:xfrm>
              <a:off x="3776" y="2868"/>
              <a:ext cx="804" cy="334"/>
            </a:xfrm>
            <a:custGeom>
              <a:avLst/>
              <a:gdLst>
                <a:gd name="T0" fmla="*/ 8 w 1608"/>
                <a:gd name="T1" fmla="*/ 180 h 668"/>
                <a:gd name="T2" fmla="*/ 732 w 1608"/>
                <a:gd name="T3" fmla="*/ 1 h 668"/>
                <a:gd name="T4" fmla="*/ 741 w 1608"/>
                <a:gd name="T5" fmla="*/ 0 h 668"/>
                <a:gd name="T6" fmla="*/ 749 w 1608"/>
                <a:gd name="T7" fmla="*/ 1 h 668"/>
                <a:gd name="T8" fmla="*/ 1585 w 1608"/>
                <a:gd name="T9" fmla="*/ 225 h 668"/>
                <a:gd name="T10" fmla="*/ 1608 w 1608"/>
                <a:gd name="T11" fmla="*/ 248 h 668"/>
                <a:gd name="T12" fmla="*/ 1591 w 1608"/>
                <a:gd name="T13" fmla="*/ 286 h 668"/>
                <a:gd name="T14" fmla="*/ 768 w 1608"/>
                <a:gd name="T15" fmla="*/ 661 h 668"/>
                <a:gd name="T16" fmla="*/ 753 w 1608"/>
                <a:gd name="T17" fmla="*/ 668 h 668"/>
                <a:gd name="T18" fmla="*/ 739 w 1608"/>
                <a:gd name="T19" fmla="*/ 660 h 668"/>
                <a:gd name="T20" fmla="*/ 0 w 1608"/>
                <a:gd name="T21" fmla="*/ 240 h 668"/>
                <a:gd name="T22" fmla="*/ 8 w 1608"/>
                <a:gd name="T23" fmla="*/ 180 h 668"/>
                <a:gd name="T24" fmla="*/ 8 w 1608"/>
                <a:gd name="T25" fmla="*/ 18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8" h="668">
                  <a:moveTo>
                    <a:pt x="8" y="180"/>
                  </a:moveTo>
                  <a:lnTo>
                    <a:pt x="732" y="1"/>
                  </a:lnTo>
                  <a:lnTo>
                    <a:pt x="741" y="0"/>
                  </a:lnTo>
                  <a:lnTo>
                    <a:pt x="749" y="1"/>
                  </a:lnTo>
                  <a:lnTo>
                    <a:pt x="1585" y="225"/>
                  </a:lnTo>
                  <a:lnTo>
                    <a:pt x="1608" y="248"/>
                  </a:lnTo>
                  <a:lnTo>
                    <a:pt x="1591" y="286"/>
                  </a:lnTo>
                  <a:lnTo>
                    <a:pt x="768" y="661"/>
                  </a:lnTo>
                  <a:lnTo>
                    <a:pt x="753" y="668"/>
                  </a:lnTo>
                  <a:lnTo>
                    <a:pt x="739" y="660"/>
                  </a:lnTo>
                  <a:lnTo>
                    <a:pt x="0" y="240"/>
                  </a:lnTo>
                  <a:lnTo>
                    <a:pt x="8" y="180"/>
                  </a:lnTo>
                  <a:lnTo>
                    <a:pt x="8"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62" name="Freeform 1150"/>
            <p:cNvSpPr>
              <a:spLocks/>
            </p:cNvSpPr>
            <p:nvPr/>
          </p:nvSpPr>
          <p:spPr bwMode="auto">
            <a:xfrm>
              <a:off x="3785" y="2884"/>
              <a:ext cx="780" cy="300"/>
            </a:xfrm>
            <a:custGeom>
              <a:avLst/>
              <a:gdLst>
                <a:gd name="T0" fmla="*/ 0 w 1561"/>
                <a:gd name="T1" fmla="*/ 179 h 599"/>
                <a:gd name="T2" fmla="*/ 725 w 1561"/>
                <a:gd name="T3" fmla="*/ 0 h 599"/>
                <a:gd name="T4" fmla="*/ 1561 w 1561"/>
                <a:gd name="T5" fmla="*/ 224 h 599"/>
                <a:gd name="T6" fmla="*/ 738 w 1561"/>
                <a:gd name="T7" fmla="*/ 599 h 599"/>
                <a:gd name="T8" fmla="*/ 0 w 1561"/>
                <a:gd name="T9" fmla="*/ 179 h 599"/>
              </a:gdLst>
              <a:ahLst/>
              <a:cxnLst>
                <a:cxn ang="0">
                  <a:pos x="T0" y="T1"/>
                </a:cxn>
                <a:cxn ang="0">
                  <a:pos x="T2" y="T3"/>
                </a:cxn>
                <a:cxn ang="0">
                  <a:pos x="T4" y="T5"/>
                </a:cxn>
                <a:cxn ang="0">
                  <a:pos x="T6" y="T7"/>
                </a:cxn>
                <a:cxn ang="0">
                  <a:pos x="T8" y="T9"/>
                </a:cxn>
              </a:cxnLst>
              <a:rect l="0" t="0" r="r" b="b"/>
              <a:pathLst>
                <a:path w="1561" h="599">
                  <a:moveTo>
                    <a:pt x="0" y="179"/>
                  </a:moveTo>
                  <a:lnTo>
                    <a:pt x="725" y="0"/>
                  </a:lnTo>
                  <a:lnTo>
                    <a:pt x="1561" y="224"/>
                  </a:lnTo>
                  <a:lnTo>
                    <a:pt x="738" y="599"/>
                  </a:lnTo>
                  <a:lnTo>
                    <a:pt x="0" y="179"/>
                  </a:lnTo>
                  <a:close/>
                </a:path>
              </a:pathLst>
            </a:custGeom>
            <a:solidFill>
              <a:srgbClr val="A3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63" name="Freeform 1151"/>
            <p:cNvSpPr>
              <a:spLocks/>
            </p:cNvSpPr>
            <p:nvPr/>
          </p:nvSpPr>
          <p:spPr bwMode="auto">
            <a:xfrm>
              <a:off x="3748" y="2958"/>
              <a:ext cx="424" cy="321"/>
            </a:xfrm>
            <a:custGeom>
              <a:avLst/>
              <a:gdLst>
                <a:gd name="T0" fmla="*/ 844 w 848"/>
                <a:gd name="T1" fmla="*/ 451 h 643"/>
                <a:gd name="T2" fmla="*/ 848 w 848"/>
                <a:gd name="T3" fmla="*/ 615 h 643"/>
                <a:gd name="T4" fmla="*/ 846 w 848"/>
                <a:gd name="T5" fmla="*/ 625 h 643"/>
                <a:gd name="T6" fmla="*/ 800 w 848"/>
                <a:gd name="T7" fmla="*/ 643 h 643"/>
                <a:gd name="T8" fmla="*/ 21 w 848"/>
                <a:gd name="T9" fmla="*/ 178 h 643"/>
                <a:gd name="T10" fmla="*/ 0 w 848"/>
                <a:gd name="T11" fmla="*/ 166 h 643"/>
                <a:gd name="T12" fmla="*/ 7 w 848"/>
                <a:gd name="T13" fmla="*/ 142 h 643"/>
                <a:gd name="T14" fmla="*/ 42 w 848"/>
                <a:gd name="T15" fmla="*/ 23 h 643"/>
                <a:gd name="T16" fmla="*/ 65 w 848"/>
                <a:gd name="T17" fmla="*/ 0 h 643"/>
                <a:gd name="T18" fmla="*/ 89 w 848"/>
                <a:gd name="T19" fmla="*/ 3 h 643"/>
                <a:gd name="T20" fmla="*/ 827 w 848"/>
                <a:gd name="T21" fmla="*/ 424 h 643"/>
                <a:gd name="T22" fmla="*/ 844 w 848"/>
                <a:gd name="T23" fmla="*/ 433 h 643"/>
                <a:gd name="T24" fmla="*/ 844 w 848"/>
                <a:gd name="T25" fmla="*/ 451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8" h="643">
                  <a:moveTo>
                    <a:pt x="844" y="451"/>
                  </a:moveTo>
                  <a:lnTo>
                    <a:pt x="848" y="615"/>
                  </a:lnTo>
                  <a:lnTo>
                    <a:pt x="846" y="625"/>
                  </a:lnTo>
                  <a:lnTo>
                    <a:pt x="800" y="643"/>
                  </a:lnTo>
                  <a:lnTo>
                    <a:pt x="21" y="178"/>
                  </a:lnTo>
                  <a:lnTo>
                    <a:pt x="0" y="166"/>
                  </a:lnTo>
                  <a:lnTo>
                    <a:pt x="7" y="142"/>
                  </a:lnTo>
                  <a:lnTo>
                    <a:pt x="42" y="23"/>
                  </a:lnTo>
                  <a:lnTo>
                    <a:pt x="65" y="0"/>
                  </a:lnTo>
                  <a:lnTo>
                    <a:pt x="89" y="3"/>
                  </a:lnTo>
                  <a:lnTo>
                    <a:pt x="827" y="424"/>
                  </a:lnTo>
                  <a:lnTo>
                    <a:pt x="844" y="433"/>
                  </a:lnTo>
                  <a:lnTo>
                    <a:pt x="844" y="4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64" name="Freeform 1152"/>
            <p:cNvSpPr>
              <a:spLocks/>
            </p:cNvSpPr>
            <p:nvPr/>
          </p:nvSpPr>
          <p:spPr bwMode="auto">
            <a:xfrm>
              <a:off x="3767" y="2973"/>
              <a:ext cx="390" cy="293"/>
            </a:xfrm>
            <a:custGeom>
              <a:avLst/>
              <a:gdLst>
                <a:gd name="T0" fmla="*/ 35 w 779"/>
                <a:gd name="T1" fmla="*/ 0 h 584"/>
                <a:gd name="T2" fmla="*/ 0 w 779"/>
                <a:gd name="T3" fmla="*/ 120 h 584"/>
                <a:gd name="T4" fmla="*/ 779 w 779"/>
                <a:gd name="T5" fmla="*/ 584 h 584"/>
                <a:gd name="T6" fmla="*/ 773 w 779"/>
                <a:gd name="T7" fmla="*/ 420 h 584"/>
                <a:gd name="T8" fmla="*/ 35 w 779"/>
                <a:gd name="T9" fmla="*/ 0 h 584"/>
              </a:gdLst>
              <a:ahLst/>
              <a:cxnLst>
                <a:cxn ang="0">
                  <a:pos x="T0" y="T1"/>
                </a:cxn>
                <a:cxn ang="0">
                  <a:pos x="T2" y="T3"/>
                </a:cxn>
                <a:cxn ang="0">
                  <a:pos x="T4" y="T5"/>
                </a:cxn>
                <a:cxn ang="0">
                  <a:pos x="T6" y="T7"/>
                </a:cxn>
                <a:cxn ang="0">
                  <a:pos x="T8" y="T9"/>
                </a:cxn>
              </a:cxnLst>
              <a:rect l="0" t="0" r="r" b="b"/>
              <a:pathLst>
                <a:path w="779" h="584">
                  <a:moveTo>
                    <a:pt x="35" y="0"/>
                  </a:moveTo>
                  <a:lnTo>
                    <a:pt x="0" y="120"/>
                  </a:lnTo>
                  <a:lnTo>
                    <a:pt x="779" y="584"/>
                  </a:lnTo>
                  <a:lnTo>
                    <a:pt x="773" y="420"/>
                  </a:lnTo>
                  <a:lnTo>
                    <a:pt x="35" y="0"/>
                  </a:lnTo>
                  <a:close/>
                </a:path>
              </a:pathLst>
            </a:custGeom>
            <a:solidFill>
              <a:srgbClr val="AF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65" name="Freeform 1153"/>
            <p:cNvSpPr>
              <a:spLocks/>
            </p:cNvSpPr>
            <p:nvPr/>
          </p:nvSpPr>
          <p:spPr bwMode="auto">
            <a:xfrm>
              <a:off x="4138" y="2981"/>
              <a:ext cx="463" cy="300"/>
            </a:xfrm>
            <a:custGeom>
              <a:avLst/>
              <a:gdLst>
                <a:gd name="T0" fmla="*/ 20 w 927"/>
                <a:gd name="T1" fmla="*/ 377 h 599"/>
                <a:gd name="T2" fmla="*/ 842 w 927"/>
                <a:gd name="T3" fmla="*/ 1 h 599"/>
                <a:gd name="T4" fmla="*/ 874 w 927"/>
                <a:gd name="T5" fmla="*/ 0 h 599"/>
                <a:gd name="T6" fmla="*/ 886 w 927"/>
                <a:gd name="T7" fmla="*/ 22 h 599"/>
                <a:gd name="T8" fmla="*/ 920 w 927"/>
                <a:gd name="T9" fmla="*/ 161 h 599"/>
                <a:gd name="T10" fmla="*/ 927 w 927"/>
                <a:gd name="T11" fmla="*/ 187 h 599"/>
                <a:gd name="T12" fmla="*/ 903 w 927"/>
                <a:gd name="T13" fmla="*/ 198 h 599"/>
                <a:gd name="T14" fmla="*/ 52 w 927"/>
                <a:gd name="T15" fmla="*/ 599 h 599"/>
                <a:gd name="T16" fmla="*/ 21 w 927"/>
                <a:gd name="T17" fmla="*/ 597 h 599"/>
                <a:gd name="T18" fmla="*/ 6 w 927"/>
                <a:gd name="T19" fmla="*/ 570 h 599"/>
                <a:gd name="T20" fmla="*/ 1 w 927"/>
                <a:gd name="T21" fmla="*/ 407 h 599"/>
                <a:gd name="T22" fmla="*/ 0 w 927"/>
                <a:gd name="T23" fmla="*/ 386 h 599"/>
                <a:gd name="T24" fmla="*/ 20 w 927"/>
                <a:gd name="T25" fmla="*/ 377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599">
                  <a:moveTo>
                    <a:pt x="20" y="377"/>
                  </a:moveTo>
                  <a:lnTo>
                    <a:pt x="842" y="1"/>
                  </a:lnTo>
                  <a:lnTo>
                    <a:pt x="874" y="0"/>
                  </a:lnTo>
                  <a:lnTo>
                    <a:pt x="886" y="22"/>
                  </a:lnTo>
                  <a:lnTo>
                    <a:pt x="920" y="161"/>
                  </a:lnTo>
                  <a:lnTo>
                    <a:pt x="927" y="187"/>
                  </a:lnTo>
                  <a:lnTo>
                    <a:pt x="903" y="198"/>
                  </a:lnTo>
                  <a:lnTo>
                    <a:pt x="52" y="599"/>
                  </a:lnTo>
                  <a:lnTo>
                    <a:pt x="21" y="597"/>
                  </a:lnTo>
                  <a:lnTo>
                    <a:pt x="6" y="570"/>
                  </a:lnTo>
                  <a:lnTo>
                    <a:pt x="1" y="407"/>
                  </a:lnTo>
                  <a:lnTo>
                    <a:pt x="0" y="386"/>
                  </a:lnTo>
                  <a:lnTo>
                    <a:pt x="20"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66" name="Freeform 1154"/>
            <p:cNvSpPr>
              <a:spLocks/>
            </p:cNvSpPr>
            <p:nvPr/>
          </p:nvSpPr>
          <p:spPr bwMode="auto">
            <a:xfrm>
              <a:off x="4154" y="2996"/>
              <a:ext cx="428" cy="270"/>
            </a:xfrm>
            <a:custGeom>
              <a:avLst/>
              <a:gdLst>
                <a:gd name="T0" fmla="*/ 0 w 857"/>
                <a:gd name="T1" fmla="*/ 375 h 539"/>
                <a:gd name="T2" fmla="*/ 823 w 857"/>
                <a:gd name="T3" fmla="*/ 0 h 539"/>
                <a:gd name="T4" fmla="*/ 857 w 857"/>
                <a:gd name="T5" fmla="*/ 139 h 539"/>
                <a:gd name="T6" fmla="*/ 6 w 857"/>
                <a:gd name="T7" fmla="*/ 539 h 539"/>
                <a:gd name="T8" fmla="*/ 0 w 857"/>
                <a:gd name="T9" fmla="*/ 375 h 539"/>
              </a:gdLst>
              <a:ahLst/>
              <a:cxnLst>
                <a:cxn ang="0">
                  <a:pos x="T0" y="T1"/>
                </a:cxn>
                <a:cxn ang="0">
                  <a:pos x="T2" y="T3"/>
                </a:cxn>
                <a:cxn ang="0">
                  <a:pos x="T4" y="T5"/>
                </a:cxn>
                <a:cxn ang="0">
                  <a:pos x="T6" y="T7"/>
                </a:cxn>
                <a:cxn ang="0">
                  <a:pos x="T8" y="T9"/>
                </a:cxn>
              </a:cxnLst>
              <a:rect l="0" t="0" r="r" b="b"/>
              <a:pathLst>
                <a:path w="857" h="539">
                  <a:moveTo>
                    <a:pt x="0" y="375"/>
                  </a:moveTo>
                  <a:lnTo>
                    <a:pt x="823" y="0"/>
                  </a:lnTo>
                  <a:lnTo>
                    <a:pt x="857" y="139"/>
                  </a:lnTo>
                  <a:lnTo>
                    <a:pt x="6" y="539"/>
                  </a:lnTo>
                  <a:lnTo>
                    <a:pt x="0" y="375"/>
                  </a:lnTo>
                  <a:close/>
                </a:path>
              </a:pathLst>
            </a:custGeom>
            <a:solidFill>
              <a:srgbClr val="7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67" name="Freeform 1155"/>
            <p:cNvSpPr>
              <a:spLocks/>
            </p:cNvSpPr>
            <p:nvPr/>
          </p:nvSpPr>
          <p:spPr bwMode="auto">
            <a:xfrm>
              <a:off x="3713" y="2991"/>
              <a:ext cx="123" cy="113"/>
            </a:xfrm>
            <a:custGeom>
              <a:avLst/>
              <a:gdLst>
                <a:gd name="T0" fmla="*/ 186 w 247"/>
                <a:gd name="T1" fmla="*/ 30 h 224"/>
                <a:gd name="T2" fmla="*/ 131 w 247"/>
                <a:gd name="T3" fmla="*/ 4 h 224"/>
                <a:gd name="T4" fmla="*/ 121 w 247"/>
                <a:gd name="T5" fmla="*/ 0 h 224"/>
                <a:gd name="T6" fmla="*/ 111 w 247"/>
                <a:gd name="T7" fmla="*/ 2 h 224"/>
                <a:gd name="T8" fmla="*/ 106 w 247"/>
                <a:gd name="T9" fmla="*/ 3 h 224"/>
                <a:gd name="T10" fmla="*/ 96 w 247"/>
                <a:gd name="T11" fmla="*/ 7 h 224"/>
                <a:gd name="T12" fmla="*/ 82 w 247"/>
                <a:gd name="T13" fmla="*/ 13 h 224"/>
                <a:gd name="T14" fmla="*/ 65 w 247"/>
                <a:gd name="T15" fmla="*/ 23 h 224"/>
                <a:gd name="T16" fmla="*/ 47 w 247"/>
                <a:gd name="T17" fmla="*/ 35 h 224"/>
                <a:gd name="T18" fmla="*/ 31 w 247"/>
                <a:gd name="T19" fmla="*/ 53 h 224"/>
                <a:gd name="T20" fmla="*/ 17 w 247"/>
                <a:gd name="T21" fmla="*/ 73 h 224"/>
                <a:gd name="T22" fmla="*/ 7 w 247"/>
                <a:gd name="T23" fmla="*/ 100 h 224"/>
                <a:gd name="T24" fmla="*/ 0 w 247"/>
                <a:gd name="T25" fmla="*/ 144 h 224"/>
                <a:gd name="T26" fmla="*/ 1 w 247"/>
                <a:gd name="T27" fmla="*/ 174 h 224"/>
                <a:gd name="T28" fmla="*/ 9 w 247"/>
                <a:gd name="T29" fmla="*/ 193 h 224"/>
                <a:gd name="T30" fmla="*/ 21 w 247"/>
                <a:gd name="T31" fmla="*/ 205 h 224"/>
                <a:gd name="T32" fmla="*/ 52 w 247"/>
                <a:gd name="T33" fmla="*/ 224 h 224"/>
                <a:gd name="T34" fmla="*/ 67 w 247"/>
                <a:gd name="T35" fmla="*/ 191 h 224"/>
                <a:gd name="T36" fmla="*/ 67 w 247"/>
                <a:gd name="T37" fmla="*/ 191 h 224"/>
                <a:gd name="T38" fmla="*/ 68 w 247"/>
                <a:gd name="T39" fmla="*/ 190 h 224"/>
                <a:gd name="T40" fmla="*/ 68 w 247"/>
                <a:gd name="T41" fmla="*/ 190 h 224"/>
                <a:gd name="T42" fmla="*/ 68 w 247"/>
                <a:gd name="T43" fmla="*/ 190 h 224"/>
                <a:gd name="T44" fmla="*/ 69 w 247"/>
                <a:gd name="T45" fmla="*/ 187 h 224"/>
                <a:gd name="T46" fmla="*/ 71 w 247"/>
                <a:gd name="T47" fmla="*/ 183 h 224"/>
                <a:gd name="T48" fmla="*/ 76 w 247"/>
                <a:gd name="T49" fmla="*/ 172 h 224"/>
                <a:gd name="T50" fmla="*/ 83 w 247"/>
                <a:gd name="T51" fmla="*/ 159 h 224"/>
                <a:gd name="T52" fmla="*/ 95 w 247"/>
                <a:gd name="T53" fmla="*/ 142 h 224"/>
                <a:gd name="T54" fmla="*/ 109 w 247"/>
                <a:gd name="T55" fmla="*/ 125 h 224"/>
                <a:gd name="T56" fmla="*/ 128 w 247"/>
                <a:gd name="T57" fmla="*/ 110 h 224"/>
                <a:gd name="T58" fmla="*/ 150 w 247"/>
                <a:gd name="T59" fmla="*/ 98 h 224"/>
                <a:gd name="T60" fmla="*/ 177 w 247"/>
                <a:gd name="T61" fmla="*/ 91 h 224"/>
                <a:gd name="T62" fmla="*/ 247 w 247"/>
                <a:gd name="T63" fmla="*/ 64 h 224"/>
                <a:gd name="T64" fmla="*/ 186 w 247"/>
                <a:gd name="T65" fmla="*/ 3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224">
                  <a:moveTo>
                    <a:pt x="186" y="30"/>
                  </a:moveTo>
                  <a:lnTo>
                    <a:pt x="131" y="4"/>
                  </a:lnTo>
                  <a:lnTo>
                    <a:pt x="121" y="0"/>
                  </a:lnTo>
                  <a:lnTo>
                    <a:pt x="111" y="2"/>
                  </a:lnTo>
                  <a:lnTo>
                    <a:pt x="106" y="3"/>
                  </a:lnTo>
                  <a:lnTo>
                    <a:pt x="96" y="7"/>
                  </a:lnTo>
                  <a:lnTo>
                    <a:pt x="82" y="13"/>
                  </a:lnTo>
                  <a:lnTo>
                    <a:pt x="65" y="23"/>
                  </a:lnTo>
                  <a:lnTo>
                    <a:pt x="47" y="35"/>
                  </a:lnTo>
                  <a:lnTo>
                    <a:pt x="31" y="53"/>
                  </a:lnTo>
                  <a:lnTo>
                    <a:pt x="17" y="73"/>
                  </a:lnTo>
                  <a:lnTo>
                    <a:pt x="7" y="100"/>
                  </a:lnTo>
                  <a:lnTo>
                    <a:pt x="0" y="144"/>
                  </a:lnTo>
                  <a:lnTo>
                    <a:pt x="1" y="174"/>
                  </a:lnTo>
                  <a:lnTo>
                    <a:pt x="9" y="193"/>
                  </a:lnTo>
                  <a:lnTo>
                    <a:pt x="21" y="205"/>
                  </a:lnTo>
                  <a:lnTo>
                    <a:pt x="52" y="224"/>
                  </a:lnTo>
                  <a:lnTo>
                    <a:pt x="67" y="191"/>
                  </a:lnTo>
                  <a:lnTo>
                    <a:pt x="67" y="191"/>
                  </a:lnTo>
                  <a:lnTo>
                    <a:pt x="68" y="190"/>
                  </a:lnTo>
                  <a:lnTo>
                    <a:pt x="68" y="190"/>
                  </a:lnTo>
                  <a:lnTo>
                    <a:pt x="68" y="190"/>
                  </a:lnTo>
                  <a:lnTo>
                    <a:pt x="69" y="187"/>
                  </a:lnTo>
                  <a:lnTo>
                    <a:pt x="71" y="183"/>
                  </a:lnTo>
                  <a:lnTo>
                    <a:pt x="76" y="172"/>
                  </a:lnTo>
                  <a:lnTo>
                    <a:pt x="83" y="159"/>
                  </a:lnTo>
                  <a:lnTo>
                    <a:pt x="95" y="142"/>
                  </a:lnTo>
                  <a:lnTo>
                    <a:pt x="109" y="125"/>
                  </a:lnTo>
                  <a:lnTo>
                    <a:pt x="128" y="110"/>
                  </a:lnTo>
                  <a:lnTo>
                    <a:pt x="150" y="98"/>
                  </a:lnTo>
                  <a:lnTo>
                    <a:pt x="177" y="91"/>
                  </a:lnTo>
                  <a:lnTo>
                    <a:pt x="247" y="64"/>
                  </a:lnTo>
                  <a:lnTo>
                    <a:pt x="18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68" name="Freeform 1156"/>
            <p:cNvSpPr>
              <a:spLocks/>
            </p:cNvSpPr>
            <p:nvPr/>
          </p:nvSpPr>
          <p:spPr bwMode="auto">
            <a:xfrm>
              <a:off x="3729" y="3009"/>
              <a:ext cx="69" cy="72"/>
            </a:xfrm>
            <a:custGeom>
              <a:avLst/>
              <a:gdLst>
                <a:gd name="T0" fmla="*/ 86 w 140"/>
                <a:gd name="T1" fmla="*/ 0 h 144"/>
                <a:gd name="T2" fmla="*/ 83 w 140"/>
                <a:gd name="T3" fmla="*/ 1 h 144"/>
                <a:gd name="T4" fmla="*/ 75 w 140"/>
                <a:gd name="T5" fmla="*/ 4 h 144"/>
                <a:gd name="T6" fmla="*/ 65 w 140"/>
                <a:gd name="T7" fmla="*/ 8 h 144"/>
                <a:gd name="T8" fmla="*/ 51 w 140"/>
                <a:gd name="T9" fmla="*/ 15 h 144"/>
                <a:gd name="T10" fmla="*/ 38 w 140"/>
                <a:gd name="T11" fmla="*/ 24 h 144"/>
                <a:gd name="T12" fmla="*/ 25 w 140"/>
                <a:gd name="T13" fmla="*/ 37 h 144"/>
                <a:gd name="T14" fmla="*/ 14 w 140"/>
                <a:gd name="T15" fmla="*/ 54 h 144"/>
                <a:gd name="T16" fmla="*/ 6 w 140"/>
                <a:gd name="T17" fmla="*/ 74 h 144"/>
                <a:gd name="T18" fmla="*/ 0 w 140"/>
                <a:gd name="T19" fmla="*/ 110 h 144"/>
                <a:gd name="T20" fmla="*/ 0 w 140"/>
                <a:gd name="T21" fmla="*/ 132 h 144"/>
                <a:gd name="T22" fmla="*/ 4 w 140"/>
                <a:gd name="T23" fmla="*/ 142 h 144"/>
                <a:gd name="T24" fmla="*/ 6 w 140"/>
                <a:gd name="T25" fmla="*/ 144 h 144"/>
                <a:gd name="T26" fmla="*/ 7 w 140"/>
                <a:gd name="T27" fmla="*/ 140 h 144"/>
                <a:gd name="T28" fmla="*/ 13 w 140"/>
                <a:gd name="T29" fmla="*/ 128 h 144"/>
                <a:gd name="T30" fmla="*/ 22 w 140"/>
                <a:gd name="T31" fmla="*/ 111 h 144"/>
                <a:gd name="T32" fmla="*/ 36 w 140"/>
                <a:gd name="T33" fmla="*/ 90 h 144"/>
                <a:gd name="T34" fmla="*/ 54 w 140"/>
                <a:gd name="T35" fmla="*/ 69 h 144"/>
                <a:gd name="T36" fmla="*/ 77 w 140"/>
                <a:gd name="T37" fmla="*/ 50 h 144"/>
                <a:gd name="T38" fmla="*/ 105 w 140"/>
                <a:gd name="T39" fmla="*/ 34 h 144"/>
                <a:gd name="T40" fmla="*/ 140 w 140"/>
                <a:gd name="T41" fmla="*/ 24 h 144"/>
                <a:gd name="T42" fmla="*/ 86 w 140"/>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4">
                  <a:moveTo>
                    <a:pt x="86" y="0"/>
                  </a:moveTo>
                  <a:lnTo>
                    <a:pt x="83" y="1"/>
                  </a:lnTo>
                  <a:lnTo>
                    <a:pt x="75" y="4"/>
                  </a:lnTo>
                  <a:lnTo>
                    <a:pt x="65" y="8"/>
                  </a:lnTo>
                  <a:lnTo>
                    <a:pt x="51" y="15"/>
                  </a:lnTo>
                  <a:lnTo>
                    <a:pt x="38" y="24"/>
                  </a:lnTo>
                  <a:lnTo>
                    <a:pt x="25" y="37"/>
                  </a:lnTo>
                  <a:lnTo>
                    <a:pt x="14" y="54"/>
                  </a:lnTo>
                  <a:lnTo>
                    <a:pt x="6" y="74"/>
                  </a:lnTo>
                  <a:lnTo>
                    <a:pt x="0" y="110"/>
                  </a:lnTo>
                  <a:lnTo>
                    <a:pt x="0" y="132"/>
                  </a:lnTo>
                  <a:lnTo>
                    <a:pt x="4" y="142"/>
                  </a:lnTo>
                  <a:lnTo>
                    <a:pt x="6" y="144"/>
                  </a:lnTo>
                  <a:lnTo>
                    <a:pt x="7" y="140"/>
                  </a:lnTo>
                  <a:lnTo>
                    <a:pt x="13" y="128"/>
                  </a:lnTo>
                  <a:lnTo>
                    <a:pt x="22" y="111"/>
                  </a:lnTo>
                  <a:lnTo>
                    <a:pt x="36" y="90"/>
                  </a:lnTo>
                  <a:lnTo>
                    <a:pt x="54" y="69"/>
                  </a:lnTo>
                  <a:lnTo>
                    <a:pt x="77" y="50"/>
                  </a:lnTo>
                  <a:lnTo>
                    <a:pt x="105" y="34"/>
                  </a:lnTo>
                  <a:lnTo>
                    <a:pt x="140" y="24"/>
                  </a:lnTo>
                  <a:lnTo>
                    <a:pt x="86"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69" name="Freeform 1157"/>
            <p:cNvSpPr>
              <a:spLocks/>
            </p:cNvSpPr>
            <p:nvPr/>
          </p:nvSpPr>
          <p:spPr bwMode="auto">
            <a:xfrm>
              <a:off x="3784" y="3033"/>
              <a:ext cx="123" cy="112"/>
            </a:xfrm>
            <a:custGeom>
              <a:avLst/>
              <a:gdLst>
                <a:gd name="T0" fmla="*/ 185 w 246"/>
                <a:gd name="T1" fmla="*/ 29 h 223"/>
                <a:gd name="T2" fmla="*/ 131 w 246"/>
                <a:gd name="T3" fmla="*/ 4 h 223"/>
                <a:gd name="T4" fmla="*/ 121 w 246"/>
                <a:gd name="T5" fmla="*/ 0 h 223"/>
                <a:gd name="T6" fmla="*/ 110 w 246"/>
                <a:gd name="T7" fmla="*/ 2 h 223"/>
                <a:gd name="T8" fmla="*/ 106 w 246"/>
                <a:gd name="T9" fmla="*/ 3 h 223"/>
                <a:gd name="T10" fmla="*/ 95 w 246"/>
                <a:gd name="T11" fmla="*/ 7 h 223"/>
                <a:gd name="T12" fmla="*/ 82 w 246"/>
                <a:gd name="T13" fmla="*/ 12 h 223"/>
                <a:gd name="T14" fmla="*/ 64 w 246"/>
                <a:gd name="T15" fmla="*/ 22 h 223"/>
                <a:gd name="T16" fmla="*/ 47 w 246"/>
                <a:gd name="T17" fmla="*/ 34 h 223"/>
                <a:gd name="T18" fmla="*/ 31 w 246"/>
                <a:gd name="T19" fmla="*/ 52 h 223"/>
                <a:gd name="T20" fmla="*/ 17 w 246"/>
                <a:gd name="T21" fmla="*/ 73 h 223"/>
                <a:gd name="T22" fmla="*/ 7 w 246"/>
                <a:gd name="T23" fmla="*/ 100 h 223"/>
                <a:gd name="T24" fmla="*/ 0 w 246"/>
                <a:gd name="T25" fmla="*/ 143 h 223"/>
                <a:gd name="T26" fmla="*/ 2 w 246"/>
                <a:gd name="T27" fmla="*/ 171 h 223"/>
                <a:gd name="T28" fmla="*/ 9 w 246"/>
                <a:gd name="T29" fmla="*/ 191 h 223"/>
                <a:gd name="T30" fmla="*/ 21 w 246"/>
                <a:gd name="T31" fmla="*/ 203 h 223"/>
                <a:gd name="T32" fmla="*/ 52 w 246"/>
                <a:gd name="T33" fmla="*/ 223 h 223"/>
                <a:gd name="T34" fmla="*/ 68 w 246"/>
                <a:gd name="T35" fmla="*/ 190 h 223"/>
                <a:gd name="T36" fmla="*/ 68 w 246"/>
                <a:gd name="T37" fmla="*/ 190 h 223"/>
                <a:gd name="T38" fmla="*/ 68 w 246"/>
                <a:gd name="T39" fmla="*/ 189 h 223"/>
                <a:gd name="T40" fmla="*/ 68 w 246"/>
                <a:gd name="T41" fmla="*/ 188 h 223"/>
                <a:gd name="T42" fmla="*/ 68 w 246"/>
                <a:gd name="T43" fmla="*/ 188 h 223"/>
                <a:gd name="T44" fmla="*/ 69 w 246"/>
                <a:gd name="T45" fmla="*/ 186 h 223"/>
                <a:gd name="T46" fmla="*/ 71 w 246"/>
                <a:gd name="T47" fmla="*/ 182 h 223"/>
                <a:gd name="T48" fmla="*/ 76 w 246"/>
                <a:gd name="T49" fmla="*/ 171 h 223"/>
                <a:gd name="T50" fmla="*/ 83 w 246"/>
                <a:gd name="T51" fmla="*/ 158 h 223"/>
                <a:gd name="T52" fmla="*/ 94 w 246"/>
                <a:gd name="T53" fmla="*/ 141 h 223"/>
                <a:gd name="T54" fmla="*/ 109 w 246"/>
                <a:gd name="T55" fmla="*/ 124 h 223"/>
                <a:gd name="T56" fmla="*/ 128 w 246"/>
                <a:gd name="T57" fmla="*/ 109 h 223"/>
                <a:gd name="T58" fmla="*/ 150 w 246"/>
                <a:gd name="T59" fmla="*/ 97 h 223"/>
                <a:gd name="T60" fmla="*/ 177 w 246"/>
                <a:gd name="T61" fmla="*/ 90 h 223"/>
                <a:gd name="T62" fmla="*/ 246 w 246"/>
                <a:gd name="T63" fmla="*/ 63 h 223"/>
                <a:gd name="T64" fmla="*/ 185 w 246"/>
                <a:gd name="T65" fmla="*/ 2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9"/>
                  </a:moveTo>
                  <a:lnTo>
                    <a:pt x="131" y="4"/>
                  </a:lnTo>
                  <a:lnTo>
                    <a:pt x="121" y="0"/>
                  </a:lnTo>
                  <a:lnTo>
                    <a:pt x="110" y="2"/>
                  </a:lnTo>
                  <a:lnTo>
                    <a:pt x="106" y="3"/>
                  </a:lnTo>
                  <a:lnTo>
                    <a:pt x="95" y="7"/>
                  </a:lnTo>
                  <a:lnTo>
                    <a:pt x="82" y="12"/>
                  </a:lnTo>
                  <a:lnTo>
                    <a:pt x="64" y="22"/>
                  </a:lnTo>
                  <a:lnTo>
                    <a:pt x="47" y="34"/>
                  </a:lnTo>
                  <a:lnTo>
                    <a:pt x="31" y="52"/>
                  </a:lnTo>
                  <a:lnTo>
                    <a:pt x="17" y="73"/>
                  </a:lnTo>
                  <a:lnTo>
                    <a:pt x="7" y="100"/>
                  </a:lnTo>
                  <a:lnTo>
                    <a:pt x="0" y="143"/>
                  </a:lnTo>
                  <a:lnTo>
                    <a:pt x="2" y="171"/>
                  </a:lnTo>
                  <a:lnTo>
                    <a:pt x="9" y="191"/>
                  </a:lnTo>
                  <a:lnTo>
                    <a:pt x="21" y="203"/>
                  </a:lnTo>
                  <a:lnTo>
                    <a:pt x="52" y="223"/>
                  </a:lnTo>
                  <a:lnTo>
                    <a:pt x="68" y="190"/>
                  </a:lnTo>
                  <a:lnTo>
                    <a:pt x="68" y="190"/>
                  </a:lnTo>
                  <a:lnTo>
                    <a:pt x="68" y="189"/>
                  </a:lnTo>
                  <a:lnTo>
                    <a:pt x="68" y="188"/>
                  </a:lnTo>
                  <a:lnTo>
                    <a:pt x="68" y="188"/>
                  </a:lnTo>
                  <a:lnTo>
                    <a:pt x="69" y="186"/>
                  </a:lnTo>
                  <a:lnTo>
                    <a:pt x="71" y="182"/>
                  </a:lnTo>
                  <a:lnTo>
                    <a:pt x="76" y="171"/>
                  </a:lnTo>
                  <a:lnTo>
                    <a:pt x="83" y="158"/>
                  </a:lnTo>
                  <a:lnTo>
                    <a:pt x="94" y="141"/>
                  </a:lnTo>
                  <a:lnTo>
                    <a:pt x="109" y="124"/>
                  </a:lnTo>
                  <a:lnTo>
                    <a:pt x="128" y="109"/>
                  </a:lnTo>
                  <a:lnTo>
                    <a:pt x="150" y="97"/>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70" name="Freeform 1158"/>
            <p:cNvSpPr>
              <a:spLocks/>
            </p:cNvSpPr>
            <p:nvPr/>
          </p:nvSpPr>
          <p:spPr bwMode="auto">
            <a:xfrm>
              <a:off x="3800" y="3050"/>
              <a:ext cx="70" cy="72"/>
            </a:xfrm>
            <a:custGeom>
              <a:avLst/>
              <a:gdLst>
                <a:gd name="T0" fmla="*/ 85 w 140"/>
                <a:gd name="T1" fmla="*/ 0 h 143"/>
                <a:gd name="T2" fmla="*/ 83 w 140"/>
                <a:gd name="T3" fmla="*/ 1 h 143"/>
                <a:gd name="T4" fmla="*/ 75 w 140"/>
                <a:gd name="T5" fmla="*/ 4 h 143"/>
                <a:gd name="T6" fmla="*/ 65 w 140"/>
                <a:gd name="T7" fmla="*/ 8 h 143"/>
                <a:gd name="T8" fmla="*/ 51 w 140"/>
                <a:gd name="T9" fmla="*/ 15 h 143"/>
                <a:gd name="T10" fmla="*/ 38 w 140"/>
                <a:gd name="T11" fmla="*/ 25 h 143"/>
                <a:gd name="T12" fmla="*/ 24 w 140"/>
                <a:gd name="T13" fmla="*/ 38 h 143"/>
                <a:gd name="T14" fmla="*/ 14 w 140"/>
                <a:gd name="T15" fmla="*/ 54 h 143"/>
                <a:gd name="T16" fmla="*/ 6 w 140"/>
                <a:gd name="T17" fmla="*/ 75 h 143"/>
                <a:gd name="T18" fmla="*/ 0 w 140"/>
                <a:gd name="T19" fmla="*/ 110 h 143"/>
                <a:gd name="T20" fmla="*/ 0 w 140"/>
                <a:gd name="T21" fmla="*/ 130 h 143"/>
                <a:gd name="T22" fmla="*/ 4 w 140"/>
                <a:gd name="T23" fmla="*/ 141 h 143"/>
                <a:gd name="T24" fmla="*/ 6 w 140"/>
                <a:gd name="T25" fmla="*/ 143 h 143"/>
                <a:gd name="T26" fmla="*/ 7 w 140"/>
                <a:gd name="T27" fmla="*/ 138 h 143"/>
                <a:gd name="T28" fmla="*/ 13 w 140"/>
                <a:gd name="T29" fmla="*/ 127 h 143"/>
                <a:gd name="T30" fmla="*/ 22 w 140"/>
                <a:gd name="T31" fmla="*/ 110 h 143"/>
                <a:gd name="T32" fmla="*/ 36 w 140"/>
                <a:gd name="T33" fmla="*/ 90 h 143"/>
                <a:gd name="T34" fmla="*/ 54 w 140"/>
                <a:gd name="T35" fmla="*/ 69 h 143"/>
                <a:gd name="T36" fmla="*/ 77 w 140"/>
                <a:gd name="T37" fmla="*/ 50 h 143"/>
                <a:gd name="T38" fmla="*/ 105 w 140"/>
                <a:gd name="T39" fmla="*/ 35 h 143"/>
                <a:gd name="T40" fmla="*/ 140 w 140"/>
                <a:gd name="T41" fmla="*/ 25 h 143"/>
                <a:gd name="T42" fmla="*/ 85 w 140"/>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3">
                  <a:moveTo>
                    <a:pt x="85" y="0"/>
                  </a:moveTo>
                  <a:lnTo>
                    <a:pt x="83" y="1"/>
                  </a:lnTo>
                  <a:lnTo>
                    <a:pt x="75" y="4"/>
                  </a:lnTo>
                  <a:lnTo>
                    <a:pt x="65" y="8"/>
                  </a:lnTo>
                  <a:lnTo>
                    <a:pt x="51" y="15"/>
                  </a:lnTo>
                  <a:lnTo>
                    <a:pt x="38" y="25"/>
                  </a:lnTo>
                  <a:lnTo>
                    <a:pt x="24" y="38"/>
                  </a:lnTo>
                  <a:lnTo>
                    <a:pt x="14" y="54"/>
                  </a:lnTo>
                  <a:lnTo>
                    <a:pt x="6" y="75"/>
                  </a:lnTo>
                  <a:lnTo>
                    <a:pt x="0" y="110"/>
                  </a:lnTo>
                  <a:lnTo>
                    <a:pt x="0" y="130"/>
                  </a:lnTo>
                  <a:lnTo>
                    <a:pt x="4" y="141"/>
                  </a:lnTo>
                  <a:lnTo>
                    <a:pt x="6" y="143"/>
                  </a:lnTo>
                  <a:lnTo>
                    <a:pt x="7" y="138"/>
                  </a:lnTo>
                  <a:lnTo>
                    <a:pt x="13" y="127"/>
                  </a:lnTo>
                  <a:lnTo>
                    <a:pt x="22" y="110"/>
                  </a:lnTo>
                  <a:lnTo>
                    <a:pt x="36" y="90"/>
                  </a:lnTo>
                  <a:lnTo>
                    <a:pt x="54" y="69"/>
                  </a:lnTo>
                  <a:lnTo>
                    <a:pt x="77" y="50"/>
                  </a:lnTo>
                  <a:lnTo>
                    <a:pt x="105" y="35"/>
                  </a:lnTo>
                  <a:lnTo>
                    <a:pt x="140"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71" name="Freeform 1159"/>
            <p:cNvSpPr>
              <a:spLocks/>
            </p:cNvSpPr>
            <p:nvPr/>
          </p:nvSpPr>
          <p:spPr bwMode="auto">
            <a:xfrm>
              <a:off x="3855" y="3082"/>
              <a:ext cx="124" cy="112"/>
            </a:xfrm>
            <a:custGeom>
              <a:avLst/>
              <a:gdLst>
                <a:gd name="T0" fmla="*/ 185 w 246"/>
                <a:gd name="T1" fmla="*/ 28 h 223"/>
                <a:gd name="T2" fmla="*/ 130 w 246"/>
                <a:gd name="T3" fmla="*/ 4 h 223"/>
                <a:gd name="T4" fmla="*/ 121 w 246"/>
                <a:gd name="T5" fmla="*/ 0 h 223"/>
                <a:gd name="T6" fmla="*/ 109 w 246"/>
                <a:gd name="T7" fmla="*/ 2 h 223"/>
                <a:gd name="T8" fmla="*/ 105 w 246"/>
                <a:gd name="T9" fmla="*/ 3 h 223"/>
                <a:gd name="T10" fmla="*/ 94 w 246"/>
                <a:gd name="T11" fmla="*/ 6 h 223"/>
                <a:gd name="T12" fmla="*/ 80 w 246"/>
                <a:gd name="T13" fmla="*/ 12 h 223"/>
                <a:gd name="T14" fmla="*/ 64 w 246"/>
                <a:gd name="T15" fmla="*/ 21 h 223"/>
                <a:gd name="T16" fmla="*/ 47 w 246"/>
                <a:gd name="T17" fmla="*/ 34 h 223"/>
                <a:gd name="T18" fmla="*/ 31 w 246"/>
                <a:gd name="T19" fmla="*/ 51 h 223"/>
                <a:gd name="T20" fmla="*/ 17 w 246"/>
                <a:gd name="T21" fmla="*/ 72 h 223"/>
                <a:gd name="T22" fmla="*/ 7 w 246"/>
                <a:gd name="T23" fmla="*/ 99 h 223"/>
                <a:gd name="T24" fmla="*/ 0 w 246"/>
                <a:gd name="T25" fmla="*/ 141 h 223"/>
                <a:gd name="T26" fmla="*/ 1 w 246"/>
                <a:gd name="T27" fmla="*/ 171 h 223"/>
                <a:gd name="T28" fmla="*/ 9 w 246"/>
                <a:gd name="T29" fmla="*/ 191 h 223"/>
                <a:gd name="T30" fmla="*/ 19 w 246"/>
                <a:gd name="T31" fmla="*/ 202 h 223"/>
                <a:gd name="T32" fmla="*/ 50 w 246"/>
                <a:gd name="T33" fmla="*/ 223 h 223"/>
                <a:gd name="T34" fmla="*/ 67 w 246"/>
                <a:gd name="T35" fmla="*/ 190 h 223"/>
                <a:gd name="T36" fmla="*/ 67 w 246"/>
                <a:gd name="T37" fmla="*/ 190 h 223"/>
                <a:gd name="T38" fmla="*/ 68 w 246"/>
                <a:gd name="T39" fmla="*/ 189 h 223"/>
                <a:gd name="T40" fmla="*/ 68 w 246"/>
                <a:gd name="T41" fmla="*/ 187 h 223"/>
                <a:gd name="T42" fmla="*/ 68 w 246"/>
                <a:gd name="T43" fmla="*/ 187 h 223"/>
                <a:gd name="T44" fmla="*/ 68 w 246"/>
                <a:gd name="T45" fmla="*/ 186 h 223"/>
                <a:gd name="T46" fmla="*/ 70 w 246"/>
                <a:gd name="T47" fmla="*/ 182 h 223"/>
                <a:gd name="T48" fmla="*/ 75 w 246"/>
                <a:gd name="T49" fmla="*/ 171 h 223"/>
                <a:gd name="T50" fmla="*/ 81 w 246"/>
                <a:gd name="T51" fmla="*/ 156 h 223"/>
                <a:gd name="T52" fmla="*/ 93 w 246"/>
                <a:gd name="T53" fmla="*/ 140 h 223"/>
                <a:gd name="T54" fmla="*/ 108 w 246"/>
                <a:gd name="T55" fmla="*/ 123 h 223"/>
                <a:gd name="T56" fmla="*/ 126 w 246"/>
                <a:gd name="T57" fmla="*/ 108 h 223"/>
                <a:gd name="T58" fmla="*/ 148 w 246"/>
                <a:gd name="T59" fmla="*/ 95 h 223"/>
                <a:gd name="T60" fmla="*/ 176 w 246"/>
                <a:gd name="T61" fmla="*/ 88 h 223"/>
                <a:gd name="T62" fmla="*/ 246 w 246"/>
                <a:gd name="T63" fmla="*/ 62 h 223"/>
                <a:gd name="T64" fmla="*/ 185 w 246"/>
                <a:gd name="T65"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8"/>
                  </a:moveTo>
                  <a:lnTo>
                    <a:pt x="130" y="4"/>
                  </a:lnTo>
                  <a:lnTo>
                    <a:pt x="121" y="0"/>
                  </a:lnTo>
                  <a:lnTo>
                    <a:pt x="109" y="2"/>
                  </a:lnTo>
                  <a:lnTo>
                    <a:pt x="105" y="3"/>
                  </a:lnTo>
                  <a:lnTo>
                    <a:pt x="94" y="6"/>
                  </a:lnTo>
                  <a:lnTo>
                    <a:pt x="80" y="12"/>
                  </a:lnTo>
                  <a:lnTo>
                    <a:pt x="64" y="21"/>
                  </a:lnTo>
                  <a:lnTo>
                    <a:pt x="47" y="34"/>
                  </a:lnTo>
                  <a:lnTo>
                    <a:pt x="31" y="51"/>
                  </a:lnTo>
                  <a:lnTo>
                    <a:pt x="17" y="72"/>
                  </a:lnTo>
                  <a:lnTo>
                    <a:pt x="7" y="99"/>
                  </a:lnTo>
                  <a:lnTo>
                    <a:pt x="0" y="141"/>
                  </a:lnTo>
                  <a:lnTo>
                    <a:pt x="1" y="171"/>
                  </a:lnTo>
                  <a:lnTo>
                    <a:pt x="9" y="191"/>
                  </a:lnTo>
                  <a:lnTo>
                    <a:pt x="19" y="202"/>
                  </a:lnTo>
                  <a:lnTo>
                    <a:pt x="50" y="223"/>
                  </a:lnTo>
                  <a:lnTo>
                    <a:pt x="67" y="190"/>
                  </a:lnTo>
                  <a:lnTo>
                    <a:pt x="67" y="190"/>
                  </a:lnTo>
                  <a:lnTo>
                    <a:pt x="68" y="189"/>
                  </a:lnTo>
                  <a:lnTo>
                    <a:pt x="68" y="187"/>
                  </a:lnTo>
                  <a:lnTo>
                    <a:pt x="68" y="187"/>
                  </a:lnTo>
                  <a:lnTo>
                    <a:pt x="68" y="186"/>
                  </a:lnTo>
                  <a:lnTo>
                    <a:pt x="70" y="182"/>
                  </a:lnTo>
                  <a:lnTo>
                    <a:pt x="75" y="171"/>
                  </a:lnTo>
                  <a:lnTo>
                    <a:pt x="81" y="156"/>
                  </a:lnTo>
                  <a:lnTo>
                    <a:pt x="93" y="140"/>
                  </a:lnTo>
                  <a:lnTo>
                    <a:pt x="108" y="123"/>
                  </a:lnTo>
                  <a:lnTo>
                    <a:pt x="126" y="108"/>
                  </a:lnTo>
                  <a:lnTo>
                    <a:pt x="148" y="95"/>
                  </a:lnTo>
                  <a:lnTo>
                    <a:pt x="176" y="88"/>
                  </a:lnTo>
                  <a:lnTo>
                    <a:pt x="246" y="62"/>
                  </a:lnTo>
                  <a:lnTo>
                    <a:pt x="18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72" name="Freeform 1160"/>
            <p:cNvSpPr>
              <a:spLocks/>
            </p:cNvSpPr>
            <p:nvPr/>
          </p:nvSpPr>
          <p:spPr bwMode="auto">
            <a:xfrm>
              <a:off x="3871" y="3098"/>
              <a:ext cx="70" cy="72"/>
            </a:xfrm>
            <a:custGeom>
              <a:avLst/>
              <a:gdLst>
                <a:gd name="T0" fmla="*/ 85 w 139"/>
                <a:gd name="T1" fmla="*/ 0 h 143"/>
                <a:gd name="T2" fmla="*/ 83 w 139"/>
                <a:gd name="T3" fmla="*/ 1 h 143"/>
                <a:gd name="T4" fmla="*/ 75 w 139"/>
                <a:gd name="T5" fmla="*/ 3 h 143"/>
                <a:gd name="T6" fmla="*/ 64 w 139"/>
                <a:gd name="T7" fmla="*/ 8 h 143"/>
                <a:gd name="T8" fmla="*/ 51 w 139"/>
                <a:gd name="T9" fmla="*/ 14 h 143"/>
                <a:gd name="T10" fmla="*/ 38 w 139"/>
                <a:gd name="T11" fmla="*/ 24 h 143"/>
                <a:gd name="T12" fmla="*/ 24 w 139"/>
                <a:gd name="T13" fmla="*/ 37 h 143"/>
                <a:gd name="T14" fmla="*/ 14 w 139"/>
                <a:gd name="T15" fmla="*/ 53 h 143"/>
                <a:gd name="T16" fmla="*/ 6 w 139"/>
                <a:gd name="T17" fmla="*/ 74 h 143"/>
                <a:gd name="T18" fmla="*/ 0 w 139"/>
                <a:gd name="T19" fmla="*/ 109 h 143"/>
                <a:gd name="T20" fmla="*/ 0 w 139"/>
                <a:gd name="T21" fmla="*/ 130 h 143"/>
                <a:gd name="T22" fmla="*/ 3 w 139"/>
                <a:gd name="T23" fmla="*/ 141 h 143"/>
                <a:gd name="T24" fmla="*/ 6 w 139"/>
                <a:gd name="T25" fmla="*/ 143 h 143"/>
                <a:gd name="T26" fmla="*/ 7 w 139"/>
                <a:gd name="T27" fmla="*/ 138 h 143"/>
                <a:gd name="T28" fmla="*/ 13 w 139"/>
                <a:gd name="T29" fmla="*/ 127 h 143"/>
                <a:gd name="T30" fmla="*/ 22 w 139"/>
                <a:gd name="T31" fmla="*/ 109 h 143"/>
                <a:gd name="T32" fmla="*/ 36 w 139"/>
                <a:gd name="T33" fmla="*/ 89 h 143"/>
                <a:gd name="T34" fmla="*/ 54 w 139"/>
                <a:gd name="T35" fmla="*/ 68 h 143"/>
                <a:gd name="T36" fmla="*/ 77 w 139"/>
                <a:gd name="T37" fmla="*/ 48 h 143"/>
                <a:gd name="T38" fmla="*/ 105 w 139"/>
                <a:gd name="T39" fmla="*/ 33 h 143"/>
                <a:gd name="T40" fmla="*/ 139 w 139"/>
                <a:gd name="T41" fmla="*/ 24 h 143"/>
                <a:gd name="T42" fmla="*/ 85 w 139"/>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3">
                  <a:moveTo>
                    <a:pt x="85" y="0"/>
                  </a:moveTo>
                  <a:lnTo>
                    <a:pt x="83" y="1"/>
                  </a:lnTo>
                  <a:lnTo>
                    <a:pt x="75" y="3"/>
                  </a:lnTo>
                  <a:lnTo>
                    <a:pt x="64" y="8"/>
                  </a:lnTo>
                  <a:lnTo>
                    <a:pt x="51" y="14"/>
                  </a:lnTo>
                  <a:lnTo>
                    <a:pt x="38" y="24"/>
                  </a:lnTo>
                  <a:lnTo>
                    <a:pt x="24" y="37"/>
                  </a:lnTo>
                  <a:lnTo>
                    <a:pt x="14" y="53"/>
                  </a:lnTo>
                  <a:lnTo>
                    <a:pt x="6" y="74"/>
                  </a:lnTo>
                  <a:lnTo>
                    <a:pt x="0" y="109"/>
                  </a:lnTo>
                  <a:lnTo>
                    <a:pt x="0" y="130"/>
                  </a:lnTo>
                  <a:lnTo>
                    <a:pt x="3" y="141"/>
                  </a:lnTo>
                  <a:lnTo>
                    <a:pt x="6" y="143"/>
                  </a:lnTo>
                  <a:lnTo>
                    <a:pt x="7" y="138"/>
                  </a:lnTo>
                  <a:lnTo>
                    <a:pt x="13" y="127"/>
                  </a:lnTo>
                  <a:lnTo>
                    <a:pt x="22" y="109"/>
                  </a:lnTo>
                  <a:lnTo>
                    <a:pt x="36" y="89"/>
                  </a:lnTo>
                  <a:lnTo>
                    <a:pt x="54" y="68"/>
                  </a:lnTo>
                  <a:lnTo>
                    <a:pt x="77" y="48"/>
                  </a:lnTo>
                  <a:lnTo>
                    <a:pt x="105" y="33"/>
                  </a:lnTo>
                  <a:lnTo>
                    <a:pt x="139" y="24"/>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73" name="Freeform 1161"/>
            <p:cNvSpPr>
              <a:spLocks/>
            </p:cNvSpPr>
            <p:nvPr/>
          </p:nvSpPr>
          <p:spPr bwMode="auto">
            <a:xfrm>
              <a:off x="3932" y="3128"/>
              <a:ext cx="123" cy="112"/>
            </a:xfrm>
            <a:custGeom>
              <a:avLst/>
              <a:gdLst>
                <a:gd name="T0" fmla="*/ 185 w 246"/>
                <a:gd name="T1" fmla="*/ 29 h 224"/>
                <a:gd name="T2" fmla="*/ 131 w 246"/>
                <a:gd name="T3" fmla="*/ 4 h 224"/>
                <a:gd name="T4" fmla="*/ 121 w 246"/>
                <a:gd name="T5" fmla="*/ 0 h 224"/>
                <a:gd name="T6" fmla="*/ 110 w 246"/>
                <a:gd name="T7" fmla="*/ 2 h 224"/>
                <a:gd name="T8" fmla="*/ 106 w 246"/>
                <a:gd name="T9" fmla="*/ 3 h 224"/>
                <a:gd name="T10" fmla="*/ 95 w 246"/>
                <a:gd name="T11" fmla="*/ 7 h 224"/>
                <a:gd name="T12" fmla="*/ 82 w 246"/>
                <a:gd name="T13" fmla="*/ 14 h 224"/>
                <a:gd name="T14" fmla="*/ 64 w 246"/>
                <a:gd name="T15" fmla="*/ 23 h 224"/>
                <a:gd name="T16" fmla="*/ 47 w 246"/>
                <a:gd name="T17" fmla="*/ 35 h 224"/>
                <a:gd name="T18" fmla="*/ 31 w 246"/>
                <a:gd name="T19" fmla="*/ 53 h 224"/>
                <a:gd name="T20" fmla="*/ 17 w 246"/>
                <a:gd name="T21" fmla="*/ 73 h 224"/>
                <a:gd name="T22" fmla="*/ 7 w 246"/>
                <a:gd name="T23" fmla="*/ 100 h 224"/>
                <a:gd name="T24" fmla="*/ 0 w 246"/>
                <a:gd name="T25" fmla="*/ 144 h 224"/>
                <a:gd name="T26" fmla="*/ 2 w 246"/>
                <a:gd name="T27" fmla="*/ 174 h 224"/>
                <a:gd name="T28" fmla="*/ 10 w 246"/>
                <a:gd name="T29" fmla="*/ 192 h 224"/>
                <a:gd name="T30" fmla="*/ 21 w 246"/>
                <a:gd name="T31" fmla="*/ 204 h 224"/>
                <a:gd name="T32" fmla="*/ 52 w 246"/>
                <a:gd name="T33" fmla="*/ 224 h 224"/>
                <a:gd name="T34" fmla="*/ 68 w 246"/>
                <a:gd name="T35" fmla="*/ 191 h 224"/>
                <a:gd name="T36" fmla="*/ 68 w 246"/>
                <a:gd name="T37" fmla="*/ 191 h 224"/>
                <a:gd name="T38" fmla="*/ 68 w 246"/>
                <a:gd name="T39" fmla="*/ 190 h 224"/>
                <a:gd name="T40" fmla="*/ 68 w 246"/>
                <a:gd name="T41" fmla="*/ 190 h 224"/>
                <a:gd name="T42" fmla="*/ 68 w 246"/>
                <a:gd name="T43" fmla="*/ 189 h 224"/>
                <a:gd name="T44" fmla="*/ 69 w 246"/>
                <a:gd name="T45" fmla="*/ 188 h 224"/>
                <a:gd name="T46" fmla="*/ 71 w 246"/>
                <a:gd name="T47" fmla="*/ 183 h 224"/>
                <a:gd name="T48" fmla="*/ 76 w 246"/>
                <a:gd name="T49" fmla="*/ 173 h 224"/>
                <a:gd name="T50" fmla="*/ 83 w 246"/>
                <a:gd name="T51" fmla="*/ 159 h 224"/>
                <a:gd name="T52" fmla="*/ 94 w 246"/>
                <a:gd name="T53" fmla="*/ 141 h 224"/>
                <a:gd name="T54" fmla="*/ 109 w 246"/>
                <a:gd name="T55" fmla="*/ 125 h 224"/>
                <a:gd name="T56" fmla="*/ 128 w 246"/>
                <a:gd name="T57" fmla="*/ 109 h 224"/>
                <a:gd name="T58" fmla="*/ 150 w 246"/>
                <a:gd name="T59" fmla="*/ 98 h 224"/>
                <a:gd name="T60" fmla="*/ 177 w 246"/>
                <a:gd name="T61" fmla="*/ 90 h 224"/>
                <a:gd name="T62" fmla="*/ 246 w 246"/>
                <a:gd name="T63" fmla="*/ 63 h 224"/>
                <a:gd name="T64" fmla="*/ 185 w 246"/>
                <a:gd name="T65" fmla="*/ 2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4">
                  <a:moveTo>
                    <a:pt x="185" y="29"/>
                  </a:moveTo>
                  <a:lnTo>
                    <a:pt x="131" y="4"/>
                  </a:lnTo>
                  <a:lnTo>
                    <a:pt x="121" y="0"/>
                  </a:lnTo>
                  <a:lnTo>
                    <a:pt x="110" y="2"/>
                  </a:lnTo>
                  <a:lnTo>
                    <a:pt x="106" y="3"/>
                  </a:lnTo>
                  <a:lnTo>
                    <a:pt x="95" y="7"/>
                  </a:lnTo>
                  <a:lnTo>
                    <a:pt x="82" y="14"/>
                  </a:lnTo>
                  <a:lnTo>
                    <a:pt x="64" y="23"/>
                  </a:lnTo>
                  <a:lnTo>
                    <a:pt x="47" y="35"/>
                  </a:lnTo>
                  <a:lnTo>
                    <a:pt x="31" y="53"/>
                  </a:lnTo>
                  <a:lnTo>
                    <a:pt x="17" y="73"/>
                  </a:lnTo>
                  <a:lnTo>
                    <a:pt x="7" y="100"/>
                  </a:lnTo>
                  <a:lnTo>
                    <a:pt x="0" y="144"/>
                  </a:lnTo>
                  <a:lnTo>
                    <a:pt x="2" y="174"/>
                  </a:lnTo>
                  <a:lnTo>
                    <a:pt x="10" y="192"/>
                  </a:lnTo>
                  <a:lnTo>
                    <a:pt x="21" y="204"/>
                  </a:lnTo>
                  <a:lnTo>
                    <a:pt x="52" y="224"/>
                  </a:lnTo>
                  <a:lnTo>
                    <a:pt x="68" y="191"/>
                  </a:lnTo>
                  <a:lnTo>
                    <a:pt x="68" y="191"/>
                  </a:lnTo>
                  <a:lnTo>
                    <a:pt x="68" y="190"/>
                  </a:lnTo>
                  <a:lnTo>
                    <a:pt x="68" y="190"/>
                  </a:lnTo>
                  <a:lnTo>
                    <a:pt x="68" y="189"/>
                  </a:lnTo>
                  <a:lnTo>
                    <a:pt x="69" y="188"/>
                  </a:lnTo>
                  <a:lnTo>
                    <a:pt x="71" y="183"/>
                  </a:lnTo>
                  <a:lnTo>
                    <a:pt x="76" y="173"/>
                  </a:lnTo>
                  <a:lnTo>
                    <a:pt x="83" y="159"/>
                  </a:lnTo>
                  <a:lnTo>
                    <a:pt x="94" y="141"/>
                  </a:lnTo>
                  <a:lnTo>
                    <a:pt x="109" y="125"/>
                  </a:lnTo>
                  <a:lnTo>
                    <a:pt x="128" y="109"/>
                  </a:lnTo>
                  <a:lnTo>
                    <a:pt x="150" y="98"/>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74" name="Freeform 1162"/>
            <p:cNvSpPr>
              <a:spLocks/>
            </p:cNvSpPr>
            <p:nvPr/>
          </p:nvSpPr>
          <p:spPr bwMode="auto">
            <a:xfrm>
              <a:off x="3948" y="3145"/>
              <a:ext cx="70" cy="72"/>
            </a:xfrm>
            <a:custGeom>
              <a:avLst/>
              <a:gdLst>
                <a:gd name="T0" fmla="*/ 85 w 141"/>
                <a:gd name="T1" fmla="*/ 0 h 144"/>
                <a:gd name="T2" fmla="*/ 83 w 141"/>
                <a:gd name="T3" fmla="*/ 1 h 144"/>
                <a:gd name="T4" fmla="*/ 75 w 141"/>
                <a:gd name="T5" fmla="*/ 4 h 144"/>
                <a:gd name="T6" fmla="*/ 65 w 141"/>
                <a:gd name="T7" fmla="*/ 8 h 144"/>
                <a:gd name="T8" fmla="*/ 51 w 141"/>
                <a:gd name="T9" fmla="*/ 15 h 144"/>
                <a:gd name="T10" fmla="*/ 38 w 141"/>
                <a:gd name="T11" fmla="*/ 25 h 144"/>
                <a:gd name="T12" fmla="*/ 24 w 141"/>
                <a:gd name="T13" fmla="*/ 38 h 144"/>
                <a:gd name="T14" fmla="*/ 14 w 141"/>
                <a:gd name="T15" fmla="*/ 54 h 144"/>
                <a:gd name="T16" fmla="*/ 6 w 141"/>
                <a:gd name="T17" fmla="*/ 75 h 144"/>
                <a:gd name="T18" fmla="*/ 0 w 141"/>
                <a:gd name="T19" fmla="*/ 111 h 144"/>
                <a:gd name="T20" fmla="*/ 1 w 141"/>
                <a:gd name="T21" fmla="*/ 131 h 144"/>
                <a:gd name="T22" fmla="*/ 4 w 141"/>
                <a:gd name="T23" fmla="*/ 142 h 144"/>
                <a:gd name="T24" fmla="*/ 6 w 141"/>
                <a:gd name="T25" fmla="*/ 144 h 144"/>
                <a:gd name="T26" fmla="*/ 8 w 141"/>
                <a:gd name="T27" fmla="*/ 140 h 144"/>
                <a:gd name="T28" fmla="*/ 13 w 141"/>
                <a:gd name="T29" fmla="*/ 128 h 144"/>
                <a:gd name="T30" fmla="*/ 22 w 141"/>
                <a:gd name="T31" fmla="*/ 111 h 144"/>
                <a:gd name="T32" fmla="*/ 36 w 141"/>
                <a:gd name="T33" fmla="*/ 90 h 144"/>
                <a:gd name="T34" fmla="*/ 54 w 141"/>
                <a:gd name="T35" fmla="*/ 69 h 144"/>
                <a:gd name="T36" fmla="*/ 77 w 141"/>
                <a:gd name="T37" fmla="*/ 51 h 144"/>
                <a:gd name="T38" fmla="*/ 106 w 141"/>
                <a:gd name="T39" fmla="*/ 35 h 144"/>
                <a:gd name="T40" fmla="*/ 141 w 141"/>
                <a:gd name="T41" fmla="*/ 25 h 144"/>
                <a:gd name="T42" fmla="*/ 85 w 141"/>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1" h="144">
                  <a:moveTo>
                    <a:pt x="85" y="0"/>
                  </a:moveTo>
                  <a:lnTo>
                    <a:pt x="83" y="1"/>
                  </a:lnTo>
                  <a:lnTo>
                    <a:pt x="75" y="4"/>
                  </a:lnTo>
                  <a:lnTo>
                    <a:pt x="65" y="8"/>
                  </a:lnTo>
                  <a:lnTo>
                    <a:pt x="51" y="15"/>
                  </a:lnTo>
                  <a:lnTo>
                    <a:pt x="38" y="25"/>
                  </a:lnTo>
                  <a:lnTo>
                    <a:pt x="24" y="38"/>
                  </a:lnTo>
                  <a:lnTo>
                    <a:pt x="14" y="54"/>
                  </a:lnTo>
                  <a:lnTo>
                    <a:pt x="6" y="75"/>
                  </a:lnTo>
                  <a:lnTo>
                    <a:pt x="0" y="111"/>
                  </a:lnTo>
                  <a:lnTo>
                    <a:pt x="1" y="131"/>
                  </a:lnTo>
                  <a:lnTo>
                    <a:pt x="4" y="142"/>
                  </a:lnTo>
                  <a:lnTo>
                    <a:pt x="6" y="144"/>
                  </a:lnTo>
                  <a:lnTo>
                    <a:pt x="8" y="140"/>
                  </a:lnTo>
                  <a:lnTo>
                    <a:pt x="13" y="128"/>
                  </a:lnTo>
                  <a:lnTo>
                    <a:pt x="22" y="111"/>
                  </a:lnTo>
                  <a:lnTo>
                    <a:pt x="36" y="90"/>
                  </a:lnTo>
                  <a:lnTo>
                    <a:pt x="54" y="69"/>
                  </a:lnTo>
                  <a:lnTo>
                    <a:pt x="77" y="51"/>
                  </a:lnTo>
                  <a:lnTo>
                    <a:pt x="106" y="35"/>
                  </a:lnTo>
                  <a:lnTo>
                    <a:pt x="141"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75" name="Freeform 1163"/>
            <p:cNvSpPr>
              <a:spLocks/>
            </p:cNvSpPr>
            <p:nvPr/>
          </p:nvSpPr>
          <p:spPr bwMode="auto">
            <a:xfrm>
              <a:off x="4014" y="3178"/>
              <a:ext cx="124" cy="112"/>
            </a:xfrm>
            <a:custGeom>
              <a:avLst/>
              <a:gdLst>
                <a:gd name="T0" fmla="*/ 185 w 246"/>
                <a:gd name="T1" fmla="*/ 29 h 225"/>
                <a:gd name="T2" fmla="*/ 131 w 246"/>
                <a:gd name="T3" fmla="*/ 5 h 225"/>
                <a:gd name="T4" fmla="*/ 121 w 246"/>
                <a:gd name="T5" fmla="*/ 0 h 225"/>
                <a:gd name="T6" fmla="*/ 110 w 246"/>
                <a:gd name="T7" fmla="*/ 2 h 225"/>
                <a:gd name="T8" fmla="*/ 106 w 246"/>
                <a:gd name="T9" fmla="*/ 3 h 225"/>
                <a:gd name="T10" fmla="*/ 95 w 246"/>
                <a:gd name="T11" fmla="*/ 7 h 225"/>
                <a:gd name="T12" fmla="*/ 81 w 246"/>
                <a:gd name="T13" fmla="*/ 13 h 225"/>
                <a:gd name="T14" fmla="*/ 64 w 246"/>
                <a:gd name="T15" fmla="*/ 22 h 225"/>
                <a:gd name="T16" fmla="*/ 47 w 246"/>
                <a:gd name="T17" fmla="*/ 35 h 225"/>
                <a:gd name="T18" fmla="*/ 31 w 246"/>
                <a:gd name="T19" fmla="*/ 52 h 225"/>
                <a:gd name="T20" fmla="*/ 17 w 246"/>
                <a:gd name="T21" fmla="*/ 74 h 225"/>
                <a:gd name="T22" fmla="*/ 7 w 246"/>
                <a:gd name="T23" fmla="*/ 100 h 225"/>
                <a:gd name="T24" fmla="*/ 0 w 246"/>
                <a:gd name="T25" fmla="*/ 143 h 225"/>
                <a:gd name="T26" fmla="*/ 1 w 246"/>
                <a:gd name="T27" fmla="*/ 173 h 225"/>
                <a:gd name="T28" fmla="*/ 9 w 246"/>
                <a:gd name="T29" fmla="*/ 192 h 225"/>
                <a:gd name="T30" fmla="*/ 20 w 246"/>
                <a:gd name="T31" fmla="*/ 204 h 225"/>
                <a:gd name="T32" fmla="*/ 51 w 246"/>
                <a:gd name="T33" fmla="*/ 225 h 225"/>
                <a:gd name="T34" fmla="*/ 66 w 246"/>
                <a:gd name="T35" fmla="*/ 191 h 225"/>
                <a:gd name="T36" fmla="*/ 66 w 246"/>
                <a:gd name="T37" fmla="*/ 191 h 225"/>
                <a:gd name="T38" fmla="*/ 68 w 246"/>
                <a:gd name="T39" fmla="*/ 190 h 225"/>
                <a:gd name="T40" fmla="*/ 68 w 246"/>
                <a:gd name="T41" fmla="*/ 189 h 225"/>
                <a:gd name="T42" fmla="*/ 68 w 246"/>
                <a:gd name="T43" fmla="*/ 189 h 225"/>
                <a:gd name="T44" fmla="*/ 69 w 246"/>
                <a:gd name="T45" fmla="*/ 188 h 225"/>
                <a:gd name="T46" fmla="*/ 71 w 246"/>
                <a:gd name="T47" fmla="*/ 183 h 225"/>
                <a:gd name="T48" fmla="*/ 76 w 246"/>
                <a:gd name="T49" fmla="*/ 173 h 225"/>
                <a:gd name="T50" fmla="*/ 83 w 246"/>
                <a:gd name="T51" fmla="*/ 158 h 225"/>
                <a:gd name="T52" fmla="*/ 94 w 246"/>
                <a:gd name="T53" fmla="*/ 142 h 225"/>
                <a:gd name="T54" fmla="*/ 108 w 246"/>
                <a:gd name="T55" fmla="*/ 124 h 225"/>
                <a:gd name="T56" fmla="*/ 126 w 246"/>
                <a:gd name="T57" fmla="*/ 109 h 225"/>
                <a:gd name="T58" fmla="*/ 149 w 246"/>
                <a:gd name="T59" fmla="*/ 97 h 225"/>
                <a:gd name="T60" fmla="*/ 176 w 246"/>
                <a:gd name="T61" fmla="*/ 90 h 225"/>
                <a:gd name="T62" fmla="*/ 246 w 246"/>
                <a:gd name="T63" fmla="*/ 63 h 225"/>
                <a:gd name="T64" fmla="*/ 185 w 246"/>
                <a:gd name="T65" fmla="*/ 2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5">
                  <a:moveTo>
                    <a:pt x="185" y="29"/>
                  </a:moveTo>
                  <a:lnTo>
                    <a:pt x="131" y="5"/>
                  </a:lnTo>
                  <a:lnTo>
                    <a:pt x="121" y="0"/>
                  </a:lnTo>
                  <a:lnTo>
                    <a:pt x="110" y="2"/>
                  </a:lnTo>
                  <a:lnTo>
                    <a:pt x="106" y="3"/>
                  </a:lnTo>
                  <a:lnTo>
                    <a:pt x="95" y="7"/>
                  </a:lnTo>
                  <a:lnTo>
                    <a:pt x="81" y="13"/>
                  </a:lnTo>
                  <a:lnTo>
                    <a:pt x="64" y="22"/>
                  </a:lnTo>
                  <a:lnTo>
                    <a:pt x="47" y="35"/>
                  </a:lnTo>
                  <a:lnTo>
                    <a:pt x="31" y="52"/>
                  </a:lnTo>
                  <a:lnTo>
                    <a:pt x="17" y="74"/>
                  </a:lnTo>
                  <a:lnTo>
                    <a:pt x="7" y="100"/>
                  </a:lnTo>
                  <a:lnTo>
                    <a:pt x="0" y="143"/>
                  </a:lnTo>
                  <a:lnTo>
                    <a:pt x="1" y="173"/>
                  </a:lnTo>
                  <a:lnTo>
                    <a:pt x="9" y="192"/>
                  </a:lnTo>
                  <a:lnTo>
                    <a:pt x="20" y="204"/>
                  </a:lnTo>
                  <a:lnTo>
                    <a:pt x="51" y="225"/>
                  </a:lnTo>
                  <a:lnTo>
                    <a:pt x="66" y="191"/>
                  </a:lnTo>
                  <a:lnTo>
                    <a:pt x="66" y="191"/>
                  </a:lnTo>
                  <a:lnTo>
                    <a:pt x="68" y="190"/>
                  </a:lnTo>
                  <a:lnTo>
                    <a:pt x="68" y="189"/>
                  </a:lnTo>
                  <a:lnTo>
                    <a:pt x="68" y="189"/>
                  </a:lnTo>
                  <a:lnTo>
                    <a:pt x="69" y="188"/>
                  </a:lnTo>
                  <a:lnTo>
                    <a:pt x="71" y="183"/>
                  </a:lnTo>
                  <a:lnTo>
                    <a:pt x="76" y="173"/>
                  </a:lnTo>
                  <a:lnTo>
                    <a:pt x="83" y="158"/>
                  </a:lnTo>
                  <a:lnTo>
                    <a:pt x="94" y="142"/>
                  </a:lnTo>
                  <a:lnTo>
                    <a:pt x="108" y="124"/>
                  </a:lnTo>
                  <a:lnTo>
                    <a:pt x="126" y="109"/>
                  </a:lnTo>
                  <a:lnTo>
                    <a:pt x="149" y="97"/>
                  </a:lnTo>
                  <a:lnTo>
                    <a:pt x="176"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76" name="Freeform 1164"/>
            <p:cNvSpPr>
              <a:spLocks/>
            </p:cNvSpPr>
            <p:nvPr/>
          </p:nvSpPr>
          <p:spPr bwMode="auto">
            <a:xfrm>
              <a:off x="4030" y="3195"/>
              <a:ext cx="70" cy="72"/>
            </a:xfrm>
            <a:custGeom>
              <a:avLst/>
              <a:gdLst>
                <a:gd name="T0" fmla="*/ 85 w 139"/>
                <a:gd name="T1" fmla="*/ 0 h 144"/>
                <a:gd name="T2" fmla="*/ 83 w 139"/>
                <a:gd name="T3" fmla="*/ 2 h 144"/>
                <a:gd name="T4" fmla="*/ 75 w 139"/>
                <a:gd name="T5" fmla="*/ 4 h 144"/>
                <a:gd name="T6" fmla="*/ 64 w 139"/>
                <a:gd name="T7" fmla="*/ 8 h 144"/>
                <a:gd name="T8" fmla="*/ 51 w 139"/>
                <a:gd name="T9" fmla="*/ 15 h 144"/>
                <a:gd name="T10" fmla="*/ 38 w 139"/>
                <a:gd name="T11" fmla="*/ 26 h 144"/>
                <a:gd name="T12" fmla="*/ 24 w 139"/>
                <a:gd name="T13" fmla="*/ 38 h 144"/>
                <a:gd name="T14" fmla="*/ 14 w 139"/>
                <a:gd name="T15" fmla="*/ 55 h 144"/>
                <a:gd name="T16" fmla="*/ 6 w 139"/>
                <a:gd name="T17" fmla="*/ 75 h 144"/>
                <a:gd name="T18" fmla="*/ 0 w 139"/>
                <a:gd name="T19" fmla="*/ 111 h 144"/>
                <a:gd name="T20" fmla="*/ 0 w 139"/>
                <a:gd name="T21" fmla="*/ 132 h 144"/>
                <a:gd name="T22" fmla="*/ 3 w 139"/>
                <a:gd name="T23" fmla="*/ 142 h 144"/>
                <a:gd name="T24" fmla="*/ 6 w 139"/>
                <a:gd name="T25" fmla="*/ 144 h 144"/>
                <a:gd name="T26" fmla="*/ 7 w 139"/>
                <a:gd name="T27" fmla="*/ 140 h 144"/>
                <a:gd name="T28" fmla="*/ 13 w 139"/>
                <a:gd name="T29" fmla="*/ 128 h 144"/>
                <a:gd name="T30" fmla="*/ 22 w 139"/>
                <a:gd name="T31" fmla="*/ 111 h 144"/>
                <a:gd name="T32" fmla="*/ 36 w 139"/>
                <a:gd name="T33" fmla="*/ 90 h 144"/>
                <a:gd name="T34" fmla="*/ 54 w 139"/>
                <a:gd name="T35" fmla="*/ 70 h 144"/>
                <a:gd name="T36" fmla="*/ 77 w 139"/>
                <a:gd name="T37" fmla="*/ 50 h 144"/>
                <a:gd name="T38" fmla="*/ 105 w 139"/>
                <a:gd name="T39" fmla="*/ 34 h 144"/>
                <a:gd name="T40" fmla="*/ 139 w 139"/>
                <a:gd name="T41" fmla="*/ 25 h 144"/>
                <a:gd name="T42" fmla="*/ 85 w 139"/>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4">
                  <a:moveTo>
                    <a:pt x="85" y="0"/>
                  </a:moveTo>
                  <a:lnTo>
                    <a:pt x="83" y="2"/>
                  </a:lnTo>
                  <a:lnTo>
                    <a:pt x="75" y="4"/>
                  </a:lnTo>
                  <a:lnTo>
                    <a:pt x="64" y="8"/>
                  </a:lnTo>
                  <a:lnTo>
                    <a:pt x="51" y="15"/>
                  </a:lnTo>
                  <a:lnTo>
                    <a:pt x="38" y="26"/>
                  </a:lnTo>
                  <a:lnTo>
                    <a:pt x="24" y="38"/>
                  </a:lnTo>
                  <a:lnTo>
                    <a:pt x="14" y="55"/>
                  </a:lnTo>
                  <a:lnTo>
                    <a:pt x="6" y="75"/>
                  </a:lnTo>
                  <a:lnTo>
                    <a:pt x="0" y="111"/>
                  </a:lnTo>
                  <a:lnTo>
                    <a:pt x="0" y="132"/>
                  </a:lnTo>
                  <a:lnTo>
                    <a:pt x="3" y="142"/>
                  </a:lnTo>
                  <a:lnTo>
                    <a:pt x="6" y="144"/>
                  </a:lnTo>
                  <a:lnTo>
                    <a:pt x="7" y="140"/>
                  </a:lnTo>
                  <a:lnTo>
                    <a:pt x="13" y="128"/>
                  </a:lnTo>
                  <a:lnTo>
                    <a:pt x="22" y="111"/>
                  </a:lnTo>
                  <a:lnTo>
                    <a:pt x="36" y="90"/>
                  </a:lnTo>
                  <a:lnTo>
                    <a:pt x="54" y="70"/>
                  </a:lnTo>
                  <a:lnTo>
                    <a:pt x="77" y="50"/>
                  </a:lnTo>
                  <a:lnTo>
                    <a:pt x="105" y="34"/>
                  </a:lnTo>
                  <a:lnTo>
                    <a:pt x="139"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77" name="Freeform 1165"/>
            <p:cNvSpPr>
              <a:spLocks/>
            </p:cNvSpPr>
            <p:nvPr/>
          </p:nvSpPr>
          <p:spPr bwMode="auto">
            <a:xfrm>
              <a:off x="4489" y="3033"/>
              <a:ext cx="118" cy="115"/>
            </a:xfrm>
            <a:custGeom>
              <a:avLst/>
              <a:gdLst>
                <a:gd name="T0" fmla="*/ 64 w 236"/>
                <a:gd name="T1" fmla="*/ 23 h 230"/>
                <a:gd name="T2" fmla="*/ 121 w 236"/>
                <a:gd name="T3" fmla="*/ 3 h 230"/>
                <a:gd name="T4" fmla="*/ 131 w 236"/>
                <a:gd name="T5" fmla="*/ 0 h 230"/>
                <a:gd name="T6" fmla="*/ 141 w 236"/>
                <a:gd name="T7" fmla="*/ 3 h 230"/>
                <a:gd name="T8" fmla="*/ 146 w 236"/>
                <a:gd name="T9" fmla="*/ 5 h 230"/>
                <a:gd name="T10" fmla="*/ 156 w 236"/>
                <a:gd name="T11" fmla="*/ 10 h 230"/>
                <a:gd name="T12" fmla="*/ 169 w 236"/>
                <a:gd name="T13" fmla="*/ 17 h 230"/>
                <a:gd name="T14" fmla="*/ 185 w 236"/>
                <a:gd name="T15" fmla="*/ 28 h 230"/>
                <a:gd name="T16" fmla="*/ 201 w 236"/>
                <a:gd name="T17" fmla="*/ 43 h 230"/>
                <a:gd name="T18" fmla="*/ 215 w 236"/>
                <a:gd name="T19" fmla="*/ 62 h 230"/>
                <a:gd name="T20" fmla="*/ 227 w 236"/>
                <a:gd name="T21" fmla="*/ 85 h 230"/>
                <a:gd name="T22" fmla="*/ 234 w 236"/>
                <a:gd name="T23" fmla="*/ 112 h 230"/>
                <a:gd name="T24" fmla="*/ 236 w 236"/>
                <a:gd name="T25" fmla="*/ 155 h 230"/>
                <a:gd name="T26" fmla="*/ 231 w 236"/>
                <a:gd name="T27" fmla="*/ 185 h 230"/>
                <a:gd name="T28" fmla="*/ 221 w 236"/>
                <a:gd name="T29" fmla="*/ 204 h 230"/>
                <a:gd name="T30" fmla="*/ 209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3 h 230"/>
                <a:gd name="T42" fmla="*/ 163 w 236"/>
                <a:gd name="T43" fmla="*/ 193 h 230"/>
                <a:gd name="T44" fmla="*/ 163 w 236"/>
                <a:gd name="T45" fmla="*/ 191 h 230"/>
                <a:gd name="T46" fmla="*/ 162 w 236"/>
                <a:gd name="T47" fmla="*/ 186 h 230"/>
                <a:gd name="T48" fmla="*/ 159 w 236"/>
                <a:gd name="T49" fmla="*/ 176 h 230"/>
                <a:gd name="T50" fmla="*/ 152 w 236"/>
                <a:gd name="T51" fmla="*/ 161 h 230"/>
                <a:gd name="T52" fmla="*/ 143 w 236"/>
                <a:gd name="T53" fmla="*/ 144 h 230"/>
                <a:gd name="T54" fmla="*/ 130 w 236"/>
                <a:gd name="T55" fmla="*/ 125 h 230"/>
                <a:gd name="T56" fmla="*/ 114 w 236"/>
                <a:gd name="T57" fmla="*/ 108 h 230"/>
                <a:gd name="T58" fmla="*/ 93 w 236"/>
                <a:gd name="T59" fmla="*/ 94 h 230"/>
                <a:gd name="T60" fmla="*/ 67 w 236"/>
                <a:gd name="T61" fmla="*/ 84 h 230"/>
                <a:gd name="T62" fmla="*/ 0 w 236"/>
                <a:gd name="T63" fmla="*/ 49 h 230"/>
                <a:gd name="T64" fmla="*/ 64 w 236"/>
                <a:gd name="T65" fmla="*/ 2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3"/>
                  </a:moveTo>
                  <a:lnTo>
                    <a:pt x="121" y="3"/>
                  </a:lnTo>
                  <a:lnTo>
                    <a:pt x="131" y="0"/>
                  </a:lnTo>
                  <a:lnTo>
                    <a:pt x="141" y="3"/>
                  </a:lnTo>
                  <a:lnTo>
                    <a:pt x="146" y="5"/>
                  </a:lnTo>
                  <a:lnTo>
                    <a:pt x="156" y="10"/>
                  </a:lnTo>
                  <a:lnTo>
                    <a:pt x="169" y="17"/>
                  </a:lnTo>
                  <a:lnTo>
                    <a:pt x="185" y="28"/>
                  </a:lnTo>
                  <a:lnTo>
                    <a:pt x="201" y="43"/>
                  </a:lnTo>
                  <a:lnTo>
                    <a:pt x="215" y="62"/>
                  </a:lnTo>
                  <a:lnTo>
                    <a:pt x="227" y="85"/>
                  </a:lnTo>
                  <a:lnTo>
                    <a:pt x="234" y="112"/>
                  </a:lnTo>
                  <a:lnTo>
                    <a:pt x="236" y="155"/>
                  </a:lnTo>
                  <a:lnTo>
                    <a:pt x="231" y="185"/>
                  </a:lnTo>
                  <a:lnTo>
                    <a:pt x="221" y="204"/>
                  </a:lnTo>
                  <a:lnTo>
                    <a:pt x="209" y="213"/>
                  </a:lnTo>
                  <a:lnTo>
                    <a:pt x="176" y="230"/>
                  </a:lnTo>
                  <a:lnTo>
                    <a:pt x="163" y="194"/>
                  </a:lnTo>
                  <a:lnTo>
                    <a:pt x="163" y="194"/>
                  </a:lnTo>
                  <a:lnTo>
                    <a:pt x="163" y="193"/>
                  </a:lnTo>
                  <a:lnTo>
                    <a:pt x="163" y="193"/>
                  </a:lnTo>
                  <a:lnTo>
                    <a:pt x="163" y="193"/>
                  </a:lnTo>
                  <a:lnTo>
                    <a:pt x="163" y="191"/>
                  </a:lnTo>
                  <a:lnTo>
                    <a:pt x="162" y="186"/>
                  </a:lnTo>
                  <a:lnTo>
                    <a:pt x="159" y="176"/>
                  </a:lnTo>
                  <a:lnTo>
                    <a:pt x="152" y="161"/>
                  </a:lnTo>
                  <a:lnTo>
                    <a:pt x="143" y="144"/>
                  </a:lnTo>
                  <a:lnTo>
                    <a:pt x="130" y="125"/>
                  </a:lnTo>
                  <a:lnTo>
                    <a:pt x="114" y="108"/>
                  </a:lnTo>
                  <a:lnTo>
                    <a:pt x="93" y="94"/>
                  </a:lnTo>
                  <a:lnTo>
                    <a:pt x="67" y="84"/>
                  </a:lnTo>
                  <a:lnTo>
                    <a:pt x="0" y="49"/>
                  </a:lnTo>
                  <a:lnTo>
                    <a:pt x="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78" name="Freeform 1166"/>
            <p:cNvSpPr>
              <a:spLocks/>
            </p:cNvSpPr>
            <p:nvPr/>
          </p:nvSpPr>
          <p:spPr bwMode="auto">
            <a:xfrm>
              <a:off x="4527" y="3050"/>
              <a:ext cx="65" cy="75"/>
            </a:xfrm>
            <a:custGeom>
              <a:avLst/>
              <a:gdLst>
                <a:gd name="T0" fmla="*/ 56 w 130"/>
                <a:gd name="T1" fmla="*/ 0 h 150"/>
                <a:gd name="T2" fmla="*/ 58 w 130"/>
                <a:gd name="T3" fmla="*/ 1 h 150"/>
                <a:gd name="T4" fmla="*/ 66 w 130"/>
                <a:gd name="T5" fmla="*/ 5 h 150"/>
                <a:gd name="T6" fmla="*/ 77 w 130"/>
                <a:gd name="T7" fmla="*/ 11 h 150"/>
                <a:gd name="T8" fmla="*/ 88 w 130"/>
                <a:gd name="T9" fmla="*/ 19 h 150"/>
                <a:gd name="T10" fmla="*/ 101 w 130"/>
                <a:gd name="T11" fmla="*/ 30 h 150"/>
                <a:gd name="T12" fmla="*/ 113 w 130"/>
                <a:gd name="T13" fmla="*/ 44 h 150"/>
                <a:gd name="T14" fmla="*/ 122 w 130"/>
                <a:gd name="T15" fmla="*/ 61 h 150"/>
                <a:gd name="T16" fmla="*/ 128 w 130"/>
                <a:gd name="T17" fmla="*/ 82 h 150"/>
                <a:gd name="T18" fmla="*/ 130 w 130"/>
                <a:gd name="T19" fmla="*/ 118 h 150"/>
                <a:gd name="T20" fmla="*/ 126 w 130"/>
                <a:gd name="T21" fmla="*/ 138 h 150"/>
                <a:gd name="T22" fmla="*/ 122 w 130"/>
                <a:gd name="T23" fmla="*/ 148 h 150"/>
                <a:gd name="T24" fmla="*/ 119 w 130"/>
                <a:gd name="T25" fmla="*/ 150 h 150"/>
                <a:gd name="T26" fmla="*/ 118 w 130"/>
                <a:gd name="T27" fmla="*/ 145 h 150"/>
                <a:gd name="T28" fmla="*/ 115 w 130"/>
                <a:gd name="T29" fmla="*/ 133 h 150"/>
                <a:gd name="T30" fmla="*/ 107 w 130"/>
                <a:gd name="T31" fmla="*/ 115 h 150"/>
                <a:gd name="T32" fmla="*/ 96 w 130"/>
                <a:gd name="T33" fmla="*/ 93 h 150"/>
                <a:gd name="T34" fmla="*/ 80 w 130"/>
                <a:gd name="T35" fmla="*/ 72 h 150"/>
                <a:gd name="T36" fmla="*/ 60 w 130"/>
                <a:gd name="T37" fmla="*/ 50 h 150"/>
                <a:gd name="T38" fmla="*/ 33 w 130"/>
                <a:gd name="T39" fmla="*/ 31 h 150"/>
                <a:gd name="T40" fmla="*/ 0 w 130"/>
                <a:gd name="T41" fmla="*/ 19 h 150"/>
                <a:gd name="T42" fmla="*/ 56 w 130"/>
                <a:gd name="T4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0">
                  <a:moveTo>
                    <a:pt x="56" y="0"/>
                  </a:moveTo>
                  <a:lnTo>
                    <a:pt x="58" y="1"/>
                  </a:lnTo>
                  <a:lnTo>
                    <a:pt x="66" y="5"/>
                  </a:lnTo>
                  <a:lnTo>
                    <a:pt x="77" y="11"/>
                  </a:lnTo>
                  <a:lnTo>
                    <a:pt x="88" y="19"/>
                  </a:lnTo>
                  <a:lnTo>
                    <a:pt x="101" y="30"/>
                  </a:lnTo>
                  <a:lnTo>
                    <a:pt x="113" y="44"/>
                  </a:lnTo>
                  <a:lnTo>
                    <a:pt x="122" y="61"/>
                  </a:lnTo>
                  <a:lnTo>
                    <a:pt x="128" y="82"/>
                  </a:lnTo>
                  <a:lnTo>
                    <a:pt x="130" y="118"/>
                  </a:lnTo>
                  <a:lnTo>
                    <a:pt x="126" y="138"/>
                  </a:lnTo>
                  <a:lnTo>
                    <a:pt x="122" y="148"/>
                  </a:lnTo>
                  <a:lnTo>
                    <a:pt x="119" y="150"/>
                  </a:lnTo>
                  <a:lnTo>
                    <a:pt x="118" y="145"/>
                  </a:lnTo>
                  <a:lnTo>
                    <a:pt x="115" y="133"/>
                  </a:lnTo>
                  <a:lnTo>
                    <a:pt x="107" y="115"/>
                  </a:lnTo>
                  <a:lnTo>
                    <a:pt x="96" y="93"/>
                  </a:lnTo>
                  <a:lnTo>
                    <a:pt x="80" y="72"/>
                  </a:lnTo>
                  <a:lnTo>
                    <a:pt x="60" y="50"/>
                  </a:lnTo>
                  <a:lnTo>
                    <a:pt x="33" y="31"/>
                  </a:lnTo>
                  <a:lnTo>
                    <a:pt x="0" y="19"/>
                  </a:lnTo>
                  <a:lnTo>
                    <a:pt x="56"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79" name="Freeform 1167"/>
            <p:cNvSpPr>
              <a:spLocks/>
            </p:cNvSpPr>
            <p:nvPr/>
          </p:nvSpPr>
          <p:spPr bwMode="auto">
            <a:xfrm>
              <a:off x="4414" y="3067"/>
              <a:ext cx="118" cy="115"/>
            </a:xfrm>
            <a:custGeom>
              <a:avLst/>
              <a:gdLst>
                <a:gd name="T0" fmla="*/ 64 w 236"/>
                <a:gd name="T1" fmla="*/ 21 h 230"/>
                <a:gd name="T2" fmla="*/ 121 w 236"/>
                <a:gd name="T3" fmla="*/ 3 h 230"/>
                <a:gd name="T4" fmla="*/ 131 w 236"/>
                <a:gd name="T5" fmla="*/ 0 h 230"/>
                <a:gd name="T6" fmla="*/ 142 w 236"/>
                <a:gd name="T7" fmla="*/ 3 h 230"/>
                <a:gd name="T8" fmla="*/ 146 w 236"/>
                <a:gd name="T9" fmla="*/ 4 h 230"/>
                <a:gd name="T10" fmla="*/ 157 w 236"/>
                <a:gd name="T11" fmla="*/ 9 h 230"/>
                <a:gd name="T12" fmla="*/ 169 w 236"/>
                <a:gd name="T13" fmla="*/ 17 h 230"/>
                <a:gd name="T14" fmla="*/ 185 w 236"/>
                <a:gd name="T15" fmla="*/ 27 h 230"/>
                <a:gd name="T16" fmla="*/ 201 w 236"/>
                <a:gd name="T17" fmla="*/ 42 h 230"/>
                <a:gd name="T18" fmla="*/ 215 w 236"/>
                <a:gd name="T19" fmla="*/ 61 h 230"/>
                <a:gd name="T20" fmla="*/ 227 w 236"/>
                <a:gd name="T21" fmla="*/ 84 h 230"/>
                <a:gd name="T22" fmla="*/ 234 w 236"/>
                <a:gd name="T23" fmla="*/ 110 h 230"/>
                <a:gd name="T24" fmla="*/ 236 w 236"/>
                <a:gd name="T25" fmla="*/ 154 h 230"/>
                <a:gd name="T26" fmla="*/ 231 w 236"/>
                <a:gd name="T27" fmla="*/ 184 h 230"/>
                <a:gd name="T28" fmla="*/ 221 w 236"/>
                <a:gd name="T29" fmla="*/ 202 h 230"/>
                <a:gd name="T30" fmla="*/ 210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2 h 230"/>
                <a:gd name="T42" fmla="*/ 163 w 236"/>
                <a:gd name="T43" fmla="*/ 192 h 230"/>
                <a:gd name="T44" fmla="*/ 162 w 236"/>
                <a:gd name="T45" fmla="*/ 191 h 230"/>
                <a:gd name="T46" fmla="*/ 161 w 236"/>
                <a:gd name="T47" fmla="*/ 186 h 230"/>
                <a:gd name="T48" fmla="*/ 158 w 236"/>
                <a:gd name="T49" fmla="*/ 175 h 230"/>
                <a:gd name="T50" fmla="*/ 152 w 236"/>
                <a:gd name="T51" fmla="*/ 160 h 230"/>
                <a:gd name="T52" fmla="*/ 143 w 236"/>
                <a:gd name="T53" fmla="*/ 142 h 230"/>
                <a:gd name="T54" fmla="*/ 130 w 236"/>
                <a:gd name="T55" fmla="*/ 124 h 230"/>
                <a:gd name="T56" fmla="*/ 113 w 236"/>
                <a:gd name="T57" fmla="*/ 107 h 230"/>
                <a:gd name="T58" fmla="*/ 92 w 236"/>
                <a:gd name="T59" fmla="*/ 92 h 230"/>
                <a:gd name="T60" fmla="*/ 66 w 236"/>
                <a:gd name="T61" fmla="*/ 81 h 230"/>
                <a:gd name="T62" fmla="*/ 0 w 236"/>
                <a:gd name="T63" fmla="*/ 49 h 230"/>
                <a:gd name="T64" fmla="*/ 64 w 236"/>
                <a:gd name="T65"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1"/>
                  </a:moveTo>
                  <a:lnTo>
                    <a:pt x="121" y="3"/>
                  </a:lnTo>
                  <a:lnTo>
                    <a:pt x="131" y="0"/>
                  </a:lnTo>
                  <a:lnTo>
                    <a:pt x="142" y="3"/>
                  </a:lnTo>
                  <a:lnTo>
                    <a:pt x="146" y="4"/>
                  </a:lnTo>
                  <a:lnTo>
                    <a:pt x="157" y="9"/>
                  </a:lnTo>
                  <a:lnTo>
                    <a:pt x="169" y="17"/>
                  </a:lnTo>
                  <a:lnTo>
                    <a:pt x="185" y="27"/>
                  </a:lnTo>
                  <a:lnTo>
                    <a:pt x="201" y="42"/>
                  </a:lnTo>
                  <a:lnTo>
                    <a:pt x="215" y="61"/>
                  </a:lnTo>
                  <a:lnTo>
                    <a:pt x="227" y="84"/>
                  </a:lnTo>
                  <a:lnTo>
                    <a:pt x="234" y="110"/>
                  </a:lnTo>
                  <a:lnTo>
                    <a:pt x="236" y="154"/>
                  </a:lnTo>
                  <a:lnTo>
                    <a:pt x="231" y="184"/>
                  </a:lnTo>
                  <a:lnTo>
                    <a:pt x="221" y="202"/>
                  </a:lnTo>
                  <a:lnTo>
                    <a:pt x="210" y="213"/>
                  </a:lnTo>
                  <a:lnTo>
                    <a:pt x="176" y="230"/>
                  </a:lnTo>
                  <a:lnTo>
                    <a:pt x="163" y="194"/>
                  </a:lnTo>
                  <a:lnTo>
                    <a:pt x="163" y="194"/>
                  </a:lnTo>
                  <a:lnTo>
                    <a:pt x="163" y="193"/>
                  </a:lnTo>
                  <a:lnTo>
                    <a:pt x="163" y="192"/>
                  </a:lnTo>
                  <a:lnTo>
                    <a:pt x="163" y="192"/>
                  </a:lnTo>
                  <a:lnTo>
                    <a:pt x="162" y="191"/>
                  </a:lnTo>
                  <a:lnTo>
                    <a:pt x="161" y="186"/>
                  </a:lnTo>
                  <a:lnTo>
                    <a:pt x="158" y="175"/>
                  </a:lnTo>
                  <a:lnTo>
                    <a:pt x="152" y="160"/>
                  </a:lnTo>
                  <a:lnTo>
                    <a:pt x="143" y="142"/>
                  </a:lnTo>
                  <a:lnTo>
                    <a:pt x="130" y="124"/>
                  </a:lnTo>
                  <a:lnTo>
                    <a:pt x="113" y="107"/>
                  </a:lnTo>
                  <a:lnTo>
                    <a:pt x="92" y="92"/>
                  </a:lnTo>
                  <a:lnTo>
                    <a:pt x="66" y="81"/>
                  </a:lnTo>
                  <a:lnTo>
                    <a:pt x="0" y="49"/>
                  </a:lnTo>
                  <a:lnTo>
                    <a:pt x="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80" name="Freeform 1168"/>
            <p:cNvSpPr>
              <a:spLocks/>
            </p:cNvSpPr>
            <p:nvPr/>
          </p:nvSpPr>
          <p:spPr bwMode="auto">
            <a:xfrm>
              <a:off x="4451" y="3083"/>
              <a:ext cx="65" cy="76"/>
            </a:xfrm>
            <a:custGeom>
              <a:avLst/>
              <a:gdLst>
                <a:gd name="T0" fmla="*/ 57 w 130"/>
                <a:gd name="T1" fmla="*/ 0 h 151"/>
                <a:gd name="T2" fmla="*/ 60 w 130"/>
                <a:gd name="T3" fmla="*/ 1 h 151"/>
                <a:gd name="T4" fmla="*/ 68 w 130"/>
                <a:gd name="T5" fmla="*/ 5 h 151"/>
                <a:gd name="T6" fmla="*/ 77 w 130"/>
                <a:gd name="T7" fmla="*/ 10 h 151"/>
                <a:gd name="T8" fmla="*/ 89 w 130"/>
                <a:gd name="T9" fmla="*/ 18 h 151"/>
                <a:gd name="T10" fmla="*/ 102 w 130"/>
                <a:gd name="T11" fmla="*/ 30 h 151"/>
                <a:gd name="T12" fmla="*/ 114 w 130"/>
                <a:gd name="T13" fmla="*/ 44 h 151"/>
                <a:gd name="T14" fmla="*/ 122 w 130"/>
                <a:gd name="T15" fmla="*/ 61 h 151"/>
                <a:gd name="T16" fmla="*/ 127 w 130"/>
                <a:gd name="T17" fmla="*/ 82 h 151"/>
                <a:gd name="T18" fmla="*/ 130 w 130"/>
                <a:gd name="T19" fmla="*/ 119 h 151"/>
                <a:gd name="T20" fmla="*/ 127 w 130"/>
                <a:gd name="T21" fmla="*/ 139 h 151"/>
                <a:gd name="T22" fmla="*/ 123 w 130"/>
                <a:gd name="T23" fmla="*/ 149 h 151"/>
                <a:gd name="T24" fmla="*/ 121 w 130"/>
                <a:gd name="T25" fmla="*/ 151 h 151"/>
                <a:gd name="T26" fmla="*/ 119 w 130"/>
                <a:gd name="T27" fmla="*/ 146 h 151"/>
                <a:gd name="T28" fmla="*/ 116 w 130"/>
                <a:gd name="T29" fmla="*/ 134 h 151"/>
                <a:gd name="T30" fmla="*/ 108 w 130"/>
                <a:gd name="T31" fmla="*/ 115 h 151"/>
                <a:gd name="T32" fmla="*/ 96 w 130"/>
                <a:gd name="T33" fmla="*/ 94 h 151"/>
                <a:gd name="T34" fmla="*/ 81 w 130"/>
                <a:gd name="T35" fmla="*/ 71 h 151"/>
                <a:gd name="T36" fmla="*/ 60 w 130"/>
                <a:gd name="T37" fmla="*/ 50 h 151"/>
                <a:gd name="T38" fmla="*/ 33 w 130"/>
                <a:gd name="T39" fmla="*/ 31 h 151"/>
                <a:gd name="T40" fmla="*/ 0 w 130"/>
                <a:gd name="T41" fmla="*/ 18 h 151"/>
                <a:gd name="T42" fmla="*/ 57 w 130"/>
                <a:gd name="T43"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1">
                  <a:moveTo>
                    <a:pt x="57" y="0"/>
                  </a:moveTo>
                  <a:lnTo>
                    <a:pt x="60" y="1"/>
                  </a:lnTo>
                  <a:lnTo>
                    <a:pt x="68" y="5"/>
                  </a:lnTo>
                  <a:lnTo>
                    <a:pt x="77" y="10"/>
                  </a:lnTo>
                  <a:lnTo>
                    <a:pt x="89" y="18"/>
                  </a:lnTo>
                  <a:lnTo>
                    <a:pt x="102" y="30"/>
                  </a:lnTo>
                  <a:lnTo>
                    <a:pt x="114" y="44"/>
                  </a:lnTo>
                  <a:lnTo>
                    <a:pt x="122" y="61"/>
                  </a:lnTo>
                  <a:lnTo>
                    <a:pt x="127" y="82"/>
                  </a:lnTo>
                  <a:lnTo>
                    <a:pt x="130" y="119"/>
                  </a:lnTo>
                  <a:lnTo>
                    <a:pt x="127" y="139"/>
                  </a:lnTo>
                  <a:lnTo>
                    <a:pt x="123" y="149"/>
                  </a:lnTo>
                  <a:lnTo>
                    <a:pt x="121" y="151"/>
                  </a:lnTo>
                  <a:lnTo>
                    <a:pt x="119" y="146"/>
                  </a:lnTo>
                  <a:lnTo>
                    <a:pt x="116" y="134"/>
                  </a:lnTo>
                  <a:lnTo>
                    <a:pt x="108" y="115"/>
                  </a:lnTo>
                  <a:lnTo>
                    <a:pt x="96" y="94"/>
                  </a:lnTo>
                  <a:lnTo>
                    <a:pt x="81" y="71"/>
                  </a:lnTo>
                  <a:lnTo>
                    <a:pt x="60" y="50"/>
                  </a:lnTo>
                  <a:lnTo>
                    <a:pt x="33" y="31"/>
                  </a:lnTo>
                  <a:lnTo>
                    <a:pt x="0" y="18"/>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81" name="Freeform 1169"/>
            <p:cNvSpPr>
              <a:spLocks/>
            </p:cNvSpPr>
            <p:nvPr/>
          </p:nvSpPr>
          <p:spPr bwMode="auto">
            <a:xfrm>
              <a:off x="4338" y="3107"/>
              <a:ext cx="118" cy="115"/>
            </a:xfrm>
            <a:custGeom>
              <a:avLst/>
              <a:gdLst>
                <a:gd name="T0" fmla="*/ 64 w 236"/>
                <a:gd name="T1" fmla="*/ 22 h 232"/>
                <a:gd name="T2" fmla="*/ 121 w 236"/>
                <a:gd name="T3" fmla="*/ 4 h 232"/>
                <a:gd name="T4" fmla="*/ 131 w 236"/>
                <a:gd name="T5" fmla="*/ 0 h 232"/>
                <a:gd name="T6" fmla="*/ 142 w 236"/>
                <a:gd name="T7" fmla="*/ 4 h 232"/>
                <a:gd name="T8" fmla="*/ 146 w 236"/>
                <a:gd name="T9" fmla="*/ 5 h 232"/>
                <a:gd name="T10" fmla="*/ 157 w 236"/>
                <a:gd name="T11" fmla="*/ 9 h 232"/>
                <a:gd name="T12" fmla="*/ 169 w 236"/>
                <a:gd name="T13" fmla="*/ 17 h 232"/>
                <a:gd name="T14" fmla="*/ 185 w 236"/>
                <a:gd name="T15" fmla="*/ 28 h 232"/>
                <a:gd name="T16" fmla="*/ 201 w 236"/>
                <a:gd name="T17" fmla="*/ 43 h 232"/>
                <a:gd name="T18" fmla="*/ 215 w 236"/>
                <a:gd name="T19" fmla="*/ 61 h 232"/>
                <a:gd name="T20" fmla="*/ 227 w 236"/>
                <a:gd name="T21" fmla="*/ 84 h 232"/>
                <a:gd name="T22" fmla="*/ 234 w 236"/>
                <a:gd name="T23" fmla="*/ 112 h 232"/>
                <a:gd name="T24" fmla="*/ 236 w 236"/>
                <a:gd name="T25" fmla="*/ 156 h 232"/>
                <a:gd name="T26" fmla="*/ 231 w 236"/>
                <a:gd name="T27" fmla="*/ 186 h 232"/>
                <a:gd name="T28" fmla="*/ 221 w 236"/>
                <a:gd name="T29" fmla="*/ 204 h 232"/>
                <a:gd name="T30" fmla="*/ 210 w 236"/>
                <a:gd name="T31" fmla="*/ 214 h 232"/>
                <a:gd name="T32" fmla="*/ 176 w 236"/>
                <a:gd name="T33" fmla="*/ 232 h 232"/>
                <a:gd name="T34" fmla="*/ 163 w 236"/>
                <a:gd name="T35" fmla="*/ 196 h 232"/>
                <a:gd name="T36" fmla="*/ 163 w 236"/>
                <a:gd name="T37" fmla="*/ 196 h 232"/>
                <a:gd name="T38" fmla="*/ 163 w 236"/>
                <a:gd name="T39" fmla="*/ 195 h 232"/>
                <a:gd name="T40" fmla="*/ 163 w 236"/>
                <a:gd name="T41" fmla="*/ 194 h 232"/>
                <a:gd name="T42" fmla="*/ 163 w 236"/>
                <a:gd name="T43" fmla="*/ 194 h 232"/>
                <a:gd name="T44" fmla="*/ 163 w 236"/>
                <a:gd name="T45" fmla="*/ 193 h 232"/>
                <a:gd name="T46" fmla="*/ 162 w 236"/>
                <a:gd name="T47" fmla="*/ 188 h 232"/>
                <a:gd name="T48" fmla="*/ 159 w 236"/>
                <a:gd name="T49" fmla="*/ 176 h 232"/>
                <a:gd name="T50" fmla="*/ 152 w 236"/>
                <a:gd name="T51" fmla="*/ 161 h 232"/>
                <a:gd name="T52" fmla="*/ 143 w 236"/>
                <a:gd name="T53" fmla="*/ 144 h 232"/>
                <a:gd name="T54" fmla="*/ 130 w 236"/>
                <a:gd name="T55" fmla="*/ 126 h 232"/>
                <a:gd name="T56" fmla="*/ 113 w 236"/>
                <a:gd name="T57" fmla="*/ 108 h 232"/>
                <a:gd name="T58" fmla="*/ 92 w 236"/>
                <a:gd name="T59" fmla="*/ 93 h 232"/>
                <a:gd name="T60" fmla="*/ 66 w 236"/>
                <a:gd name="T61" fmla="*/ 83 h 232"/>
                <a:gd name="T62" fmla="*/ 0 w 236"/>
                <a:gd name="T63" fmla="*/ 50 h 232"/>
                <a:gd name="T64" fmla="*/ 64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4" y="22"/>
                  </a:moveTo>
                  <a:lnTo>
                    <a:pt x="121" y="4"/>
                  </a:lnTo>
                  <a:lnTo>
                    <a:pt x="131" y="0"/>
                  </a:lnTo>
                  <a:lnTo>
                    <a:pt x="142" y="4"/>
                  </a:lnTo>
                  <a:lnTo>
                    <a:pt x="146" y="5"/>
                  </a:lnTo>
                  <a:lnTo>
                    <a:pt x="157" y="9"/>
                  </a:lnTo>
                  <a:lnTo>
                    <a:pt x="169" y="17"/>
                  </a:lnTo>
                  <a:lnTo>
                    <a:pt x="185" y="28"/>
                  </a:lnTo>
                  <a:lnTo>
                    <a:pt x="201" y="43"/>
                  </a:lnTo>
                  <a:lnTo>
                    <a:pt x="215" y="61"/>
                  </a:lnTo>
                  <a:lnTo>
                    <a:pt x="227" y="84"/>
                  </a:lnTo>
                  <a:lnTo>
                    <a:pt x="234" y="112"/>
                  </a:lnTo>
                  <a:lnTo>
                    <a:pt x="236" y="156"/>
                  </a:lnTo>
                  <a:lnTo>
                    <a:pt x="231" y="186"/>
                  </a:lnTo>
                  <a:lnTo>
                    <a:pt x="221" y="204"/>
                  </a:lnTo>
                  <a:lnTo>
                    <a:pt x="210" y="214"/>
                  </a:lnTo>
                  <a:lnTo>
                    <a:pt x="176" y="232"/>
                  </a:lnTo>
                  <a:lnTo>
                    <a:pt x="163" y="196"/>
                  </a:lnTo>
                  <a:lnTo>
                    <a:pt x="163" y="196"/>
                  </a:lnTo>
                  <a:lnTo>
                    <a:pt x="163" y="195"/>
                  </a:lnTo>
                  <a:lnTo>
                    <a:pt x="163" y="194"/>
                  </a:lnTo>
                  <a:lnTo>
                    <a:pt x="163" y="194"/>
                  </a:lnTo>
                  <a:lnTo>
                    <a:pt x="163" y="193"/>
                  </a:lnTo>
                  <a:lnTo>
                    <a:pt x="162" y="188"/>
                  </a:lnTo>
                  <a:lnTo>
                    <a:pt x="159" y="176"/>
                  </a:lnTo>
                  <a:lnTo>
                    <a:pt x="152" y="161"/>
                  </a:lnTo>
                  <a:lnTo>
                    <a:pt x="143" y="144"/>
                  </a:lnTo>
                  <a:lnTo>
                    <a:pt x="130" y="126"/>
                  </a:lnTo>
                  <a:lnTo>
                    <a:pt x="113" y="108"/>
                  </a:lnTo>
                  <a:lnTo>
                    <a:pt x="92" y="93"/>
                  </a:lnTo>
                  <a:lnTo>
                    <a:pt x="66" y="83"/>
                  </a:lnTo>
                  <a:lnTo>
                    <a:pt x="0" y="50"/>
                  </a:lnTo>
                  <a:lnTo>
                    <a:pt x="6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82" name="Freeform 1170"/>
            <p:cNvSpPr>
              <a:spLocks/>
            </p:cNvSpPr>
            <p:nvPr/>
          </p:nvSpPr>
          <p:spPr bwMode="auto">
            <a:xfrm>
              <a:off x="4375" y="3123"/>
              <a:ext cx="65" cy="76"/>
            </a:xfrm>
            <a:custGeom>
              <a:avLst/>
              <a:gdLst>
                <a:gd name="T0" fmla="*/ 57 w 130"/>
                <a:gd name="T1" fmla="*/ 0 h 153"/>
                <a:gd name="T2" fmla="*/ 60 w 130"/>
                <a:gd name="T3" fmla="*/ 2 h 153"/>
                <a:gd name="T4" fmla="*/ 68 w 130"/>
                <a:gd name="T5" fmla="*/ 5 h 153"/>
                <a:gd name="T6" fmla="*/ 77 w 130"/>
                <a:gd name="T7" fmla="*/ 11 h 153"/>
                <a:gd name="T8" fmla="*/ 89 w 130"/>
                <a:gd name="T9" fmla="*/ 19 h 153"/>
                <a:gd name="T10" fmla="*/ 102 w 130"/>
                <a:gd name="T11" fmla="*/ 30 h 153"/>
                <a:gd name="T12" fmla="*/ 114 w 130"/>
                <a:gd name="T13" fmla="*/ 44 h 153"/>
                <a:gd name="T14" fmla="*/ 122 w 130"/>
                <a:gd name="T15" fmla="*/ 63 h 153"/>
                <a:gd name="T16" fmla="*/ 127 w 130"/>
                <a:gd name="T17" fmla="*/ 83 h 153"/>
                <a:gd name="T18" fmla="*/ 130 w 130"/>
                <a:gd name="T19" fmla="*/ 120 h 153"/>
                <a:gd name="T20" fmla="*/ 127 w 130"/>
                <a:gd name="T21" fmla="*/ 141 h 153"/>
                <a:gd name="T22" fmla="*/ 123 w 130"/>
                <a:gd name="T23" fmla="*/ 150 h 153"/>
                <a:gd name="T24" fmla="*/ 121 w 130"/>
                <a:gd name="T25" fmla="*/ 153 h 153"/>
                <a:gd name="T26" fmla="*/ 119 w 130"/>
                <a:gd name="T27" fmla="*/ 148 h 153"/>
                <a:gd name="T28" fmla="*/ 116 w 130"/>
                <a:gd name="T29" fmla="*/ 135 h 153"/>
                <a:gd name="T30" fmla="*/ 108 w 130"/>
                <a:gd name="T31" fmla="*/ 117 h 153"/>
                <a:gd name="T32" fmla="*/ 96 w 130"/>
                <a:gd name="T33" fmla="*/ 96 h 153"/>
                <a:gd name="T34" fmla="*/ 81 w 130"/>
                <a:gd name="T35" fmla="*/ 73 h 153"/>
                <a:gd name="T36" fmla="*/ 60 w 130"/>
                <a:gd name="T37" fmla="*/ 51 h 153"/>
                <a:gd name="T38" fmla="*/ 33 w 130"/>
                <a:gd name="T39" fmla="*/ 33 h 153"/>
                <a:gd name="T40" fmla="*/ 0 w 130"/>
                <a:gd name="T41" fmla="*/ 19 h 153"/>
                <a:gd name="T42" fmla="*/ 57 w 130"/>
                <a:gd name="T4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3">
                  <a:moveTo>
                    <a:pt x="57" y="0"/>
                  </a:moveTo>
                  <a:lnTo>
                    <a:pt x="60" y="2"/>
                  </a:lnTo>
                  <a:lnTo>
                    <a:pt x="68" y="5"/>
                  </a:lnTo>
                  <a:lnTo>
                    <a:pt x="77" y="11"/>
                  </a:lnTo>
                  <a:lnTo>
                    <a:pt x="89" y="19"/>
                  </a:lnTo>
                  <a:lnTo>
                    <a:pt x="102" y="30"/>
                  </a:lnTo>
                  <a:lnTo>
                    <a:pt x="114" y="44"/>
                  </a:lnTo>
                  <a:lnTo>
                    <a:pt x="122" y="63"/>
                  </a:lnTo>
                  <a:lnTo>
                    <a:pt x="127" y="83"/>
                  </a:lnTo>
                  <a:lnTo>
                    <a:pt x="130" y="120"/>
                  </a:lnTo>
                  <a:lnTo>
                    <a:pt x="127" y="141"/>
                  </a:lnTo>
                  <a:lnTo>
                    <a:pt x="123" y="150"/>
                  </a:lnTo>
                  <a:lnTo>
                    <a:pt x="121" y="153"/>
                  </a:lnTo>
                  <a:lnTo>
                    <a:pt x="119" y="148"/>
                  </a:lnTo>
                  <a:lnTo>
                    <a:pt x="116" y="135"/>
                  </a:lnTo>
                  <a:lnTo>
                    <a:pt x="108" y="117"/>
                  </a:lnTo>
                  <a:lnTo>
                    <a:pt x="96" y="96"/>
                  </a:lnTo>
                  <a:lnTo>
                    <a:pt x="81" y="73"/>
                  </a:lnTo>
                  <a:lnTo>
                    <a:pt x="60" y="51"/>
                  </a:lnTo>
                  <a:lnTo>
                    <a:pt x="33" y="33"/>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83" name="Freeform 1171"/>
            <p:cNvSpPr>
              <a:spLocks/>
            </p:cNvSpPr>
            <p:nvPr/>
          </p:nvSpPr>
          <p:spPr bwMode="auto">
            <a:xfrm>
              <a:off x="4256" y="3145"/>
              <a:ext cx="118" cy="115"/>
            </a:xfrm>
            <a:custGeom>
              <a:avLst/>
              <a:gdLst>
                <a:gd name="T0" fmla="*/ 65 w 236"/>
                <a:gd name="T1" fmla="*/ 22 h 232"/>
                <a:gd name="T2" fmla="*/ 121 w 236"/>
                <a:gd name="T3" fmla="*/ 4 h 232"/>
                <a:gd name="T4" fmla="*/ 132 w 236"/>
                <a:gd name="T5" fmla="*/ 0 h 232"/>
                <a:gd name="T6" fmla="*/ 142 w 236"/>
                <a:gd name="T7" fmla="*/ 4 h 232"/>
                <a:gd name="T8" fmla="*/ 147 w 236"/>
                <a:gd name="T9" fmla="*/ 5 h 232"/>
                <a:gd name="T10" fmla="*/ 157 w 236"/>
                <a:gd name="T11" fmla="*/ 9 h 232"/>
                <a:gd name="T12" fmla="*/ 170 w 236"/>
                <a:gd name="T13" fmla="*/ 17 h 232"/>
                <a:gd name="T14" fmla="*/ 186 w 236"/>
                <a:gd name="T15" fmla="*/ 28 h 232"/>
                <a:gd name="T16" fmla="*/ 202 w 236"/>
                <a:gd name="T17" fmla="*/ 43 h 232"/>
                <a:gd name="T18" fmla="*/ 216 w 236"/>
                <a:gd name="T19" fmla="*/ 61 h 232"/>
                <a:gd name="T20" fmla="*/ 227 w 236"/>
                <a:gd name="T21" fmla="*/ 84 h 232"/>
                <a:gd name="T22" fmla="*/ 234 w 236"/>
                <a:gd name="T23" fmla="*/ 112 h 232"/>
                <a:gd name="T24" fmla="*/ 236 w 236"/>
                <a:gd name="T25" fmla="*/ 156 h 232"/>
                <a:gd name="T26" fmla="*/ 232 w 236"/>
                <a:gd name="T27" fmla="*/ 186 h 232"/>
                <a:gd name="T28" fmla="*/ 221 w 236"/>
                <a:gd name="T29" fmla="*/ 204 h 232"/>
                <a:gd name="T30" fmla="*/ 210 w 236"/>
                <a:gd name="T31" fmla="*/ 214 h 232"/>
                <a:gd name="T32" fmla="*/ 177 w 236"/>
                <a:gd name="T33" fmla="*/ 232 h 232"/>
                <a:gd name="T34" fmla="*/ 165 w 236"/>
                <a:gd name="T35" fmla="*/ 196 h 232"/>
                <a:gd name="T36" fmla="*/ 165 w 236"/>
                <a:gd name="T37" fmla="*/ 196 h 232"/>
                <a:gd name="T38" fmla="*/ 165 w 236"/>
                <a:gd name="T39" fmla="*/ 195 h 232"/>
                <a:gd name="T40" fmla="*/ 164 w 236"/>
                <a:gd name="T41" fmla="*/ 195 h 232"/>
                <a:gd name="T42" fmla="*/ 164 w 236"/>
                <a:gd name="T43" fmla="*/ 194 h 232"/>
                <a:gd name="T44" fmla="*/ 164 w 236"/>
                <a:gd name="T45" fmla="*/ 193 h 232"/>
                <a:gd name="T46" fmla="*/ 163 w 236"/>
                <a:gd name="T47" fmla="*/ 188 h 232"/>
                <a:gd name="T48" fmla="*/ 159 w 236"/>
                <a:gd name="T49" fmla="*/ 176 h 232"/>
                <a:gd name="T50" fmla="*/ 152 w 236"/>
                <a:gd name="T51" fmla="*/ 161 h 232"/>
                <a:gd name="T52" fmla="*/ 143 w 236"/>
                <a:gd name="T53" fmla="*/ 144 h 232"/>
                <a:gd name="T54" fmla="*/ 131 w 236"/>
                <a:gd name="T55" fmla="*/ 126 h 232"/>
                <a:gd name="T56" fmla="*/ 114 w 236"/>
                <a:gd name="T57" fmla="*/ 108 h 232"/>
                <a:gd name="T58" fmla="*/ 94 w 236"/>
                <a:gd name="T59" fmla="*/ 95 h 232"/>
                <a:gd name="T60" fmla="*/ 67 w 236"/>
                <a:gd name="T61" fmla="*/ 84 h 232"/>
                <a:gd name="T62" fmla="*/ 0 w 236"/>
                <a:gd name="T63" fmla="*/ 50 h 232"/>
                <a:gd name="T64" fmla="*/ 65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5" y="22"/>
                  </a:moveTo>
                  <a:lnTo>
                    <a:pt x="121" y="4"/>
                  </a:lnTo>
                  <a:lnTo>
                    <a:pt x="132" y="0"/>
                  </a:lnTo>
                  <a:lnTo>
                    <a:pt x="142" y="4"/>
                  </a:lnTo>
                  <a:lnTo>
                    <a:pt x="147" y="5"/>
                  </a:lnTo>
                  <a:lnTo>
                    <a:pt x="157" y="9"/>
                  </a:lnTo>
                  <a:lnTo>
                    <a:pt x="170" y="17"/>
                  </a:lnTo>
                  <a:lnTo>
                    <a:pt x="186" y="28"/>
                  </a:lnTo>
                  <a:lnTo>
                    <a:pt x="202" y="43"/>
                  </a:lnTo>
                  <a:lnTo>
                    <a:pt x="216" y="61"/>
                  </a:lnTo>
                  <a:lnTo>
                    <a:pt x="227" y="84"/>
                  </a:lnTo>
                  <a:lnTo>
                    <a:pt x="234" y="112"/>
                  </a:lnTo>
                  <a:lnTo>
                    <a:pt x="236" y="156"/>
                  </a:lnTo>
                  <a:lnTo>
                    <a:pt x="232" y="186"/>
                  </a:lnTo>
                  <a:lnTo>
                    <a:pt x="221" y="204"/>
                  </a:lnTo>
                  <a:lnTo>
                    <a:pt x="210" y="214"/>
                  </a:lnTo>
                  <a:lnTo>
                    <a:pt x="177" y="232"/>
                  </a:lnTo>
                  <a:lnTo>
                    <a:pt x="165" y="196"/>
                  </a:lnTo>
                  <a:lnTo>
                    <a:pt x="165" y="196"/>
                  </a:lnTo>
                  <a:lnTo>
                    <a:pt x="165" y="195"/>
                  </a:lnTo>
                  <a:lnTo>
                    <a:pt x="164" y="195"/>
                  </a:lnTo>
                  <a:lnTo>
                    <a:pt x="164" y="194"/>
                  </a:lnTo>
                  <a:lnTo>
                    <a:pt x="164" y="193"/>
                  </a:lnTo>
                  <a:lnTo>
                    <a:pt x="163" y="188"/>
                  </a:lnTo>
                  <a:lnTo>
                    <a:pt x="159" y="176"/>
                  </a:lnTo>
                  <a:lnTo>
                    <a:pt x="152" y="161"/>
                  </a:lnTo>
                  <a:lnTo>
                    <a:pt x="143" y="144"/>
                  </a:lnTo>
                  <a:lnTo>
                    <a:pt x="131" y="126"/>
                  </a:lnTo>
                  <a:lnTo>
                    <a:pt x="114" y="108"/>
                  </a:lnTo>
                  <a:lnTo>
                    <a:pt x="94" y="95"/>
                  </a:lnTo>
                  <a:lnTo>
                    <a:pt x="67" y="84"/>
                  </a:lnTo>
                  <a:lnTo>
                    <a:pt x="0" y="50"/>
                  </a:lnTo>
                  <a:lnTo>
                    <a:pt x="6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84" name="Freeform 1172"/>
            <p:cNvSpPr>
              <a:spLocks/>
            </p:cNvSpPr>
            <p:nvPr/>
          </p:nvSpPr>
          <p:spPr bwMode="auto">
            <a:xfrm>
              <a:off x="4294" y="3161"/>
              <a:ext cx="65" cy="76"/>
            </a:xfrm>
            <a:custGeom>
              <a:avLst/>
              <a:gdLst>
                <a:gd name="T0" fmla="*/ 57 w 130"/>
                <a:gd name="T1" fmla="*/ 0 h 152"/>
                <a:gd name="T2" fmla="*/ 59 w 130"/>
                <a:gd name="T3" fmla="*/ 1 h 152"/>
                <a:gd name="T4" fmla="*/ 67 w 130"/>
                <a:gd name="T5" fmla="*/ 4 h 152"/>
                <a:gd name="T6" fmla="*/ 77 w 130"/>
                <a:gd name="T7" fmla="*/ 10 h 152"/>
                <a:gd name="T8" fmla="*/ 89 w 130"/>
                <a:gd name="T9" fmla="*/ 18 h 152"/>
                <a:gd name="T10" fmla="*/ 102 w 130"/>
                <a:gd name="T11" fmla="*/ 30 h 152"/>
                <a:gd name="T12" fmla="*/ 113 w 130"/>
                <a:gd name="T13" fmla="*/ 43 h 152"/>
                <a:gd name="T14" fmla="*/ 122 w 130"/>
                <a:gd name="T15" fmla="*/ 62 h 152"/>
                <a:gd name="T16" fmla="*/ 128 w 130"/>
                <a:gd name="T17" fmla="*/ 83 h 152"/>
                <a:gd name="T18" fmla="*/ 130 w 130"/>
                <a:gd name="T19" fmla="*/ 119 h 152"/>
                <a:gd name="T20" fmla="*/ 127 w 130"/>
                <a:gd name="T21" fmla="*/ 140 h 152"/>
                <a:gd name="T22" fmla="*/ 122 w 130"/>
                <a:gd name="T23" fmla="*/ 149 h 152"/>
                <a:gd name="T24" fmla="*/ 120 w 130"/>
                <a:gd name="T25" fmla="*/ 152 h 152"/>
                <a:gd name="T26" fmla="*/ 119 w 130"/>
                <a:gd name="T27" fmla="*/ 147 h 152"/>
                <a:gd name="T28" fmla="*/ 115 w 130"/>
                <a:gd name="T29" fmla="*/ 134 h 152"/>
                <a:gd name="T30" fmla="*/ 107 w 130"/>
                <a:gd name="T31" fmla="*/ 116 h 152"/>
                <a:gd name="T32" fmla="*/ 97 w 130"/>
                <a:gd name="T33" fmla="*/ 95 h 152"/>
                <a:gd name="T34" fmla="*/ 81 w 130"/>
                <a:gd name="T35" fmla="*/ 72 h 152"/>
                <a:gd name="T36" fmla="*/ 60 w 130"/>
                <a:gd name="T37" fmla="*/ 50 h 152"/>
                <a:gd name="T38" fmla="*/ 34 w 130"/>
                <a:gd name="T39" fmla="*/ 32 h 152"/>
                <a:gd name="T40" fmla="*/ 0 w 130"/>
                <a:gd name="T41" fmla="*/ 19 h 152"/>
                <a:gd name="T42" fmla="*/ 57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7" y="0"/>
                  </a:moveTo>
                  <a:lnTo>
                    <a:pt x="59" y="1"/>
                  </a:lnTo>
                  <a:lnTo>
                    <a:pt x="67" y="4"/>
                  </a:lnTo>
                  <a:lnTo>
                    <a:pt x="77" y="10"/>
                  </a:lnTo>
                  <a:lnTo>
                    <a:pt x="89" y="18"/>
                  </a:lnTo>
                  <a:lnTo>
                    <a:pt x="102" y="30"/>
                  </a:lnTo>
                  <a:lnTo>
                    <a:pt x="113" y="43"/>
                  </a:lnTo>
                  <a:lnTo>
                    <a:pt x="122" y="62"/>
                  </a:lnTo>
                  <a:lnTo>
                    <a:pt x="128" y="83"/>
                  </a:lnTo>
                  <a:lnTo>
                    <a:pt x="130" y="119"/>
                  </a:lnTo>
                  <a:lnTo>
                    <a:pt x="127" y="140"/>
                  </a:lnTo>
                  <a:lnTo>
                    <a:pt x="122" y="149"/>
                  </a:lnTo>
                  <a:lnTo>
                    <a:pt x="120" y="152"/>
                  </a:lnTo>
                  <a:lnTo>
                    <a:pt x="119" y="147"/>
                  </a:lnTo>
                  <a:lnTo>
                    <a:pt x="115" y="134"/>
                  </a:lnTo>
                  <a:lnTo>
                    <a:pt x="107" y="116"/>
                  </a:lnTo>
                  <a:lnTo>
                    <a:pt x="97" y="95"/>
                  </a:lnTo>
                  <a:lnTo>
                    <a:pt x="81" y="72"/>
                  </a:lnTo>
                  <a:lnTo>
                    <a:pt x="60" y="50"/>
                  </a:lnTo>
                  <a:lnTo>
                    <a:pt x="34" y="32"/>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85" name="Freeform 1173"/>
            <p:cNvSpPr>
              <a:spLocks/>
            </p:cNvSpPr>
            <p:nvPr/>
          </p:nvSpPr>
          <p:spPr bwMode="auto">
            <a:xfrm>
              <a:off x="4170" y="3185"/>
              <a:ext cx="117" cy="116"/>
            </a:xfrm>
            <a:custGeom>
              <a:avLst/>
              <a:gdLst>
                <a:gd name="T0" fmla="*/ 63 w 235"/>
                <a:gd name="T1" fmla="*/ 23 h 231"/>
                <a:gd name="T2" fmla="*/ 119 w 235"/>
                <a:gd name="T3" fmla="*/ 3 h 231"/>
                <a:gd name="T4" fmla="*/ 130 w 235"/>
                <a:gd name="T5" fmla="*/ 0 h 231"/>
                <a:gd name="T6" fmla="*/ 140 w 235"/>
                <a:gd name="T7" fmla="*/ 4 h 231"/>
                <a:gd name="T8" fmla="*/ 145 w 235"/>
                <a:gd name="T9" fmla="*/ 6 h 231"/>
                <a:gd name="T10" fmla="*/ 155 w 235"/>
                <a:gd name="T11" fmla="*/ 10 h 231"/>
                <a:gd name="T12" fmla="*/ 168 w 235"/>
                <a:gd name="T13" fmla="*/ 18 h 231"/>
                <a:gd name="T14" fmla="*/ 184 w 235"/>
                <a:gd name="T15" fmla="*/ 29 h 231"/>
                <a:gd name="T16" fmla="*/ 200 w 235"/>
                <a:gd name="T17" fmla="*/ 44 h 231"/>
                <a:gd name="T18" fmla="*/ 214 w 235"/>
                <a:gd name="T19" fmla="*/ 62 h 231"/>
                <a:gd name="T20" fmla="*/ 225 w 235"/>
                <a:gd name="T21" fmla="*/ 85 h 231"/>
                <a:gd name="T22" fmla="*/ 232 w 235"/>
                <a:gd name="T23" fmla="*/ 113 h 231"/>
                <a:gd name="T24" fmla="*/ 235 w 235"/>
                <a:gd name="T25" fmla="*/ 157 h 231"/>
                <a:gd name="T26" fmla="*/ 230 w 235"/>
                <a:gd name="T27" fmla="*/ 186 h 231"/>
                <a:gd name="T28" fmla="*/ 220 w 235"/>
                <a:gd name="T29" fmla="*/ 205 h 231"/>
                <a:gd name="T30" fmla="*/ 208 w 235"/>
                <a:gd name="T31" fmla="*/ 214 h 231"/>
                <a:gd name="T32" fmla="*/ 175 w 235"/>
                <a:gd name="T33" fmla="*/ 231 h 231"/>
                <a:gd name="T34" fmla="*/ 162 w 235"/>
                <a:gd name="T35" fmla="*/ 197 h 231"/>
                <a:gd name="T36" fmla="*/ 162 w 235"/>
                <a:gd name="T37" fmla="*/ 197 h 231"/>
                <a:gd name="T38" fmla="*/ 162 w 235"/>
                <a:gd name="T39" fmla="*/ 196 h 231"/>
                <a:gd name="T40" fmla="*/ 162 w 235"/>
                <a:gd name="T41" fmla="*/ 195 h 231"/>
                <a:gd name="T42" fmla="*/ 162 w 235"/>
                <a:gd name="T43" fmla="*/ 195 h 231"/>
                <a:gd name="T44" fmla="*/ 161 w 235"/>
                <a:gd name="T45" fmla="*/ 193 h 231"/>
                <a:gd name="T46" fmla="*/ 160 w 235"/>
                <a:gd name="T47" fmla="*/ 189 h 231"/>
                <a:gd name="T48" fmla="*/ 156 w 235"/>
                <a:gd name="T49" fmla="*/ 177 h 231"/>
                <a:gd name="T50" fmla="*/ 150 w 235"/>
                <a:gd name="T51" fmla="*/ 162 h 231"/>
                <a:gd name="T52" fmla="*/ 141 w 235"/>
                <a:gd name="T53" fmla="*/ 145 h 231"/>
                <a:gd name="T54" fmla="*/ 129 w 235"/>
                <a:gd name="T55" fmla="*/ 127 h 231"/>
                <a:gd name="T56" fmla="*/ 111 w 235"/>
                <a:gd name="T57" fmla="*/ 109 h 231"/>
                <a:gd name="T58" fmla="*/ 91 w 235"/>
                <a:gd name="T59" fmla="*/ 94 h 231"/>
                <a:gd name="T60" fmla="*/ 64 w 235"/>
                <a:gd name="T61" fmla="*/ 84 h 231"/>
                <a:gd name="T62" fmla="*/ 0 w 235"/>
                <a:gd name="T63" fmla="*/ 49 h 231"/>
                <a:gd name="T64" fmla="*/ 63 w 235"/>
                <a:gd name="T65" fmla="*/ 2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231">
                  <a:moveTo>
                    <a:pt x="63" y="23"/>
                  </a:moveTo>
                  <a:lnTo>
                    <a:pt x="119" y="3"/>
                  </a:lnTo>
                  <a:lnTo>
                    <a:pt x="130" y="0"/>
                  </a:lnTo>
                  <a:lnTo>
                    <a:pt x="140" y="4"/>
                  </a:lnTo>
                  <a:lnTo>
                    <a:pt x="145" y="6"/>
                  </a:lnTo>
                  <a:lnTo>
                    <a:pt x="155" y="10"/>
                  </a:lnTo>
                  <a:lnTo>
                    <a:pt x="168" y="18"/>
                  </a:lnTo>
                  <a:lnTo>
                    <a:pt x="184" y="29"/>
                  </a:lnTo>
                  <a:lnTo>
                    <a:pt x="200" y="44"/>
                  </a:lnTo>
                  <a:lnTo>
                    <a:pt x="214" y="62"/>
                  </a:lnTo>
                  <a:lnTo>
                    <a:pt x="225" y="85"/>
                  </a:lnTo>
                  <a:lnTo>
                    <a:pt x="232" y="113"/>
                  </a:lnTo>
                  <a:lnTo>
                    <a:pt x="235" y="157"/>
                  </a:lnTo>
                  <a:lnTo>
                    <a:pt x="230" y="186"/>
                  </a:lnTo>
                  <a:lnTo>
                    <a:pt x="220" y="205"/>
                  </a:lnTo>
                  <a:lnTo>
                    <a:pt x="208" y="214"/>
                  </a:lnTo>
                  <a:lnTo>
                    <a:pt x="175" y="231"/>
                  </a:lnTo>
                  <a:lnTo>
                    <a:pt x="162" y="197"/>
                  </a:lnTo>
                  <a:lnTo>
                    <a:pt x="162" y="197"/>
                  </a:lnTo>
                  <a:lnTo>
                    <a:pt x="162" y="196"/>
                  </a:lnTo>
                  <a:lnTo>
                    <a:pt x="162" y="195"/>
                  </a:lnTo>
                  <a:lnTo>
                    <a:pt x="162" y="195"/>
                  </a:lnTo>
                  <a:lnTo>
                    <a:pt x="161" y="193"/>
                  </a:lnTo>
                  <a:lnTo>
                    <a:pt x="160" y="189"/>
                  </a:lnTo>
                  <a:lnTo>
                    <a:pt x="156" y="177"/>
                  </a:lnTo>
                  <a:lnTo>
                    <a:pt x="150" y="162"/>
                  </a:lnTo>
                  <a:lnTo>
                    <a:pt x="141" y="145"/>
                  </a:lnTo>
                  <a:lnTo>
                    <a:pt x="129" y="127"/>
                  </a:lnTo>
                  <a:lnTo>
                    <a:pt x="111" y="109"/>
                  </a:lnTo>
                  <a:lnTo>
                    <a:pt x="91" y="94"/>
                  </a:lnTo>
                  <a:lnTo>
                    <a:pt x="64" y="84"/>
                  </a:lnTo>
                  <a:lnTo>
                    <a:pt x="0" y="49"/>
                  </a:lnTo>
                  <a:lnTo>
                    <a:pt x="6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86" name="Freeform 1174"/>
            <p:cNvSpPr>
              <a:spLocks/>
            </p:cNvSpPr>
            <p:nvPr/>
          </p:nvSpPr>
          <p:spPr bwMode="auto">
            <a:xfrm>
              <a:off x="4206" y="3202"/>
              <a:ext cx="65" cy="76"/>
            </a:xfrm>
            <a:custGeom>
              <a:avLst/>
              <a:gdLst>
                <a:gd name="T0" fmla="*/ 58 w 130"/>
                <a:gd name="T1" fmla="*/ 0 h 152"/>
                <a:gd name="T2" fmla="*/ 60 w 130"/>
                <a:gd name="T3" fmla="*/ 2 h 152"/>
                <a:gd name="T4" fmla="*/ 68 w 130"/>
                <a:gd name="T5" fmla="*/ 5 h 152"/>
                <a:gd name="T6" fmla="*/ 77 w 130"/>
                <a:gd name="T7" fmla="*/ 11 h 152"/>
                <a:gd name="T8" fmla="*/ 90 w 130"/>
                <a:gd name="T9" fmla="*/ 19 h 152"/>
                <a:gd name="T10" fmla="*/ 103 w 130"/>
                <a:gd name="T11" fmla="*/ 30 h 152"/>
                <a:gd name="T12" fmla="*/ 114 w 130"/>
                <a:gd name="T13" fmla="*/ 44 h 152"/>
                <a:gd name="T14" fmla="*/ 122 w 130"/>
                <a:gd name="T15" fmla="*/ 63 h 152"/>
                <a:gd name="T16" fmla="*/ 128 w 130"/>
                <a:gd name="T17" fmla="*/ 83 h 152"/>
                <a:gd name="T18" fmla="*/ 130 w 130"/>
                <a:gd name="T19" fmla="*/ 119 h 152"/>
                <a:gd name="T20" fmla="*/ 128 w 130"/>
                <a:gd name="T21" fmla="*/ 140 h 152"/>
                <a:gd name="T22" fmla="*/ 123 w 130"/>
                <a:gd name="T23" fmla="*/ 150 h 152"/>
                <a:gd name="T24" fmla="*/ 121 w 130"/>
                <a:gd name="T25" fmla="*/ 152 h 152"/>
                <a:gd name="T26" fmla="*/ 120 w 130"/>
                <a:gd name="T27" fmla="*/ 148 h 152"/>
                <a:gd name="T28" fmla="*/ 116 w 130"/>
                <a:gd name="T29" fmla="*/ 135 h 152"/>
                <a:gd name="T30" fmla="*/ 108 w 130"/>
                <a:gd name="T31" fmla="*/ 117 h 152"/>
                <a:gd name="T32" fmla="*/ 97 w 130"/>
                <a:gd name="T33" fmla="*/ 95 h 152"/>
                <a:gd name="T34" fmla="*/ 82 w 130"/>
                <a:gd name="T35" fmla="*/ 72 h 152"/>
                <a:gd name="T36" fmla="*/ 60 w 130"/>
                <a:gd name="T37" fmla="*/ 50 h 152"/>
                <a:gd name="T38" fmla="*/ 34 w 130"/>
                <a:gd name="T39" fmla="*/ 31 h 152"/>
                <a:gd name="T40" fmla="*/ 0 w 130"/>
                <a:gd name="T41" fmla="*/ 19 h 152"/>
                <a:gd name="T42" fmla="*/ 58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8" y="0"/>
                  </a:moveTo>
                  <a:lnTo>
                    <a:pt x="60" y="2"/>
                  </a:lnTo>
                  <a:lnTo>
                    <a:pt x="68" y="5"/>
                  </a:lnTo>
                  <a:lnTo>
                    <a:pt x="77" y="11"/>
                  </a:lnTo>
                  <a:lnTo>
                    <a:pt x="90" y="19"/>
                  </a:lnTo>
                  <a:lnTo>
                    <a:pt x="103" y="30"/>
                  </a:lnTo>
                  <a:lnTo>
                    <a:pt x="114" y="44"/>
                  </a:lnTo>
                  <a:lnTo>
                    <a:pt x="122" y="63"/>
                  </a:lnTo>
                  <a:lnTo>
                    <a:pt x="128" y="83"/>
                  </a:lnTo>
                  <a:lnTo>
                    <a:pt x="130" y="119"/>
                  </a:lnTo>
                  <a:lnTo>
                    <a:pt x="128" y="140"/>
                  </a:lnTo>
                  <a:lnTo>
                    <a:pt x="123" y="150"/>
                  </a:lnTo>
                  <a:lnTo>
                    <a:pt x="121" y="152"/>
                  </a:lnTo>
                  <a:lnTo>
                    <a:pt x="120" y="148"/>
                  </a:lnTo>
                  <a:lnTo>
                    <a:pt x="116" y="135"/>
                  </a:lnTo>
                  <a:lnTo>
                    <a:pt x="108" y="117"/>
                  </a:lnTo>
                  <a:lnTo>
                    <a:pt x="97" y="95"/>
                  </a:lnTo>
                  <a:lnTo>
                    <a:pt x="82" y="72"/>
                  </a:lnTo>
                  <a:lnTo>
                    <a:pt x="60" y="50"/>
                  </a:lnTo>
                  <a:lnTo>
                    <a:pt x="34" y="31"/>
                  </a:lnTo>
                  <a:lnTo>
                    <a:pt x="0" y="19"/>
                  </a:lnTo>
                  <a:lnTo>
                    <a:pt x="58"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4087" name="Group 1175"/>
          <p:cNvGrpSpPr>
            <a:grpSpLocks/>
          </p:cNvGrpSpPr>
          <p:nvPr/>
        </p:nvGrpSpPr>
        <p:grpSpPr bwMode="auto">
          <a:xfrm>
            <a:off x="6731000" y="1895475"/>
            <a:ext cx="1473200" cy="777875"/>
            <a:chOff x="3504" y="866"/>
            <a:chExt cx="928" cy="490"/>
          </a:xfrm>
        </p:grpSpPr>
        <p:sp>
          <p:nvSpPr>
            <p:cNvPr id="424088" name="Freeform 1176"/>
            <p:cNvSpPr>
              <a:spLocks/>
            </p:cNvSpPr>
            <p:nvPr/>
          </p:nvSpPr>
          <p:spPr bwMode="auto">
            <a:xfrm>
              <a:off x="3745" y="866"/>
              <a:ext cx="427" cy="450"/>
            </a:xfrm>
            <a:custGeom>
              <a:avLst/>
              <a:gdLst>
                <a:gd name="T0" fmla="*/ 429 w 856"/>
                <a:gd name="T1" fmla="*/ 0 h 900"/>
                <a:gd name="T2" fmla="*/ 498 w 856"/>
                <a:gd name="T3" fmla="*/ 236 h 900"/>
                <a:gd name="T4" fmla="*/ 692 w 856"/>
                <a:gd name="T5" fmla="*/ 86 h 900"/>
                <a:gd name="T6" fmla="*/ 611 w 856"/>
                <a:gd name="T7" fmla="*/ 318 h 900"/>
                <a:gd name="T8" fmla="*/ 856 w 856"/>
                <a:gd name="T9" fmla="*/ 311 h 900"/>
                <a:gd name="T10" fmla="*/ 653 w 856"/>
                <a:gd name="T11" fmla="*/ 451 h 900"/>
                <a:gd name="T12" fmla="*/ 856 w 856"/>
                <a:gd name="T13" fmla="*/ 589 h 900"/>
                <a:gd name="T14" fmla="*/ 611 w 856"/>
                <a:gd name="T15" fmla="*/ 582 h 900"/>
                <a:gd name="T16" fmla="*/ 692 w 856"/>
                <a:gd name="T17" fmla="*/ 814 h 900"/>
                <a:gd name="T18" fmla="*/ 498 w 856"/>
                <a:gd name="T19" fmla="*/ 664 h 900"/>
                <a:gd name="T20" fmla="*/ 429 w 856"/>
                <a:gd name="T21" fmla="*/ 900 h 900"/>
                <a:gd name="T22" fmla="*/ 359 w 856"/>
                <a:gd name="T23" fmla="*/ 664 h 900"/>
                <a:gd name="T24" fmla="*/ 164 w 856"/>
                <a:gd name="T25" fmla="*/ 814 h 900"/>
                <a:gd name="T26" fmla="*/ 247 w 856"/>
                <a:gd name="T27" fmla="*/ 582 h 900"/>
                <a:gd name="T28" fmla="*/ 0 w 856"/>
                <a:gd name="T29" fmla="*/ 589 h 900"/>
                <a:gd name="T30" fmla="*/ 204 w 856"/>
                <a:gd name="T31" fmla="*/ 451 h 900"/>
                <a:gd name="T32" fmla="*/ 0 w 856"/>
                <a:gd name="T33" fmla="*/ 311 h 900"/>
                <a:gd name="T34" fmla="*/ 247 w 856"/>
                <a:gd name="T35" fmla="*/ 318 h 900"/>
                <a:gd name="T36" fmla="*/ 165 w 856"/>
                <a:gd name="T37" fmla="*/ 85 h 900"/>
                <a:gd name="T38" fmla="*/ 359 w 856"/>
                <a:gd name="T39" fmla="*/ 236 h 900"/>
                <a:gd name="T40" fmla="*/ 429 w 856"/>
                <a:gd name="T41"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6" h="900">
                  <a:moveTo>
                    <a:pt x="429" y="0"/>
                  </a:moveTo>
                  <a:lnTo>
                    <a:pt x="498" y="236"/>
                  </a:lnTo>
                  <a:lnTo>
                    <a:pt x="692" y="86"/>
                  </a:lnTo>
                  <a:lnTo>
                    <a:pt x="611" y="318"/>
                  </a:lnTo>
                  <a:lnTo>
                    <a:pt x="856" y="311"/>
                  </a:lnTo>
                  <a:lnTo>
                    <a:pt x="653" y="451"/>
                  </a:lnTo>
                  <a:lnTo>
                    <a:pt x="856" y="589"/>
                  </a:lnTo>
                  <a:lnTo>
                    <a:pt x="611" y="582"/>
                  </a:lnTo>
                  <a:lnTo>
                    <a:pt x="692" y="814"/>
                  </a:lnTo>
                  <a:lnTo>
                    <a:pt x="498" y="664"/>
                  </a:lnTo>
                  <a:lnTo>
                    <a:pt x="429" y="900"/>
                  </a:lnTo>
                  <a:lnTo>
                    <a:pt x="359" y="664"/>
                  </a:lnTo>
                  <a:lnTo>
                    <a:pt x="164" y="814"/>
                  </a:lnTo>
                  <a:lnTo>
                    <a:pt x="247" y="582"/>
                  </a:lnTo>
                  <a:lnTo>
                    <a:pt x="0" y="589"/>
                  </a:lnTo>
                  <a:lnTo>
                    <a:pt x="204" y="451"/>
                  </a:lnTo>
                  <a:lnTo>
                    <a:pt x="0" y="311"/>
                  </a:lnTo>
                  <a:lnTo>
                    <a:pt x="247" y="318"/>
                  </a:lnTo>
                  <a:lnTo>
                    <a:pt x="165" y="85"/>
                  </a:lnTo>
                  <a:lnTo>
                    <a:pt x="359" y="236"/>
                  </a:lnTo>
                  <a:lnTo>
                    <a:pt x="429" y="0"/>
                  </a:lnTo>
                  <a:close/>
                </a:path>
              </a:pathLst>
            </a:custGeom>
            <a:solidFill>
              <a:srgbClr val="AA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89" name="Freeform 1177"/>
            <p:cNvSpPr>
              <a:spLocks/>
            </p:cNvSpPr>
            <p:nvPr/>
          </p:nvSpPr>
          <p:spPr bwMode="auto">
            <a:xfrm>
              <a:off x="3792" y="916"/>
              <a:ext cx="333" cy="350"/>
            </a:xfrm>
            <a:custGeom>
              <a:avLst/>
              <a:gdLst>
                <a:gd name="T0" fmla="*/ 334 w 666"/>
                <a:gd name="T1" fmla="*/ 0 h 702"/>
                <a:gd name="T2" fmla="*/ 387 w 666"/>
                <a:gd name="T3" fmla="*/ 184 h 702"/>
                <a:gd name="T4" fmla="*/ 540 w 666"/>
                <a:gd name="T5" fmla="*/ 67 h 702"/>
                <a:gd name="T6" fmla="*/ 475 w 666"/>
                <a:gd name="T7" fmla="*/ 248 h 702"/>
                <a:gd name="T8" fmla="*/ 666 w 666"/>
                <a:gd name="T9" fmla="*/ 243 h 702"/>
                <a:gd name="T10" fmla="*/ 509 w 666"/>
                <a:gd name="T11" fmla="*/ 352 h 702"/>
                <a:gd name="T12" fmla="*/ 666 w 666"/>
                <a:gd name="T13" fmla="*/ 459 h 702"/>
                <a:gd name="T14" fmla="*/ 475 w 666"/>
                <a:gd name="T15" fmla="*/ 453 h 702"/>
                <a:gd name="T16" fmla="*/ 540 w 666"/>
                <a:gd name="T17" fmla="*/ 635 h 702"/>
                <a:gd name="T18" fmla="*/ 387 w 666"/>
                <a:gd name="T19" fmla="*/ 518 h 702"/>
                <a:gd name="T20" fmla="*/ 334 w 666"/>
                <a:gd name="T21" fmla="*/ 702 h 702"/>
                <a:gd name="T22" fmla="*/ 279 w 666"/>
                <a:gd name="T23" fmla="*/ 518 h 702"/>
                <a:gd name="T24" fmla="*/ 127 w 666"/>
                <a:gd name="T25" fmla="*/ 635 h 702"/>
                <a:gd name="T26" fmla="*/ 192 w 666"/>
                <a:gd name="T27" fmla="*/ 453 h 702"/>
                <a:gd name="T28" fmla="*/ 0 w 666"/>
                <a:gd name="T29" fmla="*/ 459 h 702"/>
                <a:gd name="T30" fmla="*/ 159 w 666"/>
                <a:gd name="T31" fmla="*/ 352 h 702"/>
                <a:gd name="T32" fmla="*/ 0 w 666"/>
                <a:gd name="T33" fmla="*/ 243 h 702"/>
                <a:gd name="T34" fmla="*/ 192 w 666"/>
                <a:gd name="T35" fmla="*/ 248 h 702"/>
                <a:gd name="T36" fmla="*/ 127 w 666"/>
                <a:gd name="T37" fmla="*/ 67 h 702"/>
                <a:gd name="T38" fmla="*/ 279 w 666"/>
                <a:gd name="T39" fmla="*/ 184 h 702"/>
                <a:gd name="T40" fmla="*/ 334 w 666"/>
                <a:gd name="T41" fmla="*/ 0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6" h="702">
                  <a:moveTo>
                    <a:pt x="334" y="0"/>
                  </a:moveTo>
                  <a:lnTo>
                    <a:pt x="387" y="184"/>
                  </a:lnTo>
                  <a:lnTo>
                    <a:pt x="540" y="67"/>
                  </a:lnTo>
                  <a:lnTo>
                    <a:pt x="475" y="248"/>
                  </a:lnTo>
                  <a:lnTo>
                    <a:pt x="666" y="243"/>
                  </a:lnTo>
                  <a:lnTo>
                    <a:pt x="509" y="352"/>
                  </a:lnTo>
                  <a:lnTo>
                    <a:pt x="666" y="459"/>
                  </a:lnTo>
                  <a:lnTo>
                    <a:pt x="475" y="453"/>
                  </a:lnTo>
                  <a:lnTo>
                    <a:pt x="540" y="635"/>
                  </a:lnTo>
                  <a:lnTo>
                    <a:pt x="387" y="518"/>
                  </a:lnTo>
                  <a:lnTo>
                    <a:pt x="334" y="702"/>
                  </a:lnTo>
                  <a:lnTo>
                    <a:pt x="279" y="518"/>
                  </a:lnTo>
                  <a:lnTo>
                    <a:pt x="127" y="635"/>
                  </a:lnTo>
                  <a:lnTo>
                    <a:pt x="192" y="453"/>
                  </a:lnTo>
                  <a:lnTo>
                    <a:pt x="0" y="459"/>
                  </a:lnTo>
                  <a:lnTo>
                    <a:pt x="159" y="352"/>
                  </a:lnTo>
                  <a:lnTo>
                    <a:pt x="0" y="243"/>
                  </a:lnTo>
                  <a:lnTo>
                    <a:pt x="192" y="248"/>
                  </a:lnTo>
                  <a:lnTo>
                    <a:pt x="127" y="67"/>
                  </a:lnTo>
                  <a:lnTo>
                    <a:pt x="279" y="184"/>
                  </a:lnTo>
                  <a:lnTo>
                    <a:pt x="334" y="0"/>
                  </a:lnTo>
                  <a:close/>
                </a:path>
              </a:pathLst>
            </a:custGeom>
            <a:solidFill>
              <a:srgbClr val="C1C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90" name="Freeform 1178"/>
            <p:cNvSpPr>
              <a:spLocks/>
            </p:cNvSpPr>
            <p:nvPr/>
          </p:nvSpPr>
          <p:spPr bwMode="auto">
            <a:xfrm>
              <a:off x="3504" y="883"/>
              <a:ext cx="928" cy="473"/>
            </a:xfrm>
            <a:custGeom>
              <a:avLst/>
              <a:gdLst>
                <a:gd name="T0" fmla="*/ 1836 w 1854"/>
                <a:gd name="T1" fmla="*/ 419 h 944"/>
                <a:gd name="T2" fmla="*/ 1797 w 1854"/>
                <a:gd name="T3" fmla="*/ 267 h 944"/>
                <a:gd name="T4" fmla="*/ 1752 w 1854"/>
                <a:gd name="T5" fmla="*/ 225 h 944"/>
                <a:gd name="T6" fmla="*/ 1651 w 1854"/>
                <a:gd name="T7" fmla="*/ 199 h 944"/>
                <a:gd name="T8" fmla="*/ 1452 w 1854"/>
                <a:gd name="T9" fmla="*/ 146 h 944"/>
                <a:gd name="T10" fmla="*/ 1218 w 1854"/>
                <a:gd name="T11" fmla="*/ 84 h 944"/>
                <a:gd name="T12" fmla="*/ 1019 w 1854"/>
                <a:gd name="T13" fmla="*/ 31 h 944"/>
                <a:gd name="T14" fmla="*/ 919 w 1854"/>
                <a:gd name="T15" fmla="*/ 4 h 944"/>
                <a:gd name="T16" fmla="*/ 889 w 1854"/>
                <a:gd name="T17" fmla="*/ 2 h 944"/>
                <a:gd name="T18" fmla="*/ 123 w 1854"/>
                <a:gd name="T19" fmla="*/ 212 h 944"/>
                <a:gd name="T20" fmla="*/ 64 w 1854"/>
                <a:gd name="T21" fmla="*/ 287 h 944"/>
                <a:gd name="T22" fmla="*/ 2 w 1854"/>
                <a:gd name="T23" fmla="*/ 403 h 944"/>
                <a:gd name="T24" fmla="*/ 25 w 1854"/>
                <a:gd name="T25" fmla="*/ 503 h 944"/>
                <a:gd name="T26" fmla="*/ 121 w 1854"/>
                <a:gd name="T27" fmla="*/ 501 h 944"/>
                <a:gd name="T28" fmla="*/ 131 w 1854"/>
                <a:gd name="T29" fmla="*/ 479 h 944"/>
                <a:gd name="T30" fmla="*/ 153 w 1854"/>
                <a:gd name="T31" fmla="*/ 448 h 944"/>
                <a:gd name="T32" fmla="*/ 144 w 1854"/>
                <a:gd name="T33" fmla="*/ 532 h 944"/>
                <a:gd name="T34" fmla="*/ 208 w 1854"/>
                <a:gd name="T35" fmla="*/ 614 h 944"/>
                <a:gd name="T36" fmla="*/ 272 w 1854"/>
                <a:gd name="T37" fmla="*/ 567 h 944"/>
                <a:gd name="T38" fmla="*/ 279 w 1854"/>
                <a:gd name="T39" fmla="*/ 550 h 944"/>
                <a:gd name="T40" fmla="*/ 295 w 1854"/>
                <a:gd name="T41" fmla="*/ 547 h 944"/>
                <a:gd name="T42" fmla="*/ 295 w 1854"/>
                <a:gd name="T43" fmla="*/ 661 h 944"/>
                <a:gd name="T44" fmla="*/ 398 w 1854"/>
                <a:gd name="T45" fmla="*/ 698 h 944"/>
                <a:gd name="T46" fmla="*/ 416 w 1854"/>
                <a:gd name="T47" fmla="*/ 661 h 944"/>
                <a:gd name="T48" fmla="*/ 441 w 1854"/>
                <a:gd name="T49" fmla="*/ 616 h 944"/>
                <a:gd name="T50" fmla="*/ 441 w 1854"/>
                <a:gd name="T51" fmla="*/ 675 h 944"/>
                <a:gd name="T52" fmla="*/ 465 w 1854"/>
                <a:gd name="T53" fmla="*/ 777 h 944"/>
                <a:gd name="T54" fmla="*/ 560 w 1854"/>
                <a:gd name="T55" fmla="*/ 774 h 944"/>
                <a:gd name="T56" fmla="*/ 570 w 1854"/>
                <a:gd name="T57" fmla="*/ 751 h 944"/>
                <a:gd name="T58" fmla="*/ 617 w 1854"/>
                <a:gd name="T59" fmla="*/ 729 h 944"/>
                <a:gd name="T60" fmla="*/ 603 w 1854"/>
                <a:gd name="T61" fmla="*/ 822 h 944"/>
                <a:gd name="T62" fmla="*/ 669 w 1854"/>
                <a:gd name="T63" fmla="*/ 904 h 944"/>
                <a:gd name="T64" fmla="*/ 732 w 1854"/>
                <a:gd name="T65" fmla="*/ 857 h 944"/>
                <a:gd name="T66" fmla="*/ 740 w 1854"/>
                <a:gd name="T67" fmla="*/ 837 h 944"/>
                <a:gd name="T68" fmla="*/ 932 w 1854"/>
                <a:gd name="T69" fmla="*/ 890 h 944"/>
                <a:gd name="T70" fmla="*/ 1076 w 1854"/>
                <a:gd name="T71" fmla="*/ 864 h 944"/>
                <a:gd name="T72" fmla="*/ 1078 w 1854"/>
                <a:gd name="T73" fmla="*/ 868 h 944"/>
                <a:gd name="T74" fmla="*/ 1103 w 1854"/>
                <a:gd name="T75" fmla="*/ 944 h 944"/>
                <a:gd name="T76" fmla="*/ 1205 w 1854"/>
                <a:gd name="T77" fmla="*/ 871 h 944"/>
                <a:gd name="T78" fmla="*/ 1210 w 1854"/>
                <a:gd name="T79" fmla="*/ 769 h 944"/>
                <a:gd name="T80" fmla="*/ 1251 w 1854"/>
                <a:gd name="T81" fmla="*/ 782 h 944"/>
                <a:gd name="T82" fmla="*/ 1252 w 1854"/>
                <a:gd name="T83" fmla="*/ 787 h 944"/>
                <a:gd name="T84" fmla="*/ 1277 w 1854"/>
                <a:gd name="T85" fmla="*/ 863 h 944"/>
                <a:gd name="T86" fmla="*/ 1378 w 1854"/>
                <a:gd name="T87" fmla="*/ 789 h 944"/>
                <a:gd name="T88" fmla="*/ 1384 w 1854"/>
                <a:gd name="T89" fmla="*/ 688 h 944"/>
                <a:gd name="T90" fmla="*/ 1413 w 1854"/>
                <a:gd name="T91" fmla="*/ 706 h 944"/>
                <a:gd name="T92" fmla="*/ 1415 w 1854"/>
                <a:gd name="T93" fmla="*/ 711 h 944"/>
                <a:gd name="T94" fmla="*/ 1441 w 1854"/>
                <a:gd name="T95" fmla="*/ 787 h 944"/>
                <a:gd name="T96" fmla="*/ 1542 w 1854"/>
                <a:gd name="T97" fmla="*/ 713 h 944"/>
                <a:gd name="T98" fmla="*/ 1548 w 1854"/>
                <a:gd name="T99" fmla="*/ 610 h 944"/>
                <a:gd name="T100" fmla="*/ 1565 w 1854"/>
                <a:gd name="T101" fmla="*/ 626 h 944"/>
                <a:gd name="T102" fmla="*/ 1567 w 1854"/>
                <a:gd name="T103" fmla="*/ 630 h 944"/>
                <a:gd name="T104" fmla="*/ 1593 w 1854"/>
                <a:gd name="T105" fmla="*/ 706 h 944"/>
                <a:gd name="T106" fmla="*/ 1694 w 1854"/>
                <a:gd name="T107" fmla="*/ 632 h 944"/>
                <a:gd name="T108" fmla="*/ 1700 w 1854"/>
                <a:gd name="T109" fmla="*/ 534 h 944"/>
                <a:gd name="T110" fmla="*/ 1716 w 1854"/>
                <a:gd name="T111" fmla="*/ 558 h 944"/>
                <a:gd name="T112" fmla="*/ 1718 w 1854"/>
                <a:gd name="T113" fmla="*/ 563 h 944"/>
                <a:gd name="T114" fmla="*/ 1744 w 1854"/>
                <a:gd name="T115" fmla="*/ 639 h 944"/>
                <a:gd name="T116" fmla="*/ 1845 w 1854"/>
                <a:gd name="T117" fmla="*/ 565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4" h="944">
                  <a:moveTo>
                    <a:pt x="1852" y="471"/>
                  </a:moveTo>
                  <a:lnTo>
                    <a:pt x="1850" y="458"/>
                  </a:lnTo>
                  <a:lnTo>
                    <a:pt x="1846" y="446"/>
                  </a:lnTo>
                  <a:lnTo>
                    <a:pt x="1842" y="434"/>
                  </a:lnTo>
                  <a:lnTo>
                    <a:pt x="1837" y="422"/>
                  </a:lnTo>
                  <a:lnTo>
                    <a:pt x="1836" y="419"/>
                  </a:lnTo>
                  <a:lnTo>
                    <a:pt x="1835" y="416"/>
                  </a:lnTo>
                  <a:lnTo>
                    <a:pt x="1833" y="413"/>
                  </a:lnTo>
                  <a:lnTo>
                    <a:pt x="1833" y="412"/>
                  </a:lnTo>
                  <a:lnTo>
                    <a:pt x="1799" y="274"/>
                  </a:lnTo>
                  <a:lnTo>
                    <a:pt x="1799" y="269"/>
                  </a:lnTo>
                  <a:lnTo>
                    <a:pt x="1797" y="267"/>
                  </a:lnTo>
                  <a:lnTo>
                    <a:pt x="1785" y="245"/>
                  </a:lnTo>
                  <a:lnTo>
                    <a:pt x="1776" y="227"/>
                  </a:lnTo>
                  <a:lnTo>
                    <a:pt x="1756" y="227"/>
                  </a:lnTo>
                  <a:lnTo>
                    <a:pt x="1754" y="227"/>
                  </a:lnTo>
                  <a:lnTo>
                    <a:pt x="1754" y="227"/>
                  </a:lnTo>
                  <a:lnTo>
                    <a:pt x="1752" y="225"/>
                  </a:lnTo>
                  <a:lnTo>
                    <a:pt x="1745" y="224"/>
                  </a:lnTo>
                  <a:lnTo>
                    <a:pt x="1733" y="221"/>
                  </a:lnTo>
                  <a:lnTo>
                    <a:pt x="1718" y="217"/>
                  </a:lnTo>
                  <a:lnTo>
                    <a:pt x="1699" y="212"/>
                  </a:lnTo>
                  <a:lnTo>
                    <a:pt x="1677" y="206"/>
                  </a:lnTo>
                  <a:lnTo>
                    <a:pt x="1651" y="199"/>
                  </a:lnTo>
                  <a:lnTo>
                    <a:pt x="1623" y="192"/>
                  </a:lnTo>
                  <a:lnTo>
                    <a:pt x="1593" y="184"/>
                  </a:lnTo>
                  <a:lnTo>
                    <a:pt x="1559" y="175"/>
                  </a:lnTo>
                  <a:lnTo>
                    <a:pt x="1525" y="166"/>
                  </a:lnTo>
                  <a:lnTo>
                    <a:pt x="1489" y="156"/>
                  </a:lnTo>
                  <a:lnTo>
                    <a:pt x="1452" y="146"/>
                  </a:lnTo>
                  <a:lnTo>
                    <a:pt x="1413" y="136"/>
                  </a:lnTo>
                  <a:lnTo>
                    <a:pt x="1375" y="125"/>
                  </a:lnTo>
                  <a:lnTo>
                    <a:pt x="1336" y="115"/>
                  </a:lnTo>
                  <a:lnTo>
                    <a:pt x="1296" y="104"/>
                  </a:lnTo>
                  <a:lnTo>
                    <a:pt x="1258" y="94"/>
                  </a:lnTo>
                  <a:lnTo>
                    <a:pt x="1218" y="84"/>
                  </a:lnTo>
                  <a:lnTo>
                    <a:pt x="1182" y="73"/>
                  </a:lnTo>
                  <a:lnTo>
                    <a:pt x="1146" y="64"/>
                  </a:lnTo>
                  <a:lnTo>
                    <a:pt x="1111" y="55"/>
                  </a:lnTo>
                  <a:lnTo>
                    <a:pt x="1078" y="46"/>
                  </a:lnTo>
                  <a:lnTo>
                    <a:pt x="1048" y="38"/>
                  </a:lnTo>
                  <a:lnTo>
                    <a:pt x="1019" y="31"/>
                  </a:lnTo>
                  <a:lnTo>
                    <a:pt x="994" y="24"/>
                  </a:lnTo>
                  <a:lnTo>
                    <a:pt x="972" y="18"/>
                  </a:lnTo>
                  <a:lnTo>
                    <a:pt x="952" y="12"/>
                  </a:lnTo>
                  <a:lnTo>
                    <a:pt x="937" y="9"/>
                  </a:lnTo>
                  <a:lnTo>
                    <a:pt x="926" y="5"/>
                  </a:lnTo>
                  <a:lnTo>
                    <a:pt x="919" y="4"/>
                  </a:lnTo>
                  <a:lnTo>
                    <a:pt x="917" y="3"/>
                  </a:lnTo>
                  <a:lnTo>
                    <a:pt x="909" y="2"/>
                  </a:lnTo>
                  <a:lnTo>
                    <a:pt x="901" y="0"/>
                  </a:lnTo>
                  <a:lnTo>
                    <a:pt x="892" y="2"/>
                  </a:lnTo>
                  <a:lnTo>
                    <a:pt x="891" y="2"/>
                  </a:lnTo>
                  <a:lnTo>
                    <a:pt x="889" y="2"/>
                  </a:lnTo>
                  <a:lnTo>
                    <a:pt x="886" y="3"/>
                  </a:lnTo>
                  <a:lnTo>
                    <a:pt x="884" y="3"/>
                  </a:lnTo>
                  <a:lnTo>
                    <a:pt x="161" y="182"/>
                  </a:lnTo>
                  <a:lnTo>
                    <a:pt x="152" y="184"/>
                  </a:lnTo>
                  <a:lnTo>
                    <a:pt x="146" y="190"/>
                  </a:lnTo>
                  <a:lnTo>
                    <a:pt x="123" y="212"/>
                  </a:lnTo>
                  <a:lnTo>
                    <a:pt x="116" y="219"/>
                  </a:lnTo>
                  <a:lnTo>
                    <a:pt x="114" y="227"/>
                  </a:lnTo>
                  <a:lnTo>
                    <a:pt x="103" y="262"/>
                  </a:lnTo>
                  <a:lnTo>
                    <a:pt x="91" y="268"/>
                  </a:lnTo>
                  <a:lnTo>
                    <a:pt x="78" y="276"/>
                  </a:lnTo>
                  <a:lnTo>
                    <a:pt x="64" y="287"/>
                  </a:lnTo>
                  <a:lnTo>
                    <a:pt x="51" y="298"/>
                  </a:lnTo>
                  <a:lnTo>
                    <a:pt x="37" y="313"/>
                  </a:lnTo>
                  <a:lnTo>
                    <a:pt x="25" y="330"/>
                  </a:lnTo>
                  <a:lnTo>
                    <a:pt x="15" y="350"/>
                  </a:lnTo>
                  <a:lnTo>
                    <a:pt x="8" y="373"/>
                  </a:lnTo>
                  <a:lnTo>
                    <a:pt x="2" y="403"/>
                  </a:lnTo>
                  <a:lnTo>
                    <a:pt x="0" y="428"/>
                  </a:lnTo>
                  <a:lnTo>
                    <a:pt x="0" y="450"/>
                  </a:lnTo>
                  <a:lnTo>
                    <a:pt x="4" y="467"/>
                  </a:lnTo>
                  <a:lnTo>
                    <a:pt x="9" y="482"/>
                  </a:lnTo>
                  <a:lnTo>
                    <a:pt x="17" y="494"/>
                  </a:lnTo>
                  <a:lnTo>
                    <a:pt x="25" y="503"/>
                  </a:lnTo>
                  <a:lnTo>
                    <a:pt x="34" y="510"/>
                  </a:lnTo>
                  <a:lnTo>
                    <a:pt x="65" y="531"/>
                  </a:lnTo>
                  <a:lnTo>
                    <a:pt x="97" y="552"/>
                  </a:lnTo>
                  <a:lnTo>
                    <a:pt x="113" y="518"/>
                  </a:lnTo>
                  <a:lnTo>
                    <a:pt x="115" y="512"/>
                  </a:lnTo>
                  <a:lnTo>
                    <a:pt x="121" y="501"/>
                  </a:lnTo>
                  <a:lnTo>
                    <a:pt x="127" y="490"/>
                  </a:lnTo>
                  <a:lnTo>
                    <a:pt x="129" y="485"/>
                  </a:lnTo>
                  <a:lnTo>
                    <a:pt x="130" y="484"/>
                  </a:lnTo>
                  <a:lnTo>
                    <a:pt x="130" y="481"/>
                  </a:lnTo>
                  <a:lnTo>
                    <a:pt x="130" y="480"/>
                  </a:lnTo>
                  <a:lnTo>
                    <a:pt x="131" y="479"/>
                  </a:lnTo>
                  <a:lnTo>
                    <a:pt x="132" y="475"/>
                  </a:lnTo>
                  <a:lnTo>
                    <a:pt x="136" y="467"/>
                  </a:lnTo>
                  <a:lnTo>
                    <a:pt x="141" y="456"/>
                  </a:lnTo>
                  <a:lnTo>
                    <a:pt x="151" y="443"/>
                  </a:lnTo>
                  <a:lnTo>
                    <a:pt x="154" y="446"/>
                  </a:lnTo>
                  <a:lnTo>
                    <a:pt x="153" y="448"/>
                  </a:lnTo>
                  <a:lnTo>
                    <a:pt x="153" y="450"/>
                  </a:lnTo>
                  <a:lnTo>
                    <a:pt x="152" y="454"/>
                  </a:lnTo>
                  <a:lnTo>
                    <a:pt x="151" y="456"/>
                  </a:lnTo>
                  <a:lnTo>
                    <a:pt x="145" y="485"/>
                  </a:lnTo>
                  <a:lnTo>
                    <a:pt x="143" y="510"/>
                  </a:lnTo>
                  <a:lnTo>
                    <a:pt x="144" y="532"/>
                  </a:lnTo>
                  <a:lnTo>
                    <a:pt x="147" y="550"/>
                  </a:lnTo>
                  <a:lnTo>
                    <a:pt x="153" y="564"/>
                  </a:lnTo>
                  <a:lnTo>
                    <a:pt x="160" y="577"/>
                  </a:lnTo>
                  <a:lnTo>
                    <a:pt x="168" y="586"/>
                  </a:lnTo>
                  <a:lnTo>
                    <a:pt x="177" y="593"/>
                  </a:lnTo>
                  <a:lnTo>
                    <a:pt x="208" y="614"/>
                  </a:lnTo>
                  <a:lnTo>
                    <a:pt x="239" y="635"/>
                  </a:lnTo>
                  <a:lnTo>
                    <a:pt x="256" y="601"/>
                  </a:lnTo>
                  <a:lnTo>
                    <a:pt x="258" y="595"/>
                  </a:lnTo>
                  <a:lnTo>
                    <a:pt x="264" y="584"/>
                  </a:lnTo>
                  <a:lnTo>
                    <a:pt x="269" y="572"/>
                  </a:lnTo>
                  <a:lnTo>
                    <a:pt x="272" y="567"/>
                  </a:lnTo>
                  <a:lnTo>
                    <a:pt x="273" y="565"/>
                  </a:lnTo>
                  <a:lnTo>
                    <a:pt x="273" y="564"/>
                  </a:lnTo>
                  <a:lnTo>
                    <a:pt x="273" y="563"/>
                  </a:lnTo>
                  <a:lnTo>
                    <a:pt x="274" y="561"/>
                  </a:lnTo>
                  <a:lnTo>
                    <a:pt x="275" y="558"/>
                  </a:lnTo>
                  <a:lnTo>
                    <a:pt x="279" y="550"/>
                  </a:lnTo>
                  <a:lnTo>
                    <a:pt x="284" y="540"/>
                  </a:lnTo>
                  <a:lnTo>
                    <a:pt x="292" y="527"/>
                  </a:lnTo>
                  <a:lnTo>
                    <a:pt x="299" y="532"/>
                  </a:lnTo>
                  <a:lnTo>
                    <a:pt x="298" y="537"/>
                  </a:lnTo>
                  <a:lnTo>
                    <a:pt x="296" y="541"/>
                  </a:lnTo>
                  <a:lnTo>
                    <a:pt x="295" y="547"/>
                  </a:lnTo>
                  <a:lnTo>
                    <a:pt x="294" y="552"/>
                  </a:lnTo>
                  <a:lnTo>
                    <a:pt x="288" y="582"/>
                  </a:lnTo>
                  <a:lnTo>
                    <a:pt x="285" y="607"/>
                  </a:lnTo>
                  <a:lnTo>
                    <a:pt x="285" y="629"/>
                  </a:lnTo>
                  <a:lnTo>
                    <a:pt x="290" y="646"/>
                  </a:lnTo>
                  <a:lnTo>
                    <a:pt x="295" y="661"/>
                  </a:lnTo>
                  <a:lnTo>
                    <a:pt x="303" y="674"/>
                  </a:lnTo>
                  <a:lnTo>
                    <a:pt x="311" y="683"/>
                  </a:lnTo>
                  <a:lnTo>
                    <a:pt x="320" y="690"/>
                  </a:lnTo>
                  <a:lnTo>
                    <a:pt x="351" y="711"/>
                  </a:lnTo>
                  <a:lnTo>
                    <a:pt x="382" y="731"/>
                  </a:lnTo>
                  <a:lnTo>
                    <a:pt x="398" y="698"/>
                  </a:lnTo>
                  <a:lnTo>
                    <a:pt x="401" y="692"/>
                  </a:lnTo>
                  <a:lnTo>
                    <a:pt x="406" y="681"/>
                  </a:lnTo>
                  <a:lnTo>
                    <a:pt x="411" y="669"/>
                  </a:lnTo>
                  <a:lnTo>
                    <a:pt x="413" y="663"/>
                  </a:lnTo>
                  <a:lnTo>
                    <a:pt x="414" y="662"/>
                  </a:lnTo>
                  <a:lnTo>
                    <a:pt x="416" y="661"/>
                  </a:lnTo>
                  <a:lnTo>
                    <a:pt x="416" y="660"/>
                  </a:lnTo>
                  <a:lnTo>
                    <a:pt x="417" y="658"/>
                  </a:lnTo>
                  <a:lnTo>
                    <a:pt x="418" y="654"/>
                  </a:lnTo>
                  <a:lnTo>
                    <a:pt x="423" y="645"/>
                  </a:lnTo>
                  <a:lnTo>
                    <a:pt x="429" y="631"/>
                  </a:lnTo>
                  <a:lnTo>
                    <a:pt x="441" y="616"/>
                  </a:lnTo>
                  <a:lnTo>
                    <a:pt x="454" y="624"/>
                  </a:lnTo>
                  <a:lnTo>
                    <a:pt x="452" y="629"/>
                  </a:lnTo>
                  <a:lnTo>
                    <a:pt x="450" y="635"/>
                  </a:lnTo>
                  <a:lnTo>
                    <a:pt x="449" y="639"/>
                  </a:lnTo>
                  <a:lnTo>
                    <a:pt x="447" y="645"/>
                  </a:lnTo>
                  <a:lnTo>
                    <a:pt x="441" y="675"/>
                  </a:lnTo>
                  <a:lnTo>
                    <a:pt x="439" y="701"/>
                  </a:lnTo>
                  <a:lnTo>
                    <a:pt x="440" y="723"/>
                  </a:lnTo>
                  <a:lnTo>
                    <a:pt x="443" y="741"/>
                  </a:lnTo>
                  <a:lnTo>
                    <a:pt x="449" y="756"/>
                  </a:lnTo>
                  <a:lnTo>
                    <a:pt x="457" y="768"/>
                  </a:lnTo>
                  <a:lnTo>
                    <a:pt x="465" y="777"/>
                  </a:lnTo>
                  <a:lnTo>
                    <a:pt x="474" y="784"/>
                  </a:lnTo>
                  <a:lnTo>
                    <a:pt x="505" y="805"/>
                  </a:lnTo>
                  <a:lnTo>
                    <a:pt x="537" y="826"/>
                  </a:lnTo>
                  <a:lnTo>
                    <a:pt x="552" y="791"/>
                  </a:lnTo>
                  <a:lnTo>
                    <a:pt x="554" y="785"/>
                  </a:lnTo>
                  <a:lnTo>
                    <a:pt x="560" y="774"/>
                  </a:lnTo>
                  <a:lnTo>
                    <a:pt x="565" y="764"/>
                  </a:lnTo>
                  <a:lnTo>
                    <a:pt x="568" y="758"/>
                  </a:lnTo>
                  <a:lnTo>
                    <a:pt x="569" y="757"/>
                  </a:lnTo>
                  <a:lnTo>
                    <a:pt x="569" y="754"/>
                  </a:lnTo>
                  <a:lnTo>
                    <a:pt x="569" y="753"/>
                  </a:lnTo>
                  <a:lnTo>
                    <a:pt x="570" y="751"/>
                  </a:lnTo>
                  <a:lnTo>
                    <a:pt x="571" y="747"/>
                  </a:lnTo>
                  <a:lnTo>
                    <a:pt x="576" y="737"/>
                  </a:lnTo>
                  <a:lnTo>
                    <a:pt x="584" y="724"/>
                  </a:lnTo>
                  <a:lnTo>
                    <a:pt x="595" y="709"/>
                  </a:lnTo>
                  <a:lnTo>
                    <a:pt x="618" y="723"/>
                  </a:lnTo>
                  <a:lnTo>
                    <a:pt x="617" y="729"/>
                  </a:lnTo>
                  <a:lnTo>
                    <a:pt x="615" y="734"/>
                  </a:lnTo>
                  <a:lnTo>
                    <a:pt x="614" y="739"/>
                  </a:lnTo>
                  <a:lnTo>
                    <a:pt x="611" y="745"/>
                  </a:lnTo>
                  <a:lnTo>
                    <a:pt x="606" y="775"/>
                  </a:lnTo>
                  <a:lnTo>
                    <a:pt x="603" y="800"/>
                  </a:lnTo>
                  <a:lnTo>
                    <a:pt x="603" y="822"/>
                  </a:lnTo>
                  <a:lnTo>
                    <a:pt x="608" y="840"/>
                  </a:lnTo>
                  <a:lnTo>
                    <a:pt x="613" y="855"/>
                  </a:lnTo>
                  <a:lnTo>
                    <a:pt x="621" y="867"/>
                  </a:lnTo>
                  <a:lnTo>
                    <a:pt x="629" y="877"/>
                  </a:lnTo>
                  <a:lnTo>
                    <a:pt x="638" y="883"/>
                  </a:lnTo>
                  <a:lnTo>
                    <a:pt x="669" y="904"/>
                  </a:lnTo>
                  <a:lnTo>
                    <a:pt x="700" y="925"/>
                  </a:lnTo>
                  <a:lnTo>
                    <a:pt x="716" y="891"/>
                  </a:lnTo>
                  <a:lnTo>
                    <a:pt x="719" y="886"/>
                  </a:lnTo>
                  <a:lnTo>
                    <a:pt x="724" y="874"/>
                  </a:lnTo>
                  <a:lnTo>
                    <a:pt x="730" y="863"/>
                  </a:lnTo>
                  <a:lnTo>
                    <a:pt x="732" y="857"/>
                  </a:lnTo>
                  <a:lnTo>
                    <a:pt x="732" y="856"/>
                  </a:lnTo>
                  <a:lnTo>
                    <a:pt x="734" y="855"/>
                  </a:lnTo>
                  <a:lnTo>
                    <a:pt x="734" y="853"/>
                  </a:lnTo>
                  <a:lnTo>
                    <a:pt x="735" y="851"/>
                  </a:lnTo>
                  <a:lnTo>
                    <a:pt x="736" y="848"/>
                  </a:lnTo>
                  <a:lnTo>
                    <a:pt x="740" y="837"/>
                  </a:lnTo>
                  <a:lnTo>
                    <a:pt x="748" y="824"/>
                  </a:lnTo>
                  <a:lnTo>
                    <a:pt x="760" y="809"/>
                  </a:lnTo>
                  <a:lnTo>
                    <a:pt x="887" y="883"/>
                  </a:lnTo>
                  <a:lnTo>
                    <a:pt x="894" y="888"/>
                  </a:lnTo>
                  <a:lnTo>
                    <a:pt x="902" y="888"/>
                  </a:lnTo>
                  <a:lnTo>
                    <a:pt x="932" y="890"/>
                  </a:lnTo>
                  <a:lnTo>
                    <a:pt x="940" y="890"/>
                  </a:lnTo>
                  <a:lnTo>
                    <a:pt x="948" y="887"/>
                  </a:lnTo>
                  <a:lnTo>
                    <a:pt x="1063" y="832"/>
                  </a:lnTo>
                  <a:lnTo>
                    <a:pt x="1070" y="845"/>
                  </a:lnTo>
                  <a:lnTo>
                    <a:pt x="1073" y="856"/>
                  </a:lnTo>
                  <a:lnTo>
                    <a:pt x="1076" y="864"/>
                  </a:lnTo>
                  <a:lnTo>
                    <a:pt x="1077" y="867"/>
                  </a:lnTo>
                  <a:lnTo>
                    <a:pt x="1077" y="867"/>
                  </a:lnTo>
                  <a:lnTo>
                    <a:pt x="1078" y="867"/>
                  </a:lnTo>
                  <a:lnTo>
                    <a:pt x="1078" y="868"/>
                  </a:lnTo>
                  <a:lnTo>
                    <a:pt x="1078" y="868"/>
                  </a:lnTo>
                  <a:lnTo>
                    <a:pt x="1078" y="868"/>
                  </a:lnTo>
                  <a:lnTo>
                    <a:pt x="1078" y="870"/>
                  </a:lnTo>
                  <a:lnTo>
                    <a:pt x="1078" y="871"/>
                  </a:lnTo>
                  <a:lnTo>
                    <a:pt x="1078" y="872"/>
                  </a:lnTo>
                  <a:lnTo>
                    <a:pt x="1079" y="873"/>
                  </a:lnTo>
                  <a:lnTo>
                    <a:pt x="1091" y="909"/>
                  </a:lnTo>
                  <a:lnTo>
                    <a:pt x="1103" y="944"/>
                  </a:lnTo>
                  <a:lnTo>
                    <a:pt x="1137" y="927"/>
                  </a:lnTo>
                  <a:lnTo>
                    <a:pt x="1169" y="910"/>
                  </a:lnTo>
                  <a:lnTo>
                    <a:pt x="1179" y="904"/>
                  </a:lnTo>
                  <a:lnTo>
                    <a:pt x="1188" y="896"/>
                  </a:lnTo>
                  <a:lnTo>
                    <a:pt x="1197" y="885"/>
                  </a:lnTo>
                  <a:lnTo>
                    <a:pt x="1205" y="871"/>
                  </a:lnTo>
                  <a:lnTo>
                    <a:pt x="1210" y="853"/>
                  </a:lnTo>
                  <a:lnTo>
                    <a:pt x="1214" y="832"/>
                  </a:lnTo>
                  <a:lnTo>
                    <a:pt x="1214" y="805"/>
                  </a:lnTo>
                  <a:lnTo>
                    <a:pt x="1211" y="775"/>
                  </a:lnTo>
                  <a:lnTo>
                    <a:pt x="1210" y="773"/>
                  </a:lnTo>
                  <a:lnTo>
                    <a:pt x="1210" y="769"/>
                  </a:lnTo>
                  <a:lnTo>
                    <a:pt x="1209" y="766"/>
                  </a:lnTo>
                  <a:lnTo>
                    <a:pt x="1208" y="764"/>
                  </a:lnTo>
                  <a:lnTo>
                    <a:pt x="1237" y="750"/>
                  </a:lnTo>
                  <a:lnTo>
                    <a:pt x="1244" y="764"/>
                  </a:lnTo>
                  <a:lnTo>
                    <a:pt x="1248" y="774"/>
                  </a:lnTo>
                  <a:lnTo>
                    <a:pt x="1251" y="782"/>
                  </a:lnTo>
                  <a:lnTo>
                    <a:pt x="1252" y="785"/>
                  </a:lnTo>
                  <a:lnTo>
                    <a:pt x="1252" y="785"/>
                  </a:lnTo>
                  <a:lnTo>
                    <a:pt x="1252" y="787"/>
                  </a:lnTo>
                  <a:lnTo>
                    <a:pt x="1252" y="787"/>
                  </a:lnTo>
                  <a:lnTo>
                    <a:pt x="1252" y="787"/>
                  </a:lnTo>
                  <a:lnTo>
                    <a:pt x="1252" y="787"/>
                  </a:lnTo>
                  <a:lnTo>
                    <a:pt x="1252" y="788"/>
                  </a:lnTo>
                  <a:lnTo>
                    <a:pt x="1252" y="789"/>
                  </a:lnTo>
                  <a:lnTo>
                    <a:pt x="1253" y="790"/>
                  </a:lnTo>
                  <a:lnTo>
                    <a:pt x="1253" y="792"/>
                  </a:lnTo>
                  <a:lnTo>
                    <a:pt x="1266" y="828"/>
                  </a:lnTo>
                  <a:lnTo>
                    <a:pt x="1277" y="863"/>
                  </a:lnTo>
                  <a:lnTo>
                    <a:pt x="1311" y="847"/>
                  </a:lnTo>
                  <a:lnTo>
                    <a:pt x="1344" y="829"/>
                  </a:lnTo>
                  <a:lnTo>
                    <a:pt x="1353" y="824"/>
                  </a:lnTo>
                  <a:lnTo>
                    <a:pt x="1362" y="814"/>
                  </a:lnTo>
                  <a:lnTo>
                    <a:pt x="1372" y="803"/>
                  </a:lnTo>
                  <a:lnTo>
                    <a:pt x="1378" y="789"/>
                  </a:lnTo>
                  <a:lnTo>
                    <a:pt x="1384" y="772"/>
                  </a:lnTo>
                  <a:lnTo>
                    <a:pt x="1388" y="750"/>
                  </a:lnTo>
                  <a:lnTo>
                    <a:pt x="1388" y="724"/>
                  </a:lnTo>
                  <a:lnTo>
                    <a:pt x="1385" y="694"/>
                  </a:lnTo>
                  <a:lnTo>
                    <a:pt x="1384" y="691"/>
                  </a:lnTo>
                  <a:lnTo>
                    <a:pt x="1384" y="688"/>
                  </a:lnTo>
                  <a:lnTo>
                    <a:pt x="1384" y="684"/>
                  </a:lnTo>
                  <a:lnTo>
                    <a:pt x="1383" y="681"/>
                  </a:lnTo>
                  <a:lnTo>
                    <a:pt x="1399" y="674"/>
                  </a:lnTo>
                  <a:lnTo>
                    <a:pt x="1406" y="688"/>
                  </a:lnTo>
                  <a:lnTo>
                    <a:pt x="1411" y="698"/>
                  </a:lnTo>
                  <a:lnTo>
                    <a:pt x="1413" y="706"/>
                  </a:lnTo>
                  <a:lnTo>
                    <a:pt x="1414" y="709"/>
                  </a:lnTo>
                  <a:lnTo>
                    <a:pt x="1414" y="709"/>
                  </a:lnTo>
                  <a:lnTo>
                    <a:pt x="1415" y="709"/>
                  </a:lnTo>
                  <a:lnTo>
                    <a:pt x="1415" y="711"/>
                  </a:lnTo>
                  <a:lnTo>
                    <a:pt x="1415" y="711"/>
                  </a:lnTo>
                  <a:lnTo>
                    <a:pt x="1415" y="711"/>
                  </a:lnTo>
                  <a:lnTo>
                    <a:pt x="1415" y="712"/>
                  </a:lnTo>
                  <a:lnTo>
                    <a:pt x="1415" y="713"/>
                  </a:lnTo>
                  <a:lnTo>
                    <a:pt x="1415" y="714"/>
                  </a:lnTo>
                  <a:lnTo>
                    <a:pt x="1417" y="716"/>
                  </a:lnTo>
                  <a:lnTo>
                    <a:pt x="1428" y="751"/>
                  </a:lnTo>
                  <a:lnTo>
                    <a:pt x="1441" y="787"/>
                  </a:lnTo>
                  <a:lnTo>
                    <a:pt x="1474" y="769"/>
                  </a:lnTo>
                  <a:lnTo>
                    <a:pt x="1506" y="752"/>
                  </a:lnTo>
                  <a:lnTo>
                    <a:pt x="1517" y="746"/>
                  </a:lnTo>
                  <a:lnTo>
                    <a:pt x="1526" y="738"/>
                  </a:lnTo>
                  <a:lnTo>
                    <a:pt x="1534" y="727"/>
                  </a:lnTo>
                  <a:lnTo>
                    <a:pt x="1542" y="713"/>
                  </a:lnTo>
                  <a:lnTo>
                    <a:pt x="1548" y="696"/>
                  </a:lnTo>
                  <a:lnTo>
                    <a:pt x="1551" y="674"/>
                  </a:lnTo>
                  <a:lnTo>
                    <a:pt x="1551" y="647"/>
                  </a:lnTo>
                  <a:lnTo>
                    <a:pt x="1549" y="617"/>
                  </a:lnTo>
                  <a:lnTo>
                    <a:pt x="1548" y="614"/>
                  </a:lnTo>
                  <a:lnTo>
                    <a:pt x="1548" y="610"/>
                  </a:lnTo>
                  <a:lnTo>
                    <a:pt x="1547" y="607"/>
                  </a:lnTo>
                  <a:lnTo>
                    <a:pt x="1546" y="605"/>
                  </a:lnTo>
                  <a:lnTo>
                    <a:pt x="1556" y="600"/>
                  </a:lnTo>
                  <a:lnTo>
                    <a:pt x="1560" y="611"/>
                  </a:lnTo>
                  <a:lnTo>
                    <a:pt x="1564" y="621"/>
                  </a:lnTo>
                  <a:lnTo>
                    <a:pt x="1565" y="626"/>
                  </a:lnTo>
                  <a:lnTo>
                    <a:pt x="1566" y="629"/>
                  </a:lnTo>
                  <a:lnTo>
                    <a:pt x="1566" y="629"/>
                  </a:lnTo>
                  <a:lnTo>
                    <a:pt x="1567" y="629"/>
                  </a:lnTo>
                  <a:lnTo>
                    <a:pt x="1567" y="630"/>
                  </a:lnTo>
                  <a:lnTo>
                    <a:pt x="1567" y="630"/>
                  </a:lnTo>
                  <a:lnTo>
                    <a:pt x="1567" y="630"/>
                  </a:lnTo>
                  <a:lnTo>
                    <a:pt x="1567" y="631"/>
                  </a:lnTo>
                  <a:lnTo>
                    <a:pt x="1567" y="632"/>
                  </a:lnTo>
                  <a:lnTo>
                    <a:pt x="1567" y="633"/>
                  </a:lnTo>
                  <a:lnTo>
                    <a:pt x="1569" y="636"/>
                  </a:lnTo>
                  <a:lnTo>
                    <a:pt x="1580" y="671"/>
                  </a:lnTo>
                  <a:lnTo>
                    <a:pt x="1593" y="706"/>
                  </a:lnTo>
                  <a:lnTo>
                    <a:pt x="1626" y="689"/>
                  </a:lnTo>
                  <a:lnTo>
                    <a:pt x="1658" y="671"/>
                  </a:lnTo>
                  <a:lnTo>
                    <a:pt x="1669" y="666"/>
                  </a:lnTo>
                  <a:lnTo>
                    <a:pt x="1678" y="658"/>
                  </a:lnTo>
                  <a:lnTo>
                    <a:pt x="1686" y="646"/>
                  </a:lnTo>
                  <a:lnTo>
                    <a:pt x="1694" y="632"/>
                  </a:lnTo>
                  <a:lnTo>
                    <a:pt x="1700" y="615"/>
                  </a:lnTo>
                  <a:lnTo>
                    <a:pt x="1703" y="593"/>
                  </a:lnTo>
                  <a:lnTo>
                    <a:pt x="1703" y="567"/>
                  </a:lnTo>
                  <a:lnTo>
                    <a:pt x="1701" y="537"/>
                  </a:lnTo>
                  <a:lnTo>
                    <a:pt x="1700" y="535"/>
                  </a:lnTo>
                  <a:lnTo>
                    <a:pt x="1700" y="534"/>
                  </a:lnTo>
                  <a:lnTo>
                    <a:pt x="1700" y="533"/>
                  </a:lnTo>
                  <a:lnTo>
                    <a:pt x="1700" y="532"/>
                  </a:lnTo>
                  <a:lnTo>
                    <a:pt x="1704" y="530"/>
                  </a:lnTo>
                  <a:lnTo>
                    <a:pt x="1710" y="542"/>
                  </a:lnTo>
                  <a:lnTo>
                    <a:pt x="1715" y="552"/>
                  </a:lnTo>
                  <a:lnTo>
                    <a:pt x="1716" y="558"/>
                  </a:lnTo>
                  <a:lnTo>
                    <a:pt x="1717" y="562"/>
                  </a:lnTo>
                  <a:lnTo>
                    <a:pt x="1717" y="562"/>
                  </a:lnTo>
                  <a:lnTo>
                    <a:pt x="1718" y="562"/>
                  </a:lnTo>
                  <a:lnTo>
                    <a:pt x="1718" y="563"/>
                  </a:lnTo>
                  <a:lnTo>
                    <a:pt x="1718" y="563"/>
                  </a:lnTo>
                  <a:lnTo>
                    <a:pt x="1718" y="563"/>
                  </a:lnTo>
                  <a:lnTo>
                    <a:pt x="1718" y="564"/>
                  </a:lnTo>
                  <a:lnTo>
                    <a:pt x="1718" y="565"/>
                  </a:lnTo>
                  <a:lnTo>
                    <a:pt x="1719" y="567"/>
                  </a:lnTo>
                  <a:lnTo>
                    <a:pt x="1719" y="568"/>
                  </a:lnTo>
                  <a:lnTo>
                    <a:pt x="1731" y="603"/>
                  </a:lnTo>
                  <a:lnTo>
                    <a:pt x="1744" y="639"/>
                  </a:lnTo>
                  <a:lnTo>
                    <a:pt x="1777" y="622"/>
                  </a:lnTo>
                  <a:lnTo>
                    <a:pt x="1810" y="605"/>
                  </a:lnTo>
                  <a:lnTo>
                    <a:pt x="1820" y="599"/>
                  </a:lnTo>
                  <a:lnTo>
                    <a:pt x="1829" y="590"/>
                  </a:lnTo>
                  <a:lnTo>
                    <a:pt x="1838" y="579"/>
                  </a:lnTo>
                  <a:lnTo>
                    <a:pt x="1845" y="565"/>
                  </a:lnTo>
                  <a:lnTo>
                    <a:pt x="1851" y="547"/>
                  </a:lnTo>
                  <a:lnTo>
                    <a:pt x="1854" y="526"/>
                  </a:lnTo>
                  <a:lnTo>
                    <a:pt x="1854" y="501"/>
                  </a:lnTo>
                  <a:lnTo>
                    <a:pt x="1852"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91" name="Freeform 1179"/>
            <p:cNvSpPr>
              <a:spLocks/>
            </p:cNvSpPr>
            <p:nvPr/>
          </p:nvSpPr>
          <p:spPr bwMode="auto">
            <a:xfrm>
              <a:off x="3584" y="900"/>
              <a:ext cx="804" cy="334"/>
            </a:xfrm>
            <a:custGeom>
              <a:avLst/>
              <a:gdLst>
                <a:gd name="T0" fmla="*/ 8 w 1608"/>
                <a:gd name="T1" fmla="*/ 180 h 668"/>
                <a:gd name="T2" fmla="*/ 732 w 1608"/>
                <a:gd name="T3" fmla="*/ 1 h 668"/>
                <a:gd name="T4" fmla="*/ 741 w 1608"/>
                <a:gd name="T5" fmla="*/ 0 h 668"/>
                <a:gd name="T6" fmla="*/ 749 w 1608"/>
                <a:gd name="T7" fmla="*/ 1 h 668"/>
                <a:gd name="T8" fmla="*/ 1585 w 1608"/>
                <a:gd name="T9" fmla="*/ 225 h 668"/>
                <a:gd name="T10" fmla="*/ 1608 w 1608"/>
                <a:gd name="T11" fmla="*/ 248 h 668"/>
                <a:gd name="T12" fmla="*/ 1591 w 1608"/>
                <a:gd name="T13" fmla="*/ 286 h 668"/>
                <a:gd name="T14" fmla="*/ 768 w 1608"/>
                <a:gd name="T15" fmla="*/ 661 h 668"/>
                <a:gd name="T16" fmla="*/ 753 w 1608"/>
                <a:gd name="T17" fmla="*/ 668 h 668"/>
                <a:gd name="T18" fmla="*/ 739 w 1608"/>
                <a:gd name="T19" fmla="*/ 660 h 668"/>
                <a:gd name="T20" fmla="*/ 0 w 1608"/>
                <a:gd name="T21" fmla="*/ 240 h 668"/>
                <a:gd name="T22" fmla="*/ 8 w 1608"/>
                <a:gd name="T23" fmla="*/ 180 h 668"/>
                <a:gd name="T24" fmla="*/ 8 w 1608"/>
                <a:gd name="T25" fmla="*/ 18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8" h="668">
                  <a:moveTo>
                    <a:pt x="8" y="180"/>
                  </a:moveTo>
                  <a:lnTo>
                    <a:pt x="732" y="1"/>
                  </a:lnTo>
                  <a:lnTo>
                    <a:pt x="741" y="0"/>
                  </a:lnTo>
                  <a:lnTo>
                    <a:pt x="749" y="1"/>
                  </a:lnTo>
                  <a:lnTo>
                    <a:pt x="1585" y="225"/>
                  </a:lnTo>
                  <a:lnTo>
                    <a:pt x="1608" y="248"/>
                  </a:lnTo>
                  <a:lnTo>
                    <a:pt x="1591" y="286"/>
                  </a:lnTo>
                  <a:lnTo>
                    <a:pt x="768" y="661"/>
                  </a:lnTo>
                  <a:lnTo>
                    <a:pt x="753" y="668"/>
                  </a:lnTo>
                  <a:lnTo>
                    <a:pt x="739" y="660"/>
                  </a:lnTo>
                  <a:lnTo>
                    <a:pt x="0" y="240"/>
                  </a:lnTo>
                  <a:lnTo>
                    <a:pt x="8" y="180"/>
                  </a:lnTo>
                  <a:lnTo>
                    <a:pt x="8"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92" name="Freeform 1180"/>
            <p:cNvSpPr>
              <a:spLocks/>
            </p:cNvSpPr>
            <p:nvPr/>
          </p:nvSpPr>
          <p:spPr bwMode="auto">
            <a:xfrm>
              <a:off x="3593" y="916"/>
              <a:ext cx="780" cy="300"/>
            </a:xfrm>
            <a:custGeom>
              <a:avLst/>
              <a:gdLst>
                <a:gd name="T0" fmla="*/ 0 w 1561"/>
                <a:gd name="T1" fmla="*/ 179 h 599"/>
                <a:gd name="T2" fmla="*/ 725 w 1561"/>
                <a:gd name="T3" fmla="*/ 0 h 599"/>
                <a:gd name="T4" fmla="*/ 1561 w 1561"/>
                <a:gd name="T5" fmla="*/ 224 h 599"/>
                <a:gd name="T6" fmla="*/ 738 w 1561"/>
                <a:gd name="T7" fmla="*/ 599 h 599"/>
                <a:gd name="T8" fmla="*/ 0 w 1561"/>
                <a:gd name="T9" fmla="*/ 179 h 599"/>
              </a:gdLst>
              <a:ahLst/>
              <a:cxnLst>
                <a:cxn ang="0">
                  <a:pos x="T0" y="T1"/>
                </a:cxn>
                <a:cxn ang="0">
                  <a:pos x="T2" y="T3"/>
                </a:cxn>
                <a:cxn ang="0">
                  <a:pos x="T4" y="T5"/>
                </a:cxn>
                <a:cxn ang="0">
                  <a:pos x="T6" y="T7"/>
                </a:cxn>
                <a:cxn ang="0">
                  <a:pos x="T8" y="T9"/>
                </a:cxn>
              </a:cxnLst>
              <a:rect l="0" t="0" r="r" b="b"/>
              <a:pathLst>
                <a:path w="1561" h="599">
                  <a:moveTo>
                    <a:pt x="0" y="179"/>
                  </a:moveTo>
                  <a:lnTo>
                    <a:pt x="725" y="0"/>
                  </a:lnTo>
                  <a:lnTo>
                    <a:pt x="1561" y="224"/>
                  </a:lnTo>
                  <a:lnTo>
                    <a:pt x="738" y="599"/>
                  </a:lnTo>
                  <a:lnTo>
                    <a:pt x="0" y="179"/>
                  </a:lnTo>
                  <a:close/>
                </a:path>
              </a:pathLst>
            </a:custGeom>
            <a:solidFill>
              <a:srgbClr val="A3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93" name="Freeform 1181"/>
            <p:cNvSpPr>
              <a:spLocks/>
            </p:cNvSpPr>
            <p:nvPr/>
          </p:nvSpPr>
          <p:spPr bwMode="auto">
            <a:xfrm>
              <a:off x="3556" y="990"/>
              <a:ext cx="424" cy="321"/>
            </a:xfrm>
            <a:custGeom>
              <a:avLst/>
              <a:gdLst>
                <a:gd name="T0" fmla="*/ 844 w 848"/>
                <a:gd name="T1" fmla="*/ 451 h 643"/>
                <a:gd name="T2" fmla="*/ 848 w 848"/>
                <a:gd name="T3" fmla="*/ 615 h 643"/>
                <a:gd name="T4" fmla="*/ 846 w 848"/>
                <a:gd name="T5" fmla="*/ 625 h 643"/>
                <a:gd name="T6" fmla="*/ 800 w 848"/>
                <a:gd name="T7" fmla="*/ 643 h 643"/>
                <a:gd name="T8" fmla="*/ 21 w 848"/>
                <a:gd name="T9" fmla="*/ 178 h 643"/>
                <a:gd name="T10" fmla="*/ 0 w 848"/>
                <a:gd name="T11" fmla="*/ 166 h 643"/>
                <a:gd name="T12" fmla="*/ 7 w 848"/>
                <a:gd name="T13" fmla="*/ 142 h 643"/>
                <a:gd name="T14" fmla="*/ 42 w 848"/>
                <a:gd name="T15" fmla="*/ 23 h 643"/>
                <a:gd name="T16" fmla="*/ 65 w 848"/>
                <a:gd name="T17" fmla="*/ 0 h 643"/>
                <a:gd name="T18" fmla="*/ 89 w 848"/>
                <a:gd name="T19" fmla="*/ 3 h 643"/>
                <a:gd name="T20" fmla="*/ 827 w 848"/>
                <a:gd name="T21" fmla="*/ 424 h 643"/>
                <a:gd name="T22" fmla="*/ 844 w 848"/>
                <a:gd name="T23" fmla="*/ 433 h 643"/>
                <a:gd name="T24" fmla="*/ 844 w 848"/>
                <a:gd name="T25" fmla="*/ 451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8" h="643">
                  <a:moveTo>
                    <a:pt x="844" y="451"/>
                  </a:moveTo>
                  <a:lnTo>
                    <a:pt x="848" y="615"/>
                  </a:lnTo>
                  <a:lnTo>
                    <a:pt x="846" y="625"/>
                  </a:lnTo>
                  <a:lnTo>
                    <a:pt x="800" y="643"/>
                  </a:lnTo>
                  <a:lnTo>
                    <a:pt x="21" y="178"/>
                  </a:lnTo>
                  <a:lnTo>
                    <a:pt x="0" y="166"/>
                  </a:lnTo>
                  <a:lnTo>
                    <a:pt x="7" y="142"/>
                  </a:lnTo>
                  <a:lnTo>
                    <a:pt x="42" y="23"/>
                  </a:lnTo>
                  <a:lnTo>
                    <a:pt x="65" y="0"/>
                  </a:lnTo>
                  <a:lnTo>
                    <a:pt x="89" y="3"/>
                  </a:lnTo>
                  <a:lnTo>
                    <a:pt x="827" y="424"/>
                  </a:lnTo>
                  <a:lnTo>
                    <a:pt x="844" y="433"/>
                  </a:lnTo>
                  <a:lnTo>
                    <a:pt x="844" y="4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94" name="Freeform 1182"/>
            <p:cNvSpPr>
              <a:spLocks/>
            </p:cNvSpPr>
            <p:nvPr/>
          </p:nvSpPr>
          <p:spPr bwMode="auto">
            <a:xfrm>
              <a:off x="3575" y="1005"/>
              <a:ext cx="390" cy="293"/>
            </a:xfrm>
            <a:custGeom>
              <a:avLst/>
              <a:gdLst>
                <a:gd name="T0" fmla="*/ 35 w 779"/>
                <a:gd name="T1" fmla="*/ 0 h 584"/>
                <a:gd name="T2" fmla="*/ 0 w 779"/>
                <a:gd name="T3" fmla="*/ 120 h 584"/>
                <a:gd name="T4" fmla="*/ 779 w 779"/>
                <a:gd name="T5" fmla="*/ 584 h 584"/>
                <a:gd name="T6" fmla="*/ 773 w 779"/>
                <a:gd name="T7" fmla="*/ 420 h 584"/>
                <a:gd name="T8" fmla="*/ 35 w 779"/>
                <a:gd name="T9" fmla="*/ 0 h 584"/>
              </a:gdLst>
              <a:ahLst/>
              <a:cxnLst>
                <a:cxn ang="0">
                  <a:pos x="T0" y="T1"/>
                </a:cxn>
                <a:cxn ang="0">
                  <a:pos x="T2" y="T3"/>
                </a:cxn>
                <a:cxn ang="0">
                  <a:pos x="T4" y="T5"/>
                </a:cxn>
                <a:cxn ang="0">
                  <a:pos x="T6" y="T7"/>
                </a:cxn>
                <a:cxn ang="0">
                  <a:pos x="T8" y="T9"/>
                </a:cxn>
              </a:cxnLst>
              <a:rect l="0" t="0" r="r" b="b"/>
              <a:pathLst>
                <a:path w="779" h="584">
                  <a:moveTo>
                    <a:pt x="35" y="0"/>
                  </a:moveTo>
                  <a:lnTo>
                    <a:pt x="0" y="120"/>
                  </a:lnTo>
                  <a:lnTo>
                    <a:pt x="779" y="584"/>
                  </a:lnTo>
                  <a:lnTo>
                    <a:pt x="773" y="420"/>
                  </a:lnTo>
                  <a:lnTo>
                    <a:pt x="35" y="0"/>
                  </a:lnTo>
                  <a:close/>
                </a:path>
              </a:pathLst>
            </a:custGeom>
            <a:solidFill>
              <a:srgbClr val="AF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95" name="Freeform 1183"/>
            <p:cNvSpPr>
              <a:spLocks/>
            </p:cNvSpPr>
            <p:nvPr/>
          </p:nvSpPr>
          <p:spPr bwMode="auto">
            <a:xfrm>
              <a:off x="3946" y="1013"/>
              <a:ext cx="463" cy="300"/>
            </a:xfrm>
            <a:custGeom>
              <a:avLst/>
              <a:gdLst>
                <a:gd name="T0" fmla="*/ 20 w 927"/>
                <a:gd name="T1" fmla="*/ 377 h 599"/>
                <a:gd name="T2" fmla="*/ 842 w 927"/>
                <a:gd name="T3" fmla="*/ 1 h 599"/>
                <a:gd name="T4" fmla="*/ 874 w 927"/>
                <a:gd name="T5" fmla="*/ 0 h 599"/>
                <a:gd name="T6" fmla="*/ 886 w 927"/>
                <a:gd name="T7" fmla="*/ 22 h 599"/>
                <a:gd name="T8" fmla="*/ 920 w 927"/>
                <a:gd name="T9" fmla="*/ 161 h 599"/>
                <a:gd name="T10" fmla="*/ 927 w 927"/>
                <a:gd name="T11" fmla="*/ 187 h 599"/>
                <a:gd name="T12" fmla="*/ 903 w 927"/>
                <a:gd name="T13" fmla="*/ 198 h 599"/>
                <a:gd name="T14" fmla="*/ 52 w 927"/>
                <a:gd name="T15" fmla="*/ 599 h 599"/>
                <a:gd name="T16" fmla="*/ 21 w 927"/>
                <a:gd name="T17" fmla="*/ 597 h 599"/>
                <a:gd name="T18" fmla="*/ 6 w 927"/>
                <a:gd name="T19" fmla="*/ 570 h 599"/>
                <a:gd name="T20" fmla="*/ 1 w 927"/>
                <a:gd name="T21" fmla="*/ 407 h 599"/>
                <a:gd name="T22" fmla="*/ 0 w 927"/>
                <a:gd name="T23" fmla="*/ 386 h 599"/>
                <a:gd name="T24" fmla="*/ 20 w 927"/>
                <a:gd name="T25" fmla="*/ 377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599">
                  <a:moveTo>
                    <a:pt x="20" y="377"/>
                  </a:moveTo>
                  <a:lnTo>
                    <a:pt x="842" y="1"/>
                  </a:lnTo>
                  <a:lnTo>
                    <a:pt x="874" y="0"/>
                  </a:lnTo>
                  <a:lnTo>
                    <a:pt x="886" y="22"/>
                  </a:lnTo>
                  <a:lnTo>
                    <a:pt x="920" y="161"/>
                  </a:lnTo>
                  <a:lnTo>
                    <a:pt x="927" y="187"/>
                  </a:lnTo>
                  <a:lnTo>
                    <a:pt x="903" y="198"/>
                  </a:lnTo>
                  <a:lnTo>
                    <a:pt x="52" y="599"/>
                  </a:lnTo>
                  <a:lnTo>
                    <a:pt x="21" y="597"/>
                  </a:lnTo>
                  <a:lnTo>
                    <a:pt x="6" y="570"/>
                  </a:lnTo>
                  <a:lnTo>
                    <a:pt x="1" y="407"/>
                  </a:lnTo>
                  <a:lnTo>
                    <a:pt x="0" y="386"/>
                  </a:lnTo>
                  <a:lnTo>
                    <a:pt x="20"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96" name="Freeform 1184"/>
            <p:cNvSpPr>
              <a:spLocks/>
            </p:cNvSpPr>
            <p:nvPr/>
          </p:nvSpPr>
          <p:spPr bwMode="auto">
            <a:xfrm>
              <a:off x="3962" y="1028"/>
              <a:ext cx="428" cy="270"/>
            </a:xfrm>
            <a:custGeom>
              <a:avLst/>
              <a:gdLst>
                <a:gd name="T0" fmla="*/ 0 w 857"/>
                <a:gd name="T1" fmla="*/ 375 h 539"/>
                <a:gd name="T2" fmla="*/ 823 w 857"/>
                <a:gd name="T3" fmla="*/ 0 h 539"/>
                <a:gd name="T4" fmla="*/ 857 w 857"/>
                <a:gd name="T5" fmla="*/ 139 h 539"/>
                <a:gd name="T6" fmla="*/ 6 w 857"/>
                <a:gd name="T7" fmla="*/ 539 h 539"/>
                <a:gd name="T8" fmla="*/ 0 w 857"/>
                <a:gd name="T9" fmla="*/ 375 h 539"/>
              </a:gdLst>
              <a:ahLst/>
              <a:cxnLst>
                <a:cxn ang="0">
                  <a:pos x="T0" y="T1"/>
                </a:cxn>
                <a:cxn ang="0">
                  <a:pos x="T2" y="T3"/>
                </a:cxn>
                <a:cxn ang="0">
                  <a:pos x="T4" y="T5"/>
                </a:cxn>
                <a:cxn ang="0">
                  <a:pos x="T6" y="T7"/>
                </a:cxn>
                <a:cxn ang="0">
                  <a:pos x="T8" y="T9"/>
                </a:cxn>
              </a:cxnLst>
              <a:rect l="0" t="0" r="r" b="b"/>
              <a:pathLst>
                <a:path w="857" h="539">
                  <a:moveTo>
                    <a:pt x="0" y="375"/>
                  </a:moveTo>
                  <a:lnTo>
                    <a:pt x="823" y="0"/>
                  </a:lnTo>
                  <a:lnTo>
                    <a:pt x="857" y="139"/>
                  </a:lnTo>
                  <a:lnTo>
                    <a:pt x="6" y="539"/>
                  </a:lnTo>
                  <a:lnTo>
                    <a:pt x="0" y="375"/>
                  </a:lnTo>
                  <a:close/>
                </a:path>
              </a:pathLst>
            </a:custGeom>
            <a:solidFill>
              <a:srgbClr val="7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97" name="Freeform 1185"/>
            <p:cNvSpPr>
              <a:spLocks/>
            </p:cNvSpPr>
            <p:nvPr/>
          </p:nvSpPr>
          <p:spPr bwMode="auto">
            <a:xfrm>
              <a:off x="3521" y="1023"/>
              <a:ext cx="123" cy="113"/>
            </a:xfrm>
            <a:custGeom>
              <a:avLst/>
              <a:gdLst>
                <a:gd name="T0" fmla="*/ 186 w 247"/>
                <a:gd name="T1" fmla="*/ 30 h 224"/>
                <a:gd name="T2" fmla="*/ 131 w 247"/>
                <a:gd name="T3" fmla="*/ 4 h 224"/>
                <a:gd name="T4" fmla="*/ 121 w 247"/>
                <a:gd name="T5" fmla="*/ 0 h 224"/>
                <a:gd name="T6" fmla="*/ 111 w 247"/>
                <a:gd name="T7" fmla="*/ 2 h 224"/>
                <a:gd name="T8" fmla="*/ 106 w 247"/>
                <a:gd name="T9" fmla="*/ 3 h 224"/>
                <a:gd name="T10" fmla="*/ 96 w 247"/>
                <a:gd name="T11" fmla="*/ 7 h 224"/>
                <a:gd name="T12" fmla="*/ 82 w 247"/>
                <a:gd name="T13" fmla="*/ 13 h 224"/>
                <a:gd name="T14" fmla="*/ 65 w 247"/>
                <a:gd name="T15" fmla="*/ 23 h 224"/>
                <a:gd name="T16" fmla="*/ 47 w 247"/>
                <a:gd name="T17" fmla="*/ 35 h 224"/>
                <a:gd name="T18" fmla="*/ 31 w 247"/>
                <a:gd name="T19" fmla="*/ 53 h 224"/>
                <a:gd name="T20" fmla="*/ 17 w 247"/>
                <a:gd name="T21" fmla="*/ 73 h 224"/>
                <a:gd name="T22" fmla="*/ 7 w 247"/>
                <a:gd name="T23" fmla="*/ 100 h 224"/>
                <a:gd name="T24" fmla="*/ 0 w 247"/>
                <a:gd name="T25" fmla="*/ 144 h 224"/>
                <a:gd name="T26" fmla="*/ 1 w 247"/>
                <a:gd name="T27" fmla="*/ 174 h 224"/>
                <a:gd name="T28" fmla="*/ 9 w 247"/>
                <a:gd name="T29" fmla="*/ 193 h 224"/>
                <a:gd name="T30" fmla="*/ 21 w 247"/>
                <a:gd name="T31" fmla="*/ 205 h 224"/>
                <a:gd name="T32" fmla="*/ 52 w 247"/>
                <a:gd name="T33" fmla="*/ 224 h 224"/>
                <a:gd name="T34" fmla="*/ 67 w 247"/>
                <a:gd name="T35" fmla="*/ 191 h 224"/>
                <a:gd name="T36" fmla="*/ 67 w 247"/>
                <a:gd name="T37" fmla="*/ 191 h 224"/>
                <a:gd name="T38" fmla="*/ 68 w 247"/>
                <a:gd name="T39" fmla="*/ 190 h 224"/>
                <a:gd name="T40" fmla="*/ 68 w 247"/>
                <a:gd name="T41" fmla="*/ 190 h 224"/>
                <a:gd name="T42" fmla="*/ 68 w 247"/>
                <a:gd name="T43" fmla="*/ 190 h 224"/>
                <a:gd name="T44" fmla="*/ 69 w 247"/>
                <a:gd name="T45" fmla="*/ 187 h 224"/>
                <a:gd name="T46" fmla="*/ 71 w 247"/>
                <a:gd name="T47" fmla="*/ 183 h 224"/>
                <a:gd name="T48" fmla="*/ 76 w 247"/>
                <a:gd name="T49" fmla="*/ 172 h 224"/>
                <a:gd name="T50" fmla="*/ 83 w 247"/>
                <a:gd name="T51" fmla="*/ 159 h 224"/>
                <a:gd name="T52" fmla="*/ 95 w 247"/>
                <a:gd name="T53" fmla="*/ 142 h 224"/>
                <a:gd name="T54" fmla="*/ 109 w 247"/>
                <a:gd name="T55" fmla="*/ 125 h 224"/>
                <a:gd name="T56" fmla="*/ 128 w 247"/>
                <a:gd name="T57" fmla="*/ 110 h 224"/>
                <a:gd name="T58" fmla="*/ 150 w 247"/>
                <a:gd name="T59" fmla="*/ 98 h 224"/>
                <a:gd name="T60" fmla="*/ 177 w 247"/>
                <a:gd name="T61" fmla="*/ 91 h 224"/>
                <a:gd name="T62" fmla="*/ 247 w 247"/>
                <a:gd name="T63" fmla="*/ 64 h 224"/>
                <a:gd name="T64" fmla="*/ 186 w 247"/>
                <a:gd name="T65" fmla="*/ 3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224">
                  <a:moveTo>
                    <a:pt x="186" y="30"/>
                  </a:moveTo>
                  <a:lnTo>
                    <a:pt x="131" y="4"/>
                  </a:lnTo>
                  <a:lnTo>
                    <a:pt x="121" y="0"/>
                  </a:lnTo>
                  <a:lnTo>
                    <a:pt x="111" y="2"/>
                  </a:lnTo>
                  <a:lnTo>
                    <a:pt x="106" y="3"/>
                  </a:lnTo>
                  <a:lnTo>
                    <a:pt x="96" y="7"/>
                  </a:lnTo>
                  <a:lnTo>
                    <a:pt x="82" y="13"/>
                  </a:lnTo>
                  <a:lnTo>
                    <a:pt x="65" y="23"/>
                  </a:lnTo>
                  <a:lnTo>
                    <a:pt x="47" y="35"/>
                  </a:lnTo>
                  <a:lnTo>
                    <a:pt x="31" y="53"/>
                  </a:lnTo>
                  <a:lnTo>
                    <a:pt x="17" y="73"/>
                  </a:lnTo>
                  <a:lnTo>
                    <a:pt x="7" y="100"/>
                  </a:lnTo>
                  <a:lnTo>
                    <a:pt x="0" y="144"/>
                  </a:lnTo>
                  <a:lnTo>
                    <a:pt x="1" y="174"/>
                  </a:lnTo>
                  <a:lnTo>
                    <a:pt x="9" y="193"/>
                  </a:lnTo>
                  <a:lnTo>
                    <a:pt x="21" y="205"/>
                  </a:lnTo>
                  <a:lnTo>
                    <a:pt x="52" y="224"/>
                  </a:lnTo>
                  <a:lnTo>
                    <a:pt x="67" y="191"/>
                  </a:lnTo>
                  <a:lnTo>
                    <a:pt x="67" y="191"/>
                  </a:lnTo>
                  <a:lnTo>
                    <a:pt x="68" y="190"/>
                  </a:lnTo>
                  <a:lnTo>
                    <a:pt x="68" y="190"/>
                  </a:lnTo>
                  <a:lnTo>
                    <a:pt x="68" y="190"/>
                  </a:lnTo>
                  <a:lnTo>
                    <a:pt x="69" y="187"/>
                  </a:lnTo>
                  <a:lnTo>
                    <a:pt x="71" y="183"/>
                  </a:lnTo>
                  <a:lnTo>
                    <a:pt x="76" y="172"/>
                  </a:lnTo>
                  <a:lnTo>
                    <a:pt x="83" y="159"/>
                  </a:lnTo>
                  <a:lnTo>
                    <a:pt x="95" y="142"/>
                  </a:lnTo>
                  <a:lnTo>
                    <a:pt x="109" y="125"/>
                  </a:lnTo>
                  <a:lnTo>
                    <a:pt x="128" y="110"/>
                  </a:lnTo>
                  <a:lnTo>
                    <a:pt x="150" y="98"/>
                  </a:lnTo>
                  <a:lnTo>
                    <a:pt x="177" y="91"/>
                  </a:lnTo>
                  <a:lnTo>
                    <a:pt x="247" y="64"/>
                  </a:lnTo>
                  <a:lnTo>
                    <a:pt x="18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98" name="Freeform 1186"/>
            <p:cNvSpPr>
              <a:spLocks/>
            </p:cNvSpPr>
            <p:nvPr/>
          </p:nvSpPr>
          <p:spPr bwMode="auto">
            <a:xfrm>
              <a:off x="3537" y="1041"/>
              <a:ext cx="69" cy="72"/>
            </a:xfrm>
            <a:custGeom>
              <a:avLst/>
              <a:gdLst>
                <a:gd name="T0" fmla="*/ 86 w 140"/>
                <a:gd name="T1" fmla="*/ 0 h 144"/>
                <a:gd name="T2" fmla="*/ 83 w 140"/>
                <a:gd name="T3" fmla="*/ 1 h 144"/>
                <a:gd name="T4" fmla="*/ 75 w 140"/>
                <a:gd name="T5" fmla="*/ 4 h 144"/>
                <a:gd name="T6" fmla="*/ 65 w 140"/>
                <a:gd name="T7" fmla="*/ 8 h 144"/>
                <a:gd name="T8" fmla="*/ 51 w 140"/>
                <a:gd name="T9" fmla="*/ 15 h 144"/>
                <a:gd name="T10" fmla="*/ 38 w 140"/>
                <a:gd name="T11" fmla="*/ 24 h 144"/>
                <a:gd name="T12" fmla="*/ 25 w 140"/>
                <a:gd name="T13" fmla="*/ 37 h 144"/>
                <a:gd name="T14" fmla="*/ 14 w 140"/>
                <a:gd name="T15" fmla="*/ 54 h 144"/>
                <a:gd name="T16" fmla="*/ 6 w 140"/>
                <a:gd name="T17" fmla="*/ 74 h 144"/>
                <a:gd name="T18" fmla="*/ 0 w 140"/>
                <a:gd name="T19" fmla="*/ 110 h 144"/>
                <a:gd name="T20" fmla="*/ 0 w 140"/>
                <a:gd name="T21" fmla="*/ 132 h 144"/>
                <a:gd name="T22" fmla="*/ 4 w 140"/>
                <a:gd name="T23" fmla="*/ 142 h 144"/>
                <a:gd name="T24" fmla="*/ 6 w 140"/>
                <a:gd name="T25" fmla="*/ 144 h 144"/>
                <a:gd name="T26" fmla="*/ 7 w 140"/>
                <a:gd name="T27" fmla="*/ 140 h 144"/>
                <a:gd name="T28" fmla="*/ 13 w 140"/>
                <a:gd name="T29" fmla="*/ 128 h 144"/>
                <a:gd name="T30" fmla="*/ 22 w 140"/>
                <a:gd name="T31" fmla="*/ 111 h 144"/>
                <a:gd name="T32" fmla="*/ 36 w 140"/>
                <a:gd name="T33" fmla="*/ 90 h 144"/>
                <a:gd name="T34" fmla="*/ 54 w 140"/>
                <a:gd name="T35" fmla="*/ 69 h 144"/>
                <a:gd name="T36" fmla="*/ 77 w 140"/>
                <a:gd name="T37" fmla="*/ 50 h 144"/>
                <a:gd name="T38" fmla="*/ 105 w 140"/>
                <a:gd name="T39" fmla="*/ 34 h 144"/>
                <a:gd name="T40" fmla="*/ 140 w 140"/>
                <a:gd name="T41" fmla="*/ 24 h 144"/>
                <a:gd name="T42" fmla="*/ 86 w 140"/>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4">
                  <a:moveTo>
                    <a:pt x="86" y="0"/>
                  </a:moveTo>
                  <a:lnTo>
                    <a:pt x="83" y="1"/>
                  </a:lnTo>
                  <a:lnTo>
                    <a:pt x="75" y="4"/>
                  </a:lnTo>
                  <a:lnTo>
                    <a:pt x="65" y="8"/>
                  </a:lnTo>
                  <a:lnTo>
                    <a:pt x="51" y="15"/>
                  </a:lnTo>
                  <a:lnTo>
                    <a:pt x="38" y="24"/>
                  </a:lnTo>
                  <a:lnTo>
                    <a:pt x="25" y="37"/>
                  </a:lnTo>
                  <a:lnTo>
                    <a:pt x="14" y="54"/>
                  </a:lnTo>
                  <a:lnTo>
                    <a:pt x="6" y="74"/>
                  </a:lnTo>
                  <a:lnTo>
                    <a:pt x="0" y="110"/>
                  </a:lnTo>
                  <a:lnTo>
                    <a:pt x="0" y="132"/>
                  </a:lnTo>
                  <a:lnTo>
                    <a:pt x="4" y="142"/>
                  </a:lnTo>
                  <a:lnTo>
                    <a:pt x="6" y="144"/>
                  </a:lnTo>
                  <a:lnTo>
                    <a:pt x="7" y="140"/>
                  </a:lnTo>
                  <a:lnTo>
                    <a:pt x="13" y="128"/>
                  </a:lnTo>
                  <a:lnTo>
                    <a:pt x="22" y="111"/>
                  </a:lnTo>
                  <a:lnTo>
                    <a:pt x="36" y="90"/>
                  </a:lnTo>
                  <a:lnTo>
                    <a:pt x="54" y="69"/>
                  </a:lnTo>
                  <a:lnTo>
                    <a:pt x="77" y="50"/>
                  </a:lnTo>
                  <a:lnTo>
                    <a:pt x="105" y="34"/>
                  </a:lnTo>
                  <a:lnTo>
                    <a:pt x="140" y="24"/>
                  </a:lnTo>
                  <a:lnTo>
                    <a:pt x="86"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099" name="Freeform 1187"/>
            <p:cNvSpPr>
              <a:spLocks/>
            </p:cNvSpPr>
            <p:nvPr/>
          </p:nvSpPr>
          <p:spPr bwMode="auto">
            <a:xfrm>
              <a:off x="3592" y="1065"/>
              <a:ext cx="123" cy="112"/>
            </a:xfrm>
            <a:custGeom>
              <a:avLst/>
              <a:gdLst>
                <a:gd name="T0" fmla="*/ 185 w 246"/>
                <a:gd name="T1" fmla="*/ 29 h 223"/>
                <a:gd name="T2" fmla="*/ 131 w 246"/>
                <a:gd name="T3" fmla="*/ 4 h 223"/>
                <a:gd name="T4" fmla="*/ 121 w 246"/>
                <a:gd name="T5" fmla="*/ 0 h 223"/>
                <a:gd name="T6" fmla="*/ 110 w 246"/>
                <a:gd name="T7" fmla="*/ 2 h 223"/>
                <a:gd name="T8" fmla="*/ 106 w 246"/>
                <a:gd name="T9" fmla="*/ 3 h 223"/>
                <a:gd name="T10" fmla="*/ 95 w 246"/>
                <a:gd name="T11" fmla="*/ 7 h 223"/>
                <a:gd name="T12" fmla="*/ 82 w 246"/>
                <a:gd name="T13" fmla="*/ 12 h 223"/>
                <a:gd name="T14" fmla="*/ 64 w 246"/>
                <a:gd name="T15" fmla="*/ 22 h 223"/>
                <a:gd name="T16" fmla="*/ 47 w 246"/>
                <a:gd name="T17" fmla="*/ 34 h 223"/>
                <a:gd name="T18" fmla="*/ 31 w 246"/>
                <a:gd name="T19" fmla="*/ 52 h 223"/>
                <a:gd name="T20" fmla="*/ 17 w 246"/>
                <a:gd name="T21" fmla="*/ 73 h 223"/>
                <a:gd name="T22" fmla="*/ 7 w 246"/>
                <a:gd name="T23" fmla="*/ 100 h 223"/>
                <a:gd name="T24" fmla="*/ 0 w 246"/>
                <a:gd name="T25" fmla="*/ 143 h 223"/>
                <a:gd name="T26" fmla="*/ 2 w 246"/>
                <a:gd name="T27" fmla="*/ 171 h 223"/>
                <a:gd name="T28" fmla="*/ 9 w 246"/>
                <a:gd name="T29" fmla="*/ 191 h 223"/>
                <a:gd name="T30" fmla="*/ 21 w 246"/>
                <a:gd name="T31" fmla="*/ 203 h 223"/>
                <a:gd name="T32" fmla="*/ 52 w 246"/>
                <a:gd name="T33" fmla="*/ 223 h 223"/>
                <a:gd name="T34" fmla="*/ 68 w 246"/>
                <a:gd name="T35" fmla="*/ 190 h 223"/>
                <a:gd name="T36" fmla="*/ 68 w 246"/>
                <a:gd name="T37" fmla="*/ 190 h 223"/>
                <a:gd name="T38" fmla="*/ 68 w 246"/>
                <a:gd name="T39" fmla="*/ 189 h 223"/>
                <a:gd name="T40" fmla="*/ 68 w 246"/>
                <a:gd name="T41" fmla="*/ 188 h 223"/>
                <a:gd name="T42" fmla="*/ 68 w 246"/>
                <a:gd name="T43" fmla="*/ 188 h 223"/>
                <a:gd name="T44" fmla="*/ 69 w 246"/>
                <a:gd name="T45" fmla="*/ 186 h 223"/>
                <a:gd name="T46" fmla="*/ 71 w 246"/>
                <a:gd name="T47" fmla="*/ 182 h 223"/>
                <a:gd name="T48" fmla="*/ 76 w 246"/>
                <a:gd name="T49" fmla="*/ 171 h 223"/>
                <a:gd name="T50" fmla="*/ 83 w 246"/>
                <a:gd name="T51" fmla="*/ 158 h 223"/>
                <a:gd name="T52" fmla="*/ 94 w 246"/>
                <a:gd name="T53" fmla="*/ 141 h 223"/>
                <a:gd name="T54" fmla="*/ 109 w 246"/>
                <a:gd name="T55" fmla="*/ 124 h 223"/>
                <a:gd name="T56" fmla="*/ 128 w 246"/>
                <a:gd name="T57" fmla="*/ 109 h 223"/>
                <a:gd name="T58" fmla="*/ 150 w 246"/>
                <a:gd name="T59" fmla="*/ 97 h 223"/>
                <a:gd name="T60" fmla="*/ 177 w 246"/>
                <a:gd name="T61" fmla="*/ 90 h 223"/>
                <a:gd name="T62" fmla="*/ 246 w 246"/>
                <a:gd name="T63" fmla="*/ 63 h 223"/>
                <a:gd name="T64" fmla="*/ 185 w 246"/>
                <a:gd name="T65" fmla="*/ 2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9"/>
                  </a:moveTo>
                  <a:lnTo>
                    <a:pt x="131" y="4"/>
                  </a:lnTo>
                  <a:lnTo>
                    <a:pt x="121" y="0"/>
                  </a:lnTo>
                  <a:lnTo>
                    <a:pt x="110" y="2"/>
                  </a:lnTo>
                  <a:lnTo>
                    <a:pt x="106" y="3"/>
                  </a:lnTo>
                  <a:lnTo>
                    <a:pt x="95" y="7"/>
                  </a:lnTo>
                  <a:lnTo>
                    <a:pt x="82" y="12"/>
                  </a:lnTo>
                  <a:lnTo>
                    <a:pt x="64" y="22"/>
                  </a:lnTo>
                  <a:lnTo>
                    <a:pt x="47" y="34"/>
                  </a:lnTo>
                  <a:lnTo>
                    <a:pt x="31" y="52"/>
                  </a:lnTo>
                  <a:lnTo>
                    <a:pt x="17" y="73"/>
                  </a:lnTo>
                  <a:lnTo>
                    <a:pt x="7" y="100"/>
                  </a:lnTo>
                  <a:lnTo>
                    <a:pt x="0" y="143"/>
                  </a:lnTo>
                  <a:lnTo>
                    <a:pt x="2" y="171"/>
                  </a:lnTo>
                  <a:lnTo>
                    <a:pt x="9" y="191"/>
                  </a:lnTo>
                  <a:lnTo>
                    <a:pt x="21" y="203"/>
                  </a:lnTo>
                  <a:lnTo>
                    <a:pt x="52" y="223"/>
                  </a:lnTo>
                  <a:lnTo>
                    <a:pt x="68" y="190"/>
                  </a:lnTo>
                  <a:lnTo>
                    <a:pt x="68" y="190"/>
                  </a:lnTo>
                  <a:lnTo>
                    <a:pt x="68" y="189"/>
                  </a:lnTo>
                  <a:lnTo>
                    <a:pt x="68" y="188"/>
                  </a:lnTo>
                  <a:lnTo>
                    <a:pt x="68" y="188"/>
                  </a:lnTo>
                  <a:lnTo>
                    <a:pt x="69" y="186"/>
                  </a:lnTo>
                  <a:lnTo>
                    <a:pt x="71" y="182"/>
                  </a:lnTo>
                  <a:lnTo>
                    <a:pt x="76" y="171"/>
                  </a:lnTo>
                  <a:lnTo>
                    <a:pt x="83" y="158"/>
                  </a:lnTo>
                  <a:lnTo>
                    <a:pt x="94" y="141"/>
                  </a:lnTo>
                  <a:lnTo>
                    <a:pt x="109" y="124"/>
                  </a:lnTo>
                  <a:lnTo>
                    <a:pt x="128" y="109"/>
                  </a:lnTo>
                  <a:lnTo>
                    <a:pt x="150" y="97"/>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00" name="Freeform 1188"/>
            <p:cNvSpPr>
              <a:spLocks/>
            </p:cNvSpPr>
            <p:nvPr/>
          </p:nvSpPr>
          <p:spPr bwMode="auto">
            <a:xfrm>
              <a:off x="3608" y="1082"/>
              <a:ext cx="70" cy="72"/>
            </a:xfrm>
            <a:custGeom>
              <a:avLst/>
              <a:gdLst>
                <a:gd name="T0" fmla="*/ 85 w 140"/>
                <a:gd name="T1" fmla="*/ 0 h 143"/>
                <a:gd name="T2" fmla="*/ 83 w 140"/>
                <a:gd name="T3" fmla="*/ 1 h 143"/>
                <a:gd name="T4" fmla="*/ 75 w 140"/>
                <a:gd name="T5" fmla="*/ 4 h 143"/>
                <a:gd name="T6" fmla="*/ 65 w 140"/>
                <a:gd name="T7" fmla="*/ 8 h 143"/>
                <a:gd name="T8" fmla="*/ 51 w 140"/>
                <a:gd name="T9" fmla="*/ 15 h 143"/>
                <a:gd name="T10" fmla="*/ 38 w 140"/>
                <a:gd name="T11" fmla="*/ 25 h 143"/>
                <a:gd name="T12" fmla="*/ 24 w 140"/>
                <a:gd name="T13" fmla="*/ 38 h 143"/>
                <a:gd name="T14" fmla="*/ 14 w 140"/>
                <a:gd name="T15" fmla="*/ 54 h 143"/>
                <a:gd name="T16" fmla="*/ 6 w 140"/>
                <a:gd name="T17" fmla="*/ 75 h 143"/>
                <a:gd name="T18" fmla="*/ 0 w 140"/>
                <a:gd name="T19" fmla="*/ 110 h 143"/>
                <a:gd name="T20" fmla="*/ 0 w 140"/>
                <a:gd name="T21" fmla="*/ 130 h 143"/>
                <a:gd name="T22" fmla="*/ 4 w 140"/>
                <a:gd name="T23" fmla="*/ 141 h 143"/>
                <a:gd name="T24" fmla="*/ 6 w 140"/>
                <a:gd name="T25" fmla="*/ 143 h 143"/>
                <a:gd name="T26" fmla="*/ 7 w 140"/>
                <a:gd name="T27" fmla="*/ 138 h 143"/>
                <a:gd name="T28" fmla="*/ 13 w 140"/>
                <a:gd name="T29" fmla="*/ 127 h 143"/>
                <a:gd name="T30" fmla="*/ 22 w 140"/>
                <a:gd name="T31" fmla="*/ 110 h 143"/>
                <a:gd name="T32" fmla="*/ 36 w 140"/>
                <a:gd name="T33" fmla="*/ 90 h 143"/>
                <a:gd name="T34" fmla="*/ 54 w 140"/>
                <a:gd name="T35" fmla="*/ 69 h 143"/>
                <a:gd name="T36" fmla="*/ 77 w 140"/>
                <a:gd name="T37" fmla="*/ 50 h 143"/>
                <a:gd name="T38" fmla="*/ 105 w 140"/>
                <a:gd name="T39" fmla="*/ 35 h 143"/>
                <a:gd name="T40" fmla="*/ 140 w 140"/>
                <a:gd name="T41" fmla="*/ 25 h 143"/>
                <a:gd name="T42" fmla="*/ 85 w 140"/>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3">
                  <a:moveTo>
                    <a:pt x="85" y="0"/>
                  </a:moveTo>
                  <a:lnTo>
                    <a:pt x="83" y="1"/>
                  </a:lnTo>
                  <a:lnTo>
                    <a:pt x="75" y="4"/>
                  </a:lnTo>
                  <a:lnTo>
                    <a:pt x="65" y="8"/>
                  </a:lnTo>
                  <a:lnTo>
                    <a:pt x="51" y="15"/>
                  </a:lnTo>
                  <a:lnTo>
                    <a:pt x="38" y="25"/>
                  </a:lnTo>
                  <a:lnTo>
                    <a:pt x="24" y="38"/>
                  </a:lnTo>
                  <a:lnTo>
                    <a:pt x="14" y="54"/>
                  </a:lnTo>
                  <a:lnTo>
                    <a:pt x="6" y="75"/>
                  </a:lnTo>
                  <a:lnTo>
                    <a:pt x="0" y="110"/>
                  </a:lnTo>
                  <a:lnTo>
                    <a:pt x="0" y="130"/>
                  </a:lnTo>
                  <a:lnTo>
                    <a:pt x="4" y="141"/>
                  </a:lnTo>
                  <a:lnTo>
                    <a:pt x="6" y="143"/>
                  </a:lnTo>
                  <a:lnTo>
                    <a:pt x="7" y="138"/>
                  </a:lnTo>
                  <a:lnTo>
                    <a:pt x="13" y="127"/>
                  </a:lnTo>
                  <a:lnTo>
                    <a:pt x="22" y="110"/>
                  </a:lnTo>
                  <a:lnTo>
                    <a:pt x="36" y="90"/>
                  </a:lnTo>
                  <a:lnTo>
                    <a:pt x="54" y="69"/>
                  </a:lnTo>
                  <a:lnTo>
                    <a:pt x="77" y="50"/>
                  </a:lnTo>
                  <a:lnTo>
                    <a:pt x="105" y="35"/>
                  </a:lnTo>
                  <a:lnTo>
                    <a:pt x="140"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01" name="Freeform 1189"/>
            <p:cNvSpPr>
              <a:spLocks/>
            </p:cNvSpPr>
            <p:nvPr/>
          </p:nvSpPr>
          <p:spPr bwMode="auto">
            <a:xfrm>
              <a:off x="3663" y="1114"/>
              <a:ext cx="124" cy="112"/>
            </a:xfrm>
            <a:custGeom>
              <a:avLst/>
              <a:gdLst>
                <a:gd name="T0" fmla="*/ 185 w 246"/>
                <a:gd name="T1" fmla="*/ 28 h 223"/>
                <a:gd name="T2" fmla="*/ 130 w 246"/>
                <a:gd name="T3" fmla="*/ 4 h 223"/>
                <a:gd name="T4" fmla="*/ 121 w 246"/>
                <a:gd name="T5" fmla="*/ 0 h 223"/>
                <a:gd name="T6" fmla="*/ 109 w 246"/>
                <a:gd name="T7" fmla="*/ 2 h 223"/>
                <a:gd name="T8" fmla="*/ 105 w 246"/>
                <a:gd name="T9" fmla="*/ 3 h 223"/>
                <a:gd name="T10" fmla="*/ 94 w 246"/>
                <a:gd name="T11" fmla="*/ 6 h 223"/>
                <a:gd name="T12" fmla="*/ 80 w 246"/>
                <a:gd name="T13" fmla="*/ 12 h 223"/>
                <a:gd name="T14" fmla="*/ 64 w 246"/>
                <a:gd name="T15" fmla="*/ 21 h 223"/>
                <a:gd name="T16" fmla="*/ 47 w 246"/>
                <a:gd name="T17" fmla="*/ 34 h 223"/>
                <a:gd name="T18" fmla="*/ 31 w 246"/>
                <a:gd name="T19" fmla="*/ 51 h 223"/>
                <a:gd name="T20" fmla="*/ 17 w 246"/>
                <a:gd name="T21" fmla="*/ 72 h 223"/>
                <a:gd name="T22" fmla="*/ 7 w 246"/>
                <a:gd name="T23" fmla="*/ 99 h 223"/>
                <a:gd name="T24" fmla="*/ 0 w 246"/>
                <a:gd name="T25" fmla="*/ 141 h 223"/>
                <a:gd name="T26" fmla="*/ 1 w 246"/>
                <a:gd name="T27" fmla="*/ 171 h 223"/>
                <a:gd name="T28" fmla="*/ 9 w 246"/>
                <a:gd name="T29" fmla="*/ 191 h 223"/>
                <a:gd name="T30" fmla="*/ 19 w 246"/>
                <a:gd name="T31" fmla="*/ 202 h 223"/>
                <a:gd name="T32" fmla="*/ 50 w 246"/>
                <a:gd name="T33" fmla="*/ 223 h 223"/>
                <a:gd name="T34" fmla="*/ 67 w 246"/>
                <a:gd name="T35" fmla="*/ 190 h 223"/>
                <a:gd name="T36" fmla="*/ 67 w 246"/>
                <a:gd name="T37" fmla="*/ 190 h 223"/>
                <a:gd name="T38" fmla="*/ 68 w 246"/>
                <a:gd name="T39" fmla="*/ 189 h 223"/>
                <a:gd name="T40" fmla="*/ 68 w 246"/>
                <a:gd name="T41" fmla="*/ 187 h 223"/>
                <a:gd name="T42" fmla="*/ 68 w 246"/>
                <a:gd name="T43" fmla="*/ 187 h 223"/>
                <a:gd name="T44" fmla="*/ 68 w 246"/>
                <a:gd name="T45" fmla="*/ 186 h 223"/>
                <a:gd name="T46" fmla="*/ 70 w 246"/>
                <a:gd name="T47" fmla="*/ 182 h 223"/>
                <a:gd name="T48" fmla="*/ 75 w 246"/>
                <a:gd name="T49" fmla="*/ 171 h 223"/>
                <a:gd name="T50" fmla="*/ 81 w 246"/>
                <a:gd name="T51" fmla="*/ 156 h 223"/>
                <a:gd name="T52" fmla="*/ 93 w 246"/>
                <a:gd name="T53" fmla="*/ 140 h 223"/>
                <a:gd name="T54" fmla="*/ 108 w 246"/>
                <a:gd name="T55" fmla="*/ 123 h 223"/>
                <a:gd name="T56" fmla="*/ 126 w 246"/>
                <a:gd name="T57" fmla="*/ 108 h 223"/>
                <a:gd name="T58" fmla="*/ 148 w 246"/>
                <a:gd name="T59" fmla="*/ 95 h 223"/>
                <a:gd name="T60" fmla="*/ 176 w 246"/>
                <a:gd name="T61" fmla="*/ 88 h 223"/>
                <a:gd name="T62" fmla="*/ 246 w 246"/>
                <a:gd name="T63" fmla="*/ 62 h 223"/>
                <a:gd name="T64" fmla="*/ 185 w 246"/>
                <a:gd name="T65"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3">
                  <a:moveTo>
                    <a:pt x="185" y="28"/>
                  </a:moveTo>
                  <a:lnTo>
                    <a:pt x="130" y="4"/>
                  </a:lnTo>
                  <a:lnTo>
                    <a:pt x="121" y="0"/>
                  </a:lnTo>
                  <a:lnTo>
                    <a:pt x="109" y="2"/>
                  </a:lnTo>
                  <a:lnTo>
                    <a:pt x="105" y="3"/>
                  </a:lnTo>
                  <a:lnTo>
                    <a:pt x="94" y="6"/>
                  </a:lnTo>
                  <a:lnTo>
                    <a:pt x="80" y="12"/>
                  </a:lnTo>
                  <a:lnTo>
                    <a:pt x="64" y="21"/>
                  </a:lnTo>
                  <a:lnTo>
                    <a:pt x="47" y="34"/>
                  </a:lnTo>
                  <a:lnTo>
                    <a:pt x="31" y="51"/>
                  </a:lnTo>
                  <a:lnTo>
                    <a:pt x="17" y="72"/>
                  </a:lnTo>
                  <a:lnTo>
                    <a:pt x="7" y="99"/>
                  </a:lnTo>
                  <a:lnTo>
                    <a:pt x="0" y="141"/>
                  </a:lnTo>
                  <a:lnTo>
                    <a:pt x="1" y="171"/>
                  </a:lnTo>
                  <a:lnTo>
                    <a:pt x="9" y="191"/>
                  </a:lnTo>
                  <a:lnTo>
                    <a:pt x="19" y="202"/>
                  </a:lnTo>
                  <a:lnTo>
                    <a:pt x="50" y="223"/>
                  </a:lnTo>
                  <a:lnTo>
                    <a:pt x="67" y="190"/>
                  </a:lnTo>
                  <a:lnTo>
                    <a:pt x="67" y="190"/>
                  </a:lnTo>
                  <a:lnTo>
                    <a:pt x="68" y="189"/>
                  </a:lnTo>
                  <a:lnTo>
                    <a:pt x="68" y="187"/>
                  </a:lnTo>
                  <a:lnTo>
                    <a:pt x="68" y="187"/>
                  </a:lnTo>
                  <a:lnTo>
                    <a:pt x="68" y="186"/>
                  </a:lnTo>
                  <a:lnTo>
                    <a:pt x="70" y="182"/>
                  </a:lnTo>
                  <a:lnTo>
                    <a:pt x="75" y="171"/>
                  </a:lnTo>
                  <a:lnTo>
                    <a:pt x="81" y="156"/>
                  </a:lnTo>
                  <a:lnTo>
                    <a:pt x="93" y="140"/>
                  </a:lnTo>
                  <a:lnTo>
                    <a:pt x="108" y="123"/>
                  </a:lnTo>
                  <a:lnTo>
                    <a:pt x="126" y="108"/>
                  </a:lnTo>
                  <a:lnTo>
                    <a:pt x="148" y="95"/>
                  </a:lnTo>
                  <a:lnTo>
                    <a:pt x="176" y="88"/>
                  </a:lnTo>
                  <a:lnTo>
                    <a:pt x="246" y="62"/>
                  </a:lnTo>
                  <a:lnTo>
                    <a:pt x="18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02" name="Freeform 1190"/>
            <p:cNvSpPr>
              <a:spLocks/>
            </p:cNvSpPr>
            <p:nvPr/>
          </p:nvSpPr>
          <p:spPr bwMode="auto">
            <a:xfrm>
              <a:off x="3679" y="1130"/>
              <a:ext cx="70" cy="72"/>
            </a:xfrm>
            <a:custGeom>
              <a:avLst/>
              <a:gdLst>
                <a:gd name="T0" fmla="*/ 85 w 139"/>
                <a:gd name="T1" fmla="*/ 0 h 143"/>
                <a:gd name="T2" fmla="*/ 83 w 139"/>
                <a:gd name="T3" fmla="*/ 1 h 143"/>
                <a:gd name="T4" fmla="*/ 75 w 139"/>
                <a:gd name="T5" fmla="*/ 3 h 143"/>
                <a:gd name="T6" fmla="*/ 64 w 139"/>
                <a:gd name="T7" fmla="*/ 8 h 143"/>
                <a:gd name="T8" fmla="*/ 51 w 139"/>
                <a:gd name="T9" fmla="*/ 14 h 143"/>
                <a:gd name="T10" fmla="*/ 38 w 139"/>
                <a:gd name="T11" fmla="*/ 24 h 143"/>
                <a:gd name="T12" fmla="*/ 24 w 139"/>
                <a:gd name="T13" fmla="*/ 37 h 143"/>
                <a:gd name="T14" fmla="*/ 14 w 139"/>
                <a:gd name="T15" fmla="*/ 53 h 143"/>
                <a:gd name="T16" fmla="*/ 6 w 139"/>
                <a:gd name="T17" fmla="*/ 74 h 143"/>
                <a:gd name="T18" fmla="*/ 0 w 139"/>
                <a:gd name="T19" fmla="*/ 109 h 143"/>
                <a:gd name="T20" fmla="*/ 0 w 139"/>
                <a:gd name="T21" fmla="*/ 130 h 143"/>
                <a:gd name="T22" fmla="*/ 3 w 139"/>
                <a:gd name="T23" fmla="*/ 141 h 143"/>
                <a:gd name="T24" fmla="*/ 6 w 139"/>
                <a:gd name="T25" fmla="*/ 143 h 143"/>
                <a:gd name="T26" fmla="*/ 7 w 139"/>
                <a:gd name="T27" fmla="*/ 138 h 143"/>
                <a:gd name="T28" fmla="*/ 13 w 139"/>
                <a:gd name="T29" fmla="*/ 127 h 143"/>
                <a:gd name="T30" fmla="*/ 22 w 139"/>
                <a:gd name="T31" fmla="*/ 109 h 143"/>
                <a:gd name="T32" fmla="*/ 36 w 139"/>
                <a:gd name="T33" fmla="*/ 89 h 143"/>
                <a:gd name="T34" fmla="*/ 54 w 139"/>
                <a:gd name="T35" fmla="*/ 68 h 143"/>
                <a:gd name="T36" fmla="*/ 77 w 139"/>
                <a:gd name="T37" fmla="*/ 48 h 143"/>
                <a:gd name="T38" fmla="*/ 105 w 139"/>
                <a:gd name="T39" fmla="*/ 33 h 143"/>
                <a:gd name="T40" fmla="*/ 139 w 139"/>
                <a:gd name="T41" fmla="*/ 24 h 143"/>
                <a:gd name="T42" fmla="*/ 85 w 139"/>
                <a:gd name="T4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3">
                  <a:moveTo>
                    <a:pt x="85" y="0"/>
                  </a:moveTo>
                  <a:lnTo>
                    <a:pt x="83" y="1"/>
                  </a:lnTo>
                  <a:lnTo>
                    <a:pt x="75" y="3"/>
                  </a:lnTo>
                  <a:lnTo>
                    <a:pt x="64" y="8"/>
                  </a:lnTo>
                  <a:lnTo>
                    <a:pt x="51" y="14"/>
                  </a:lnTo>
                  <a:lnTo>
                    <a:pt x="38" y="24"/>
                  </a:lnTo>
                  <a:lnTo>
                    <a:pt x="24" y="37"/>
                  </a:lnTo>
                  <a:lnTo>
                    <a:pt x="14" y="53"/>
                  </a:lnTo>
                  <a:lnTo>
                    <a:pt x="6" y="74"/>
                  </a:lnTo>
                  <a:lnTo>
                    <a:pt x="0" y="109"/>
                  </a:lnTo>
                  <a:lnTo>
                    <a:pt x="0" y="130"/>
                  </a:lnTo>
                  <a:lnTo>
                    <a:pt x="3" y="141"/>
                  </a:lnTo>
                  <a:lnTo>
                    <a:pt x="6" y="143"/>
                  </a:lnTo>
                  <a:lnTo>
                    <a:pt x="7" y="138"/>
                  </a:lnTo>
                  <a:lnTo>
                    <a:pt x="13" y="127"/>
                  </a:lnTo>
                  <a:lnTo>
                    <a:pt x="22" y="109"/>
                  </a:lnTo>
                  <a:lnTo>
                    <a:pt x="36" y="89"/>
                  </a:lnTo>
                  <a:lnTo>
                    <a:pt x="54" y="68"/>
                  </a:lnTo>
                  <a:lnTo>
                    <a:pt x="77" y="48"/>
                  </a:lnTo>
                  <a:lnTo>
                    <a:pt x="105" y="33"/>
                  </a:lnTo>
                  <a:lnTo>
                    <a:pt x="139" y="24"/>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03" name="Freeform 1191"/>
            <p:cNvSpPr>
              <a:spLocks/>
            </p:cNvSpPr>
            <p:nvPr/>
          </p:nvSpPr>
          <p:spPr bwMode="auto">
            <a:xfrm>
              <a:off x="3740" y="1160"/>
              <a:ext cx="123" cy="112"/>
            </a:xfrm>
            <a:custGeom>
              <a:avLst/>
              <a:gdLst>
                <a:gd name="T0" fmla="*/ 185 w 246"/>
                <a:gd name="T1" fmla="*/ 29 h 224"/>
                <a:gd name="T2" fmla="*/ 131 w 246"/>
                <a:gd name="T3" fmla="*/ 4 h 224"/>
                <a:gd name="T4" fmla="*/ 121 w 246"/>
                <a:gd name="T5" fmla="*/ 0 h 224"/>
                <a:gd name="T6" fmla="*/ 110 w 246"/>
                <a:gd name="T7" fmla="*/ 2 h 224"/>
                <a:gd name="T8" fmla="*/ 106 w 246"/>
                <a:gd name="T9" fmla="*/ 3 h 224"/>
                <a:gd name="T10" fmla="*/ 95 w 246"/>
                <a:gd name="T11" fmla="*/ 7 h 224"/>
                <a:gd name="T12" fmla="*/ 82 w 246"/>
                <a:gd name="T13" fmla="*/ 14 h 224"/>
                <a:gd name="T14" fmla="*/ 64 w 246"/>
                <a:gd name="T15" fmla="*/ 23 h 224"/>
                <a:gd name="T16" fmla="*/ 47 w 246"/>
                <a:gd name="T17" fmla="*/ 35 h 224"/>
                <a:gd name="T18" fmla="*/ 31 w 246"/>
                <a:gd name="T19" fmla="*/ 53 h 224"/>
                <a:gd name="T20" fmla="*/ 17 w 246"/>
                <a:gd name="T21" fmla="*/ 73 h 224"/>
                <a:gd name="T22" fmla="*/ 7 w 246"/>
                <a:gd name="T23" fmla="*/ 100 h 224"/>
                <a:gd name="T24" fmla="*/ 0 w 246"/>
                <a:gd name="T25" fmla="*/ 144 h 224"/>
                <a:gd name="T26" fmla="*/ 2 w 246"/>
                <a:gd name="T27" fmla="*/ 174 h 224"/>
                <a:gd name="T28" fmla="*/ 10 w 246"/>
                <a:gd name="T29" fmla="*/ 192 h 224"/>
                <a:gd name="T30" fmla="*/ 21 w 246"/>
                <a:gd name="T31" fmla="*/ 204 h 224"/>
                <a:gd name="T32" fmla="*/ 52 w 246"/>
                <a:gd name="T33" fmla="*/ 224 h 224"/>
                <a:gd name="T34" fmla="*/ 68 w 246"/>
                <a:gd name="T35" fmla="*/ 191 h 224"/>
                <a:gd name="T36" fmla="*/ 68 w 246"/>
                <a:gd name="T37" fmla="*/ 191 h 224"/>
                <a:gd name="T38" fmla="*/ 68 w 246"/>
                <a:gd name="T39" fmla="*/ 190 h 224"/>
                <a:gd name="T40" fmla="*/ 68 w 246"/>
                <a:gd name="T41" fmla="*/ 190 h 224"/>
                <a:gd name="T42" fmla="*/ 68 w 246"/>
                <a:gd name="T43" fmla="*/ 189 h 224"/>
                <a:gd name="T44" fmla="*/ 69 w 246"/>
                <a:gd name="T45" fmla="*/ 188 h 224"/>
                <a:gd name="T46" fmla="*/ 71 w 246"/>
                <a:gd name="T47" fmla="*/ 183 h 224"/>
                <a:gd name="T48" fmla="*/ 76 w 246"/>
                <a:gd name="T49" fmla="*/ 173 h 224"/>
                <a:gd name="T50" fmla="*/ 83 w 246"/>
                <a:gd name="T51" fmla="*/ 159 h 224"/>
                <a:gd name="T52" fmla="*/ 94 w 246"/>
                <a:gd name="T53" fmla="*/ 141 h 224"/>
                <a:gd name="T54" fmla="*/ 109 w 246"/>
                <a:gd name="T55" fmla="*/ 125 h 224"/>
                <a:gd name="T56" fmla="*/ 128 w 246"/>
                <a:gd name="T57" fmla="*/ 109 h 224"/>
                <a:gd name="T58" fmla="*/ 150 w 246"/>
                <a:gd name="T59" fmla="*/ 98 h 224"/>
                <a:gd name="T60" fmla="*/ 177 w 246"/>
                <a:gd name="T61" fmla="*/ 90 h 224"/>
                <a:gd name="T62" fmla="*/ 246 w 246"/>
                <a:gd name="T63" fmla="*/ 63 h 224"/>
                <a:gd name="T64" fmla="*/ 185 w 246"/>
                <a:gd name="T65" fmla="*/ 2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4">
                  <a:moveTo>
                    <a:pt x="185" y="29"/>
                  </a:moveTo>
                  <a:lnTo>
                    <a:pt x="131" y="4"/>
                  </a:lnTo>
                  <a:lnTo>
                    <a:pt x="121" y="0"/>
                  </a:lnTo>
                  <a:lnTo>
                    <a:pt x="110" y="2"/>
                  </a:lnTo>
                  <a:lnTo>
                    <a:pt x="106" y="3"/>
                  </a:lnTo>
                  <a:lnTo>
                    <a:pt x="95" y="7"/>
                  </a:lnTo>
                  <a:lnTo>
                    <a:pt x="82" y="14"/>
                  </a:lnTo>
                  <a:lnTo>
                    <a:pt x="64" y="23"/>
                  </a:lnTo>
                  <a:lnTo>
                    <a:pt x="47" y="35"/>
                  </a:lnTo>
                  <a:lnTo>
                    <a:pt x="31" y="53"/>
                  </a:lnTo>
                  <a:lnTo>
                    <a:pt x="17" y="73"/>
                  </a:lnTo>
                  <a:lnTo>
                    <a:pt x="7" y="100"/>
                  </a:lnTo>
                  <a:lnTo>
                    <a:pt x="0" y="144"/>
                  </a:lnTo>
                  <a:lnTo>
                    <a:pt x="2" y="174"/>
                  </a:lnTo>
                  <a:lnTo>
                    <a:pt x="10" y="192"/>
                  </a:lnTo>
                  <a:lnTo>
                    <a:pt x="21" y="204"/>
                  </a:lnTo>
                  <a:lnTo>
                    <a:pt x="52" y="224"/>
                  </a:lnTo>
                  <a:lnTo>
                    <a:pt x="68" y="191"/>
                  </a:lnTo>
                  <a:lnTo>
                    <a:pt x="68" y="191"/>
                  </a:lnTo>
                  <a:lnTo>
                    <a:pt x="68" y="190"/>
                  </a:lnTo>
                  <a:lnTo>
                    <a:pt x="68" y="190"/>
                  </a:lnTo>
                  <a:lnTo>
                    <a:pt x="68" y="189"/>
                  </a:lnTo>
                  <a:lnTo>
                    <a:pt x="69" y="188"/>
                  </a:lnTo>
                  <a:lnTo>
                    <a:pt x="71" y="183"/>
                  </a:lnTo>
                  <a:lnTo>
                    <a:pt x="76" y="173"/>
                  </a:lnTo>
                  <a:lnTo>
                    <a:pt x="83" y="159"/>
                  </a:lnTo>
                  <a:lnTo>
                    <a:pt x="94" y="141"/>
                  </a:lnTo>
                  <a:lnTo>
                    <a:pt x="109" y="125"/>
                  </a:lnTo>
                  <a:lnTo>
                    <a:pt x="128" y="109"/>
                  </a:lnTo>
                  <a:lnTo>
                    <a:pt x="150" y="98"/>
                  </a:lnTo>
                  <a:lnTo>
                    <a:pt x="177"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04" name="Freeform 1192"/>
            <p:cNvSpPr>
              <a:spLocks/>
            </p:cNvSpPr>
            <p:nvPr/>
          </p:nvSpPr>
          <p:spPr bwMode="auto">
            <a:xfrm>
              <a:off x="3756" y="1177"/>
              <a:ext cx="70" cy="72"/>
            </a:xfrm>
            <a:custGeom>
              <a:avLst/>
              <a:gdLst>
                <a:gd name="T0" fmla="*/ 85 w 141"/>
                <a:gd name="T1" fmla="*/ 0 h 144"/>
                <a:gd name="T2" fmla="*/ 83 w 141"/>
                <a:gd name="T3" fmla="*/ 1 h 144"/>
                <a:gd name="T4" fmla="*/ 75 w 141"/>
                <a:gd name="T5" fmla="*/ 4 h 144"/>
                <a:gd name="T6" fmla="*/ 65 w 141"/>
                <a:gd name="T7" fmla="*/ 8 h 144"/>
                <a:gd name="T8" fmla="*/ 51 w 141"/>
                <a:gd name="T9" fmla="*/ 15 h 144"/>
                <a:gd name="T10" fmla="*/ 38 w 141"/>
                <a:gd name="T11" fmla="*/ 25 h 144"/>
                <a:gd name="T12" fmla="*/ 24 w 141"/>
                <a:gd name="T13" fmla="*/ 38 h 144"/>
                <a:gd name="T14" fmla="*/ 14 w 141"/>
                <a:gd name="T15" fmla="*/ 54 h 144"/>
                <a:gd name="T16" fmla="*/ 6 w 141"/>
                <a:gd name="T17" fmla="*/ 75 h 144"/>
                <a:gd name="T18" fmla="*/ 0 w 141"/>
                <a:gd name="T19" fmla="*/ 111 h 144"/>
                <a:gd name="T20" fmla="*/ 1 w 141"/>
                <a:gd name="T21" fmla="*/ 131 h 144"/>
                <a:gd name="T22" fmla="*/ 4 w 141"/>
                <a:gd name="T23" fmla="*/ 142 h 144"/>
                <a:gd name="T24" fmla="*/ 6 w 141"/>
                <a:gd name="T25" fmla="*/ 144 h 144"/>
                <a:gd name="T26" fmla="*/ 8 w 141"/>
                <a:gd name="T27" fmla="*/ 140 h 144"/>
                <a:gd name="T28" fmla="*/ 13 w 141"/>
                <a:gd name="T29" fmla="*/ 128 h 144"/>
                <a:gd name="T30" fmla="*/ 22 w 141"/>
                <a:gd name="T31" fmla="*/ 111 h 144"/>
                <a:gd name="T32" fmla="*/ 36 w 141"/>
                <a:gd name="T33" fmla="*/ 90 h 144"/>
                <a:gd name="T34" fmla="*/ 54 w 141"/>
                <a:gd name="T35" fmla="*/ 69 h 144"/>
                <a:gd name="T36" fmla="*/ 77 w 141"/>
                <a:gd name="T37" fmla="*/ 51 h 144"/>
                <a:gd name="T38" fmla="*/ 106 w 141"/>
                <a:gd name="T39" fmla="*/ 35 h 144"/>
                <a:gd name="T40" fmla="*/ 141 w 141"/>
                <a:gd name="T41" fmla="*/ 25 h 144"/>
                <a:gd name="T42" fmla="*/ 85 w 141"/>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1" h="144">
                  <a:moveTo>
                    <a:pt x="85" y="0"/>
                  </a:moveTo>
                  <a:lnTo>
                    <a:pt x="83" y="1"/>
                  </a:lnTo>
                  <a:lnTo>
                    <a:pt x="75" y="4"/>
                  </a:lnTo>
                  <a:lnTo>
                    <a:pt x="65" y="8"/>
                  </a:lnTo>
                  <a:lnTo>
                    <a:pt x="51" y="15"/>
                  </a:lnTo>
                  <a:lnTo>
                    <a:pt x="38" y="25"/>
                  </a:lnTo>
                  <a:lnTo>
                    <a:pt x="24" y="38"/>
                  </a:lnTo>
                  <a:lnTo>
                    <a:pt x="14" y="54"/>
                  </a:lnTo>
                  <a:lnTo>
                    <a:pt x="6" y="75"/>
                  </a:lnTo>
                  <a:lnTo>
                    <a:pt x="0" y="111"/>
                  </a:lnTo>
                  <a:lnTo>
                    <a:pt x="1" y="131"/>
                  </a:lnTo>
                  <a:lnTo>
                    <a:pt x="4" y="142"/>
                  </a:lnTo>
                  <a:lnTo>
                    <a:pt x="6" y="144"/>
                  </a:lnTo>
                  <a:lnTo>
                    <a:pt x="8" y="140"/>
                  </a:lnTo>
                  <a:lnTo>
                    <a:pt x="13" y="128"/>
                  </a:lnTo>
                  <a:lnTo>
                    <a:pt x="22" y="111"/>
                  </a:lnTo>
                  <a:lnTo>
                    <a:pt x="36" y="90"/>
                  </a:lnTo>
                  <a:lnTo>
                    <a:pt x="54" y="69"/>
                  </a:lnTo>
                  <a:lnTo>
                    <a:pt x="77" y="51"/>
                  </a:lnTo>
                  <a:lnTo>
                    <a:pt x="106" y="35"/>
                  </a:lnTo>
                  <a:lnTo>
                    <a:pt x="141"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05" name="Freeform 1193"/>
            <p:cNvSpPr>
              <a:spLocks/>
            </p:cNvSpPr>
            <p:nvPr/>
          </p:nvSpPr>
          <p:spPr bwMode="auto">
            <a:xfrm>
              <a:off x="3822" y="1210"/>
              <a:ext cx="124" cy="112"/>
            </a:xfrm>
            <a:custGeom>
              <a:avLst/>
              <a:gdLst>
                <a:gd name="T0" fmla="*/ 185 w 246"/>
                <a:gd name="T1" fmla="*/ 29 h 225"/>
                <a:gd name="T2" fmla="*/ 131 w 246"/>
                <a:gd name="T3" fmla="*/ 5 h 225"/>
                <a:gd name="T4" fmla="*/ 121 w 246"/>
                <a:gd name="T5" fmla="*/ 0 h 225"/>
                <a:gd name="T6" fmla="*/ 110 w 246"/>
                <a:gd name="T7" fmla="*/ 2 h 225"/>
                <a:gd name="T8" fmla="*/ 106 w 246"/>
                <a:gd name="T9" fmla="*/ 3 h 225"/>
                <a:gd name="T10" fmla="*/ 95 w 246"/>
                <a:gd name="T11" fmla="*/ 7 h 225"/>
                <a:gd name="T12" fmla="*/ 81 w 246"/>
                <a:gd name="T13" fmla="*/ 13 h 225"/>
                <a:gd name="T14" fmla="*/ 64 w 246"/>
                <a:gd name="T15" fmla="*/ 22 h 225"/>
                <a:gd name="T16" fmla="*/ 47 w 246"/>
                <a:gd name="T17" fmla="*/ 35 h 225"/>
                <a:gd name="T18" fmla="*/ 31 w 246"/>
                <a:gd name="T19" fmla="*/ 52 h 225"/>
                <a:gd name="T20" fmla="*/ 17 w 246"/>
                <a:gd name="T21" fmla="*/ 74 h 225"/>
                <a:gd name="T22" fmla="*/ 7 w 246"/>
                <a:gd name="T23" fmla="*/ 100 h 225"/>
                <a:gd name="T24" fmla="*/ 0 w 246"/>
                <a:gd name="T25" fmla="*/ 143 h 225"/>
                <a:gd name="T26" fmla="*/ 1 w 246"/>
                <a:gd name="T27" fmla="*/ 173 h 225"/>
                <a:gd name="T28" fmla="*/ 9 w 246"/>
                <a:gd name="T29" fmla="*/ 192 h 225"/>
                <a:gd name="T30" fmla="*/ 20 w 246"/>
                <a:gd name="T31" fmla="*/ 204 h 225"/>
                <a:gd name="T32" fmla="*/ 51 w 246"/>
                <a:gd name="T33" fmla="*/ 225 h 225"/>
                <a:gd name="T34" fmla="*/ 66 w 246"/>
                <a:gd name="T35" fmla="*/ 191 h 225"/>
                <a:gd name="T36" fmla="*/ 66 w 246"/>
                <a:gd name="T37" fmla="*/ 191 h 225"/>
                <a:gd name="T38" fmla="*/ 68 w 246"/>
                <a:gd name="T39" fmla="*/ 190 h 225"/>
                <a:gd name="T40" fmla="*/ 68 w 246"/>
                <a:gd name="T41" fmla="*/ 189 h 225"/>
                <a:gd name="T42" fmla="*/ 68 w 246"/>
                <a:gd name="T43" fmla="*/ 189 h 225"/>
                <a:gd name="T44" fmla="*/ 69 w 246"/>
                <a:gd name="T45" fmla="*/ 188 h 225"/>
                <a:gd name="T46" fmla="*/ 71 w 246"/>
                <a:gd name="T47" fmla="*/ 183 h 225"/>
                <a:gd name="T48" fmla="*/ 76 w 246"/>
                <a:gd name="T49" fmla="*/ 173 h 225"/>
                <a:gd name="T50" fmla="*/ 83 w 246"/>
                <a:gd name="T51" fmla="*/ 158 h 225"/>
                <a:gd name="T52" fmla="*/ 94 w 246"/>
                <a:gd name="T53" fmla="*/ 142 h 225"/>
                <a:gd name="T54" fmla="*/ 108 w 246"/>
                <a:gd name="T55" fmla="*/ 124 h 225"/>
                <a:gd name="T56" fmla="*/ 126 w 246"/>
                <a:gd name="T57" fmla="*/ 109 h 225"/>
                <a:gd name="T58" fmla="*/ 149 w 246"/>
                <a:gd name="T59" fmla="*/ 97 h 225"/>
                <a:gd name="T60" fmla="*/ 176 w 246"/>
                <a:gd name="T61" fmla="*/ 90 h 225"/>
                <a:gd name="T62" fmla="*/ 246 w 246"/>
                <a:gd name="T63" fmla="*/ 63 h 225"/>
                <a:gd name="T64" fmla="*/ 185 w 246"/>
                <a:gd name="T65" fmla="*/ 2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25">
                  <a:moveTo>
                    <a:pt x="185" y="29"/>
                  </a:moveTo>
                  <a:lnTo>
                    <a:pt x="131" y="5"/>
                  </a:lnTo>
                  <a:lnTo>
                    <a:pt x="121" y="0"/>
                  </a:lnTo>
                  <a:lnTo>
                    <a:pt x="110" y="2"/>
                  </a:lnTo>
                  <a:lnTo>
                    <a:pt x="106" y="3"/>
                  </a:lnTo>
                  <a:lnTo>
                    <a:pt x="95" y="7"/>
                  </a:lnTo>
                  <a:lnTo>
                    <a:pt x="81" y="13"/>
                  </a:lnTo>
                  <a:lnTo>
                    <a:pt x="64" y="22"/>
                  </a:lnTo>
                  <a:lnTo>
                    <a:pt x="47" y="35"/>
                  </a:lnTo>
                  <a:lnTo>
                    <a:pt x="31" y="52"/>
                  </a:lnTo>
                  <a:lnTo>
                    <a:pt x="17" y="74"/>
                  </a:lnTo>
                  <a:lnTo>
                    <a:pt x="7" y="100"/>
                  </a:lnTo>
                  <a:lnTo>
                    <a:pt x="0" y="143"/>
                  </a:lnTo>
                  <a:lnTo>
                    <a:pt x="1" y="173"/>
                  </a:lnTo>
                  <a:lnTo>
                    <a:pt x="9" y="192"/>
                  </a:lnTo>
                  <a:lnTo>
                    <a:pt x="20" y="204"/>
                  </a:lnTo>
                  <a:lnTo>
                    <a:pt x="51" y="225"/>
                  </a:lnTo>
                  <a:lnTo>
                    <a:pt x="66" y="191"/>
                  </a:lnTo>
                  <a:lnTo>
                    <a:pt x="66" y="191"/>
                  </a:lnTo>
                  <a:lnTo>
                    <a:pt x="68" y="190"/>
                  </a:lnTo>
                  <a:lnTo>
                    <a:pt x="68" y="189"/>
                  </a:lnTo>
                  <a:lnTo>
                    <a:pt x="68" y="189"/>
                  </a:lnTo>
                  <a:lnTo>
                    <a:pt x="69" y="188"/>
                  </a:lnTo>
                  <a:lnTo>
                    <a:pt x="71" y="183"/>
                  </a:lnTo>
                  <a:lnTo>
                    <a:pt x="76" y="173"/>
                  </a:lnTo>
                  <a:lnTo>
                    <a:pt x="83" y="158"/>
                  </a:lnTo>
                  <a:lnTo>
                    <a:pt x="94" y="142"/>
                  </a:lnTo>
                  <a:lnTo>
                    <a:pt x="108" y="124"/>
                  </a:lnTo>
                  <a:lnTo>
                    <a:pt x="126" y="109"/>
                  </a:lnTo>
                  <a:lnTo>
                    <a:pt x="149" y="97"/>
                  </a:lnTo>
                  <a:lnTo>
                    <a:pt x="176" y="90"/>
                  </a:lnTo>
                  <a:lnTo>
                    <a:pt x="246" y="63"/>
                  </a:lnTo>
                  <a:lnTo>
                    <a:pt x="18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06" name="Freeform 1194"/>
            <p:cNvSpPr>
              <a:spLocks/>
            </p:cNvSpPr>
            <p:nvPr/>
          </p:nvSpPr>
          <p:spPr bwMode="auto">
            <a:xfrm>
              <a:off x="3838" y="1227"/>
              <a:ext cx="70" cy="72"/>
            </a:xfrm>
            <a:custGeom>
              <a:avLst/>
              <a:gdLst>
                <a:gd name="T0" fmla="*/ 85 w 139"/>
                <a:gd name="T1" fmla="*/ 0 h 144"/>
                <a:gd name="T2" fmla="*/ 83 w 139"/>
                <a:gd name="T3" fmla="*/ 2 h 144"/>
                <a:gd name="T4" fmla="*/ 75 w 139"/>
                <a:gd name="T5" fmla="*/ 4 h 144"/>
                <a:gd name="T6" fmla="*/ 64 w 139"/>
                <a:gd name="T7" fmla="*/ 8 h 144"/>
                <a:gd name="T8" fmla="*/ 51 w 139"/>
                <a:gd name="T9" fmla="*/ 15 h 144"/>
                <a:gd name="T10" fmla="*/ 38 w 139"/>
                <a:gd name="T11" fmla="*/ 26 h 144"/>
                <a:gd name="T12" fmla="*/ 24 w 139"/>
                <a:gd name="T13" fmla="*/ 38 h 144"/>
                <a:gd name="T14" fmla="*/ 14 w 139"/>
                <a:gd name="T15" fmla="*/ 55 h 144"/>
                <a:gd name="T16" fmla="*/ 6 w 139"/>
                <a:gd name="T17" fmla="*/ 75 h 144"/>
                <a:gd name="T18" fmla="*/ 0 w 139"/>
                <a:gd name="T19" fmla="*/ 111 h 144"/>
                <a:gd name="T20" fmla="*/ 0 w 139"/>
                <a:gd name="T21" fmla="*/ 132 h 144"/>
                <a:gd name="T22" fmla="*/ 3 w 139"/>
                <a:gd name="T23" fmla="*/ 142 h 144"/>
                <a:gd name="T24" fmla="*/ 6 w 139"/>
                <a:gd name="T25" fmla="*/ 144 h 144"/>
                <a:gd name="T26" fmla="*/ 7 w 139"/>
                <a:gd name="T27" fmla="*/ 140 h 144"/>
                <a:gd name="T28" fmla="*/ 13 w 139"/>
                <a:gd name="T29" fmla="*/ 128 h 144"/>
                <a:gd name="T30" fmla="*/ 22 w 139"/>
                <a:gd name="T31" fmla="*/ 111 h 144"/>
                <a:gd name="T32" fmla="*/ 36 w 139"/>
                <a:gd name="T33" fmla="*/ 90 h 144"/>
                <a:gd name="T34" fmla="*/ 54 w 139"/>
                <a:gd name="T35" fmla="*/ 70 h 144"/>
                <a:gd name="T36" fmla="*/ 77 w 139"/>
                <a:gd name="T37" fmla="*/ 50 h 144"/>
                <a:gd name="T38" fmla="*/ 105 w 139"/>
                <a:gd name="T39" fmla="*/ 34 h 144"/>
                <a:gd name="T40" fmla="*/ 139 w 139"/>
                <a:gd name="T41" fmla="*/ 25 h 144"/>
                <a:gd name="T42" fmla="*/ 85 w 139"/>
                <a:gd name="T4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44">
                  <a:moveTo>
                    <a:pt x="85" y="0"/>
                  </a:moveTo>
                  <a:lnTo>
                    <a:pt x="83" y="2"/>
                  </a:lnTo>
                  <a:lnTo>
                    <a:pt x="75" y="4"/>
                  </a:lnTo>
                  <a:lnTo>
                    <a:pt x="64" y="8"/>
                  </a:lnTo>
                  <a:lnTo>
                    <a:pt x="51" y="15"/>
                  </a:lnTo>
                  <a:lnTo>
                    <a:pt x="38" y="26"/>
                  </a:lnTo>
                  <a:lnTo>
                    <a:pt x="24" y="38"/>
                  </a:lnTo>
                  <a:lnTo>
                    <a:pt x="14" y="55"/>
                  </a:lnTo>
                  <a:lnTo>
                    <a:pt x="6" y="75"/>
                  </a:lnTo>
                  <a:lnTo>
                    <a:pt x="0" y="111"/>
                  </a:lnTo>
                  <a:lnTo>
                    <a:pt x="0" y="132"/>
                  </a:lnTo>
                  <a:lnTo>
                    <a:pt x="3" y="142"/>
                  </a:lnTo>
                  <a:lnTo>
                    <a:pt x="6" y="144"/>
                  </a:lnTo>
                  <a:lnTo>
                    <a:pt x="7" y="140"/>
                  </a:lnTo>
                  <a:lnTo>
                    <a:pt x="13" y="128"/>
                  </a:lnTo>
                  <a:lnTo>
                    <a:pt x="22" y="111"/>
                  </a:lnTo>
                  <a:lnTo>
                    <a:pt x="36" y="90"/>
                  </a:lnTo>
                  <a:lnTo>
                    <a:pt x="54" y="70"/>
                  </a:lnTo>
                  <a:lnTo>
                    <a:pt x="77" y="50"/>
                  </a:lnTo>
                  <a:lnTo>
                    <a:pt x="105" y="34"/>
                  </a:lnTo>
                  <a:lnTo>
                    <a:pt x="139" y="25"/>
                  </a:lnTo>
                  <a:lnTo>
                    <a:pt x="85" y="0"/>
                  </a:lnTo>
                  <a:close/>
                </a:path>
              </a:pathLst>
            </a:custGeom>
            <a:solidFill>
              <a:srgbClr val="F9FF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07" name="Freeform 1195"/>
            <p:cNvSpPr>
              <a:spLocks/>
            </p:cNvSpPr>
            <p:nvPr/>
          </p:nvSpPr>
          <p:spPr bwMode="auto">
            <a:xfrm>
              <a:off x="4297" y="1065"/>
              <a:ext cx="118" cy="115"/>
            </a:xfrm>
            <a:custGeom>
              <a:avLst/>
              <a:gdLst>
                <a:gd name="T0" fmla="*/ 64 w 236"/>
                <a:gd name="T1" fmla="*/ 23 h 230"/>
                <a:gd name="T2" fmla="*/ 121 w 236"/>
                <a:gd name="T3" fmla="*/ 3 h 230"/>
                <a:gd name="T4" fmla="*/ 131 w 236"/>
                <a:gd name="T5" fmla="*/ 0 h 230"/>
                <a:gd name="T6" fmla="*/ 141 w 236"/>
                <a:gd name="T7" fmla="*/ 3 h 230"/>
                <a:gd name="T8" fmla="*/ 146 w 236"/>
                <a:gd name="T9" fmla="*/ 5 h 230"/>
                <a:gd name="T10" fmla="*/ 156 w 236"/>
                <a:gd name="T11" fmla="*/ 10 h 230"/>
                <a:gd name="T12" fmla="*/ 169 w 236"/>
                <a:gd name="T13" fmla="*/ 17 h 230"/>
                <a:gd name="T14" fmla="*/ 185 w 236"/>
                <a:gd name="T15" fmla="*/ 28 h 230"/>
                <a:gd name="T16" fmla="*/ 201 w 236"/>
                <a:gd name="T17" fmla="*/ 43 h 230"/>
                <a:gd name="T18" fmla="*/ 215 w 236"/>
                <a:gd name="T19" fmla="*/ 62 h 230"/>
                <a:gd name="T20" fmla="*/ 227 w 236"/>
                <a:gd name="T21" fmla="*/ 85 h 230"/>
                <a:gd name="T22" fmla="*/ 234 w 236"/>
                <a:gd name="T23" fmla="*/ 112 h 230"/>
                <a:gd name="T24" fmla="*/ 236 w 236"/>
                <a:gd name="T25" fmla="*/ 155 h 230"/>
                <a:gd name="T26" fmla="*/ 231 w 236"/>
                <a:gd name="T27" fmla="*/ 185 h 230"/>
                <a:gd name="T28" fmla="*/ 221 w 236"/>
                <a:gd name="T29" fmla="*/ 204 h 230"/>
                <a:gd name="T30" fmla="*/ 209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3 h 230"/>
                <a:gd name="T42" fmla="*/ 163 w 236"/>
                <a:gd name="T43" fmla="*/ 193 h 230"/>
                <a:gd name="T44" fmla="*/ 163 w 236"/>
                <a:gd name="T45" fmla="*/ 191 h 230"/>
                <a:gd name="T46" fmla="*/ 162 w 236"/>
                <a:gd name="T47" fmla="*/ 186 h 230"/>
                <a:gd name="T48" fmla="*/ 159 w 236"/>
                <a:gd name="T49" fmla="*/ 176 h 230"/>
                <a:gd name="T50" fmla="*/ 152 w 236"/>
                <a:gd name="T51" fmla="*/ 161 h 230"/>
                <a:gd name="T52" fmla="*/ 143 w 236"/>
                <a:gd name="T53" fmla="*/ 144 h 230"/>
                <a:gd name="T54" fmla="*/ 130 w 236"/>
                <a:gd name="T55" fmla="*/ 125 h 230"/>
                <a:gd name="T56" fmla="*/ 114 w 236"/>
                <a:gd name="T57" fmla="*/ 108 h 230"/>
                <a:gd name="T58" fmla="*/ 93 w 236"/>
                <a:gd name="T59" fmla="*/ 94 h 230"/>
                <a:gd name="T60" fmla="*/ 67 w 236"/>
                <a:gd name="T61" fmla="*/ 84 h 230"/>
                <a:gd name="T62" fmla="*/ 0 w 236"/>
                <a:gd name="T63" fmla="*/ 49 h 230"/>
                <a:gd name="T64" fmla="*/ 64 w 236"/>
                <a:gd name="T65" fmla="*/ 2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3"/>
                  </a:moveTo>
                  <a:lnTo>
                    <a:pt x="121" y="3"/>
                  </a:lnTo>
                  <a:lnTo>
                    <a:pt x="131" y="0"/>
                  </a:lnTo>
                  <a:lnTo>
                    <a:pt x="141" y="3"/>
                  </a:lnTo>
                  <a:lnTo>
                    <a:pt x="146" y="5"/>
                  </a:lnTo>
                  <a:lnTo>
                    <a:pt x="156" y="10"/>
                  </a:lnTo>
                  <a:lnTo>
                    <a:pt x="169" y="17"/>
                  </a:lnTo>
                  <a:lnTo>
                    <a:pt x="185" y="28"/>
                  </a:lnTo>
                  <a:lnTo>
                    <a:pt x="201" y="43"/>
                  </a:lnTo>
                  <a:lnTo>
                    <a:pt x="215" y="62"/>
                  </a:lnTo>
                  <a:lnTo>
                    <a:pt x="227" y="85"/>
                  </a:lnTo>
                  <a:lnTo>
                    <a:pt x="234" y="112"/>
                  </a:lnTo>
                  <a:lnTo>
                    <a:pt x="236" y="155"/>
                  </a:lnTo>
                  <a:lnTo>
                    <a:pt x="231" y="185"/>
                  </a:lnTo>
                  <a:lnTo>
                    <a:pt x="221" y="204"/>
                  </a:lnTo>
                  <a:lnTo>
                    <a:pt x="209" y="213"/>
                  </a:lnTo>
                  <a:lnTo>
                    <a:pt x="176" y="230"/>
                  </a:lnTo>
                  <a:lnTo>
                    <a:pt x="163" y="194"/>
                  </a:lnTo>
                  <a:lnTo>
                    <a:pt x="163" y="194"/>
                  </a:lnTo>
                  <a:lnTo>
                    <a:pt x="163" y="193"/>
                  </a:lnTo>
                  <a:lnTo>
                    <a:pt x="163" y="193"/>
                  </a:lnTo>
                  <a:lnTo>
                    <a:pt x="163" y="193"/>
                  </a:lnTo>
                  <a:lnTo>
                    <a:pt x="163" y="191"/>
                  </a:lnTo>
                  <a:lnTo>
                    <a:pt x="162" y="186"/>
                  </a:lnTo>
                  <a:lnTo>
                    <a:pt x="159" y="176"/>
                  </a:lnTo>
                  <a:lnTo>
                    <a:pt x="152" y="161"/>
                  </a:lnTo>
                  <a:lnTo>
                    <a:pt x="143" y="144"/>
                  </a:lnTo>
                  <a:lnTo>
                    <a:pt x="130" y="125"/>
                  </a:lnTo>
                  <a:lnTo>
                    <a:pt x="114" y="108"/>
                  </a:lnTo>
                  <a:lnTo>
                    <a:pt x="93" y="94"/>
                  </a:lnTo>
                  <a:lnTo>
                    <a:pt x="67" y="84"/>
                  </a:lnTo>
                  <a:lnTo>
                    <a:pt x="0" y="49"/>
                  </a:lnTo>
                  <a:lnTo>
                    <a:pt x="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08" name="Freeform 1196"/>
            <p:cNvSpPr>
              <a:spLocks/>
            </p:cNvSpPr>
            <p:nvPr/>
          </p:nvSpPr>
          <p:spPr bwMode="auto">
            <a:xfrm>
              <a:off x="4335" y="1082"/>
              <a:ext cx="65" cy="75"/>
            </a:xfrm>
            <a:custGeom>
              <a:avLst/>
              <a:gdLst>
                <a:gd name="T0" fmla="*/ 56 w 130"/>
                <a:gd name="T1" fmla="*/ 0 h 150"/>
                <a:gd name="T2" fmla="*/ 58 w 130"/>
                <a:gd name="T3" fmla="*/ 1 h 150"/>
                <a:gd name="T4" fmla="*/ 66 w 130"/>
                <a:gd name="T5" fmla="*/ 5 h 150"/>
                <a:gd name="T6" fmla="*/ 77 w 130"/>
                <a:gd name="T7" fmla="*/ 11 h 150"/>
                <a:gd name="T8" fmla="*/ 88 w 130"/>
                <a:gd name="T9" fmla="*/ 19 h 150"/>
                <a:gd name="T10" fmla="*/ 101 w 130"/>
                <a:gd name="T11" fmla="*/ 30 h 150"/>
                <a:gd name="T12" fmla="*/ 113 w 130"/>
                <a:gd name="T13" fmla="*/ 44 h 150"/>
                <a:gd name="T14" fmla="*/ 122 w 130"/>
                <a:gd name="T15" fmla="*/ 61 h 150"/>
                <a:gd name="T16" fmla="*/ 128 w 130"/>
                <a:gd name="T17" fmla="*/ 82 h 150"/>
                <a:gd name="T18" fmla="*/ 130 w 130"/>
                <a:gd name="T19" fmla="*/ 118 h 150"/>
                <a:gd name="T20" fmla="*/ 126 w 130"/>
                <a:gd name="T21" fmla="*/ 138 h 150"/>
                <a:gd name="T22" fmla="*/ 122 w 130"/>
                <a:gd name="T23" fmla="*/ 148 h 150"/>
                <a:gd name="T24" fmla="*/ 119 w 130"/>
                <a:gd name="T25" fmla="*/ 150 h 150"/>
                <a:gd name="T26" fmla="*/ 118 w 130"/>
                <a:gd name="T27" fmla="*/ 145 h 150"/>
                <a:gd name="T28" fmla="*/ 115 w 130"/>
                <a:gd name="T29" fmla="*/ 133 h 150"/>
                <a:gd name="T30" fmla="*/ 107 w 130"/>
                <a:gd name="T31" fmla="*/ 115 h 150"/>
                <a:gd name="T32" fmla="*/ 96 w 130"/>
                <a:gd name="T33" fmla="*/ 93 h 150"/>
                <a:gd name="T34" fmla="*/ 80 w 130"/>
                <a:gd name="T35" fmla="*/ 72 h 150"/>
                <a:gd name="T36" fmla="*/ 60 w 130"/>
                <a:gd name="T37" fmla="*/ 50 h 150"/>
                <a:gd name="T38" fmla="*/ 33 w 130"/>
                <a:gd name="T39" fmla="*/ 31 h 150"/>
                <a:gd name="T40" fmla="*/ 0 w 130"/>
                <a:gd name="T41" fmla="*/ 19 h 150"/>
                <a:gd name="T42" fmla="*/ 56 w 130"/>
                <a:gd name="T4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0">
                  <a:moveTo>
                    <a:pt x="56" y="0"/>
                  </a:moveTo>
                  <a:lnTo>
                    <a:pt x="58" y="1"/>
                  </a:lnTo>
                  <a:lnTo>
                    <a:pt x="66" y="5"/>
                  </a:lnTo>
                  <a:lnTo>
                    <a:pt x="77" y="11"/>
                  </a:lnTo>
                  <a:lnTo>
                    <a:pt x="88" y="19"/>
                  </a:lnTo>
                  <a:lnTo>
                    <a:pt x="101" y="30"/>
                  </a:lnTo>
                  <a:lnTo>
                    <a:pt x="113" y="44"/>
                  </a:lnTo>
                  <a:lnTo>
                    <a:pt x="122" y="61"/>
                  </a:lnTo>
                  <a:lnTo>
                    <a:pt x="128" y="82"/>
                  </a:lnTo>
                  <a:lnTo>
                    <a:pt x="130" y="118"/>
                  </a:lnTo>
                  <a:lnTo>
                    <a:pt x="126" y="138"/>
                  </a:lnTo>
                  <a:lnTo>
                    <a:pt x="122" y="148"/>
                  </a:lnTo>
                  <a:lnTo>
                    <a:pt x="119" y="150"/>
                  </a:lnTo>
                  <a:lnTo>
                    <a:pt x="118" y="145"/>
                  </a:lnTo>
                  <a:lnTo>
                    <a:pt x="115" y="133"/>
                  </a:lnTo>
                  <a:lnTo>
                    <a:pt x="107" y="115"/>
                  </a:lnTo>
                  <a:lnTo>
                    <a:pt x="96" y="93"/>
                  </a:lnTo>
                  <a:lnTo>
                    <a:pt x="80" y="72"/>
                  </a:lnTo>
                  <a:lnTo>
                    <a:pt x="60" y="50"/>
                  </a:lnTo>
                  <a:lnTo>
                    <a:pt x="33" y="31"/>
                  </a:lnTo>
                  <a:lnTo>
                    <a:pt x="0" y="19"/>
                  </a:lnTo>
                  <a:lnTo>
                    <a:pt x="56"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09" name="Freeform 1197"/>
            <p:cNvSpPr>
              <a:spLocks/>
            </p:cNvSpPr>
            <p:nvPr/>
          </p:nvSpPr>
          <p:spPr bwMode="auto">
            <a:xfrm>
              <a:off x="4222" y="1099"/>
              <a:ext cx="118" cy="115"/>
            </a:xfrm>
            <a:custGeom>
              <a:avLst/>
              <a:gdLst>
                <a:gd name="T0" fmla="*/ 64 w 236"/>
                <a:gd name="T1" fmla="*/ 21 h 230"/>
                <a:gd name="T2" fmla="*/ 121 w 236"/>
                <a:gd name="T3" fmla="*/ 3 h 230"/>
                <a:gd name="T4" fmla="*/ 131 w 236"/>
                <a:gd name="T5" fmla="*/ 0 h 230"/>
                <a:gd name="T6" fmla="*/ 142 w 236"/>
                <a:gd name="T7" fmla="*/ 3 h 230"/>
                <a:gd name="T8" fmla="*/ 146 w 236"/>
                <a:gd name="T9" fmla="*/ 4 h 230"/>
                <a:gd name="T10" fmla="*/ 157 w 236"/>
                <a:gd name="T11" fmla="*/ 9 h 230"/>
                <a:gd name="T12" fmla="*/ 169 w 236"/>
                <a:gd name="T13" fmla="*/ 17 h 230"/>
                <a:gd name="T14" fmla="*/ 185 w 236"/>
                <a:gd name="T15" fmla="*/ 27 h 230"/>
                <a:gd name="T16" fmla="*/ 201 w 236"/>
                <a:gd name="T17" fmla="*/ 42 h 230"/>
                <a:gd name="T18" fmla="*/ 215 w 236"/>
                <a:gd name="T19" fmla="*/ 61 h 230"/>
                <a:gd name="T20" fmla="*/ 227 w 236"/>
                <a:gd name="T21" fmla="*/ 84 h 230"/>
                <a:gd name="T22" fmla="*/ 234 w 236"/>
                <a:gd name="T23" fmla="*/ 110 h 230"/>
                <a:gd name="T24" fmla="*/ 236 w 236"/>
                <a:gd name="T25" fmla="*/ 154 h 230"/>
                <a:gd name="T26" fmla="*/ 231 w 236"/>
                <a:gd name="T27" fmla="*/ 184 h 230"/>
                <a:gd name="T28" fmla="*/ 221 w 236"/>
                <a:gd name="T29" fmla="*/ 202 h 230"/>
                <a:gd name="T30" fmla="*/ 210 w 236"/>
                <a:gd name="T31" fmla="*/ 213 h 230"/>
                <a:gd name="T32" fmla="*/ 176 w 236"/>
                <a:gd name="T33" fmla="*/ 230 h 230"/>
                <a:gd name="T34" fmla="*/ 163 w 236"/>
                <a:gd name="T35" fmla="*/ 194 h 230"/>
                <a:gd name="T36" fmla="*/ 163 w 236"/>
                <a:gd name="T37" fmla="*/ 194 h 230"/>
                <a:gd name="T38" fmla="*/ 163 w 236"/>
                <a:gd name="T39" fmla="*/ 193 h 230"/>
                <a:gd name="T40" fmla="*/ 163 w 236"/>
                <a:gd name="T41" fmla="*/ 192 h 230"/>
                <a:gd name="T42" fmla="*/ 163 w 236"/>
                <a:gd name="T43" fmla="*/ 192 h 230"/>
                <a:gd name="T44" fmla="*/ 162 w 236"/>
                <a:gd name="T45" fmla="*/ 191 h 230"/>
                <a:gd name="T46" fmla="*/ 161 w 236"/>
                <a:gd name="T47" fmla="*/ 186 h 230"/>
                <a:gd name="T48" fmla="*/ 158 w 236"/>
                <a:gd name="T49" fmla="*/ 175 h 230"/>
                <a:gd name="T50" fmla="*/ 152 w 236"/>
                <a:gd name="T51" fmla="*/ 160 h 230"/>
                <a:gd name="T52" fmla="*/ 143 w 236"/>
                <a:gd name="T53" fmla="*/ 142 h 230"/>
                <a:gd name="T54" fmla="*/ 130 w 236"/>
                <a:gd name="T55" fmla="*/ 124 h 230"/>
                <a:gd name="T56" fmla="*/ 113 w 236"/>
                <a:gd name="T57" fmla="*/ 107 h 230"/>
                <a:gd name="T58" fmla="*/ 92 w 236"/>
                <a:gd name="T59" fmla="*/ 92 h 230"/>
                <a:gd name="T60" fmla="*/ 66 w 236"/>
                <a:gd name="T61" fmla="*/ 81 h 230"/>
                <a:gd name="T62" fmla="*/ 0 w 236"/>
                <a:gd name="T63" fmla="*/ 49 h 230"/>
                <a:gd name="T64" fmla="*/ 64 w 236"/>
                <a:gd name="T65"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0">
                  <a:moveTo>
                    <a:pt x="64" y="21"/>
                  </a:moveTo>
                  <a:lnTo>
                    <a:pt x="121" y="3"/>
                  </a:lnTo>
                  <a:lnTo>
                    <a:pt x="131" y="0"/>
                  </a:lnTo>
                  <a:lnTo>
                    <a:pt x="142" y="3"/>
                  </a:lnTo>
                  <a:lnTo>
                    <a:pt x="146" y="4"/>
                  </a:lnTo>
                  <a:lnTo>
                    <a:pt x="157" y="9"/>
                  </a:lnTo>
                  <a:lnTo>
                    <a:pt x="169" y="17"/>
                  </a:lnTo>
                  <a:lnTo>
                    <a:pt x="185" y="27"/>
                  </a:lnTo>
                  <a:lnTo>
                    <a:pt x="201" y="42"/>
                  </a:lnTo>
                  <a:lnTo>
                    <a:pt x="215" y="61"/>
                  </a:lnTo>
                  <a:lnTo>
                    <a:pt x="227" y="84"/>
                  </a:lnTo>
                  <a:lnTo>
                    <a:pt x="234" y="110"/>
                  </a:lnTo>
                  <a:lnTo>
                    <a:pt x="236" y="154"/>
                  </a:lnTo>
                  <a:lnTo>
                    <a:pt x="231" y="184"/>
                  </a:lnTo>
                  <a:lnTo>
                    <a:pt x="221" y="202"/>
                  </a:lnTo>
                  <a:lnTo>
                    <a:pt x="210" y="213"/>
                  </a:lnTo>
                  <a:lnTo>
                    <a:pt x="176" y="230"/>
                  </a:lnTo>
                  <a:lnTo>
                    <a:pt x="163" y="194"/>
                  </a:lnTo>
                  <a:lnTo>
                    <a:pt x="163" y="194"/>
                  </a:lnTo>
                  <a:lnTo>
                    <a:pt x="163" y="193"/>
                  </a:lnTo>
                  <a:lnTo>
                    <a:pt x="163" y="192"/>
                  </a:lnTo>
                  <a:lnTo>
                    <a:pt x="163" y="192"/>
                  </a:lnTo>
                  <a:lnTo>
                    <a:pt x="162" y="191"/>
                  </a:lnTo>
                  <a:lnTo>
                    <a:pt x="161" y="186"/>
                  </a:lnTo>
                  <a:lnTo>
                    <a:pt x="158" y="175"/>
                  </a:lnTo>
                  <a:lnTo>
                    <a:pt x="152" y="160"/>
                  </a:lnTo>
                  <a:lnTo>
                    <a:pt x="143" y="142"/>
                  </a:lnTo>
                  <a:lnTo>
                    <a:pt x="130" y="124"/>
                  </a:lnTo>
                  <a:lnTo>
                    <a:pt x="113" y="107"/>
                  </a:lnTo>
                  <a:lnTo>
                    <a:pt x="92" y="92"/>
                  </a:lnTo>
                  <a:lnTo>
                    <a:pt x="66" y="81"/>
                  </a:lnTo>
                  <a:lnTo>
                    <a:pt x="0" y="49"/>
                  </a:lnTo>
                  <a:lnTo>
                    <a:pt x="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10" name="Freeform 1198"/>
            <p:cNvSpPr>
              <a:spLocks/>
            </p:cNvSpPr>
            <p:nvPr/>
          </p:nvSpPr>
          <p:spPr bwMode="auto">
            <a:xfrm>
              <a:off x="4259" y="1115"/>
              <a:ext cx="65" cy="76"/>
            </a:xfrm>
            <a:custGeom>
              <a:avLst/>
              <a:gdLst>
                <a:gd name="T0" fmla="*/ 57 w 130"/>
                <a:gd name="T1" fmla="*/ 0 h 151"/>
                <a:gd name="T2" fmla="*/ 60 w 130"/>
                <a:gd name="T3" fmla="*/ 1 h 151"/>
                <a:gd name="T4" fmla="*/ 68 w 130"/>
                <a:gd name="T5" fmla="*/ 5 h 151"/>
                <a:gd name="T6" fmla="*/ 77 w 130"/>
                <a:gd name="T7" fmla="*/ 10 h 151"/>
                <a:gd name="T8" fmla="*/ 89 w 130"/>
                <a:gd name="T9" fmla="*/ 18 h 151"/>
                <a:gd name="T10" fmla="*/ 102 w 130"/>
                <a:gd name="T11" fmla="*/ 30 h 151"/>
                <a:gd name="T12" fmla="*/ 114 w 130"/>
                <a:gd name="T13" fmla="*/ 44 h 151"/>
                <a:gd name="T14" fmla="*/ 122 w 130"/>
                <a:gd name="T15" fmla="*/ 61 h 151"/>
                <a:gd name="T16" fmla="*/ 127 w 130"/>
                <a:gd name="T17" fmla="*/ 82 h 151"/>
                <a:gd name="T18" fmla="*/ 130 w 130"/>
                <a:gd name="T19" fmla="*/ 119 h 151"/>
                <a:gd name="T20" fmla="*/ 127 w 130"/>
                <a:gd name="T21" fmla="*/ 139 h 151"/>
                <a:gd name="T22" fmla="*/ 123 w 130"/>
                <a:gd name="T23" fmla="*/ 149 h 151"/>
                <a:gd name="T24" fmla="*/ 121 w 130"/>
                <a:gd name="T25" fmla="*/ 151 h 151"/>
                <a:gd name="T26" fmla="*/ 119 w 130"/>
                <a:gd name="T27" fmla="*/ 146 h 151"/>
                <a:gd name="T28" fmla="*/ 116 w 130"/>
                <a:gd name="T29" fmla="*/ 134 h 151"/>
                <a:gd name="T30" fmla="*/ 108 w 130"/>
                <a:gd name="T31" fmla="*/ 115 h 151"/>
                <a:gd name="T32" fmla="*/ 96 w 130"/>
                <a:gd name="T33" fmla="*/ 94 h 151"/>
                <a:gd name="T34" fmla="*/ 81 w 130"/>
                <a:gd name="T35" fmla="*/ 71 h 151"/>
                <a:gd name="T36" fmla="*/ 60 w 130"/>
                <a:gd name="T37" fmla="*/ 50 h 151"/>
                <a:gd name="T38" fmla="*/ 33 w 130"/>
                <a:gd name="T39" fmla="*/ 31 h 151"/>
                <a:gd name="T40" fmla="*/ 0 w 130"/>
                <a:gd name="T41" fmla="*/ 18 h 151"/>
                <a:gd name="T42" fmla="*/ 57 w 130"/>
                <a:gd name="T43"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1">
                  <a:moveTo>
                    <a:pt x="57" y="0"/>
                  </a:moveTo>
                  <a:lnTo>
                    <a:pt x="60" y="1"/>
                  </a:lnTo>
                  <a:lnTo>
                    <a:pt x="68" y="5"/>
                  </a:lnTo>
                  <a:lnTo>
                    <a:pt x="77" y="10"/>
                  </a:lnTo>
                  <a:lnTo>
                    <a:pt x="89" y="18"/>
                  </a:lnTo>
                  <a:lnTo>
                    <a:pt x="102" y="30"/>
                  </a:lnTo>
                  <a:lnTo>
                    <a:pt x="114" y="44"/>
                  </a:lnTo>
                  <a:lnTo>
                    <a:pt x="122" y="61"/>
                  </a:lnTo>
                  <a:lnTo>
                    <a:pt x="127" y="82"/>
                  </a:lnTo>
                  <a:lnTo>
                    <a:pt x="130" y="119"/>
                  </a:lnTo>
                  <a:lnTo>
                    <a:pt x="127" y="139"/>
                  </a:lnTo>
                  <a:lnTo>
                    <a:pt x="123" y="149"/>
                  </a:lnTo>
                  <a:lnTo>
                    <a:pt x="121" y="151"/>
                  </a:lnTo>
                  <a:lnTo>
                    <a:pt x="119" y="146"/>
                  </a:lnTo>
                  <a:lnTo>
                    <a:pt x="116" y="134"/>
                  </a:lnTo>
                  <a:lnTo>
                    <a:pt x="108" y="115"/>
                  </a:lnTo>
                  <a:lnTo>
                    <a:pt x="96" y="94"/>
                  </a:lnTo>
                  <a:lnTo>
                    <a:pt x="81" y="71"/>
                  </a:lnTo>
                  <a:lnTo>
                    <a:pt x="60" y="50"/>
                  </a:lnTo>
                  <a:lnTo>
                    <a:pt x="33" y="31"/>
                  </a:lnTo>
                  <a:lnTo>
                    <a:pt x="0" y="18"/>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11" name="Freeform 1199"/>
            <p:cNvSpPr>
              <a:spLocks/>
            </p:cNvSpPr>
            <p:nvPr/>
          </p:nvSpPr>
          <p:spPr bwMode="auto">
            <a:xfrm>
              <a:off x="4146" y="1139"/>
              <a:ext cx="118" cy="115"/>
            </a:xfrm>
            <a:custGeom>
              <a:avLst/>
              <a:gdLst>
                <a:gd name="T0" fmla="*/ 64 w 236"/>
                <a:gd name="T1" fmla="*/ 22 h 232"/>
                <a:gd name="T2" fmla="*/ 121 w 236"/>
                <a:gd name="T3" fmla="*/ 4 h 232"/>
                <a:gd name="T4" fmla="*/ 131 w 236"/>
                <a:gd name="T5" fmla="*/ 0 h 232"/>
                <a:gd name="T6" fmla="*/ 142 w 236"/>
                <a:gd name="T7" fmla="*/ 4 h 232"/>
                <a:gd name="T8" fmla="*/ 146 w 236"/>
                <a:gd name="T9" fmla="*/ 5 h 232"/>
                <a:gd name="T10" fmla="*/ 157 w 236"/>
                <a:gd name="T11" fmla="*/ 9 h 232"/>
                <a:gd name="T12" fmla="*/ 169 w 236"/>
                <a:gd name="T13" fmla="*/ 17 h 232"/>
                <a:gd name="T14" fmla="*/ 185 w 236"/>
                <a:gd name="T15" fmla="*/ 28 h 232"/>
                <a:gd name="T16" fmla="*/ 201 w 236"/>
                <a:gd name="T17" fmla="*/ 43 h 232"/>
                <a:gd name="T18" fmla="*/ 215 w 236"/>
                <a:gd name="T19" fmla="*/ 61 h 232"/>
                <a:gd name="T20" fmla="*/ 227 w 236"/>
                <a:gd name="T21" fmla="*/ 84 h 232"/>
                <a:gd name="T22" fmla="*/ 234 w 236"/>
                <a:gd name="T23" fmla="*/ 112 h 232"/>
                <a:gd name="T24" fmla="*/ 236 w 236"/>
                <a:gd name="T25" fmla="*/ 156 h 232"/>
                <a:gd name="T26" fmla="*/ 231 w 236"/>
                <a:gd name="T27" fmla="*/ 186 h 232"/>
                <a:gd name="T28" fmla="*/ 221 w 236"/>
                <a:gd name="T29" fmla="*/ 204 h 232"/>
                <a:gd name="T30" fmla="*/ 210 w 236"/>
                <a:gd name="T31" fmla="*/ 214 h 232"/>
                <a:gd name="T32" fmla="*/ 176 w 236"/>
                <a:gd name="T33" fmla="*/ 232 h 232"/>
                <a:gd name="T34" fmla="*/ 163 w 236"/>
                <a:gd name="T35" fmla="*/ 196 h 232"/>
                <a:gd name="T36" fmla="*/ 163 w 236"/>
                <a:gd name="T37" fmla="*/ 196 h 232"/>
                <a:gd name="T38" fmla="*/ 163 w 236"/>
                <a:gd name="T39" fmla="*/ 195 h 232"/>
                <a:gd name="T40" fmla="*/ 163 w 236"/>
                <a:gd name="T41" fmla="*/ 194 h 232"/>
                <a:gd name="T42" fmla="*/ 163 w 236"/>
                <a:gd name="T43" fmla="*/ 194 h 232"/>
                <a:gd name="T44" fmla="*/ 163 w 236"/>
                <a:gd name="T45" fmla="*/ 193 h 232"/>
                <a:gd name="T46" fmla="*/ 162 w 236"/>
                <a:gd name="T47" fmla="*/ 188 h 232"/>
                <a:gd name="T48" fmla="*/ 159 w 236"/>
                <a:gd name="T49" fmla="*/ 176 h 232"/>
                <a:gd name="T50" fmla="*/ 152 w 236"/>
                <a:gd name="T51" fmla="*/ 161 h 232"/>
                <a:gd name="T52" fmla="*/ 143 w 236"/>
                <a:gd name="T53" fmla="*/ 144 h 232"/>
                <a:gd name="T54" fmla="*/ 130 w 236"/>
                <a:gd name="T55" fmla="*/ 126 h 232"/>
                <a:gd name="T56" fmla="*/ 113 w 236"/>
                <a:gd name="T57" fmla="*/ 108 h 232"/>
                <a:gd name="T58" fmla="*/ 92 w 236"/>
                <a:gd name="T59" fmla="*/ 93 h 232"/>
                <a:gd name="T60" fmla="*/ 66 w 236"/>
                <a:gd name="T61" fmla="*/ 83 h 232"/>
                <a:gd name="T62" fmla="*/ 0 w 236"/>
                <a:gd name="T63" fmla="*/ 50 h 232"/>
                <a:gd name="T64" fmla="*/ 64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4" y="22"/>
                  </a:moveTo>
                  <a:lnTo>
                    <a:pt x="121" y="4"/>
                  </a:lnTo>
                  <a:lnTo>
                    <a:pt x="131" y="0"/>
                  </a:lnTo>
                  <a:lnTo>
                    <a:pt x="142" y="4"/>
                  </a:lnTo>
                  <a:lnTo>
                    <a:pt x="146" y="5"/>
                  </a:lnTo>
                  <a:lnTo>
                    <a:pt x="157" y="9"/>
                  </a:lnTo>
                  <a:lnTo>
                    <a:pt x="169" y="17"/>
                  </a:lnTo>
                  <a:lnTo>
                    <a:pt x="185" y="28"/>
                  </a:lnTo>
                  <a:lnTo>
                    <a:pt x="201" y="43"/>
                  </a:lnTo>
                  <a:lnTo>
                    <a:pt x="215" y="61"/>
                  </a:lnTo>
                  <a:lnTo>
                    <a:pt x="227" y="84"/>
                  </a:lnTo>
                  <a:lnTo>
                    <a:pt x="234" y="112"/>
                  </a:lnTo>
                  <a:lnTo>
                    <a:pt x="236" y="156"/>
                  </a:lnTo>
                  <a:lnTo>
                    <a:pt x="231" y="186"/>
                  </a:lnTo>
                  <a:lnTo>
                    <a:pt x="221" y="204"/>
                  </a:lnTo>
                  <a:lnTo>
                    <a:pt x="210" y="214"/>
                  </a:lnTo>
                  <a:lnTo>
                    <a:pt x="176" y="232"/>
                  </a:lnTo>
                  <a:lnTo>
                    <a:pt x="163" y="196"/>
                  </a:lnTo>
                  <a:lnTo>
                    <a:pt x="163" y="196"/>
                  </a:lnTo>
                  <a:lnTo>
                    <a:pt x="163" y="195"/>
                  </a:lnTo>
                  <a:lnTo>
                    <a:pt x="163" y="194"/>
                  </a:lnTo>
                  <a:lnTo>
                    <a:pt x="163" y="194"/>
                  </a:lnTo>
                  <a:lnTo>
                    <a:pt x="163" y="193"/>
                  </a:lnTo>
                  <a:lnTo>
                    <a:pt x="162" y="188"/>
                  </a:lnTo>
                  <a:lnTo>
                    <a:pt x="159" y="176"/>
                  </a:lnTo>
                  <a:lnTo>
                    <a:pt x="152" y="161"/>
                  </a:lnTo>
                  <a:lnTo>
                    <a:pt x="143" y="144"/>
                  </a:lnTo>
                  <a:lnTo>
                    <a:pt x="130" y="126"/>
                  </a:lnTo>
                  <a:lnTo>
                    <a:pt x="113" y="108"/>
                  </a:lnTo>
                  <a:lnTo>
                    <a:pt x="92" y="93"/>
                  </a:lnTo>
                  <a:lnTo>
                    <a:pt x="66" y="83"/>
                  </a:lnTo>
                  <a:lnTo>
                    <a:pt x="0" y="50"/>
                  </a:lnTo>
                  <a:lnTo>
                    <a:pt x="6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12" name="Freeform 1200"/>
            <p:cNvSpPr>
              <a:spLocks/>
            </p:cNvSpPr>
            <p:nvPr/>
          </p:nvSpPr>
          <p:spPr bwMode="auto">
            <a:xfrm>
              <a:off x="4183" y="1155"/>
              <a:ext cx="65" cy="76"/>
            </a:xfrm>
            <a:custGeom>
              <a:avLst/>
              <a:gdLst>
                <a:gd name="T0" fmla="*/ 57 w 130"/>
                <a:gd name="T1" fmla="*/ 0 h 153"/>
                <a:gd name="T2" fmla="*/ 60 w 130"/>
                <a:gd name="T3" fmla="*/ 2 h 153"/>
                <a:gd name="T4" fmla="*/ 68 w 130"/>
                <a:gd name="T5" fmla="*/ 5 h 153"/>
                <a:gd name="T6" fmla="*/ 77 w 130"/>
                <a:gd name="T7" fmla="*/ 11 h 153"/>
                <a:gd name="T8" fmla="*/ 89 w 130"/>
                <a:gd name="T9" fmla="*/ 19 h 153"/>
                <a:gd name="T10" fmla="*/ 102 w 130"/>
                <a:gd name="T11" fmla="*/ 30 h 153"/>
                <a:gd name="T12" fmla="*/ 114 w 130"/>
                <a:gd name="T13" fmla="*/ 44 h 153"/>
                <a:gd name="T14" fmla="*/ 122 w 130"/>
                <a:gd name="T15" fmla="*/ 63 h 153"/>
                <a:gd name="T16" fmla="*/ 127 w 130"/>
                <a:gd name="T17" fmla="*/ 83 h 153"/>
                <a:gd name="T18" fmla="*/ 130 w 130"/>
                <a:gd name="T19" fmla="*/ 120 h 153"/>
                <a:gd name="T20" fmla="*/ 127 w 130"/>
                <a:gd name="T21" fmla="*/ 141 h 153"/>
                <a:gd name="T22" fmla="*/ 123 w 130"/>
                <a:gd name="T23" fmla="*/ 150 h 153"/>
                <a:gd name="T24" fmla="*/ 121 w 130"/>
                <a:gd name="T25" fmla="*/ 153 h 153"/>
                <a:gd name="T26" fmla="*/ 119 w 130"/>
                <a:gd name="T27" fmla="*/ 148 h 153"/>
                <a:gd name="T28" fmla="*/ 116 w 130"/>
                <a:gd name="T29" fmla="*/ 135 h 153"/>
                <a:gd name="T30" fmla="*/ 108 w 130"/>
                <a:gd name="T31" fmla="*/ 117 h 153"/>
                <a:gd name="T32" fmla="*/ 96 w 130"/>
                <a:gd name="T33" fmla="*/ 96 h 153"/>
                <a:gd name="T34" fmla="*/ 81 w 130"/>
                <a:gd name="T35" fmla="*/ 73 h 153"/>
                <a:gd name="T36" fmla="*/ 60 w 130"/>
                <a:gd name="T37" fmla="*/ 51 h 153"/>
                <a:gd name="T38" fmla="*/ 33 w 130"/>
                <a:gd name="T39" fmla="*/ 33 h 153"/>
                <a:gd name="T40" fmla="*/ 0 w 130"/>
                <a:gd name="T41" fmla="*/ 19 h 153"/>
                <a:gd name="T42" fmla="*/ 57 w 130"/>
                <a:gd name="T4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3">
                  <a:moveTo>
                    <a:pt x="57" y="0"/>
                  </a:moveTo>
                  <a:lnTo>
                    <a:pt x="60" y="2"/>
                  </a:lnTo>
                  <a:lnTo>
                    <a:pt x="68" y="5"/>
                  </a:lnTo>
                  <a:lnTo>
                    <a:pt x="77" y="11"/>
                  </a:lnTo>
                  <a:lnTo>
                    <a:pt x="89" y="19"/>
                  </a:lnTo>
                  <a:lnTo>
                    <a:pt x="102" y="30"/>
                  </a:lnTo>
                  <a:lnTo>
                    <a:pt x="114" y="44"/>
                  </a:lnTo>
                  <a:lnTo>
                    <a:pt x="122" y="63"/>
                  </a:lnTo>
                  <a:lnTo>
                    <a:pt x="127" y="83"/>
                  </a:lnTo>
                  <a:lnTo>
                    <a:pt x="130" y="120"/>
                  </a:lnTo>
                  <a:lnTo>
                    <a:pt x="127" y="141"/>
                  </a:lnTo>
                  <a:lnTo>
                    <a:pt x="123" y="150"/>
                  </a:lnTo>
                  <a:lnTo>
                    <a:pt x="121" y="153"/>
                  </a:lnTo>
                  <a:lnTo>
                    <a:pt x="119" y="148"/>
                  </a:lnTo>
                  <a:lnTo>
                    <a:pt x="116" y="135"/>
                  </a:lnTo>
                  <a:lnTo>
                    <a:pt x="108" y="117"/>
                  </a:lnTo>
                  <a:lnTo>
                    <a:pt x="96" y="96"/>
                  </a:lnTo>
                  <a:lnTo>
                    <a:pt x="81" y="73"/>
                  </a:lnTo>
                  <a:lnTo>
                    <a:pt x="60" y="51"/>
                  </a:lnTo>
                  <a:lnTo>
                    <a:pt x="33" y="33"/>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13" name="Freeform 1201"/>
            <p:cNvSpPr>
              <a:spLocks/>
            </p:cNvSpPr>
            <p:nvPr/>
          </p:nvSpPr>
          <p:spPr bwMode="auto">
            <a:xfrm>
              <a:off x="4064" y="1177"/>
              <a:ext cx="118" cy="115"/>
            </a:xfrm>
            <a:custGeom>
              <a:avLst/>
              <a:gdLst>
                <a:gd name="T0" fmla="*/ 65 w 236"/>
                <a:gd name="T1" fmla="*/ 22 h 232"/>
                <a:gd name="T2" fmla="*/ 121 w 236"/>
                <a:gd name="T3" fmla="*/ 4 h 232"/>
                <a:gd name="T4" fmla="*/ 132 w 236"/>
                <a:gd name="T5" fmla="*/ 0 h 232"/>
                <a:gd name="T6" fmla="*/ 142 w 236"/>
                <a:gd name="T7" fmla="*/ 4 h 232"/>
                <a:gd name="T8" fmla="*/ 147 w 236"/>
                <a:gd name="T9" fmla="*/ 5 h 232"/>
                <a:gd name="T10" fmla="*/ 157 w 236"/>
                <a:gd name="T11" fmla="*/ 9 h 232"/>
                <a:gd name="T12" fmla="*/ 170 w 236"/>
                <a:gd name="T13" fmla="*/ 17 h 232"/>
                <a:gd name="T14" fmla="*/ 186 w 236"/>
                <a:gd name="T15" fmla="*/ 28 h 232"/>
                <a:gd name="T16" fmla="*/ 202 w 236"/>
                <a:gd name="T17" fmla="*/ 43 h 232"/>
                <a:gd name="T18" fmla="*/ 216 w 236"/>
                <a:gd name="T19" fmla="*/ 61 h 232"/>
                <a:gd name="T20" fmla="*/ 227 w 236"/>
                <a:gd name="T21" fmla="*/ 84 h 232"/>
                <a:gd name="T22" fmla="*/ 234 w 236"/>
                <a:gd name="T23" fmla="*/ 112 h 232"/>
                <a:gd name="T24" fmla="*/ 236 w 236"/>
                <a:gd name="T25" fmla="*/ 156 h 232"/>
                <a:gd name="T26" fmla="*/ 232 w 236"/>
                <a:gd name="T27" fmla="*/ 186 h 232"/>
                <a:gd name="T28" fmla="*/ 221 w 236"/>
                <a:gd name="T29" fmla="*/ 204 h 232"/>
                <a:gd name="T30" fmla="*/ 210 w 236"/>
                <a:gd name="T31" fmla="*/ 214 h 232"/>
                <a:gd name="T32" fmla="*/ 177 w 236"/>
                <a:gd name="T33" fmla="*/ 232 h 232"/>
                <a:gd name="T34" fmla="*/ 165 w 236"/>
                <a:gd name="T35" fmla="*/ 196 h 232"/>
                <a:gd name="T36" fmla="*/ 165 w 236"/>
                <a:gd name="T37" fmla="*/ 196 h 232"/>
                <a:gd name="T38" fmla="*/ 165 w 236"/>
                <a:gd name="T39" fmla="*/ 195 h 232"/>
                <a:gd name="T40" fmla="*/ 164 w 236"/>
                <a:gd name="T41" fmla="*/ 195 h 232"/>
                <a:gd name="T42" fmla="*/ 164 w 236"/>
                <a:gd name="T43" fmla="*/ 194 h 232"/>
                <a:gd name="T44" fmla="*/ 164 w 236"/>
                <a:gd name="T45" fmla="*/ 193 h 232"/>
                <a:gd name="T46" fmla="*/ 163 w 236"/>
                <a:gd name="T47" fmla="*/ 188 h 232"/>
                <a:gd name="T48" fmla="*/ 159 w 236"/>
                <a:gd name="T49" fmla="*/ 176 h 232"/>
                <a:gd name="T50" fmla="*/ 152 w 236"/>
                <a:gd name="T51" fmla="*/ 161 h 232"/>
                <a:gd name="T52" fmla="*/ 143 w 236"/>
                <a:gd name="T53" fmla="*/ 144 h 232"/>
                <a:gd name="T54" fmla="*/ 131 w 236"/>
                <a:gd name="T55" fmla="*/ 126 h 232"/>
                <a:gd name="T56" fmla="*/ 114 w 236"/>
                <a:gd name="T57" fmla="*/ 108 h 232"/>
                <a:gd name="T58" fmla="*/ 94 w 236"/>
                <a:gd name="T59" fmla="*/ 95 h 232"/>
                <a:gd name="T60" fmla="*/ 67 w 236"/>
                <a:gd name="T61" fmla="*/ 84 h 232"/>
                <a:gd name="T62" fmla="*/ 0 w 236"/>
                <a:gd name="T63" fmla="*/ 50 h 232"/>
                <a:gd name="T64" fmla="*/ 65 w 236"/>
                <a:gd name="T65" fmla="*/ 2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32">
                  <a:moveTo>
                    <a:pt x="65" y="22"/>
                  </a:moveTo>
                  <a:lnTo>
                    <a:pt x="121" y="4"/>
                  </a:lnTo>
                  <a:lnTo>
                    <a:pt x="132" y="0"/>
                  </a:lnTo>
                  <a:lnTo>
                    <a:pt x="142" y="4"/>
                  </a:lnTo>
                  <a:lnTo>
                    <a:pt x="147" y="5"/>
                  </a:lnTo>
                  <a:lnTo>
                    <a:pt x="157" y="9"/>
                  </a:lnTo>
                  <a:lnTo>
                    <a:pt x="170" y="17"/>
                  </a:lnTo>
                  <a:lnTo>
                    <a:pt x="186" y="28"/>
                  </a:lnTo>
                  <a:lnTo>
                    <a:pt x="202" y="43"/>
                  </a:lnTo>
                  <a:lnTo>
                    <a:pt x="216" y="61"/>
                  </a:lnTo>
                  <a:lnTo>
                    <a:pt x="227" y="84"/>
                  </a:lnTo>
                  <a:lnTo>
                    <a:pt x="234" y="112"/>
                  </a:lnTo>
                  <a:lnTo>
                    <a:pt x="236" y="156"/>
                  </a:lnTo>
                  <a:lnTo>
                    <a:pt x="232" y="186"/>
                  </a:lnTo>
                  <a:lnTo>
                    <a:pt x="221" y="204"/>
                  </a:lnTo>
                  <a:lnTo>
                    <a:pt x="210" y="214"/>
                  </a:lnTo>
                  <a:lnTo>
                    <a:pt x="177" y="232"/>
                  </a:lnTo>
                  <a:lnTo>
                    <a:pt x="165" y="196"/>
                  </a:lnTo>
                  <a:lnTo>
                    <a:pt x="165" y="196"/>
                  </a:lnTo>
                  <a:lnTo>
                    <a:pt x="165" y="195"/>
                  </a:lnTo>
                  <a:lnTo>
                    <a:pt x="164" y="195"/>
                  </a:lnTo>
                  <a:lnTo>
                    <a:pt x="164" y="194"/>
                  </a:lnTo>
                  <a:lnTo>
                    <a:pt x="164" y="193"/>
                  </a:lnTo>
                  <a:lnTo>
                    <a:pt x="163" y="188"/>
                  </a:lnTo>
                  <a:lnTo>
                    <a:pt x="159" y="176"/>
                  </a:lnTo>
                  <a:lnTo>
                    <a:pt x="152" y="161"/>
                  </a:lnTo>
                  <a:lnTo>
                    <a:pt x="143" y="144"/>
                  </a:lnTo>
                  <a:lnTo>
                    <a:pt x="131" y="126"/>
                  </a:lnTo>
                  <a:lnTo>
                    <a:pt x="114" y="108"/>
                  </a:lnTo>
                  <a:lnTo>
                    <a:pt x="94" y="95"/>
                  </a:lnTo>
                  <a:lnTo>
                    <a:pt x="67" y="84"/>
                  </a:lnTo>
                  <a:lnTo>
                    <a:pt x="0" y="50"/>
                  </a:lnTo>
                  <a:lnTo>
                    <a:pt x="6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14" name="Freeform 1202"/>
            <p:cNvSpPr>
              <a:spLocks/>
            </p:cNvSpPr>
            <p:nvPr/>
          </p:nvSpPr>
          <p:spPr bwMode="auto">
            <a:xfrm>
              <a:off x="4102" y="1193"/>
              <a:ext cx="65" cy="76"/>
            </a:xfrm>
            <a:custGeom>
              <a:avLst/>
              <a:gdLst>
                <a:gd name="T0" fmla="*/ 57 w 130"/>
                <a:gd name="T1" fmla="*/ 0 h 152"/>
                <a:gd name="T2" fmla="*/ 59 w 130"/>
                <a:gd name="T3" fmla="*/ 1 h 152"/>
                <a:gd name="T4" fmla="*/ 67 w 130"/>
                <a:gd name="T5" fmla="*/ 4 h 152"/>
                <a:gd name="T6" fmla="*/ 77 w 130"/>
                <a:gd name="T7" fmla="*/ 10 h 152"/>
                <a:gd name="T8" fmla="*/ 89 w 130"/>
                <a:gd name="T9" fmla="*/ 18 h 152"/>
                <a:gd name="T10" fmla="*/ 102 w 130"/>
                <a:gd name="T11" fmla="*/ 30 h 152"/>
                <a:gd name="T12" fmla="*/ 113 w 130"/>
                <a:gd name="T13" fmla="*/ 43 h 152"/>
                <a:gd name="T14" fmla="*/ 122 w 130"/>
                <a:gd name="T15" fmla="*/ 62 h 152"/>
                <a:gd name="T16" fmla="*/ 128 w 130"/>
                <a:gd name="T17" fmla="*/ 83 h 152"/>
                <a:gd name="T18" fmla="*/ 130 w 130"/>
                <a:gd name="T19" fmla="*/ 119 h 152"/>
                <a:gd name="T20" fmla="*/ 127 w 130"/>
                <a:gd name="T21" fmla="*/ 140 h 152"/>
                <a:gd name="T22" fmla="*/ 122 w 130"/>
                <a:gd name="T23" fmla="*/ 149 h 152"/>
                <a:gd name="T24" fmla="*/ 120 w 130"/>
                <a:gd name="T25" fmla="*/ 152 h 152"/>
                <a:gd name="T26" fmla="*/ 119 w 130"/>
                <a:gd name="T27" fmla="*/ 147 h 152"/>
                <a:gd name="T28" fmla="*/ 115 w 130"/>
                <a:gd name="T29" fmla="*/ 134 h 152"/>
                <a:gd name="T30" fmla="*/ 107 w 130"/>
                <a:gd name="T31" fmla="*/ 116 h 152"/>
                <a:gd name="T32" fmla="*/ 97 w 130"/>
                <a:gd name="T33" fmla="*/ 95 h 152"/>
                <a:gd name="T34" fmla="*/ 81 w 130"/>
                <a:gd name="T35" fmla="*/ 72 h 152"/>
                <a:gd name="T36" fmla="*/ 60 w 130"/>
                <a:gd name="T37" fmla="*/ 50 h 152"/>
                <a:gd name="T38" fmla="*/ 34 w 130"/>
                <a:gd name="T39" fmla="*/ 32 h 152"/>
                <a:gd name="T40" fmla="*/ 0 w 130"/>
                <a:gd name="T41" fmla="*/ 19 h 152"/>
                <a:gd name="T42" fmla="*/ 57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7" y="0"/>
                  </a:moveTo>
                  <a:lnTo>
                    <a:pt x="59" y="1"/>
                  </a:lnTo>
                  <a:lnTo>
                    <a:pt x="67" y="4"/>
                  </a:lnTo>
                  <a:lnTo>
                    <a:pt x="77" y="10"/>
                  </a:lnTo>
                  <a:lnTo>
                    <a:pt x="89" y="18"/>
                  </a:lnTo>
                  <a:lnTo>
                    <a:pt x="102" y="30"/>
                  </a:lnTo>
                  <a:lnTo>
                    <a:pt x="113" y="43"/>
                  </a:lnTo>
                  <a:lnTo>
                    <a:pt x="122" y="62"/>
                  </a:lnTo>
                  <a:lnTo>
                    <a:pt x="128" y="83"/>
                  </a:lnTo>
                  <a:lnTo>
                    <a:pt x="130" y="119"/>
                  </a:lnTo>
                  <a:lnTo>
                    <a:pt x="127" y="140"/>
                  </a:lnTo>
                  <a:lnTo>
                    <a:pt x="122" y="149"/>
                  </a:lnTo>
                  <a:lnTo>
                    <a:pt x="120" y="152"/>
                  </a:lnTo>
                  <a:lnTo>
                    <a:pt x="119" y="147"/>
                  </a:lnTo>
                  <a:lnTo>
                    <a:pt x="115" y="134"/>
                  </a:lnTo>
                  <a:lnTo>
                    <a:pt x="107" y="116"/>
                  </a:lnTo>
                  <a:lnTo>
                    <a:pt x="97" y="95"/>
                  </a:lnTo>
                  <a:lnTo>
                    <a:pt x="81" y="72"/>
                  </a:lnTo>
                  <a:lnTo>
                    <a:pt x="60" y="50"/>
                  </a:lnTo>
                  <a:lnTo>
                    <a:pt x="34" y="32"/>
                  </a:lnTo>
                  <a:lnTo>
                    <a:pt x="0" y="19"/>
                  </a:lnTo>
                  <a:lnTo>
                    <a:pt x="57"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15" name="Freeform 1203"/>
            <p:cNvSpPr>
              <a:spLocks/>
            </p:cNvSpPr>
            <p:nvPr/>
          </p:nvSpPr>
          <p:spPr bwMode="auto">
            <a:xfrm>
              <a:off x="3978" y="1217"/>
              <a:ext cx="117" cy="116"/>
            </a:xfrm>
            <a:custGeom>
              <a:avLst/>
              <a:gdLst>
                <a:gd name="T0" fmla="*/ 63 w 235"/>
                <a:gd name="T1" fmla="*/ 23 h 231"/>
                <a:gd name="T2" fmla="*/ 119 w 235"/>
                <a:gd name="T3" fmla="*/ 3 h 231"/>
                <a:gd name="T4" fmla="*/ 130 w 235"/>
                <a:gd name="T5" fmla="*/ 0 h 231"/>
                <a:gd name="T6" fmla="*/ 140 w 235"/>
                <a:gd name="T7" fmla="*/ 4 h 231"/>
                <a:gd name="T8" fmla="*/ 145 w 235"/>
                <a:gd name="T9" fmla="*/ 6 h 231"/>
                <a:gd name="T10" fmla="*/ 155 w 235"/>
                <a:gd name="T11" fmla="*/ 10 h 231"/>
                <a:gd name="T12" fmla="*/ 168 w 235"/>
                <a:gd name="T13" fmla="*/ 18 h 231"/>
                <a:gd name="T14" fmla="*/ 184 w 235"/>
                <a:gd name="T15" fmla="*/ 29 h 231"/>
                <a:gd name="T16" fmla="*/ 200 w 235"/>
                <a:gd name="T17" fmla="*/ 44 h 231"/>
                <a:gd name="T18" fmla="*/ 214 w 235"/>
                <a:gd name="T19" fmla="*/ 62 h 231"/>
                <a:gd name="T20" fmla="*/ 225 w 235"/>
                <a:gd name="T21" fmla="*/ 85 h 231"/>
                <a:gd name="T22" fmla="*/ 232 w 235"/>
                <a:gd name="T23" fmla="*/ 113 h 231"/>
                <a:gd name="T24" fmla="*/ 235 w 235"/>
                <a:gd name="T25" fmla="*/ 157 h 231"/>
                <a:gd name="T26" fmla="*/ 230 w 235"/>
                <a:gd name="T27" fmla="*/ 186 h 231"/>
                <a:gd name="T28" fmla="*/ 220 w 235"/>
                <a:gd name="T29" fmla="*/ 205 h 231"/>
                <a:gd name="T30" fmla="*/ 208 w 235"/>
                <a:gd name="T31" fmla="*/ 214 h 231"/>
                <a:gd name="T32" fmla="*/ 175 w 235"/>
                <a:gd name="T33" fmla="*/ 231 h 231"/>
                <a:gd name="T34" fmla="*/ 162 w 235"/>
                <a:gd name="T35" fmla="*/ 197 h 231"/>
                <a:gd name="T36" fmla="*/ 162 w 235"/>
                <a:gd name="T37" fmla="*/ 197 h 231"/>
                <a:gd name="T38" fmla="*/ 162 w 235"/>
                <a:gd name="T39" fmla="*/ 196 h 231"/>
                <a:gd name="T40" fmla="*/ 162 w 235"/>
                <a:gd name="T41" fmla="*/ 195 h 231"/>
                <a:gd name="T42" fmla="*/ 162 w 235"/>
                <a:gd name="T43" fmla="*/ 195 h 231"/>
                <a:gd name="T44" fmla="*/ 161 w 235"/>
                <a:gd name="T45" fmla="*/ 193 h 231"/>
                <a:gd name="T46" fmla="*/ 160 w 235"/>
                <a:gd name="T47" fmla="*/ 189 h 231"/>
                <a:gd name="T48" fmla="*/ 156 w 235"/>
                <a:gd name="T49" fmla="*/ 177 h 231"/>
                <a:gd name="T50" fmla="*/ 150 w 235"/>
                <a:gd name="T51" fmla="*/ 162 h 231"/>
                <a:gd name="T52" fmla="*/ 141 w 235"/>
                <a:gd name="T53" fmla="*/ 145 h 231"/>
                <a:gd name="T54" fmla="*/ 129 w 235"/>
                <a:gd name="T55" fmla="*/ 127 h 231"/>
                <a:gd name="T56" fmla="*/ 111 w 235"/>
                <a:gd name="T57" fmla="*/ 109 h 231"/>
                <a:gd name="T58" fmla="*/ 91 w 235"/>
                <a:gd name="T59" fmla="*/ 94 h 231"/>
                <a:gd name="T60" fmla="*/ 64 w 235"/>
                <a:gd name="T61" fmla="*/ 84 h 231"/>
                <a:gd name="T62" fmla="*/ 0 w 235"/>
                <a:gd name="T63" fmla="*/ 49 h 231"/>
                <a:gd name="T64" fmla="*/ 63 w 235"/>
                <a:gd name="T65" fmla="*/ 2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231">
                  <a:moveTo>
                    <a:pt x="63" y="23"/>
                  </a:moveTo>
                  <a:lnTo>
                    <a:pt x="119" y="3"/>
                  </a:lnTo>
                  <a:lnTo>
                    <a:pt x="130" y="0"/>
                  </a:lnTo>
                  <a:lnTo>
                    <a:pt x="140" y="4"/>
                  </a:lnTo>
                  <a:lnTo>
                    <a:pt x="145" y="6"/>
                  </a:lnTo>
                  <a:lnTo>
                    <a:pt x="155" y="10"/>
                  </a:lnTo>
                  <a:lnTo>
                    <a:pt x="168" y="18"/>
                  </a:lnTo>
                  <a:lnTo>
                    <a:pt x="184" y="29"/>
                  </a:lnTo>
                  <a:lnTo>
                    <a:pt x="200" y="44"/>
                  </a:lnTo>
                  <a:lnTo>
                    <a:pt x="214" y="62"/>
                  </a:lnTo>
                  <a:lnTo>
                    <a:pt x="225" y="85"/>
                  </a:lnTo>
                  <a:lnTo>
                    <a:pt x="232" y="113"/>
                  </a:lnTo>
                  <a:lnTo>
                    <a:pt x="235" y="157"/>
                  </a:lnTo>
                  <a:lnTo>
                    <a:pt x="230" y="186"/>
                  </a:lnTo>
                  <a:lnTo>
                    <a:pt x="220" y="205"/>
                  </a:lnTo>
                  <a:lnTo>
                    <a:pt x="208" y="214"/>
                  </a:lnTo>
                  <a:lnTo>
                    <a:pt x="175" y="231"/>
                  </a:lnTo>
                  <a:lnTo>
                    <a:pt x="162" y="197"/>
                  </a:lnTo>
                  <a:lnTo>
                    <a:pt x="162" y="197"/>
                  </a:lnTo>
                  <a:lnTo>
                    <a:pt x="162" y="196"/>
                  </a:lnTo>
                  <a:lnTo>
                    <a:pt x="162" y="195"/>
                  </a:lnTo>
                  <a:lnTo>
                    <a:pt x="162" y="195"/>
                  </a:lnTo>
                  <a:lnTo>
                    <a:pt x="161" y="193"/>
                  </a:lnTo>
                  <a:lnTo>
                    <a:pt x="160" y="189"/>
                  </a:lnTo>
                  <a:lnTo>
                    <a:pt x="156" y="177"/>
                  </a:lnTo>
                  <a:lnTo>
                    <a:pt x="150" y="162"/>
                  </a:lnTo>
                  <a:lnTo>
                    <a:pt x="141" y="145"/>
                  </a:lnTo>
                  <a:lnTo>
                    <a:pt x="129" y="127"/>
                  </a:lnTo>
                  <a:lnTo>
                    <a:pt x="111" y="109"/>
                  </a:lnTo>
                  <a:lnTo>
                    <a:pt x="91" y="94"/>
                  </a:lnTo>
                  <a:lnTo>
                    <a:pt x="64" y="84"/>
                  </a:lnTo>
                  <a:lnTo>
                    <a:pt x="0" y="49"/>
                  </a:lnTo>
                  <a:lnTo>
                    <a:pt x="6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4116" name="Freeform 1204"/>
            <p:cNvSpPr>
              <a:spLocks/>
            </p:cNvSpPr>
            <p:nvPr/>
          </p:nvSpPr>
          <p:spPr bwMode="auto">
            <a:xfrm>
              <a:off x="4014" y="1234"/>
              <a:ext cx="65" cy="76"/>
            </a:xfrm>
            <a:custGeom>
              <a:avLst/>
              <a:gdLst>
                <a:gd name="T0" fmla="*/ 58 w 130"/>
                <a:gd name="T1" fmla="*/ 0 h 152"/>
                <a:gd name="T2" fmla="*/ 60 w 130"/>
                <a:gd name="T3" fmla="*/ 2 h 152"/>
                <a:gd name="T4" fmla="*/ 68 w 130"/>
                <a:gd name="T5" fmla="*/ 5 h 152"/>
                <a:gd name="T6" fmla="*/ 77 w 130"/>
                <a:gd name="T7" fmla="*/ 11 h 152"/>
                <a:gd name="T8" fmla="*/ 90 w 130"/>
                <a:gd name="T9" fmla="*/ 19 h 152"/>
                <a:gd name="T10" fmla="*/ 103 w 130"/>
                <a:gd name="T11" fmla="*/ 30 h 152"/>
                <a:gd name="T12" fmla="*/ 114 w 130"/>
                <a:gd name="T13" fmla="*/ 44 h 152"/>
                <a:gd name="T14" fmla="*/ 122 w 130"/>
                <a:gd name="T15" fmla="*/ 63 h 152"/>
                <a:gd name="T16" fmla="*/ 128 w 130"/>
                <a:gd name="T17" fmla="*/ 83 h 152"/>
                <a:gd name="T18" fmla="*/ 130 w 130"/>
                <a:gd name="T19" fmla="*/ 119 h 152"/>
                <a:gd name="T20" fmla="*/ 128 w 130"/>
                <a:gd name="T21" fmla="*/ 140 h 152"/>
                <a:gd name="T22" fmla="*/ 123 w 130"/>
                <a:gd name="T23" fmla="*/ 150 h 152"/>
                <a:gd name="T24" fmla="*/ 121 w 130"/>
                <a:gd name="T25" fmla="*/ 152 h 152"/>
                <a:gd name="T26" fmla="*/ 120 w 130"/>
                <a:gd name="T27" fmla="*/ 148 h 152"/>
                <a:gd name="T28" fmla="*/ 116 w 130"/>
                <a:gd name="T29" fmla="*/ 135 h 152"/>
                <a:gd name="T30" fmla="*/ 108 w 130"/>
                <a:gd name="T31" fmla="*/ 117 h 152"/>
                <a:gd name="T32" fmla="*/ 97 w 130"/>
                <a:gd name="T33" fmla="*/ 95 h 152"/>
                <a:gd name="T34" fmla="*/ 82 w 130"/>
                <a:gd name="T35" fmla="*/ 72 h 152"/>
                <a:gd name="T36" fmla="*/ 60 w 130"/>
                <a:gd name="T37" fmla="*/ 50 h 152"/>
                <a:gd name="T38" fmla="*/ 34 w 130"/>
                <a:gd name="T39" fmla="*/ 31 h 152"/>
                <a:gd name="T40" fmla="*/ 0 w 130"/>
                <a:gd name="T41" fmla="*/ 19 h 152"/>
                <a:gd name="T42" fmla="*/ 58 w 130"/>
                <a:gd name="T4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52">
                  <a:moveTo>
                    <a:pt x="58" y="0"/>
                  </a:moveTo>
                  <a:lnTo>
                    <a:pt x="60" y="2"/>
                  </a:lnTo>
                  <a:lnTo>
                    <a:pt x="68" y="5"/>
                  </a:lnTo>
                  <a:lnTo>
                    <a:pt x="77" y="11"/>
                  </a:lnTo>
                  <a:lnTo>
                    <a:pt x="90" y="19"/>
                  </a:lnTo>
                  <a:lnTo>
                    <a:pt x="103" y="30"/>
                  </a:lnTo>
                  <a:lnTo>
                    <a:pt x="114" y="44"/>
                  </a:lnTo>
                  <a:lnTo>
                    <a:pt x="122" y="63"/>
                  </a:lnTo>
                  <a:lnTo>
                    <a:pt x="128" y="83"/>
                  </a:lnTo>
                  <a:lnTo>
                    <a:pt x="130" y="119"/>
                  </a:lnTo>
                  <a:lnTo>
                    <a:pt x="128" y="140"/>
                  </a:lnTo>
                  <a:lnTo>
                    <a:pt x="123" y="150"/>
                  </a:lnTo>
                  <a:lnTo>
                    <a:pt x="121" y="152"/>
                  </a:lnTo>
                  <a:lnTo>
                    <a:pt x="120" y="148"/>
                  </a:lnTo>
                  <a:lnTo>
                    <a:pt x="116" y="135"/>
                  </a:lnTo>
                  <a:lnTo>
                    <a:pt x="108" y="117"/>
                  </a:lnTo>
                  <a:lnTo>
                    <a:pt x="97" y="95"/>
                  </a:lnTo>
                  <a:lnTo>
                    <a:pt x="82" y="72"/>
                  </a:lnTo>
                  <a:lnTo>
                    <a:pt x="60" y="50"/>
                  </a:lnTo>
                  <a:lnTo>
                    <a:pt x="34" y="31"/>
                  </a:lnTo>
                  <a:lnTo>
                    <a:pt x="0" y="19"/>
                  </a:lnTo>
                  <a:lnTo>
                    <a:pt x="58" y="0"/>
                  </a:lnTo>
                  <a:close/>
                </a:path>
              </a:pathLst>
            </a:custGeom>
            <a:solidFill>
              <a:srgbClr val="F9FF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41798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normAutofit fontScale="90000"/>
          </a:bodyPr>
          <a:lstStyle/>
          <a:p>
            <a:r>
              <a:rPr lang="en-US" altLang="zh-CN">
                <a:ea typeface="宋体" charset="-122"/>
              </a:rPr>
              <a:t>Describe the Run-time Architecture Steps</a:t>
            </a:r>
          </a:p>
        </p:txBody>
      </p:sp>
      <p:sp>
        <p:nvSpPr>
          <p:cNvPr id="354307" name="Rectangle 3"/>
          <p:cNvSpPr>
            <a:spLocks noGrp="1" noChangeArrowheads="1"/>
          </p:cNvSpPr>
          <p:nvPr>
            <p:ph type="body" idx="1"/>
          </p:nvPr>
        </p:nvSpPr>
        <p:spPr/>
        <p:txBody>
          <a:bodyPr/>
          <a:lstStyle/>
          <a:p>
            <a:r>
              <a:rPr lang="en-US" altLang="zh-CN">
                <a:ea typeface="宋体" charset="-122"/>
              </a:rPr>
              <a:t>Analyze concurrency requirements</a:t>
            </a:r>
          </a:p>
          <a:p>
            <a:r>
              <a:rPr lang="en-US" altLang="zh-CN">
                <a:ea typeface="宋体" charset="-122"/>
              </a:rPr>
              <a:t>Identify processes and threads</a:t>
            </a:r>
          </a:p>
          <a:p>
            <a:r>
              <a:rPr lang="en-US" altLang="zh-CN">
                <a:ea typeface="宋体" charset="-122"/>
              </a:rPr>
              <a:t>Identify process lifecycles</a:t>
            </a:r>
          </a:p>
          <a:p>
            <a:r>
              <a:rPr lang="en-US" altLang="zh-CN">
                <a:ea typeface="宋体" charset="-122"/>
              </a:rPr>
              <a:t>Map processes onto the implementation</a:t>
            </a:r>
          </a:p>
          <a:p>
            <a:r>
              <a:rPr lang="en-US" altLang="zh-CN">
                <a:ea typeface="宋体" charset="-122"/>
              </a:rPr>
              <a:t>Distribute model elements among processes</a:t>
            </a:r>
          </a:p>
          <a:p>
            <a:pPr>
              <a:buFont typeface="Wingdings" pitchFamily="2" charset="2"/>
              <a:buNone/>
            </a:pPr>
            <a:endParaRPr lang="en-US" altLang="zh-CN">
              <a:ea typeface="宋体" charset="-122"/>
            </a:endParaRPr>
          </a:p>
        </p:txBody>
      </p:sp>
    </p:spTree>
    <p:extLst>
      <p:ext uri="{BB962C8B-B14F-4D97-AF65-F5344CB8AC3E}">
        <p14:creationId xmlns:p14="http://schemas.microsoft.com/office/powerpoint/2010/main" val="2068500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3652</TotalTime>
  <Pages>13</Pages>
  <Words>7265</Words>
  <Application>Microsoft Office PowerPoint</Application>
  <PresentationFormat>全屏显示(4:3)</PresentationFormat>
  <Paragraphs>571</Paragraphs>
  <Slides>36</Slides>
  <Notes>35</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聚合</vt:lpstr>
      <vt:lpstr>Object-Oriented Analysis and Design with UML </vt:lpstr>
      <vt:lpstr>Objectives: Describe the Run-time Architecture</vt:lpstr>
      <vt:lpstr>Describe the Run-time Architecture </vt:lpstr>
      <vt:lpstr>Describe the Run-time Architecture Overview</vt:lpstr>
      <vt:lpstr>Key Concepts: The Process View</vt:lpstr>
      <vt:lpstr>What Is Concurrency?</vt:lpstr>
      <vt:lpstr>Why Are We Interested in concurrency?</vt:lpstr>
      <vt:lpstr>Realizing Concurrency: Concurrency Mechanisms</vt:lpstr>
      <vt:lpstr>Describe the Run-time Architecture Steps</vt:lpstr>
      <vt:lpstr>PowerPoint 演示文稿</vt:lpstr>
      <vt:lpstr>Concurrency Requirements</vt:lpstr>
      <vt:lpstr>Example: Concurrency Requirements</vt:lpstr>
      <vt:lpstr>PowerPoint 演示文稿</vt:lpstr>
      <vt:lpstr>Key Concepts: Process and Thread</vt:lpstr>
      <vt:lpstr>Identifying Processes and Threads</vt:lpstr>
      <vt:lpstr>Modeling Processes</vt:lpstr>
      <vt:lpstr>Example: Modeling Processes: Class Diagram</vt:lpstr>
      <vt:lpstr>PowerPoint 演示文稿</vt:lpstr>
      <vt:lpstr>Creating and Destroying Processes and Threads</vt:lpstr>
      <vt:lpstr>Example: Create Processes and Threads</vt:lpstr>
      <vt:lpstr>PowerPoint 演示文稿</vt:lpstr>
      <vt:lpstr>Mapping Processes onto the Implementation</vt:lpstr>
      <vt:lpstr>PowerPoint 演示文稿</vt:lpstr>
      <vt:lpstr>Design Element Allocation</vt:lpstr>
      <vt:lpstr>Design Elements-to-Processes Considerations</vt:lpstr>
      <vt:lpstr>Design Elements-to-Processes Strategies</vt:lpstr>
      <vt:lpstr>Modeling the Mapping of Elements to Processes</vt:lpstr>
      <vt:lpstr>Process Relationships</vt:lpstr>
      <vt:lpstr>Example: Register for Course Processes</vt:lpstr>
      <vt:lpstr>Example: Register for Course Processes (continued)</vt:lpstr>
      <vt:lpstr>Checkpoints: Describe the Run-time Architecture</vt:lpstr>
      <vt:lpstr>Review: Describe the Run-time Architecture</vt:lpstr>
      <vt:lpstr>Exercise: Describe the Run-time Architecture</vt:lpstr>
      <vt:lpstr>Exercise: Describe the Run-time Architecture (continued)</vt:lpstr>
      <vt:lpstr>Exercise: Describe the Run-time Architecture</vt:lpstr>
      <vt:lpstr>PowerPoint 演示文稿</vt:lpstr>
    </vt:vector>
  </TitlesOfParts>
  <Company>Rational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RU_SlideStandard</dc:subject>
  <dc:creator>ssiemers</dc:creator>
  <dc:description>Revised Power Point master slide using the "standard" Rational Software logo</dc:description>
  <cp:lastModifiedBy>Administrator</cp:lastModifiedBy>
  <cp:revision>224</cp:revision>
  <cp:lastPrinted>2000-01-25T00:11:26Z</cp:lastPrinted>
  <dcterms:created xsi:type="dcterms:W3CDTF">2000-06-19T18:49:39Z</dcterms:created>
  <dcterms:modified xsi:type="dcterms:W3CDTF">2013-11-11T05:23:20Z</dcterms:modified>
</cp:coreProperties>
</file>